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67" r:id="rId4"/>
    <p:sldId id="268" r:id="rId5"/>
    <p:sldId id="258" r:id="rId6"/>
    <p:sldId id="259" r:id="rId7"/>
    <p:sldId id="260" r:id="rId8"/>
    <p:sldId id="261" r:id="rId9"/>
    <p:sldId id="262" r:id="rId10"/>
    <p:sldId id="263" r:id="rId11"/>
    <p:sldId id="264" r:id="rId12"/>
    <p:sldId id="265" r:id="rId13"/>
    <p:sldId id="266"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660"/>
  </p:normalViewPr>
  <p:slideViewPr>
    <p:cSldViewPr snapToGrid="0">
      <p:cViewPr varScale="1">
        <p:scale>
          <a:sx n="81" d="100"/>
          <a:sy n="81" d="100"/>
        </p:scale>
        <p:origin x="114" y="19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6558FD-DD18-4448-AE7E-A2A70C8CAC88}" type="datetimeFigureOut">
              <a:rPr lang="en-US" smtClean="0"/>
              <a:t>5/3/2018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3709DC-0D14-4591-AE8E-69F4F52D860B}" type="slidenum">
              <a:rPr lang="en-US" smtClean="0"/>
              <a:t>‹#›</a:t>
            </a:fld>
            <a:endParaRPr lang="en-US"/>
          </a:p>
        </p:txBody>
      </p:sp>
    </p:spTree>
    <p:extLst>
      <p:ext uri="{BB962C8B-B14F-4D97-AF65-F5344CB8AC3E}">
        <p14:creationId xmlns:p14="http://schemas.microsoft.com/office/powerpoint/2010/main" val="3902995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5/3/2018</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5/3/2018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5/3/2018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5/3/2018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5/3/2018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5/3/2018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5/3/2018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5/3/2018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5/3/2018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5/3/2018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5/3/2018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5/3/2018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5/3/2018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5/3/2018</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5/3/2018</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5/3/2018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5/3/2018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5/3/2018</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dirty="0"/>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F72A-29D2-473D-A5DE-D7E7DEA7FD3A}"/>
              </a:ext>
            </a:extLst>
          </p:cNvPr>
          <p:cNvSpPr>
            <a:spLocks noGrp="1"/>
          </p:cNvSpPr>
          <p:nvPr>
            <p:ph type="ctrTitle"/>
          </p:nvPr>
        </p:nvSpPr>
        <p:spPr>
          <a:xfrm>
            <a:off x="1154955" y="1219200"/>
            <a:ext cx="9882090" cy="3558181"/>
          </a:xfrm>
        </p:spPr>
        <p:txBody>
          <a:bodyPr/>
          <a:lstStyle/>
          <a:p>
            <a:pPr algn="ctr"/>
            <a:r>
              <a:rPr lang="en-US" dirty="0"/>
              <a:t>Evaluating Different Methods of Random Number Generation</a:t>
            </a:r>
            <a:br>
              <a:rPr lang="en-US" dirty="0"/>
            </a:br>
            <a:r>
              <a:rPr lang="en-US" dirty="0"/>
              <a:t> </a:t>
            </a:r>
          </a:p>
        </p:txBody>
      </p:sp>
      <p:sp>
        <p:nvSpPr>
          <p:cNvPr id="4" name="TextBox 3">
            <a:extLst>
              <a:ext uri="{FF2B5EF4-FFF2-40B4-BE49-F238E27FC236}">
                <a16:creationId xmlns:a16="http://schemas.microsoft.com/office/drawing/2014/main" id="{EB80A3C2-9C7B-4AA8-88B6-C10E4C11C7BC}"/>
              </a:ext>
            </a:extLst>
          </p:cNvPr>
          <p:cNvSpPr txBox="1"/>
          <p:nvPr/>
        </p:nvSpPr>
        <p:spPr>
          <a:xfrm>
            <a:off x="3441700" y="4592715"/>
            <a:ext cx="5308600" cy="369332"/>
          </a:xfrm>
          <a:prstGeom prst="rect">
            <a:avLst/>
          </a:prstGeom>
          <a:noFill/>
        </p:spPr>
        <p:txBody>
          <a:bodyPr wrap="square" rtlCol="0">
            <a:spAutoFit/>
          </a:bodyPr>
          <a:lstStyle/>
          <a:p>
            <a:pPr algn="ctr"/>
            <a:r>
              <a:rPr lang="en-US" dirty="0">
                <a:solidFill>
                  <a:schemeClr val="bg2"/>
                </a:solidFill>
              </a:rPr>
              <a:t>Alexander Bodycoat</a:t>
            </a:r>
          </a:p>
        </p:txBody>
      </p:sp>
    </p:spTree>
    <p:extLst>
      <p:ext uri="{BB962C8B-B14F-4D97-AF65-F5344CB8AC3E}">
        <p14:creationId xmlns:p14="http://schemas.microsoft.com/office/powerpoint/2010/main" val="1761481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92947-6804-4301-AD50-CB8DF745D185}"/>
              </a:ext>
            </a:extLst>
          </p:cNvPr>
          <p:cNvSpPr>
            <a:spLocks noGrp="1"/>
          </p:cNvSpPr>
          <p:nvPr>
            <p:ph type="title"/>
          </p:nvPr>
        </p:nvSpPr>
        <p:spPr/>
        <p:txBody>
          <a:bodyPr/>
          <a:lstStyle/>
          <a:p>
            <a:r>
              <a:rPr lang="en-US" dirty="0"/>
              <a:t>Testing 5000 </a:t>
            </a:r>
            <a:r>
              <a:rPr lang="en-US" dirty="0" err="1"/>
              <a:t>Ints</a:t>
            </a:r>
            <a:endParaRPr lang="en-US" dirty="0"/>
          </a:p>
        </p:txBody>
      </p:sp>
      <p:sp>
        <p:nvSpPr>
          <p:cNvPr id="3" name="Content Placeholder 2">
            <a:extLst>
              <a:ext uri="{FF2B5EF4-FFF2-40B4-BE49-F238E27FC236}">
                <a16:creationId xmlns:a16="http://schemas.microsoft.com/office/drawing/2014/main" id="{C98B5A13-D102-44FF-8390-F99C8AFC74DC}"/>
              </a:ext>
            </a:extLst>
          </p:cNvPr>
          <p:cNvSpPr>
            <a:spLocks noGrp="1"/>
          </p:cNvSpPr>
          <p:nvPr>
            <p:ph idx="1"/>
          </p:nvPr>
        </p:nvSpPr>
        <p:spPr/>
        <p:txBody>
          <a:bodyPr/>
          <a:lstStyle/>
          <a:p>
            <a:r>
              <a:rPr lang="en-US" dirty="0"/>
              <a:t>This is the output I received from</a:t>
            </a:r>
          </a:p>
          <a:p>
            <a:pPr marL="0" indent="0">
              <a:buNone/>
            </a:pPr>
            <a:r>
              <a:rPr lang="en-US" dirty="0"/>
              <a:t>my testing. As shown by the BIG</a:t>
            </a:r>
          </a:p>
          <a:p>
            <a:pPr marL="0" indent="0">
              <a:buNone/>
            </a:pPr>
            <a:r>
              <a:rPr lang="en-US" dirty="0"/>
              <a:t>FAILURE sign in the upper corner</a:t>
            </a:r>
          </a:p>
          <a:p>
            <a:pPr marL="0" indent="0">
              <a:buNone/>
            </a:pPr>
            <a:r>
              <a:rPr lang="en-US" dirty="0"/>
              <a:t>something is wrong with the </a:t>
            </a:r>
          </a:p>
          <a:p>
            <a:pPr marL="0" indent="0">
              <a:buNone/>
            </a:pPr>
            <a:r>
              <a:rPr lang="en-US" dirty="0"/>
              <a:t>data I have provided to it.</a:t>
            </a:r>
          </a:p>
        </p:txBody>
      </p:sp>
      <p:pic>
        <p:nvPicPr>
          <p:cNvPr id="4" name="Picture 3">
            <a:extLst>
              <a:ext uri="{FF2B5EF4-FFF2-40B4-BE49-F238E27FC236}">
                <a16:creationId xmlns:a16="http://schemas.microsoft.com/office/drawing/2014/main" id="{AE923389-EF41-46F0-A7CB-CC4DD3476683}"/>
              </a:ext>
            </a:extLst>
          </p:cNvPr>
          <p:cNvPicPr>
            <a:picLocks noChangeAspect="1"/>
          </p:cNvPicPr>
          <p:nvPr/>
        </p:nvPicPr>
        <p:blipFill>
          <a:blip r:embed="rId2"/>
          <a:stretch>
            <a:fillRect/>
          </a:stretch>
        </p:blipFill>
        <p:spPr>
          <a:xfrm>
            <a:off x="5391397" y="0"/>
            <a:ext cx="6650181" cy="6695172"/>
          </a:xfrm>
          <a:prstGeom prst="rect">
            <a:avLst/>
          </a:prstGeom>
        </p:spPr>
      </p:pic>
    </p:spTree>
    <p:extLst>
      <p:ext uri="{BB962C8B-B14F-4D97-AF65-F5344CB8AC3E}">
        <p14:creationId xmlns:p14="http://schemas.microsoft.com/office/powerpoint/2010/main" val="2901372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C4AA8-4045-4AB9-8A9A-9BDF1AF70E04}"/>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1E362F20-9438-4577-8485-C529FA472C33}"/>
              </a:ext>
            </a:extLst>
          </p:cNvPr>
          <p:cNvPicPr>
            <a:picLocks noGrp="1" noChangeAspect="1"/>
          </p:cNvPicPr>
          <p:nvPr>
            <p:ph idx="1"/>
          </p:nvPr>
        </p:nvPicPr>
        <p:blipFill>
          <a:blip r:embed="rId2"/>
          <a:stretch>
            <a:fillRect/>
          </a:stretch>
        </p:blipFill>
        <p:spPr>
          <a:xfrm>
            <a:off x="461432" y="276279"/>
            <a:ext cx="11544521" cy="6305442"/>
          </a:xfrm>
          <a:prstGeom prst="rect">
            <a:avLst/>
          </a:prstGeom>
        </p:spPr>
      </p:pic>
    </p:spTree>
    <p:extLst>
      <p:ext uri="{BB962C8B-B14F-4D97-AF65-F5344CB8AC3E}">
        <p14:creationId xmlns:p14="http://schemas.microsoft.com/office/powerpoint/2010/main" val="2350103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D5966-2B02-490F-A732-C0E9C417934A}"/>
              </a:ext>
            </a:extLst>
          </p:cNvPr>
          <p:cNvSpPr>
            <a:spLocks noGrp="1"/>
          </p:cNvSpPr>
          <p:nvPr>
            <p:ph type="title"/>
          </p:nvPr>
        </p:nvSpPr>
        <p:spPr/>
        <p:txBody>
          <a:bodyPr/>
          <a:lstStyle/>
          <a:p>
            <a:endParaRPr lang="en-US" dirty="0"/>
          </a:p>
        </p:txBody>
      </p:sp>
      <p:pic>
        <p:nvPicPr>
          <p:cNvPr id="4" name="Content Placeholder 3">
            <a:extLst>
              <a:ext uri="{FF2B5EF4-FFF2-40B4-BE49-F238E27FC236}">
                <a16:creationId xmlns:a16="http://schemas.microsoft.com/office/drawing/2014/main" id="{194C3396-6A97-4632-A56F-6E38A920180A}"/>
              </a:ext>
            </a:extLst>
          </p:cNvPr>
          <p:cNvPicPr>
            <a:picLocks noGrp="1" noChangeAspect="1"/>
          </p:cNvPicPr>
          <p:nvPr>
            <p:ph idx="1"/>
          </p:nvPr>
        </p:nvPicPr>
        <p:blipFill>
          <a:blip r:embed="rId2"/>
          <a:stretch>
            <a:fillRect/>
          </a:stretch>
        </p:blipFill>
        <p:spPr>
          <a:xfrm>
            <a:off x="95003" y="90157"/>
            <a:ext cx="11887199" cy="6677686"/>
          </a:xfrm>
          <a:prstGeom prst="rect">
            <a:avLst/>
          </a:prstGeom>
        </p:spPr>
      </p:pic>
    </p:spTree>
    <p:extLst>
      <p:ext uri="{BB962C8B-B14F-4D97-AF65-F5344CB8AC3E}">
        <p14:creationId xmlns:p14="http://schemas.microsoft.com/office/powerpoint/2010/main" val="4043069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FA034-56F4-48F3-9760-0F52923857A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0B35AF1-EA82-4049-AE4F-138D7DF1D7FF}"/>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8F626BD-ED71-40FB-8674-2FBC7ACB79D0}"/>
              </a:ext>
            </a:extLst>
          </p:cNvPr>
          <p:cNvPicPr>
            <a:picLocks noChangeAspect="1"/>
          </p:cNvPicPr>
          <p:nvPr/>
        </p:nvPicPr>
        <p:blipFill>
          <a:blip r:embed="rId2"/>
          <a:stretch>
            <a:fillRect/>
          </a:stretch>
        </p:blipFill>
        <p:spPr>
          <a:xfrm>
            <a:off x="28819" y="252350"/>
            <a:ext cx="12134361" cy="6353299"/>
          </a:xfrm>
          <a:prstGeom prst="rect">
            <a:avLst/>
          </a:prstGeom>
        </p:spPr>
      </p:pic>
    </p:spTree>
    <p:extLst>
      <p:ext uri="{BB962C8B-B14F-4D97-AF65-F5344CB8AC3E}">
        <p14:creationId xmlns:p14="http://schemas.microsoft.com/office/powerpoint/2010/main" val="2911253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D5B5C-C319-443E-B448-6BD913B0BE2B}"/>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8F4AEF78-01D3-4DB3-8D74-B99002ABDAE1}"/>
              </a:ext>
            </a:extLst>
          </p:cNvPr>
          <p:cNvSpPr>
            <a:spLocks noGrp="1"/>
          </p:cNvSpPr>
          <p:nvPr>
            <p:ph idx="1"/>
          </p:nvPr>
        </p:nvSpPr>
        <p:spPr/>
        <p:txBody>
          <a:bodyPr/>
          <a:lstStyle/>
          <a:p>
            <a:r>
              <a:rPr lang="en-US" dirty="0"/>
              <a:t>On average, random number generation provided from true random number generation methods tend to be more “Random” in their outputs then their algorithmic </a:t>
            </a:r>
            <a:r>
              <a:rPr lang="en-US"/>
              <a:t>counterparts.</a:t>
            </a:r>
          </a:p>
          <a:p>
            <a:endParaRPr lang="en-US" dirty="0"/>
          </a:p>
        </p:txBody>
      </p:sp>
    </p:spTree>
    <p:extLst>
      <p:ext uri="{BB962C8B-B14F-4D97-AF65-F5344CB8AC3E}">
        <p14:creationId xmlns:p14="http://schemas.microsoft.com/office/powerpoint/2010/main" val="2047193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53240-B2F4-43A9-B112-BFEFDACD4CE7}"/>
              </a:ext>
            </a:extLst>
          </p:cNvPr>
          <p:cNvSpPr>
            <a:spLocks noGrp="1"/>
          </p:cNvSpPr>
          <p:nvPr>
            <p:ph type="title"/>
          </p:nvPr>
        </p:nvSpPr>
        <p:spPr/>
        <p:txBody>
          <a:bodyPr/>
          <a:lstStyle/>
          <a:p>
            <a:r>
              <a:rPr lang="en-US" dirty="0"/>
              <a:t>What is random number generation?</a:t>
            </a:r>
          </a:p>
        </p:txBody>
      </p:sp>
      <p:sp>
        <p:nvSpPr>
          <p:cNvPr id="3" name="Content Placeholder 2">
            <a:extLst>
              <a:ext uri="{FF2B5EF4-FFF2-40B4-BE49-F238E27FC236}">
                <a16:creationId xmlns:a16="http://schemas.microsoft.com/office/drawing/2014/main" id="{FC9EA0A2-0F7B-48F7-8411-646F69F31788}"/>
              </a:ext>
            </a:extLst>
          </p:cNvPr>
          <p:cNvSpPr>
            <a:spLocks noGrp="1"/>
          </p:cNvSpPr>
          <p:nvPr>
            <p:ph idx="1"/>
          </p:nvPr>
        </p:nvSpPr>
        <p:spPr/>
        <p:txBody>
          <a:bodyPr/>
          <a:lstStyle/>
          <a:p>
            <a:r>
              <a:rPr lang="en-US" dirty="0"/>
              <a:t>The use of mathematical algorithms to produce an uninterrupted stream of output, be it digits, binary data, or any other form of information, in which one output has no correlation to any of the outputs that have come before or will follow it.</a:t>
            </a:r>
          </a:p>
          <a:p>
            <a:r>
              <a:rPr lang="en-US" dirty="0"/>
              <a:t>Divided into two types, pseudorandom, and true random. Pseudorandom generators are based off of known algorithms, and true random generators are based off of events and phenomena that are not possible to measure or predict in any reasonable way.</a:t>
            </a:r>
          </a:p>
        </p:txBody>
      </p:sp>
    </p:spTree>
    <p:extLst>
      <p:ext uri="{BB962C8B-B14F-4D97-AF65-F5344CB8AC3E}">
        <p14:creationId xmlns:p14="http://schemas.microsoft.com/office/powerpoint/2010/main" val="2105892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F18DA-D3ED-42E6-98A2-B089B72D859F}"/>
              </a:ext>
            </a:extLst>
          </p:cNvPr>
          <p:cNvSpPr>
            <a:spLocks noGrp="1"/>
          </p:cNvSpPr>
          <p:nvPr>
            <p:ph type="title"/>
          </p:nvPr>
        </p:nvSpPr>
        <p:spPr/>
        <p:txBody>
          <a:bodyPr/>
          <a:lstStyle/>
          <a:p>
            <a:r>
              <a:rPr lang="en-US" dirty="0"/>
              <a:t>True Random VS Pseudorandom</a:t>
            </a:r>
          </a:p>
        </p:txBody>
      </p:sp>
      <p:sp>
        <p:nvSpPr>
          <p:cNvPr id="3" name="Content Placeholder 2">
            <a:extLst>
              <a:ext uri="{FF2B5EF4-FFF2-40B4-BE49-F238E27FC236}">
                <a16:creationId xmlns:a16="http://schemas.microsoft.com/office/drawing/2014/main" id="{74F41ACD-2A7F-4480-BE8F-C0E194ADDABD}"/>
              </a:ext>
            </a:extLst>
          </p:cNvPr>
          <p:cNvSpPr>
            <a:spLocks noGrp="1"/>
          </p:cNvSpPr>
          <p:nvPr>
            <p:ph idx="1"/>
          </p:nvPr>
        </p:nvSpPr>
        <p:spPr>
          <a:xfrm>
            <a:off x="1154955" y="2603500"/>
            <a:ext cx="8761412" cy="3416300"/>
          </a:xfrm>
        </p:spPr>
        <p:txBody>
          <a:bodyPr/>
          <a:lstStyle/>
          <a:p>
            <a:r>
              <a:rPr lang="en-US" dirty="0"/>
              <a:t>True random generation is created from outside</a:t>
            </a:r>
          </a:p>
          <a:p>
            <a:pPr marL="0" indent="0">
              <a:buNone/>
            </a:pPr>
            <a:r>
              <a:rPr lang="en-US" dirty="0"/>
              <a:t> sources of randomness, examples of this can be</a:t>
            </a:r>
          </a:p>
          <a:p>
            <a:pPr marL="0" indent="0">
              <a:buNone/>
            </a:pPr>
            <a:r>
              <a:rPr lang="en-US" dirty="0"/>
              <a:t> atmospheric noise generated by the air itself or</a:t>
            </a:r>
          </a:p>
          <a:p>
            <a:pPr marL="0" indent="0">
              <a:buNone/>
            </a:pPr>
            <a:r>
              <a:rPr lang="en-US" dirty="0"/>
              <a:t> the electricity running through a transistor.</a:t>
            </a:r>
          </a:p>
          <a:p>
            <a:pPr marL="0" indent="0">
              <a:buNone/>
            </a:pPr>
            <a:r>
              <a:rPr lang="en-US" dirty="0"/>
              <a:t>A notable example of this include lava lamps, which</a:t>
            </a:r>
          </a:p>
          <a:p>
            <a:pPr marL="0" indent="0">
              <a:buNone/>
            </a:pPr>
            <a:r>
              <a:rPr lang="en-US" dirty="0"/>
              <a:t>are used by the company </a:t>
            </a:r>
            <a:r>
              <a:rPr lang="en-US" dirty="0" err="1"/>
              <a:t>CloudFlare</a:t>
            </a:r>
            <a:r>
              <a:rPr lang="en-US" dirty="0"/>
              <a:t> in order to</a:t>
            </a:r>
          </a:p>
          <a:p>
            <a:pPr marL="0" indent="0">
              <a:buNone/>
            </a:pPr>
            <a:r>
              <a:rPr lang="en-US" dirty="0"/>
              <a:t>provide random numbers for their encryption </a:t>
            </a:r>
          </a:p>
          <a:p>
            <a:pPr marL="0" indent="0">
              <a:buNone/>
            </a:pPr>
            <a:r>
              <a:rPr lang="en-US" dirty="0"/>
              <a:t>methods.</a:t>
            </a:r>
          </a:p>
        </p:txBody>
      </p:sp>
      <p:pic>
        <p:nvPicPr>
          <p:cNvPr id="1026" name="Picture 2" descr="Image result for hardware random number generator">
            <a:extLst>
              <a:ext uri="{FF2B5EF4-FFF2-40B4-BE49-F238E27FC236}">
                <a16:creationId xmlns:a16="http://schemas.microsoft.com/office/drawing/2014/main" id="{9DAEE0B6-0252-4857-88C2-101C0B19C9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1325" y="2311366"/>
            <a:ext cx="3455720" cy="4416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0009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645AA-CAE4-460D-AC56-51F033E81200}"/>
              </a:ext>
            </a:extLst>
          </p:cNvPr>
          <p:cNvSpPr>
            <a:spLocks noGrp="1"/>
          </p:cNvSpPr>
          <p:nvPr>
            <p:ph type="title"/>
          </p:nvPr>
        </p:nvSpPr>
        <p:spPr/>
        <p:txBody>
          <a:bodyPr/>
          <a:lstStyle/>
          <a:p>
            <a:r>
              <a:rPr lang="en-US" dirty="0"/>
              <a:t>True Random VS Pseudorandom</a:t>
            </a:r>
          </a:p>
        </p:txBody>
      </p:sp>
      <p:sp>
        <p:nvSpPr>
          <p:cNvPr id="3" name="Content Placeholder 2">
            <a:extLst>
              <a:ext uri="{FF2B5EF4-FFF2-40B4-BE49-F238E27FC236}">
                <a16:creationId xmlns:a16="http://schemas.microsoft.com/office/drawing/2014/main" id="{7CA6D4BA-7CB1-4C21-AD54-856EF63786F0}"/>
              </a:ext>
            </a:extLst>
          </p:cNvPr>
          <p:cNvSpPr>
            <a:spLocks noGrp="1"/>
          </p:cNvSpPr>
          <p:nvPr>
            <p:ph idx="1"/>
          </p:nvPr>
        </p:nvSpPr>
        <p:spPr/>
        <p:txBody>
          <a:bodyPr>
            <a:normAutofit lnSpcReduction="10000"/>
          </a:bodyPr>
          <a:lstStyle/>
          <a:p>
            <a:r>
              <a:rPr lang="en-US" dirty="0"/>
              <a:t>All pseudorandom number generators are based off of mathematical algorithms instead of unpredictable events. An example of this type of random number generator is the Middle-Square method.</a:t>
            </a:r>
          </a:p>
          <a:p>
            <a:r>
              <a:rPr lang="en-US" dirty="0"/>
              <a:t>The Middle square method works by taking a 4-digit number, then squaring it to produce an 8-digit number. The middle four digits are then used to create the next 8-digit number, and so on.</a:t>
            </a:r>
          </a:p>
          <a:p>
            <a:r>
              <a:rPr lang="en-US" dirty="0"/>
              <a:t>This is a very inefficient algorithm, as the numbers</a:t>
            </a:r>
          </a:p>
          <a:p>
            <a:pPr marL="0" indent="0">
              <a:buNone/>
            </a:pPr>
            <a:r>
              <a:rPr lang="en-US" dirty="0"/>
              <a:t>produced begin to repeat after around 750000 digits.</a:t>
            </a:r>
          </a:p>
          <a:p>
            <a:pPr marL="0" indent="0">
              <a:buNone/>
            </a:pPr>
            <a:r>
              <a:rPr lang="en-US" dirty="0"/>
              <a:t>whereas others only begin to loop from 2^60 to </a:t>
            </a:r>
          </a:p>
          <a:p>
            <a:pPr marL="0" indent="0">
              <a:buNone/>
            </a:pPr>
            <a:r>
              <a:rPr lang="en-US" dirty="0"/>
              <a:t>2^20000000 digits.</a:t>
            </a:r>
          </a:p>
        </p:txBody>
      </p:sp>
      <p:pic>
        <p:nvPicPr>
          <p:cNvPr id="2049" name="Picture 1" descr="250px-Middle-square_method.svg">
            <a:extLst>
              <a:ext uri="{FF2B5EF4-FFF2-40B4-BE49-F238E27FC236}">
                <a16:creationId xmlns:a16="http://schemas.microsoft.com/office/drawing/2014/main" id="{663AE335-4562-4815-AF7A-1908D6FAC3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4300" y="4181022"/>
            <a:ext cx="3192705" cy="2328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4610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5E9A7-314A-4C75-B04F-B34B2A379C85}"/>
              </a:ext>
            </a:extLst>
          </p:cNvPr>
          <p:cNvSpPr>
            <a:spLocks noGrp="1"/>
          </p:cNvSpPr>
          <p:nvPr>
            <p:ph type="title"/>
          </p:nvPr>
        </p:nvSpPr>
        <p:spPr>
          <a:xfrm>
            <a:off x="1154953" y="973668"/>
            <a:ext cx="8761413" cy="706964"/>
          </a:xfrm>
        </p:spPr>
        <p:txBody>
          <a:bodyPr/>
          <a:lstStyle/>
          <a:p>
            <a:r>
              <a:rPr lang="en-US" sz="3000" dirty="0"/>
              <a:t>What random number generation is used for.</a:t>
            </a:r>
          </a:p>
        </p:txBody>
      </p:sp>
      <p:sp>
        <p:nvSpPr>
          <p:cNvPr id="3" name="Content Placeholder 2">
            <a:extLst>
              <a:ext uri="{FF2B5EF4-FFF2-40B4-BE49-F238E27FC236}">
                <a16:creationId xmlns:a16="http://schemas.microsoft.com/office/drawing/2014/main" id="{DBB6A6D6-BB0D-452F-A039-38BB0943B105}"/>
              </a:ext>
            </a:extLst>
          </p:cNvPr>
          <p:cNvSpPr>
            <a:spLocks noGrp="1"/>
          </p:cNvSpPr>
          <p:nvPr>
            <p:ph idx="1"/>
          </p:nvPr>
        </p:nvSpPr>
        <p:spPr/>
        <p:txBody>
          <a:bodyPr/>
          <a:lstStyle/>
          <a:p>
            <a:r>
              <a:rPr lang="en-US" dirty="0"/>
              <a:t>Random number generation is used heavily in the fields of gambling, statistics, computer simulation and cryptography/encryption, as the presence of an element that cannot be predicted is often the cornerstone of many systems.</a:t>
            </a:r>
          </a:p>
          <a:p>
            <a:r>
              <a:rPr lang="en-US" dirty="0"/>
              <a:t>In encryption and cryptology, unguessable random number generation is used to provide the seeds used in the encryption algorithm. A guessable pattern means that the encryption could be reverse engineered.</a:t>
            </a:r>
          </a:p>
        </p:txBody>
      </p:sp>
    </p:spTree>
    <p:extLst>
      <p:ext uri="{BB962C8B-B14F-4D97-AF65-F5344CB8AC3E}">
        <p14:creationId xmlns:p14="http://schemas.microsoft.com/office/powerpoint/2010/main" val="2249791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A94BD-6FE1-4EF6-8299-10F6F236C34D}"/>
              </a:ext>
            </a:extLst>
          </p:cNvPr>
          <p:cNvSpPr>
            <a:spLocks noGrp="1"/>
          </p:cNvSpPr>
          <p:nvPr>
            <p:ph type="title"/>
          </p:nvPr>
        </p:nvSpPr>
        <p:spPr/>
        <p:txBody>
          <a:bodyPr/>
          <a:lstStyle/>
          <a:p>
            <a:r>
              <a:rPr lang="en-US" sz="3200" dirty="0"/>
              <a:t>How can we tell if something is random?</a:t>
            </a:r>
          </a:p>
        </p:txBody>
      </p:sp>
      <p:sp>
        <p:nvSpPr>
          <p:cNvPr id="3" name="Content Placeholder 2">
            <a:extLst>
              <a:ext uri="{FF2B5EF4-FFF2-40B4-BE49-F238E27FC236}">
                <a16:creationId xmlns:a16="http://schemas.microsoft.com/office/drawing/2014/main" id="{28E5AC48-086B-414E-9F89-A2A33D7650B0}"/>
              </a:ext>
            </a:extLst>
          </p:cNvPr>
          <p:cNvSpPr>
            <a:spLocks noGrp="1"/>
          </p:cNvSpPr>
          <p:nvPr>
            <p:ph idx="1"/>
          </p:nvPr>
        </p:nvSpPr>
        <p:spPr/>
        <p:txBody>
          <a:bodyPr/>
          <a:lstStyle/>
          <a:p>
            <a:r>
              <a:rPr lang="en-US" dirty="0"/>
              <a:t>Numerous methods for testing the randomness of a series of digits and the generator that produced them exist. One of the most commonly known is a series of mathematical evaluations called DIEHARD.</a:t>
            </a:r>
          </a:p>
          <a:p>
            <a:r>
              <a:rPr lang="en-US" dirty="0"/>
              <a:t>Diehard performs a battery of tests of a provided file of random digits and reports back on how random the series of digits appears to be. </a:t>
            </a:r>
          </a:p>
          <a:p>
            <a:r>
              <a:rPr lang="en-US" dirty="0"/>
              <a:t>There are no pass/fail conditions, it is up to the user to decide whether the outcome of the random number generation is acceptable for the needs.</a:t>
            </a:r>
          </a:p>
        </p:txBody>
      </p:sp>
    </p:spTree>
    <p:extLst>
      <p:ext uri="{BB962C8B-B14F-4D97-AF65-F5344CB8AC3E}">
        <p14:creationId xmlns:p14="http://schemas.microsoft.com/office/powerpoint/2010/main" val="1658209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2E570-7B73-44D5-9831-4349F093542A}"/>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4FB39DD6-E823-4885-8787-94D763821E9E}"/>
              </a:ext>
            </a:extLst>
          </p:cNvPr>
          <p:cNvPicPr>
            <a:picLocks noGrp="1" noChangeAspect="1"/>
          </p:cNvPicPr>
          <p:nvPr>
            <p:ph idx="1"/>
          </p:nvPr>
        </p:nvPicPr>
        <p:blipFill>
          <a:blip r:embed="rId2"/>
          <a:stretch>
            <a:fillRect/>
          </a:stretch>
        </p:blipFill>
        <p:spPr>
          <a:xfrm>
            <a:off x="78298" y="2468032"/>
            <a:ext cx="6017702" cy="3416300"/>
          </a:xfrm>
        </p:spPr>
      </p:pic>
      <p:pic>
        <p:nvPicPr>
          <p:cNvPr id="7" name="Picture 6">
            <a:extLst>
              <a:ext uri="{FF2B5EF4-FFF2-40B4-BE49-F238E27FC236}">
                <a16:creationId xmlns:a16="http://schemas.microsoft.com/office/drawing/2014/main" id="{BB9C58D3-F8E8-4A7E-9B96-2CD82508C702}"/>
              </a:ext>
            </a:extLst>
          </p:cNvPr>
          <p:cNvPicPr>
            <a:picLocks noChangeAspect="1"/>
          </p:cNvPicPr>
          <p:nvPr/>
        </p:nvPicPr>
        <p:blipFill>
          <a:blip r:embed="rId3"/>
          <a:stretch>
            <a:fillRect/>
          </a:stretch>
        </p:blipFill>
        <p:spPr>
          <a:xfrm>
            <a:off x="6096001" y="2468032"/>
            <a:ext cx="6017702" cy="3416300"/>
          </a:xfrm>
          <a:prstGeom prst="rect">
            <a:avLst/>
          </a:prstGeom>
        </p:spPr>
      </p:pic>
    </p:spTree>
    <p:extLst>
      <p:ext uri="{BB962C8B-B14F-4D97-AF65-F5344CB8AC3E}">
        <p14:creationId xmlns:p14="http://schemas.microsoft.com/office/powerpoint/2010/main" val="694887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26BA2-B001-4502-A73F-35DB6619E27E}"/>
              </a:ext>
            </a:extLst>
          </p:cNvPr>
          <p:cNvSpPr>
            <a:spLocks noGrp="1"/>
          </p:cNvSpPr>
          <p:nvPr>
            <p:ph type="title"/>
          </p:nvPr>
        </p:nvSpPr>
        <p:spPr/>
        <p:txBody>
          <a:bodyPr/>
          <a:lstStyle/>
          <a:p>
            <a:r>
              <a:rPr lang="en-US" dirty="0"/>
              <a:t>Testing to determine randomness.</a:t>
            </a:r>
          </a:p>
        </p:txBody>
      </p:sp>
      <p:sp>
        <p:nvSpPr>
          <p:cNvPr id="3" name="Content Placeholder 2">
            <a:extLst>
              <a:ext uri="{FF2B5EF4-FFF2-40B4-BE49-F238E27FC236}">
                <a16:creationId xmlns:a16="http://schemas.microsoft.com/office/drawing/2014/main" id="{5D538F0D-51AC-41CB-B4A1-CD72CA018B2C}"/>
              </a:ext>
            </a:extLst>
          </p:cNvPr>
          <p:cNvSpPr>
            <a:spLocks noGrp="1"/>
          </p:cNvSpPr>
          <p:nvPr>
            <p:ph idx="1"/>
          </p:nvPr>
        </p:nvSpPr>
        <p:spPr/>
        <p:txBody>
          <a:bodyPr/>
          <a:lstStyle/>
          <a:p>
            <a:r>
              <a:rPr lang="en-US" dirty="0"/>
              <a:t>DIEHARD is only one example of a testing suite that provides diagnostics. For this research another testing suite was used, known as </a:t>
            </a:r>
            <a:r>
              <a:rPr lang="en-US" dirty="0" err="1"/>
              <a:t>RaBiGeTe</a:t>
            </a:r>
            <a:r>
              <a:rPr lang="en-US" dirty="0"/>
              <a:t>. </a:t>
            </a:r>
          </a:p>
          <a:p>
            <a:r>
              <a:rPr lang="en-US" dirty="0"/>
              <a:t>DIEAHRD is a program for Linux systems only and as such a separate battery of tests was needed.</a:t>
            </a:r>
          </a:p>
          <a:p>
            <a:r>
              <a:rPr lang="en-US" dirty="0" err="1"/>
              <a:t>RaBiGeTe</a:t>
            </a:r>
            <a:r>
              <a:rPr lang="en-US" dirty="0"/>
              <a:t> is much more versatile then the DIEHARD tests as it subjects the same amount of tests without having to work with a clunky command line interface.</a:t>
            </a:r>
          </a:p>
        </p:txBody>
      </p:sp>
    </p:spTree>
    <p:extLst>
      <p:ext uri="{BB962C8B-B14F-4D97-AF65-F5344CB8AC3E}">
        <p14:creationId xmlns:p14="http://schemas.microsoft.com/office/powerpoint/2010/main" val="3265012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4A61F-D06D-4FFF-AEBB-FEFFF134170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4C6E2764-B34C-405C-8879-1378C49E3A28}"/>
              </a:ext>
            </a:extLst>
          </p:cNvPr>
          <p:cNvSpPr>
            <a:spLocks noGrp="1"/>
          </p:cNvSpPr>
          <p:nvPr>
            <p:ph idx="1"/>
          </p:nvPr>
        </p:nvSpPr>
        <p:spPr/>
        <p:txBody>
          <a:bodyPr/>
          <a:lstStyle/>
          <a:p>
            <a:r>
              <a:rPr lang="en-US" dirty="0"/>
              <a:t>Using a set of 5000 random integers produced by random.org, I used them as a set of information for testing.</a:t>
            </a:r>
          </a:p>
          <a:p>
            <a:r>
              <a:rPr lang="en-US" dirty="0"/>
              <a:t>The program assigns a p-value to each integer and uses its tests to determine the distribution of the various integers.</a:t>
            </a:r>
          </a:p>
          <a:p>
            <a:r>
              <a:rPr lang="en-US" dirty="0"/>
              <a:t>The program also creates a number of different visual representations of the testing data in the forms of graphs and tables.</a:t>
            </a:r>
          </a:p>
        </p:txBody>
      </p:sp>
    </p:spTree>
    <p:extLst>
      <p:ext uri="{BB962C8B-B14F-4D97-AF65-F5344CB8AC3E}">
        <p14:creationId xmlns:p14="http://schemas.microsoft.com/office/powerpoint/2010/main" val="7070551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379</TotalTime>
  <Words>664</Words>
  <Application>Microsoft Office PowerPoint</Application>
  <PresentationFormat>Widescreen</PresentationFormat>
  <Paragraphs>43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Century Gothic</vt:lpstr>
      <vt:lpstr>Wingdings 3</vt:lpstr>
      <vt:lpstr>Ion Boardroom</vt:lpstr>
      <vt:lpstr>Evaluating Different Methods of Random Number Generation  </vt:lpstr>
      <vt:lpstr>What is random number generation?</vt:lpstr>
      <vt:lpstr>True Random VS Pseudorandom</vt:lpstr>
      <vt:lpstr>True Random VS Pseudorandom</vt:lpstr>
      <vt:lpstr>What random number generation is used for.</vt:lpstr>
      <vt:lpstr>How can we tell if something is random?</vt:lpstr>
      <vt:lpstr>PowerPoint Presentation</vt:lpstr>
      <vt:lpstr>Testing to determine randomness.</vt:lpstr>
      <vt:lpstr>PowerPoint Presentation</vt:lpstr>
      <vt:lpstr>Testing 5000 Ints</vt:lpstr>
      <vt:lpstr>PowerPoint Presentation</vt:lpstr>
      <vt:lpstr>PowerPoint Presentation</vt:lpstr>
      <vt:lpstr>PowerPoint Presentation</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Evaluating Different Methods of Random Number Generation</dc:title>
  <dc:creator>Alexander Bodycoat</dc:creator>
  <cp:lastModifiedBy>Alexander Bodycoat</cp:lastModifiedBy>
  <cp:revision>16</cp:revision>
  <dcterms:created xsi:type="dcterms:W3CDTF">2018-05-02T03:01:26Z</dcterms:created>
  <dcterms:modified xsi:type="dcterms:W3CDTF">2018-05-03T22:03:53Z</dcterms:modified>
</cp:coreProperties>
</file>