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72" r:id="rId9"/>
    <p:sldId id="271" r:id="rId10"/>
    <p:sldId id="273" r:id="rId11"/>
    <p:sldId id="277" r:id="rId12"/>
    <p:sldId id="274" r:id="rId13"/>
    <p:sldId id="281" r:id="rId14"/>
    <p:sldId id="279" r:id="rId15"/>
    <p:sldId id="280" r:id="rId16"/>
    <p:sldId id="282" r:id="rId17"/>
    <p:sldId id="268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9" autoAdjust="0"/>
  </p:normalViewPr>
  <p:slideViewPr>
    <p:cSldViewPr snapToGrid="0">
      <p:cViewPr varScale="1">
        <p:scale>
          <a:sx n="92" d="100"/>
          <a:sy n="92" d="100"/>
        </p:scale>
        <p:origin x="7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70D60-0DAA-4763-A4F4-BA7345597233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973AF-A8E1-463E-9F33-AD27FAF8D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8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不可同時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73AF-A8E1-463E-9F33-AD27FAF8D74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52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方法是否可行</a:t>
            </a:r>
            <a:endParaRPr lang="en-US" altLang="zh-TW" dirty="0"/>
          </a:p>
          <a:p>
            <a:r>
              <a:rPr lang="zh-TW" altLang="en-US" dirty="0"/>
              <a:t>設計出判斷機制和轉換流程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73AF-A8E1-463E-9F33-AD27FAF8D7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68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在其上傳訊息時同步下傳明令訊息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73AF-A8E1-463E-9F33-AD27FAF8D74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22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模式為不同傳輸方式的結合</a:t>
            </a:r>
            <a:endParaRPr lang="en-US" altLang="zh-TW" dirty="0"/>
          </a:p>
          <a:p>
            <a:r>
              <a:rPr lang="zh-TW" altLang="en-US" dirty="0"/>
              <a:t>裝置</a:t>
            </a:r>
            <a:r>
              <a:rPr lang="en-US" altLang="zh-TW" dirty="0"/>
              <a:t>Cycle</a:t>
            </a:r>
            <a:r>
              <a:rPr lang="zh-TW" altLang="en-US" dirty="0"/>
              <a:t>開始時間不同，避免</a:t>
            </a:r>
            <a:r>
              <a:rPr lang="en-US" altLang="zh-TW" dirty="0"/>
              <a:t>p2p</a:t>
            </a:r>
            <a:r>
              <a:rPr lang="zh-TW" altLang="en-US" dirty="0"/>
              <a:t>時段對不上須先進行同步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73AF-A8E1-463E-9F33-AD27FAF8D74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14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給剛剛幫助的終端裝置命令訊息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73AF-A8E1-463E-9F33-AD27FAF8D74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6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使用兩個終端裝置</a:t>
            </a:r>
            <a:endParaRPr lang="en-US" altLang="zh-TW" dirty="0"/>
          </a:p>
          <a:p>
            <a:r>
              <a:rPr lang="zh-TW" altLang="en-US" dirty="0"/>
              <a:t>互為對方的幫助裝置</a:t>
            </a:r>
            <a:endParaRPr lang="en-US" altLang="zh-TW" dirty="0"/>
          </a:p>
          <a:p>
            <a:r>
              <a:rPr lang="en-US" altLang="zh-TW" dirty="0"/>
              <a:t>Server</a:t>
            </a:r>
            <a:r>
              <a:rPr lang="zh-TW" altLang="en-US" dirty="0"/>
              <a:t>端對兩個裝置每個</a:t>
            </a:r>
            <a:r>
              <a:rPr lang="en-US" altLang="zh-TW" dirty="0"/>
              <a:t>Cycle</a:t>
            </a:r>
            <a:r>
              <a:rPr lang="zh-TW" altLang="en-US" dirty="0"/>
              <a:t>接收的訊息紀錄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73AF-A8E1-463E-9F33-AD27FAF8D74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1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Cycle</a:t>
            </a:r>
            <a:r>
              <a:rPr lang="zh-TW" altLang="en-US" dirty="0"/>
              <a:t>對訊息序列數的示意圖</a:t>
            </a:r>
            <a:endParaRPr lang="en-US" altLang="zh-TW" dirty="0"/>
          </a:p>
          <a:p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vs 15</a:t>
            </a:r>
          </a:p>
          <a:p>
            <a:r>
              <a:rPr lang="zh-TW" altLang="en-US" dirty="0"/>
              <a:t>上圖為</a:t>
            </a:r>
            <a:r>
              <a:rPr lang="en-US" altLang="zh-TW" dirty="0"/>
              <a:t>Server</a:t>
            </a:r>
            <a:r>
              <a:rPr lang="zh-TW" altLang="en-US" dirty="0"/>
              <a:t>對</a:t>
            </a:r>
            <a:r>
              <a:rPr lang="en-US" altLang="zh-TW" dirty="0"/>
              <a:t>seeeduino1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73AF-A8E1-463E-9F33-AD27FAF8D74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1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0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5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0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34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5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4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49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0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46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0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9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1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57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0BA4AF-C915-49A1-AF45-C6A320F2A967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44B77-F336-4A9E-93FA-FBD4A1B7B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eedstudio.com/blog/2021/04/26/what-is-peer-to-peer-p2p-lora-communica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87FEF-5683-4D1C-92C7-D1EEA040E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125" y="1871131"/>
            <a:ext cx="7124699" cy="1515533"/>
          </a:xfrm>
        </p:spPr>
        <p:txBody>
          <a:bodyPr/>
          <a:lstStyle/>
          <a:p>
            <a:r>
              <a:rPr lang="en-US" altLang="zh-TW" sz="3800" dirty="0"/>
              <a:t>LoRa &amp; </a:t>
            </a:r>
            <a:r>
              <a:rPr lang="en-US" altLang="zh-TW" sz="3800" dirty="0" err="1"/>
              <a:t>LoRaWAN’s</a:t>
            </a:r>
            <a:r>
              <a:rPr lang="en-US" altLang="zh-TW" sz="3800" dirty="0"/>
              <a:t> Communication</a:t>
            </a:r>
            <a:endParaRPr lang="zh-TW" altLang="en-US" sz="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7BB577-1B6B-4A92-B1C5-A0B1946BA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</a:t>
            </a:r>
            <a:r>
              <a:rPr lang="en-US" altLang="zh-TW" dirty="0"/>
              <a:t>112	</a:t>
            </a:r>
          </a:p>
          <a:p>
            <a:r>
              <a:rPr lang="zh-TW" altLang="en-US" dirty="0"/>
              <a:t>李彥儒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36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389D7-4FEE-466E-8286-A10D3240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81139"/>
          </a:xfrm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LoRa</a:t>
            </a:r>
            <a:r>
              <a:rPr lang="zh-TW" altLang="en-US" b="1" dirty="0"/>
              <a:t>終端裝置轉換模式</a:t>
            </a:r>
            <a:endParaRPr lang="en-US" altLang="zh-TW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0B6FD-7885-44D6-8574-D5FD57683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63271"/>
            <a:ext cx="9601196" cy="3912597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latin typeface="+mj-ea"/>
                <a:ea typeface="+mj-ea"/>
              </a:rPr>
              <a:t>終端裝置模式：</a:t>
            </a:r>
            <a:endParaRPr lang="en-US" altLang="zh-TW" b="1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2BBDC1-27AB-4ECF-B3E9-7E35E5684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21" y="3504548"/>
            <a:ext cx="3629025" cy="12096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80775E-CB6F-4928-BDBF-B2ED663AF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84" y="2448916"/>
            <a:ext cx="3629025" cy="11906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96F817-541C-4C82-8820-50376754B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53" y="4530214"/>
            <a:ext cx="3638550" cy="1219200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08BD600-3D21-4773-9969-AD78479AFD7D}"/>
              </a:ext>
            </a:extLst>
          </p:cNvPr>
          <p:cNvSpPr/>
          <p:nvPr/>
        </p:nvSpPr>
        <p:spPr>
          <a:xfrm rot="1528716">
            <a:off x="5228779" y="4897563"/>
            <a:ext cx="1455516" cy="19012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042F78-2B1B-460D-A3D0-1FB8EEFC63F0}"/>
              </a:ext>
            </a:extLst>
          </p:cNvPr>
          <p:cNvSpPr txBox="1"/>
          <p:nvPr/>
        </p:nvSpPr>
        <p:spPr>
          <a:xfrm>
            <a:off x="4914212" y="3041589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n-ea"/>
              </a:rPr>
              <a:t>失聯裝置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25E6938-8806-4937-BB9A-EEE42656C23D}"/>
              </a:ext>
            </a:extLst>
          </p:cNvPr>
          <p:cNvSpPr/>
          <p:nvPr/>
        </p:nvSpPr>
        <p:spPr>
          <a:xfrm rot="20049172">
            <a:off x="5203040" y="3503474"/>
            <a:ext cx="1455516" cy="19012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86F0EC-65D6-4367-9073-712B421EE446}"/>
              </a:ext>
            </a:extLst>
          </p:cNvPr>
          <p:cNvSpPr txBox="1"/>
          <p:nvPr/>
        </p:nvSpPr>
        <p:spPr>
          <a:xfrm>
            <a:off x="4823397" y="5264354"/>
            <a:ext cx="139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Helper</a:t>
            </a:r>
            <a:r>
              <a:rPr lang="zh-TW" altLang="en-US" b="1" dirty="0"/>
              <a:t>裝置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27343E5-59A2-439E-BA9C-65FE7D521DA5}"/>
              </a:ext>
            </a:extLst>
          </p:cNvPr>
          <p:cNvCxnSpPr>
            <a:cxnSpLocks/>
          </p:cNvCxnSpPr>
          <p:nvPr/>
        </p:nvCxnSpPr>
        <p:spPr>
          <a:xfrm>
            <a:off x="9341224" y="2590800"/>
            <a:ext cx="0" cy="3433482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FA15F03-66E2-4DDE-B4D4-922FBF161111}"/>
              </a:ext>
            </a:extLst>
          </p:cNvPr>
          <p:cNvCxnSpPr>
            <a:cxnSpLocks/>
          </p:cNvCxnSpPr>
          <p:nvPr/>
        </p:nvCxnSpPr>
        <p:spPr>
          <a:xfrm>
            <a:off x="10484224" y="2590800"/>
            <a:ext cx="0" cy="3433482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D7323A02-7283-43BB-9888-7C1626B7253C}"/>
              </a:ext>
            </a:extLst>
          </p:cNvPr>
          <p:cNvSpPr/>
          <p:nvPr/>
        </p:nvSpPr>
        <p:spPr>
          <a:xfrm>
            <a:off x="9693650" y="3639541"/>
            <a:ext cx="219074" cy="12192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41420B-49CA-4FFE-A71B-661D3F67AC85}"/>
              </a:ext>
            </a:extLst>
          </p:cNvPr>
          <p:cNvSpPr txBox="1"/>
          <p:nvPr/>
        </p:nvSpPr>
        <p:spPr>
          <a:xfrm>
            <a:off x="9828919" y="3919569"/>
            <a:ext cx="461665" cy="595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>
                <a:solidFill>
                  <a:srgbClr val="FFC000"/>
                </a:solidFill>
              </a:rPr>
              <a:t>訊息</a:t>
            </a:r>
          </a:p>
        </p:txBody>
      </p:sp>
    </p:spTree>
    <p:extLst>
      <p:ext uri="{BB962C8B-B14F-4D97-AF65-F5344CB8AC3E}">
        <p14:creationId xmlns:p14="http://schemas.microsoft.com/office/powerpoint/2010/main" val="1691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5B069-B02A-47D8-8771-85F53445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LoRa</a:t>
            </a:r>
            <a:r>
              <a:rPr lang="zh-TW" altLang="en-US" dirty="0"/>
              <a:t>終端裝置重新連線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4B9BA-762A-446B-BDC0-F5B696B7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LoRa</a:t>
            </a:r>
            <a:r>
              <a:rPr lang="zh-TW" altLang="en-US" dirty="0"/>
              <a:t>終端：再次收到</a:t>
            </a:r>
            <a:r>
              <a:rPr lang="en-US" altLang="zh-TW" dirty="0"/>
              <a:t>ACK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zh-TW" altLang="en-US" dirty="0"/>
              <a:t>轉換回 </a:t>
            </a:r>
            <a:r>
              <a:rPr lang="en-US" altLang="zh-TW" dirty="0"/>
              <a:t>Normal Mode</a:t>
            </a:r>
          </a:p>
          <a:p>
            <a:endParaRPr lang="en-US" altLang="zh-TW" dirty="0"/>
          </a:p>
          <a:p>
            <a:r>
              <a:rPr lang="en-US" altLang="zh-TW" dirty="0"/>
              <a:t>Server</a:t>
            </a:r>
            <a:r>
              <a:rPr lang="zh-TW" altLang="en-US" dirty="0"/>
              <a:t>端：再次收到訊息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下達指令給 </a:t>
            </a:r>
            <a:r>
              <a:rPr lang="en-US" altLang="zh-TW" dirty="0"/>
              <a:t>Device Helper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en-US" dirty="0"/>
              <a:t>轉換回</a:t>
            </a:r>
            <a:r>
              <a:rPr lang="en-US" altLang="zh-TW" dirty="0"/>
              <a:t>Normal Mode</a:t>
            </a:r>
          </a:p>
          <a:p>
            <a:endParaRPr lang="en-US" altLang="zh-TW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88CE027B-B5EE-4E96-A45D-C2D7E843835D}"/>
              </a:ext>
            </a:extLst>
          </p:cNvPr>
          <p:cNvSpPr/>
          <p:nvPr/>
        </p:nvSpPr>
        <p:spPr>
          <a:xfrm>
            <a:off x="1703294" y="3047997"/>
            <a:ext cx="47512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D03D8BE-6223-4FE9-8DEA-84830126BDCF}"/>
              </a:ext>
            </a:extLst>
          </p:cNvPr>
          <p:cNvSpPr/>
          <p:nvPr/>
        </p:nvSpPr>
        <p:spPr>
          <a:xfrm>
            <a:off x="1703294" y="5145740"/>
            <a:ext cx="47512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8592928-8E37-4D59-80F2-C2FF7161C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26" y="2556932"/>
            <a:ext cx="5724525" cy="3457575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CEAC22AF-5868-48D4-B345-F8008A9EF4B1}"/>
              </a:ext>
            </a:extLst>
          </p:cNvPr>
          <p:cNvSpPr/>
          <p:nvPr/>
        </p:nvSpPr>
        <p:spPr>
          <a:xfrm>
            <a:off x="8675737" y="3007659"/>
            <a:ext cx="168613" cy="42134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CFBD1A87-B6B9-40BB-9FA2-E67A42347D4A}"/>
              </a:ext>
            </a:extLst>
          </p:cNvPr>
          <p:cNvSpPr/>
          <p:nvPr/>
        </p:nvSpPr>
        <p:spPr>
          <a:xfrm>
            <a:off x="6465650" y="3689090"/>
            <a:ext cx="181583" cy="47989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F3220B40-B64C-475B-BEF1-3A3B68D4389B}"/>
              </a:ext>
            </a:extLst>
          </p:cNvPr>
          <p:cNvSpPr/>
          <p:nvPr/>
        </p:nvSpPr>
        <p:spPr>
          <a:xfrm>
            <a:off x="10145542" y="4578276"/>
            <a:ext cx="154547" cy="701016"/>
          </a:xfrm>
          <a:prstGeom prst="up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6B477D81-158F-43B1-8886-A2D44F1EA3B8}"/>
              </a:ext>
            </a:extLst>
          </p:cNvPr>
          <p:cNvSpPr/>
          <p:nvPr/>
        </p:nvSpPr>
        <p:spPr>
          <a:xfrm>
            <a:off x="8549074" y="5663999"/>
            <a:ext cx="154547" cy="701016"/>
          </a:xfrm>
          <a:prstGeom prst="up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2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24643-FAA1-40D3-A436-4F23EEEA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7" y="560231"/>
            <a:ext cx="10168942" cy="965915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成果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2838D15-9F44-4FAC-B860-17014703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60" y="615788"/>
            <a:ext cx="8665083" cy="6087035"/>
          </a:xfr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32134C1-3BB7-4CB1-8AEC-943957088A5B}"/>
              </a:ext>
            </a:extLst>
          </p:cNvPr>
          <p:cNvSpPr/>
          <p:nvPr/>
        </p:nvSpPr>
        <p:spPr>
          <a:xfrm>
            <a:off x="2158297" y="928888"/>
            <a:ext cx="695459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BF84F589-11E3-4A80-AF18-5E6A0437AC7A}"/>
              </a:ext>
            </a:extLst>
          </p:cNvPr>
          <p:cNvSpPr/>
          <p:nvPr/>
        </p:nvSpPr>
        <p:spPr>
          <a:xfrm>
            <a:off x="10395396" y="4404575"/>
            <a:ext cx="1068947" cy="276895"/>
          </a:xfrm>
          <a:prstGeom prst="lef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A22694-7C2B-4364-B8B2-E0C714E01628}"/>
              </a:ext>
            </a:extLst>
          </p:cNvPr>
          <p:cNvSpPr/>
          <p:nvPr/>
        </p:nvSpPr>
        <p:spPr>
          <a:xfrm>
            <a:off x="3786388" y="5477552"/>
            <a:ext cx="3709115" cy="6978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80A5DF6-2101-4801-A891-BBCC85031753}"/>
              </a:ext>
            </a:extLst>
          </p:cNvPr>
          <p:cNvSpPr txBox="1"/>
          <p:nvPr/>
        </p:nvSpPr>
        <p:spPr>
          <a:xfrm>
            <a:off x="10148552" y="4803820"/>
            <a:ext cx="122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70C0"/>
                </a:solidFill>
              </a:rPr>
              <a:t>時間同步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076390-6816-4354-AF00-F91F77CB1977}"/>
              </a:ext>
            </a:extLst>
          </p:cNvPr>
          <p:cNvSpPr txBox="1"/>
          <p:nvPr/>
        </p:nvSpPr>
        <p:spPr>
          <a:xfrm>
            <a:off x="10148552" y="5130267"/>
            <a:ext cx="160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70C0"/>
                </a:solidFill>
              </a:rPr>
              <a:t>P2P</a:t>
            </a:r>
            <a:r>
              <a:rPr lang="zh-TW" altLang="en-US" sz="1600" b="1" dirty="0">
                <a:solidFill>
                  <a:srgbClr val="0070C0"/>
                </a:solidFill>
              </a:rPr>
              <a:t>傳遞訊息</a:t>
            </a:r>
          </a:p>
        </p:txBody>
      </p:sp>
    </p:spTree>
    <p:extLst>
      <p:ext uri="{BB962C8B-B14F-4D97-AF65-F5344CB8AC3E}">
        <p14:creationId xmlns:p14="http://schemas.microsoft.com/office/powerpoint/2010/main" val="20298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549B5-550B-4127-BB8D-3F537BEF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982132"/>
            <a:ext cx="9901516" cy="631515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分析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56290CA-9EF8-41F7-AF8B-B33356045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0" y="3474702"/>
            <a:ext cx="8081493" cy="332943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4368542-912E-4B66-A763-30A4D565B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04" y="83707"/>
            <a:ext cx="8081493" cy="33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975C7-08C4-4B5C-8C72-3E78EBB1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多部裝置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C25144-6287-4D1D-BC26-6708ED7D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選擇較好的傳輸品質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+mj-ea"/>
                <a:ea typeface="+mj-ea"/>
              </a:rPr>
              <a:t>RSSI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(Received Signal Strength Indicator)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 接收訊號強度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8451F2-51A9-46B0-93CF-AB83DF5C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4" y="3921618"/>
            <a:ext cx="7493786" cy="18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9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E8C92-3A21-4254-9B61-5D26531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選擇流程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6E8609-E0B8-4FC5-A1A2-A15D7F1CF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8" y="2428783"/>
            <a:ext cx="3207684" cy="1190625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286A4D1-018D-400C-80CC-4E4EAF389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928" y="602015"/>
            <a:ext cx="4003582" cy="242208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A771D26-05E2-43D1-B8FE-C06624B6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35" y="3369910"/>
            <a:ext cx="6886575" cy="2886075"/>
          </a:xfrm>
          <a:prstGeom prst="rect">
            <a:avLst/>
          </a:prstGeom>
        </p:spPr>
      </p:pic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52076210-A6BB-452D-A8E1-7E36873AAD4E}"/>
              </a:ext>
            </a:extLst>
          </p:cNvPr>
          <p:cNvSpPr/>
          <p:nvPr/>
        </p:nvSpPr>
        <p:spPr>
          <a:xfrm>
            <a:off x="10612585" y="3852153"/>
            <a:ext cx="363166" cy="175098"/>
          </a:xfrm>
          <a:prstGeom prst="lef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3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56F331A-37B3-4D53-8DE7-C3464292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55" y="865586"/>
            <a:ext cx="9305027" cy="54901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11CCBB-B824-4EA8-A224-3311897F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7" y="982133"/>
            <a:ext cx="10175381" cy="586692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08AFE6-CBAA-46C4-BFF6-0FE1DA10DF59}"/>
              </a:ext>
            </a:extLst>
          </p:cNvPr>
          <p:cNvSpPr/>
          <p:nvPr/>
        </p:nvSpPr>
        <p:spPr>
          <a:xfrm>
            <a:off x="2054180" y="1738646"/>
            <a:ext cx="9353347" cy="1320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122ABA-1534-496E-835C-56E8E8F4F73D}"/>
              </a:ext>
            </a:extLst>
          </p:cNvPr>
          <p:cNvSpPr txBox="1"/>
          <p:nvPr/>
        </p:nvSpPr>
        <p:spPr>
          <a:xfrm>
            <a:off x="721217" y="1951150"/>
            <a:ext cx="15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Select Helper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759B135-22BB-412E-8168-4BE6C52E4BC9}"/>
              </a:ext>
            </a:extLst>
          </p:cNvPr>
          <p:cNvSpPr/>
          <p:nvPr/>
        </p:nvSpPr>
        <p:spPr>
          <a:xfrm rot="10800000">
            <a:off x="9525333" y="3103021"/>
            <a:ext cx="695459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846B52E5-6F8F-44F3-A3BC-3726896DDD90}"/>
              </a:ext>
            </a:extLst>
          </p:cNvPr>
          <p:cNvSpPr/>
          <p:nvPr/>
        </p:nvSpPr>
        <p:spPr>
          <a:xfrm>
            <a:off x="10686310" y="4359499"/>
            <a:ext cx="1068947" cy="276895"/>
          </a:xfrm>
          <a:prstGeom prst="lef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97630F-763B-4357-823F-042B7FEC3837}"/>
              </a:ext>
            </a:extLst>
          </p:cNvPr>
          <p:cNvSpPr/>
          <p:nvPr/>
        </p:nvSpPr>
        <p:spPr>
          <a:xfrm>
            <a:off x="5628068" y="5277929"/>
            <a:ext cx="2878428" cy="637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1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BBFE9-F6FC-4601-AB22-1EE12867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5D69A1-DC15-4762-9E35-301C3195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https://www.semtech.cn/lora/why-lora</a:t>
            </a:r>
          </a:p>
          <a:p>
            <a:r>
              <a:rPr lang="en-US" altLang="zh-TW" sz="1800" dirty="0"/>
              <a:t>https://www.choovio.com/difference-between-lora-and-lorawan/</a:t>
            </a:r>
          </a:p>
          <a:p>
            <a:r>
              <a:rPr lang="en-US" altLang="zh-TW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https://www.seeedstudio.com/blog/2021/04/26/what-is-peer-to-peer-p2p-lora-communication/</a:t>
            </a:r>
            <a:endParaRPr lang="en-US" altLang="zh-TW" sz="1800" dirty="0"/>
          </a:p>
          <a:p>
            <a:r>
              <a:rPr lang="en-US" altLang="zh-TW" sz="1800" dirty="0"/>
              <a:t>https://zhuanlan.zhihu.com/p/356662706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5469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37AE2-8AB4-45D9-B04C-9210894D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044397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2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94D90-E03B-46DD-A047-3F12C661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LoRa</a:t>
            </a:r>
            <a:r>
              <a:rPr lang="zh-TW" altLang="en-US" b="1" dirty="0"/>
              <a:t>技術和優勢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398A3-E8F2-4F6F-AA40-7E7A4256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 (Long range)</a:t>
            </a:r>
            <a:r>
              <a:rPr lang="zh-TW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一種基於擴頻技術的超遠距離無線傳輸方案。</a:t>
            </a:r>
            <a:endParaRPr lang="en-US" altLang="zh-TW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技術的應用，可布建低功耗及低成本的物聯網平台</a:t>
            </a:r>
            <a:endParaRPr lang="en-US" altLang="zh-TW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傳輸距離遠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工作功耗低</a:t>
            </a:r>
          </a:p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zh-TW" altLang="en-US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17BC30-A82B-4BD2-B0A4-8B8ED524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4" y="3429000"/>
            <a:ext cx="5019675" cy="2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19317-0097-4FDE-9EB6-877CE1C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LoRa</a:t>
            </a:r>
            <a:r>
              <a:rPr lang="zh-TW" altLang="en-US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and </a:t>
            </a:r>
            <a:r>
              <a:rPr lang="en-US" altLang="zh-TW" b="1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LoRaWAN</a:t>
            </a:r>
            <a:endParaRPr lang="zh-TW" altLang="en-US" b="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C3533-7E95-4DA9-94D8-8591F3C4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altLang="zh-TW" sz="26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en-US" altLang="zh-TW" sz="2600" b="1" dirty="0"/>
              <a:t>:</a:t>
            </a:r>
            <a:r>
              <a:rPr lang="zh-TW" altLang="en-US" sz="2600" b="1" dirty="0"/>
              <a:t>：</a:t>
            </a:r>
            <a:r>
              <a:rPr lang="zh-TW" altLang="zh-TW" sz="2600" b="1" dirty="0"/>
              <a:t>物理層</a:t>
            </a:r>
            <a:endParaRPr lang="en-US" altLang="zh-TW" sz="2600" b="1" dirty="0"/>
          </a:p>
          <a:p>
            <a:pPr marL="17145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物理層中使用的調製技術</a:t>
            </a:r>
            <a:endParaRPr lang="en-US" altLang="zh-TW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17145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負責物理信道承載、信號收發</a:t>
            </a:r>
            <a:endParaRPr lang="en-US" altLang="zh-TW" dirty="0"/>
          </a:p>
          <a:p>
            <a:pPr marL="171450" indent="0">
              <a:buNone/>
            </a:pPr>
            <a:endParaRPr lang="en-US" altLang="zh-TW" dirty="0"/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altLang="zh-TW" sz="2600" b="1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LoRaWAN</a:t>
            </a:r>
            <a:r>
              <a:rPr lang="zh-TW" altLang="en-US" sz="2600" b="1" dirty="0"/>
              <a:t>：</a:t>
            </a:r>
            <a:r>
              <a:rPr lang="en-US" altLang="zh-TW" sz="2600" b="1" dirty="0"/>
              <a:t>MAC</a:t>
            </a:r>
            <a:r>
              <a:rPr lang="zh-TW" altLang="zh-TW" sz="2600" b="1" dirty="0"/>
              <a:t>層</a:t>
            </a:r>
            <a:endParaRPr lang="en-US" altLang="zh-TW" sz="2600" b="1" dirty="0"/>
          </a:p>
          <a:p>
            <a:pPr marL="171450" indent="0">
              <a:buNone/>
            </a:pPr>
            <a:r>
              <a:rPr lang="en-US" altLang="zh-TW" dirty="0"/>
              <a:t>	MAC</a:t>
            </a:r>
            <a:r>
              <a:rPr lang="zh-TW" altLang="en-US" dirty="0"/>
              <a:t>層為主的一套通信協議標準</a:t>
            </a:r>
            <a:endParaRPr lang="en-US" altLang="zh-TW" dirty="0"/>
          </a:p>
          <a:p>
            <a:pPr marL="17145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基於</a:t>
            </a:r>
            <a:r>
              <a:rPr lang="en-US" altLang="zh-TW" dirty="0"/>
              <a:t>LoRa</a:t>
            </a:r>
            <a:r>
              <a:rPr lang="zh-TW" altLang="en-US" dirty="0"/>
              <a:t>物理層傳輸技術基礎建立的通訊規則和流程</a:t>
            </a:r>
            <a:endParaRPr lang="en-US" altLang="zh-TW" dirty="0"/>
          </a:p>
          <a:p>
            <a:pPr marL="1714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28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8EF54-825D-4B13-9F1C-7E3B7BD4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97680"/>
          </a:xfrm>
        </p:spPr>
        <p:txBody>
          <a:bodyPr/>
          <a:lstStyle/>
          <a:p>
            <a:pPr algn="l"/>
            <a:r>
              <a:rPr lang="en-US" altLang="zh-TW" b="1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LoRaWAN</a:t>
            </a:r>
            <a:r>
              <a:rPr lang="zh-TW" altLang="en-US" b="1" dirty="0"/>
              <a:t>的傳輸架構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CE8327-856B-4AA6-8E64-224FA995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458" y="2474258"/>
            <a:ext cx="8157883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A2202-B5A1-4B92-93AB-5E5EE41D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LoRaWAN</a:t>
            </a:r>
            <a:r>
              <a:rPr lang="zh-TW" altLang="en-US" b="1" dirty="0"/>
              <a:t>的傳輸流程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AC58F26-6BC2-49C1-B12E-9EB24687B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72871"/>
            <a:ext cx="6732494" cy="3585882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9164B1-3613-4C9B-8ADB-16BF6BBC433E}"/>
              </a:ext>
            </a:extLst>
          </p:cNvPr>
          <p:cNvSpPr/>
          <p:nvPr/>
        </p:nvSpPr>
        <p:spPr>
          <a:xfrm>
            <a:off x="3799268" y="3148885"/>
            <a:ext cx="2588653" cy="714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7CBA214-0FE8-4AE8-80E5-E4FA679DA778}"/>
              </a:ext>
            </a:extLst>
          </p:cNvPr>
          <p:cNvSpPr/>
          <p:nvPr/>
        </p:nvSpPr>
        <p:spPr>
          <a:xfrm>
            <a:off x="2010178" y="4166315"/>
            <a:ext cx="528034" cy="1931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7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3BB28-0F8C-4BAD-AA35-AFFE25EC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LoRa</a:t>
            </a:r>
            <a:r>
              <a:rPr lang="zh-TW" altLang="en-US" b="1" dirty="0"/>
              <a:t>的傳輸模式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DE91F12-680E-49A9-AD27-50E6C0924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26" y="2406510"/>
            <a:ext cx="4718304" cy="576262"/>
          </a:xfrm>
        </p:spPr>
        <p:txBody>
          <a:bodyPr/>
          <a:lstStyle/>
          <a:p>
            <a:r>
              <a:rPr lang="en-US" altLang="zh-TW" sz="2400" dirty="0">
                <a:latin typeface="+mj-ea"/>
                <a:ea typeface="+mj-ea"/>
              </a:rPr>
              <a:t>P2P(Peer to Peer)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A38923B-851F-4381-BA7D-D6EDE231C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294" y="2406510"/>
            <a:ext cx="4718304" cy="576262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Join </a:t>
            </a:r>
            <a:r>
              <a:rPr lang="en-US" altLang="zh-TW" sz="2800" dirty="0" err="1">
                <a:latin typeface="+mj-ea"/>
                <a:ea typeface="+mj-ea"/>
              </a:rPr>
              <a:t>LoRaWAN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C4D559-CE69-4128-B1DE-F0245E40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67" y="3103283"/>
            <a:ext cx="4188410" cy="28930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CA05848-DB37-48FB-BE3F-D2D09A8F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74" y="3103283"/>
            <a:ext cx="4396944" cy="28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7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D65CF-9C90-4ADF-8D3C-5E149737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72878-0421-42CE-B052-B5752F21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的通訊網中，當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終端與</a:t>
            </a:r>
            <a:r>
              <a:rPr lang="en-US" altLang="zh-TW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LoRaWAN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失去連線的情況</a:t>
            </a:r>
            <a:endParaRPr lang="en-US" altLang="zh-TW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研究先使用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P2P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的傳輸方式，</a:t>
            </a:r>
            <a:endParaRPr lang="en-US" altLang="zh-TW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將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終端資料傳給其他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終端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(Helper)	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再藉由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Helper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重新加入</a:t>
            </a:r>
            <a:r>
              <a:rPr lang="en-US" altLang="zh-TW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LoRaWAN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endParaRPr lang="en-US" altLang="zh-TW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一併將兩個終端的資料將傳給伺服器</a:t>
            </a:r>
            <a:endParaRPr lang="en-US" altLang="zh-TW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8AC3F5-3BE5-4190-83D2-0309C92F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545" y="3429000"/>
            <a:ext cx="3758005" cy="2288292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B4B6110-0964-4924-A90E-1876C4A866A8}"/>
              </a:ext>
            </a:extLst>
          </p:cNvPr>
          <p:cNvCxnSpPr>
            <a:cxnSpLocks/>
          </p:cNvCxnSpPr>
          <p:nvPr/>
        </p:nvCxnSpPr>
        <p:spPr>
          <a:xfrm flipH="1">
            <a:off x="8338071" y="4106631"/>
            <a:ext cx="319742" cy="32033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CFD78B-BE36-4F22-8D93-C001ACD01B06}"/>
              </a:ext>
            </a:extLst>
          </p:cNvPr>
          <p:cNvCxnSpPr>
            <a:cxnSpLocks/>
          </p:cNvCxnSpPr>
          <p:nvPr/>
        </p:nvCxnSpPr>
        <p:spPr>
          <a:xfrm>
            <a:off x="8429511" y="4030730"/>
            <a:ext cx="111760" cy="47752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08DC12BA-48C5-46BF-B191-E53A0AFD5E82}"/>
              </a:ext>
            </a:extLst>
          </p:cNvPr>
          <p:cNvSpPr/>
          <p:nvPr/>
        </p:nvSpPr>
        <p:spPr>
          <a:xfrm rot="13595441">
            <a:off x="7865631" y="3455117"/>
            <a:ext cx="1127760" cy="1874819"/>
          </a:xfrm>
          <a:prstGeom prst="arc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6AB0F18-9BD6-4179-882F-8830789626A0}"/>
              </a:ext>
            </a:extLst>
          </p:cNvPr>
          <p:cNvCxnSpPr>
            <a:cxnSpLocks/>
          </p:cNvCxnSpPr>
          <p:nvPr/>
        </p:nvCxnSpPr>
        <p:spPr>
          <a:xfrm>
            <a:off x="7682753" y="4958676"/>
            <a:ext cx="379554" cy="4876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FE5E831-35A9-4461-910C-2EBE327CD2E2}"/>
              </a:ext>
            </a:extLst>
          </p:cNvPr>
          <p:cNvCxnSpPr>
            <a:cxnSpLocks/>
          </p:cNvCxnSpPr>
          <p:nvPr/>
        </p:nvCxnSpPr>
        <p:spPr>
          <a:xfrm flipV="1">
            <a:off x="8338071" y="4779183"/>
            <a:ext cx="350456" cy="3589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 descr="Helper">
            <a:extLst>
              <a:ext uri="{FF2B5EF4-FFF2-40B4-BE49-F238E27FC236}">
                <a16:creationId xmlns:a16="http://schemas.microsoft.com/office/drawing/2014/main" id="{8762AB31-94FE-45C9-A47C-D33394213B39}"/>
              </a:ext>
            </a:extLst>
          </p:cNvPr>
          <p:cNvSpPr/>
          <p:nvPr/>
        </p:nvSpPr>
        <p:spPr>
          <a:xfrm>
            <a:off x="8112508" y="5395519"/>
            <a:ext cx="857526" cy="321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Helper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576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0A8EC-D250-4D7E-A8F6-775EEDD5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8100E-7B94-41F2-9AA7-9C3AE425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判斷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dirty="0"/>
              <a:t>終端裝置失去連線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dirty="0"/>
              <a:t>終端裝置轉換模式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dirty="0"/>
              <a:t>終端裝置重新連線</a:t>
            </a:r>
          </a:p>
        </p:txBody>
      </p:sp>
    </p:spTree>
    <p:extLst>
      <p:ext uri="{BB962C8B-B14F-4D97-AF65-F5344CB8AC3E}">
        <p14:creationId xmlns:p14="http://schemas.microsoft.com/office/powerpoint/2010/main" val="1878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5B069-B02A-47D8-8771-85F53445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判斷</a:t>
            </a:r>
            <a:r>
              <a:rPr lang="en-US" altLang="zh-TW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LoRa</a:t>
            </a:r>
            <a:r>
              <a:rPr lang="zh-TW" altLang="en-US" b="1" dirty="0"/>
              <a:t>終端裝置失去連線</a:t>
            </a:r>
            <a:endParaRPr lang="en-US" altLang="zh-TW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4B9BA-762A-446B-BDC0-F5B696B7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LoRa</a:t>
            </a:r>
            <a:r>
              <a:rPr lang="zh-TW" altLang="en-US" dirty="0"/>
              <a:t>終端：沒收到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ACK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zh-TW" altLang="en-US" dirty="0"/>
              <a:t>轉換成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Disconnected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</a:t>
            </a:r>
            <a:r>
              <a:rPr lang="zh-TW" altLang="en-US" dirty="0"/>
              <a:t>端：沒有收到訊息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下達指令給 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Device Helper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en-US" dirty="0"/>
              <a:t>轉換成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Helper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88CE027B-B5EE-4E96-A45D-C2D7E843835D}"/>
              </a:ext>
            </a:extLst>
          </p:cNvPr>
          <p:cNvSpPr/>
          <p:nvPr/>
        </p:nvSpPr>
        <p:spPr>
          <a:xfrm>
            <a:off x="1423936" y="3065925"/>
            <a:ext cx="47512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D03D8BE-6223-4FE9-8DEA-84830126BDCF}"/>
              </a:ext>
            </a:extLst>
          </p:cNvPr>
          <p:cNvSpPr/>
          <p:nvPr/>
        </p:nvSpPr>
        <p:spPr>
          <a:xfrm>
            <a:off x="1703294" y="4643716"/>
            <a:ext cx="47512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8592928-8E37-4D59-80F2-C2FF7161C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26" y="2556932"/>
            <a:ext cx="5724525" cy="3457575"/>
          </a:xfrm>
          <a:prstGeom prst="rect">
            <a:avLst/>
          </a:prstGeom>
        </p:spPr>
      </p:pic>
      <p:sp>
        <p:nvSpPr>
          <p:cNvPr id="10" name="乘號 9">
            <a:extLst>
              <a:ext uri="{FF2B5EF4-FFF2-40B4-BE49-F238E27FC236}">
                <a16:creationId xmlns:a16="http://schemas.microsoft.com/office/drawing/2014/main" id="{AD9004F0-8464-4386-BC40-9176204D6459}"/>
              </a:ext>
            </a:extLst>
          </p:cNvPr>
          <p:cNvSpPr/>
          <p:nvPr/>
        </p:nvSpPr>
        <p:spPr>
          <a:xfrm>
            <a:off x="6221508" y="3429183"/>
            <a:ext cx="470079" cy="43788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C5DD5DCE-4D00-4F0D-93C6-36DED089F86F}"/>
              </a:ext>
            </a:extLst>
          </p:cNvPr>
          <p:cNvSpPr/>
          <p:nvPr/>
        </p:nvSpPr>
        <p:spPr>
          <a:xfrm>
            <a:off x="8704984" y="3258667"/>
            <a:ext cx="470079" cy="43788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0EEBB0C-3ED1-4B0C-81A2-E08E2CFDF3B1}"/>
              </a:ext>
            </a:extLst>
          </p:cNvPr>
          <p:cNvSpPr/>
          <p:nvPr/>
        </p:nvSpPr>
        <p:spPr>
          <a:xfrm>
            <a:off x="10145542" y="4578276"/>
            <a:ext cx="154547" cy="701016"/>
          </a:xfrm>
          <a:prstGeom prst="up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上 12">
            <a:extLst>
              <a:ext uri="{FF2B5EF4-FFF2-40B4-BE49-F238E27FC236}">
                <a16:creationId xmlns:a16="http://schemas.microsoft.com/office/drawing/2014/main" id="{4555C641-63B3-47C4-A299-910ABFD42065}"/>
              </a:ext>
            </a:extLst>
          </p:cNvPr>
          <p:cNvSpPr/>
          <p:nvPr/>
        </p:nvSpPr>
        <p:spPr>
          <a:xfrm>
            <a:off x="8549074" y="5663999"/>
            <a:ext cx="154547" cy="701016"/>
          </a:xfrm>
          <a:prstGeom prst="up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472</Words>
  <Application>Microsoft Office PowerPoint</Application>
  <PresentationFormat>寬螢幕</PresentationFormat>
  <Paragraphs>91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微軟正黑體</vt:lpstr>
      <vt:lpstr>微軟正黑體</vt:lpstr>
      <vt:lpstr>新細明體</vt:lpstr>
      <vt:lpstr>Arial</vt:lpstr>
      <vt:lpstr>Calibri</vt:lpstr>
      <vt:lpstr>Garamond</vt:lpstr>
      <vt:lpstr>Open Sans</vt:lpstr>
      <vt:lpstr>Wingdings</vt:lpstr>
      <vt:lpstr>有機</vt:lpstr>
      <vt:lpstr>LoRa &amp; LoRaWAN’s Communication</vt:lpstr>
      <vt:lpstr>LoRa技術和優勢</vt:lpstr>
      <vt:lpstr>LoRa and LoRaWAN</vt:lpstr>
      <vt:lpstr>LoRaWAN的傳輸架構</vt:lpstr>
      <vt:lpstr>LoRaWAN的傳輸流程</vt:lpstr>
      <vt:lpstr>LoRa的傳輸模式</vt:lpstr>
      <vt:lpstr>研究動機</vt:lpstr>
      <vt:lpstr>步驟</vt:lpstr>
      <vt:lpstr>判斷LoRa終端裝置失去連線</vt:lpstr>
      <vt:lpstr>LoRa終端裝置轉換模式</vt:lpstr>
      <vt:lpstr>LoRa終端裝置重新連線</vt:lpstr>
      <vt:lpstr>成果</vt:lpstr>
      <vt:lpstr>分析</vt:lpstr>
      <vt:lpstr>多部裝置</vt:lpstr>
      <vt:lpstr>選擇流程</vt:lpstr>
      <vt:lpstr>成果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 李</dc:creator>
  <cp:lastModifiedBy>Alex 李</cp:lastModifiedBy>
  <cp:revision>38</cp:revision>
  <dcterms:created xsi:type="dcterms:W3CDTF">2022-06-17T06:49:35Z</dcterms:created>
  <dcterms:modified xsi:type="dcterms:W3CDTF">2022-06-21T07:32:24Z</dcterms:modified>
</cp:coreProperties>
</file>