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70" r:id="rId6"/>
    <p:sldId id="262" r:id="rId7"/>
    <p:sldId id="261" r:id="rId8"/>
    <p:sldId id="263" r:id="rId9"/>
    <p:sldId id="264" r:id="rId10"/>
    <p:sldId id="266" r:id="rId11"/>
    <p:sldId id="265" r:id="rId12"/>
    <p:sldId id="275" r:id="rId13"/>
    <p:sldId id="272" r:id="rId14"/>
    <p:sldId id="267" r:id="rId15"/>
    <p:sldId id="274" r:id="rId16"/>
    <p:sldId id="277" r:id="rId17"/>
    <p:sldId id="278" r:id="rId18"/>
    <p:sldId id="280" r:id="rId19"/>
    <p:sldId id="273" r:id="rId20"/>
    <p:sldId id="271" r:id="rId21"/>
    <p:sldId id="268" r:id="rId22"/>
    <p:sldId id="276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971" autoAdjust="0"/>
  </p:normalViewPr>
  <p:slideViewPr>
    <p:cSldViewPr snapToGrid="0">
      <p:cViewPr varScale="1">
        <p:scale>
          <a:sx n="82" d="100"/>
          <a:sy n="82" d="100"/>
        </p:scale>
        <p:origin x="17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7505C-2594-4843-813A-1123E40F2F4D}" type="doc">
      <dgm:prSet loTypeId="urn:microsoft.com/office/officeart/2005/8/layout/vList3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fr-CA"/>
        </a:p>
      </dgm:t>
    </dgm:pt>
    <dgm:pt modelId="{23CD2564-3876-495A-9BF1-37D921F7E592}">
      <dgm:prSet/>
      <dgm:spPr/>
      <dgm:t>
        <a:bodyPr/>
        <a:lstStyle/>
        <a:p>
          <a:r>
            <a:rPr lang="fr-CA"/>
            <a:t>Données spatiales ?</a:t>
          </a:r>
        </a:p>
      </dgm:t>
    </dgm:pt>
    <dgm:pt modelId="{51805136-EC3A-4881-B8EA-CA3F9A000D25}" type="parTrans" cxnId="{A708F07D-AFD5-46C4-BA62-768E6DC53C82}">
      <dgm:prSet/>
      <dgm:spPr/>
      <dgm:t>
        <a:bodyPr/>
        <a:lstStyle/>
        <a:p>
          <a:endParaRPr lang="fr-CA"/>
        </a:p>
      </dgm:t>
    </dgm:pt>
    <dgm:pt modelId="{D3C973A4-4CA4-42F4-9015-437112665CA7}" type="sibTrans" cxnId="{A708F07D-AFD5-46C4-BA62-768E6DC53C82}">
      <dgm:prSet/>
      <dgm:spPr/>
      <dgm:t>
        <a:bodyPr/>
        <a:lstStyle/>
        <a:p>
          <a:endParaRPr lang="fr-CA"/>
        </a:p>
      </dgm:t>
    </dgm:pt>
    <dgm:pt modelId="{7DC96845-E8A3-4926-AFD0-713A8462AAD5}">
      <dgm:prSet/>
      <dgm:spPr/>
      <dgm:t>
        <a:bodyPr/>
        <a:lstStyle/>
        <a:p>
          <a:r>
            <a:rPr lang="fr-CA"/>
            <a:t>Particularités</a:t>
          </a:r>
        </a:p>
      </dgm:t>
    </dgm:pt>
    <dgm:pt modelId="{7B2628A1-E7F0-4FD5-9EE8-8469E30EFEF9}" type="parTrans" cxnId="{68ECF00A-1E82-4491-A9AB-5E61FF56CE61}">
      <dgm:prSet/>
      <dgm:spPr/>
      <dgm:t>
        <a:bodyPr/>
        <a:lstStyle/>
        <a:p>
          <a:endParaRPr lang="fr-CA"/>
        </a:p>
      </dgm:t>
    </dgm:pt>
    <dgm:pt modelId="{B0F7D7FF-BB47-429E-995D-5E3496FE2830}" type="sibTrans" cxnId="{68ECF00A-1E82-4491-A9AB-5E61FF56CE61}">
      <dgm:prSet/>
      <dgm:spPr/>
      <dgm:t>
        <a:bodyPr/>
        <a:lstStyle/>
        <a:p>
          <a:endParaRPr lang="fr-CA"/>
        </a:p>
      </dgm:t>
    </dgm:pt>
    <dgm:pt modelId="{F69605FA-8A99-43BF-88A3-7E37238FD051}">
      <dgm:prSet/>
      <dgm:spPr/>
      <dgm:t>
        <a:bodyPr/>
        <a:lstStyle/>
        <a:p>
          <a:r>
            <a:rPr lang="fr-CA"/>
            <a:t>Apprentissage statistique</a:t>
          </a:r>
        </a:p>
      </dgm:t>
    </dgm:pt>
    <dgm:pt modelId="{51095899-F173-425C-B957-8C30E036E1AB}" type="parTrans" cxnId="{6F48EA7F-2EBC-4CE0-B71B-C2C649567308}">
      <dgm:prSet/>
      <dgm:spPr/>
      <dgm:t>
        <a:bodyPr/>
        <a:lstStyle/>
        <a:p>
          <a:endParaRPr lang="fr-CA"/>
        </a:p>
      </dgm:t>
    </dgm:pt>
    <dgm:pt modelId="{A450E3AC-C1CF-478F-8C8C-1D0F3564C3D3}" type="sibTrans" cxnId="{6F48EA7F-2EBC-4CE0-B71B-C2C649567308}">
      <dgm:prSet/>
      <dgm:spPr/>
      <dgm:t>
        <a:bodyPr/>
        <a:lstStyle/>
        <a:p>
          <a:endParaRPr lang="fr-CA"/>
        </a:p>
      </dgm:t>
    </dgm:pt>
    <dgm:pt modelId="{57A2EA1A-A4EA-4C30-B734-74EE8BC6B407}" type="pres">
      <dgm:prSet presAssocID="{1997505C-2594-4843-813A-1123E40F2F4D}" presName="linearFlow" presStyleCnt="0">
        <dgm:presLayoutVars>
          <dgm:dir/>
          <dgm:resizeHandles val="exact"/>
        </dgm:presLayoutVars>
      </dgm:prSet>
      <dgm:spPr/>
    </dgm:pt>
    <dgm:pt modelId="{30FB9FA2-2571-4315-93A2-92ED711B99D8}" type="pres">
      <dgm:prSet presAssocID="{23CD2564-3876-495A-9BF1-37D921F7E592}" presName="composite" presStyleCnt="0"/>
      <dgm:spPr/>
    </dgm:pt>
    <dgm:pt modelId="{95284CE3-9978-4493-87B8-136369835E0F}" type="pres">
      <dgm:prSet presAssocID="{23CD2564-3876-495A-9BF1-37D921F7E592}" presName="imgShp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12000" b="-12000"/>
          </a:stretch>
        </a:blipFill>
      </dgm:spPr>
    </dgm:pt>
    <dgm:pt modelId="{7D03EA53-2FBD-4863-B562-2A4D071542EF}" type="pres">
      <dgm:prSet presAssocID="{23CD2564-3876-495A-9BF1-37D921F7E592}" presName="txShp" presStyleLbl="node1" presStyleIdx="0" presStyleCnt="3">
        <dgm:presLayoutVars>
          <dgm:bulletEnabled val="1"/>
        </dgm:presLayoutVars>
      </dgm:prSet>
      <dgm:spPr/>
    </dgm:pt>
    <dgm:pt modelId="{54522805-E620-4763-8B6D-4F0EEB6A1860}" type="pres">
      <dgm:prSet presAssocID="{D3C973A4-4CA4-42F4-9015-437112665CA7}" presName="spacing" presStyleCnt="0"/>
      <dgm:spPr/>
    </dgm:pt>
    <dgm:pt modelId="{F916439D-C399-4DFC-9137-9A360065E3D8}" type="pres">
      <dgm:prSet presAssocID="{7DC96845-E8A3-4926-AFD0-713A8462AAD5}" presName="composite" presStyleCnt="0"/>
      <dgm:spPr/>
    </dgm:pt>
    <dgm:pt modelId="{57E04324-7F7B-426E-9EB1-45E1252120E0}" type="pres">
      <dgm:prSet presAssocID="{7DC96845-E8A3-4926-AFD0-713A8462AAD5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77B68ADB-7315-40E7-8C20-3E6858E5EF95}" type="pres">
      <dgm:prSet presAssocID="{7DC96845-E8A3-4926-AFD0-713A8462AAD5}" presName="txShp" presStyleLbl="node1" presStyleIdx="1" presStyleCnt="3">
        <dgm:presLayoutVars>
          <dgm:bulletEnabled val="1"/>
        </dgm:presLayoutVars>
      </dgm:prSet>
      <dgm:spPr/>
    </dgm:pt>
    <dgm:pt modelId="{B88D2E6C-FD63-42B8-9182-A4F2BC90C202}" type="pres">
      <dgm:prSet presAssocID="{B0F7D7FF-BB47-429E-995D-5E3496FE2830}" presName="spacing" presStyleCnt="0"/>
      <dgm:spPr/>
    </dgm:pt>
    <dgm:pt modelId="{9D1E40C0-214C-4EB0-BD26-EBF5F1657431}" type="pres">
      <dgm:prSet presAssocID="{F69605FA-8A99-43BF-88A3-7E37238FD051}" presName="composite" presStyleCnt="0"/>
      <dgm:spPr/>
    </dgm:pt>
    <dgm:pt modelId="{B97DD2F8-EBB5-41ED-848E-661C1E5B2E81}" type="pres">
      <dgm:prSet presAssocID="{F69605FA-8A99-43BF-88A3-7E37238FD051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BD746881-90C8-4092-BA0B-C19A51D6D4C0}" type="pres">
      <dgm:prSet presAssocID="{F69605FA-8A99-43BF-88A3-7E37238FD051}" presName="txShp" presStyleLbl="node1" presStyleIdx="2" presStyleCnt="3">
        <dgm:presLayoutVars>
          <dgm:bulletEnabled val="1"/>
        </dgm:presLayoutVars>
      </dgm:prSet>
      <dgm:spPr/>
    </dgm:pt>
  </dgm:ptLst>
  <dgm:cxnLst>
    <dgm:cxn modelId="{68ECF00A-1E82-4491-A9AB-5E61FF56CE61}" srcId="{1997505C-2594-4843-813A-1123E40F2F4D}" destId="{7DC96845-E8A3-4926-AFD0-713A8462AAD5}" srcOrd="1" destOrd="0" parTransId="{7B2628A1-E7F0-4FD5-9EE8-8469E30EFEF9}" sibTransId="{B0F7D7FF-BB47-429E-995D-5E3496FE2830}"/>
    <dgm:cxn modelId="{3CD3B013-CBEF-47EE-9809-CDE96A306734}" type="presOf" srcId="{7DC96845-E8A3-4926-AFD0-713A8462AAD5}" destId="{77B68ADB-7315-40E7-8C20-3E6858E5EF95}" srcOrd="0" destOrd="0" presId="urn:microsoft.com/office/officeart/2005/8/layout/vList3"/>
    <dgm:cxn modelId="{F71B053F-C5CD-49AE-9B08-15086F097283}" type="presOf" srcId="{F69605FA-8A99-43BF-88A3-7E37238FD051}" destId="{BD746881-90C8-4092-BA0B-C19A51D6D4C0}" srcOrd="0" destOrd="0" presId="urn:microsoft.com/office/officeart/2005/8/layout/vList3"/>
    <dgm:cxn modelId="{2589164A-9EC6-4DF5-9D5C-5515607BFAF1}" type="presOf" srcId="{23CD2564-3876-495A-9BF1-37D921F7E592}" destId="{7D03EA53-2FBD-4863-B562-2A4D071542EF}" srcOrd="0" destOrd="0" presId="urn:microsoft.com/office/officeart/2005/8/layout/vList3"/>
    <dgm:cxn modelId="{A708F07D-AFD5-46C4-BA62-768E6DC53C82}" srcId="{1997505C-2594-4843-813A-1123E40F2F4D}" destId="{23CD2564-3876-495A-9BF1-37D921F7E592}" srcOrd="0" destOrd="0" parTransId="{51805136-EC3A-4881-B8EA-CA3F9A000D25}" sibTransId="{D3C973A4-4CA4-42F4-9015-437112665CA7}"/>
    <dgm:cxn modelId="{6F48EA7F-2EBC-4CE0-B71B-C2C649567308}" srcId="{1997505C-2594-4843-813A-1123E40F2F4D}" destId="{F69605FA-8A99-43BF-88A3-7E37238FD051}" srcOrd="2" destOrd="0" parTransId="{51095899-F173-425C-B957-8C30E036E1AB}" sibTransId="{A450E3AC-C1CF-478F-8C8C-1D0F3564C3D3}"/>
    <dgm:cxn modelId="{36EA84BE-920F-4408-9396-B46064EC9BAD}" type="presOf" srcId="{1997505C-2594-4843-813A-1123E40F2F4D}" destId="{57A2EA1A-A4EA-4C30-B734-74EE8BC6B407}" srcOrd="0" destOrd="0" presId="urn:microsoft.com/office/officeart/2005/8/layout/vList3"/>
    <dgm:cxn modelId="{8D13DA55-2235-463B-9108-FDACFEC49241}" type="presParOf" srcId="{57A2EA1A-A4EA-4C30-B734-74EE8BC6B407}" destId="{30FB9FA2-2571-4315-93A2-92ED711B99D8}" srcOrd="0" destOrd="0" presId="urn:microsoft.com/office/officeart/2005/8/layout/vList3"/>
    <dgm:cxn modelId="{C98A7C5F-1DB8-4DE7-BEFD-7D0488E84E6A}" type="presParOf" srcId="{30FB9FA2-2571-4315-93A2-92ED711B99D8}" destId="{95284CE3-9978-4493-87B8-136369835E0F}" srcOrd="0" destOrd="0" presId="urn:microsoft.com/office/officeart/2005/8/layout/vList3"/>
    <dgm:cxn modelId="{2EDD7AEE-3A44-42E9-B72A-F25BB3191938}" type="presParOf" srcId="{30FB9FA2-2571-4315-93A2-92ED711B99D8}" destId="{7D03EA53-2FBD-4863-B562-2A4D071542EF}" srcOrd="1" destOrd="0" presId="urn:microsoft.com/office/officeart/2005/8/layout/vList3"/>
    <dgm:cxn modelId="{CF8C751F-5D49-4EA7-A913-606BA49E77B3}" type="presParOf" srcId="{57A2EA1A-A4EA-4C30-B734-74EE8BC6B407}" destId="{54522805-E620-4763-8B6D-4F0EEB6A1860}" srcOrd="1" destOrd="0" presId="urn:microsoft.com/office/officeart/2005/8/layout/vList3"/>
    <dgm:cxn modelId="{AA3B1FC3-13C5-46E3-BDCD-917F73DAD7BE}" type="presParOf" srcId="{57A2EA1A-A4EA-4C30-B734-74EE8BC6B407}" destId="{F916439D-C399-4DFC-9137-9A360065E3D8}" srcOrd="2" destOrd="0" presId="urn:microsoft.com/office/officeart/2005/8/layout/vList3"/>
    <dgm:cxn modelId="{278E17FD-F2BF-4404-B2D5-DDB61C220302}" type="presParOf" srcId="{F916439D-C399-4DFC-9137-9A360065E3D8}" destId="{57E04324-7F7B-426E-9EB1-45E1252120E0}" srcOrd="0" destOrd="0" presId="urn:microsoft.com/office/officeart/2005/8/layout/vList3"/>
    <dgm:cxn modelId="{21EF85BA-406E-4FED-A32A-2DBB480FEEEF}" type="presParOf" srcId="{F916439D-C399-4DFC-9137-9A360065E3D8}" destId="{77B68ADB-7315-40E7-8C20-3E6858E5EF95}" srcOrd="1" destOrd="0" presId="urn:microsoft.com/office/officeart/2005/8/layout/vList3"/>
    <dgm:cxn modelId="{CAF8C17C-49B6-4E4E-A5A4-6F97AB00C28A}" type="presParOf" srcId="{57A2EA1A-A4EA-4C30-B734-74EE8BC6B407}" destId="{B88D2E6C-FD63-42B8-9182-A4F2BC90C202}" srcOrd="3" destOrd="0" presId="urn:microsoft.com/office/officeart/2005/8/layout/vList3"/>
    <dgm:cxn modelId="{048B0828-8ED5-406F-99F3-9ABA9DF9CEF6}" type="presParOf" srcId="{57A2EA1A-A4EA-4C30-B734-74EE8BC6B407}" destId="{9D1E40C0-214C-4EB0-BD26-EBF5F1657431}" srcOrd="4" destOrd="0" presId="urn:microsoft.com/office/officeart/2005/8/layout/vList3"/>
    <dgm:cxn modelId="{3FE2A7DC-3D77-4D70-A446-151A15A601DF}" type="presParOf" srcId="{9D1E40C0-214C-4EB0-BD26-EBF5F1657431}" destId="{B97DD2F8-EBB5-41ED-848E-661C1E5B2E81}" srcOrd="0" destOrd="0" presId="urn:microsoft.com/office/officeart/2005/8/layout/vList3"/>
    <dgm:cxn modelId="{A782EF6B-5485-4BE4-B169-5BE1E85BBB62}" type="presParOf" srcId="{9D1E40C0-214C-4EB0-BD26-EBF5F1657431}" destId="{BD746881-90C8-4092-BA0B-C19A51D6D4C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3EA53-2FBD-4863-B562-2A4D071542EF}">
      <dsp:nvSpPr>
        <dsp:cNvPr id="0" name=""/>
        <dsp:cNvSpPr/>
      </dsp:nvSpPr>
      <dsp:spPr>
        <a:xfrm rot="10800000">
          <a:off x="1643992" y="343"/>
          <a:ext cx="5728251" cy="80464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82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Données spatiales ?</a:t>
          </a:r>
        </a:p>
      </dsp:txBody>
      <dsp:txXfrm rot="10800000">
        <a:off x="1845154" y="343"/>
        <a:ext cx="5527089" cy="804648"/>
      </dsp:txXfrm>
    </dsp:sp>
    <dsp:sp modelId="{95284CE3-9978-4493-87B8-136369835E0F}">
      <dsp:nvSpPr>
        <dsp:cNvPr id="0" name=""/>
        <dsp:cNvSpPr/>
      </dsp:nvSpPr>
      <dsp:spPr>
        <a:xfrm>
          <a:off x="1241668" y="343"/>
          <a:ext cx="804648" cy="80464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2000" b="-1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7B68ADB-7315-40E7-8C20-3E6858E5EF95}">
      <dsp:nvSpPr>
        <dsp:cNvPr id="0" name=""/>
        <dsp:cNvSpPr/>
      </dsp:nvSpPr>
      <dsp:spPr>
        <a:xfrm rot="10800000">
          <a:off x="1643992" y="1006154"/>
          <a:ext cx="5728251" cy="80464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82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Particularités</a:t>
          </a:r>
        </a:p>
      </dsp:txBody>
      <dsp:txXfrm rot="10800000">
        <a:off x="1845154" y="1006154"/>
        <a:ext cx="5527089" cy="804648"/>
      </dsp:txXfrm>
    </dsp:sp>
    <dsp:sp modelId="{57E04324-7F7B-426E-9EB1-45E1252120E0}">
      <dsp:nvSpPr>
        <dsp:cNvPr id="0" name=""/>
        <dsp:cNvSpPr/>
      </dsp:nvSpPr>
      <dsp:spPr>
        <a:xfrm>
          <a:off x="1241668" y="1006154"/>
          <a:ext cx="804648" cy="80464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746881-90C8-4092-BA0B-C19A51D6D4C0}">
      <dsp:nvSpPr>
        <dsp:cNvPr id="0" name=""/>
        <dsp:cNvSpPr/>
      </dsp:nvSpPr>
      <dsp:spPr>
        <a:xfrm rot="10800000">
          <a:off x="1643992" y="2011965"/>
          <a:ext cx="5728251" cy="80464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82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Apprentissage statistique</a:t>
          </a:r>
        </a:p>
      </dsp:txBody>
      <dsp:txXfrm rot="10800000">
        <a:off x="1845154" y="2011965"/>
        <a:ext cx="5527089" cy="804648"/>
      </dsp:txXfrm>
    </dsp:sp>
    <dsp:sp modelId="{B97DD2F8-EBB5-41ED-848E-661C1E5B2E81}">
      <dsp:nvSpPr>
        <dsp:cNvPr id="0" name=""/>
        <dsp:cNvSpPr/>
      </dsp:nvSpPr>
      <dsp:spPr>
        <a:xfrm>
          <a:off x="1241668" y="2011965"/>
          <a:ext cx="804648" cy="80464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4AAB-487F-4415-BA5B-DD6E77021E44}" type="datetimeFigureOut">
              <a:rPr lang="fr-CA" smtClean="0"/>
              <a:t>2023-04-03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013D1-221E-4D8B-87AC-B25C3A5CCE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256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MRF: 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/>
              <a:t>On effectue des prédictions sur chacun des pixels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/>
              <a:t>On régularise les prédictions en appliquant un « champs aléatoire de Markov ». I.e. on lisse les prédictions en fonction de la structure de dépendance spatiale.</a:t>
            </a:r>
          </a:p>
          <a:p>
            <a:pPr marL="0" indent="0">
              <a:buFont typeface="+mj-lt"/>
              <a:buNone/>
            </a:pPr>
            <a:endParaRPr lang="fr-CA" dirty="0"/>
          </a:p>
          <a:p>
            <a:pPr marL="0" indent="0">
              <a:buFont typeface="+mj-lt"/>
              <a:buNone/>
            </a:pPr>
            <a:r>
              <a:rPr lang="fr-CA" dirty="0"/>
              <a:t>Modèle SAR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fr-CA" dirty="0"/>
              <a:t>Rho est un paramètre (scalaire) de corrélation spatiale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fr-CA" dirty="0"/>
              <a:t>La matrice W est la matrice de contiguïté entre les observations 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013D1-221E-4D8B-87AC-B25C3A5CCE38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602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Roberts et al. 2017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013D1-221E-4D8B-87AC-B25C3A5CCE38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437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013D1-221E-4D8B-87AC-B25C3A5CCE38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007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="1" dirty="0"/>
              <a:t>Formats</a:t>
            </a:r>
            <a:r>
              <a:rPr lang="fr-CA" dirty="0"/>
              <a:t>: rasters ou </a:t>
            </a:r>
            <a:r>
              <a:rPr lang="fr-CA" dirty="0" err="1"/>
              <a:t>polygons</a:t>
            </a:r>
            <a:r>
              <a:rPr lang="fr-CA" dirty="0"/>
              <a:t> spatiaux ?</a:t>
            </a:r>
          </a:p>
          <a:p>
            <a:endParaRPr lang="fr-CA" dirty="0"/>
          </a:p>
          <a:p>
            <a:r>
              <a:rPr lang="fr-CA" b="1" dirty="0"/>
              <a:t>Contexte :</a:t>
            </a:r>
            <a:r>
              <a:rPr lang="fr-CA" dirty="0"/>
              <a:t>  données climatiques ? Socio démographiques ? </a:t>
            </a:r>
          </a:p>
          <a:p>
            <a:endParaRPr lang="fr-CA" dirty="0"/>
          </a:p>
          <a:p>
            <a:r>
              <a:rPr lang="fr-CA" b="1" dirty="0"/>
              <a:t>Objectif : </a:t>
            </a:r>
            <a:r>
              <a:rPr lang="fr-CA" b="0" dirty="0"/>
              <a:t>Régression / classification / Intervalle de confiance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013D1-221E-4D8B-87AC-B25C3A5CCE38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786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1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1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8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2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4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1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1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Session d'hiver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4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carte-du-monde-global-g%C3%A9ographie-195812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spatial.org/spatial/8-rastermanip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.stackexchange.com/questions/199702/1d-convolution-in-neural-networks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733971/convolutional-layer-to-fully-connected-layer-in-cn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gis.stackexchange.com/questions/30905/how-to-interpolate-temperature-correctl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gis.stackexchange.com/questions/30905/how-to-interpolate-temperature-correctl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spatial.org/ind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spatial.org/spatial/8-rastermanip.html" TargetMode="External"/><Relationship Id="rId3" Type="http://schemas.openxmlformats.org/officeDocument/2006/relationships/hyperlink" Target="https://en.wikipedia.org/wiki/Postal_codes_in_Switzerland_and_Liechtenstein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tackoverflow.com/questions/3059044/google-maps-js-api-v3-simple-multiple-marker-example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envs.2017.00044/ful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s.stackexchange.com/questions/110583/pyproj-converting-wgs84-to-robinson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bc-library-rc.github.io/map-projections/content/proj-family.html" TargetMode="External"/><Relationship Id="rId5" Type="http://schemas.openxmlformats.org/officeDocument/2006/relationships/image" Target="../media/image11.jpg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mt.copernicus.org/articles/13/593/202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s.stackexchange.com/questions/30905/how-to-interpolate-temperature-correctl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carte&#10;&#10;Description générée automatiquement">
            <a:extLst>
              <a:ext uri="{FF2B5EF4-FFF2-40B4-BE49-F238E27FC236}">
                <a16:creationId xmlns:a16="http://schemas.microsoft.com/office/drawing/2014/main" id="{B0612CBE-345D-C60E-5EF8-098604394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449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3000C30-52C2-0909-4F36-43B43DFA5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fr-CA" sz="5400">
                <a:solidFill>
                  <a:srgbClr val="FFFFFF"/>
                </a:solidFill>
              </a:rPr>
              <a:t>Apprentissage statistiques et données spatiales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DBED5F-3191-5300-D5C0-18F749824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fr-CA" sz="2200">
                <a:solidFill>
                  <a:srgbClr val="FFFFFF"/>
                </a:solidFill>
              </a:rPr>
              <a:t>Équipe 4:</a:t>
            </a:r>
          </a:p>
          <a:p>
            <a:r>
              <a:rPr lang="fr-CA" sz="2200">
                <a:solidFill>
                  <a:srgbClr val="FFFFFF"/>
                </a:solidFill>
              </a:rPr>
              <a:t>Alexandre Lepage, Amélie Helaiem, Andrea Hangsin, </a:t>
            </a:r>
          </a:p>
          <a:p>
            <a:r>
              <a:rPr lang="fr-CA" sz="2200">
                <a:solidFill>
                  <a:srgbClr val="FFFFFF"/>
                </a:solidFill>
              </a:rPr>
              <a:t>Angelo Ouedraogo et Jocelyn Pellerin</a:t>
            </a:r>
          </a:p>
        </p:txBody>
      </p:sp>
      <p:grpSp>
        <p:nvGrpSpPr>
          <p:cNvPr id="19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FAF6DD-3007-BA5B-754D-88523CA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chemeClr val="tx1"/>
                </a:solidFill>
              </a:rPr>
              <a:t>Session d'hiver 2023</a:t>
            </a:r>
            <a:endParaRPr lang="fr-CA" dirty="0">
              <a:solidFill>
                <a:schemeClr val="tx1"/>
              </a:solidFill>
            </a:endParaRPr>
          </a:p>
        </p:txBody>
      </p: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3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BAE67-960C-5D30-8665-888BEC49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A" dirty="0">
                <a:solidFill>
                  <a:schemeClr val="tx1"/>
                </a:solidFill>
              </a:rPr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54E77-AB0B-466D-EFF0-DF8396FF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4F499C-D756-485D-81FB-431730F23B2B}" type="slidenum">
              <a:rPr lang="fr-CA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4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50DC62-7100-CE6A-A8A0-65C44D5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Appre</a:t>
            </a:r>
            <a:r>
              <a:rPr lang="en-US" sz="5400" dirty="0" err="1"/>
              <a:t>ntissage</a:t>
            </a:r>
            <a:r>
              <a:rPr lang="en-US" sz="5400" dirty="0"/>
              <a:t> </a:t>
            </a:r>
            <a:r>
              <a:rPr lang="en-US" sz="5400" dirty="0" err="1"/>
              <a:t>statistique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C79652-6BBA-F3A3-B9A4-807C7E19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A17F7B-2014-B2F7-CF3C-F2912483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45EA2C-093E-CE00-F5F1-327A1B8A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E8DF8-C1B3-A820-051A-5EBE8630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Conversion du format de données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D7AAA0D-1FB7-CB4A-214F-3F3B0276C514}"/>
              </a:ext>
            </a:extLst>
          </p:cNvPr>
          <p:cNvGrpSpPr/>
          <p:nvPr/>
        </p:nvGrpSpPr>
        <p:grpSpPr>
          <a:xfrm>
            <a:off x="1387589" y="2453151"/>
            <a:ext cx="3991929" cy="3370587"/>
            <a:chOff x="7797816" y="2756945"/>
            <a:chExt cx="3991929" cy="3370587"/>
          </a:xfrm>
        </p:grpSpPr>
        <p:pic>
          <p:nvPicPr>
            <p:cNvPr id="4" name="Image 3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D5F9639D-D08E-2715-9515-030D4BE3B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818542" y="2756945"/>
              <a:ext cx="3535257" cy="3048264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25FC66C-360D-76D0-FFA4-818614FD2310}"/>
                </a:ext>
              </a:extLst>
            </p:cNvPr>
            <p:cNvSpPr txBox="1"/>
            <p:nvPr/>
          </p:nvSpPr>
          <p:spPr>
            <a:xfrm>
              <a:off x="7797816" y="5896700"/>
              <a:ext cx="39919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s://rspatial.org/spatial/8-rastermanip.html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E1AEBB66-AD8A-7119-CF58-314EBE3A9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67019"/>
              </p:ext>
            </p:extLst>
          </p:nvPr>
        </p:nvGraphicFramePr>
        <p:xfrm>
          <a:off x="6784203" y="2396585"/>
          <a:ext cx="2925404" cy="34797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31351">
                  <a:extLst>
                    <a:ext uri="{9D8B030D-6E8A-4147-A177-3AD203B41FA5}">
                      <a16:colId xmlns:a16="http://schemas.microsoft.com/office/drawing/2014/main" val="1491339644"/>
                    </a:ext>
                  </a:extLst>
                </a:gridCol>
                <a:gridCol w="731351">
                  <a:extLst>
                    <a:ext uri="{9D8B030D-6E8A-4147-A177-3AD203B41FA5}">
                      <a16:colId xmlns:a16="http://schemas.microsoft.com/office/drawing/2014/main" val="1659534576"/>
                    </a:ext>
                  </a:extLst>
                </a:gridCol>
                <a:gridCol w="731351">
                  <a:extLst>
                    <a:ext uri="{9D8B030D-6E8A-4147-A177-3AD203B41FA5}">
                      <a16:colId xmlns:a16="http://schemas.microsoft.com/office/drawing/2014/main" val="3911477373"/>
                    </a:ext>
                  </a:extLst>
                </a:gridCol>
                <a:gridCol w="731351">
                  <a:extLst>
                    <a:ext uri="{9D8B030D-6E8A-4147-A177-3AD203B41FA5}">
                      <a16:colId xmlns:a16="http://schemas.microsoft.com/office/drawing/2014/main" val="4211492702"/>
                    </a:ext>
                  </a:extLst>
                </a:gridCol>
              </a:tblGrid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Y</a:t>
                      </a:r>
                    </a:p>
                  </a:txBody>
                  <a:tcPr marL="84857" marR="84857" marT="42428" marB="4242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X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 err="1"/>
                        <a:t>Lon</a:t>
                      </a:r>
                      <a:endParaRPr lang="fr-CA" sz="1700" dirty="0"/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 err="1"/>
                        <a:t>Lat</a:t>
                      </a:r>
                      <a:endParaRPr lang="fr-CA" sz="1700" dirty="0"/>
                    </a:p>
                  </a:txBody>
                  <a:tcPr marL="84857" marR="84857" marT="42428" marB="4242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70408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100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200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5.8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50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1655090831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150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250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5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49.5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4006421668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300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500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6.2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49.6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3222820044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150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6.4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49.9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2748961457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135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230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6.3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49.6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2069842587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43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160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6.9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50.1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4135337130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…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…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…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…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1337883932"/>
                  </a:ext>
                </a:extLst>
              </a:tr>
            </a:tbl>
          </a:graphicData>
        </a:graphic>
      </p:graphicFrame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B796642C-6881-B9C5-8A98-22D4B5E7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BB9ED3EA-5617-CFAC-4BDE-CCB34BC3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83EF5F0-ED22-F886-1959-123B5B3A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6BC20D4A-2D9C-098B-750F-17E86214D42B}"/>
              </a:ext>
            </a:extLst>
          </p:cNvPr>
          <p:cNvSpPr/>
          <p:nvPr/>
        </p:nvSpPr>
        <p:spPr>
          <a:xfrm>
            <a:off x="5270740" y="3812958"/>
            <a:ext cx="1077517" cy="64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172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057EB-C97E-95F3-61CA-0BB49EDD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Approches pour gérer la dépendance spatiale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5A43F7A6-D745-D721-B44F-E41B02809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 anchor="ctr"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dirty="0"/>
                  <a:t>Autorégression spatiale (SAR)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 = </m:t>
                    </m:r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ρWY</m:t>
                    </m:r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 + </m:t>
                    </m:r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Xβ</m:t>
                    </m:r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 + </m:t>
                    </m:r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ε</m:t>
                    </m:r>
                  </m:oMath>
                </a14:m>
                <a:endParaRPr lang="fr-CA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dirty="0"/>
                  <a:t>Régularisation par champs Markoviens stochastiques (MRF)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dirty="0"/>
                  <a:t>Arbres de classification spatiaux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dirty="0">
                    <a:solidFill>
                      <a:schemeClr val="accent6">
                        <a:lumMod val="75000"/>
                      </a:schemeClr>
                    </a:solidFill>
                  </a:rPr>
                  <a:t>Modèles mixtes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dirty="0"/>
                  <a:t>CNN</a:t>
                </a:r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5A43F7A6-D745-D721-B44F-E41B02809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EF3385-1E7C-2D3F-8406-CCE6CC5A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01034A-3E5C-B8B9-8900-5CB6A421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E6CA5-7096-5755-2179-FFB99F91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6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2511A-7EA4-445E-6DA1-F8E39F51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Réseaux de neurones convolutifs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11FA06-979B-85BF-B888-21897B89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45D1C1-6FC0-7113-23E9-8BE4E62A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A1C696-DA3A-BFF9-3546-17659C24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B20437-05F2-E6AA-89C6-8F9F2EF06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62325" y="1884995"/>
            <a:ext cx="5010150" cy="36576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14511A3-101B-1F14-555A-CAD6B9D04F86}"/>
              </a:ext>
            </a:extLst>
          </p:cNvPr>
          <p:cNvSpPr txBox="1"/>
          <p:nvPr/>
        </p:nvSpPr>
        <p:spPr>
          <a:xfrm>
            <a:off x="3362325" y="5736903"/>
            <a:ext cx="501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00">
                <a:hlinkClick r:id="rId3" tooltip="http://stats.stackexchange.com/questions/199702/1d-convolution-in-neural-networks"/>
              </a:rPr>
              <a:t>Cette photo</a:t>
            </a:r>
            <a:r>
              <a:rPr lang="fr-CA" sz="900"/>
              <a:t> par Auteur inconnu est soumise à la licence </a:t>
            </a:r>
            <a:r>
              <a:rPr lang="fr-CA" sz="900">
                <a:hlinkClick r:id="rId4" tooltip="https://creativecommons.org/licenses/by-sa/3.0/"/>
              </a:rPr>
              <a:t>CC BY-SA</a:t>
            </a:r>
            <a:endParaRPr lang="fr-CA" sz="900"/>
          </a:p>
        </p:txBody>
      </p:sp>
    </p:spTree>
    <p:extLst>
      <p:ext uri="{BB962C8B-B14F-4D97-AF65-F5344CB8AC3E}">
        <p14:creationId xmlns:p14="http://schemas.microsoft.com/office/powerpoint/2010/main" val="250365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5C522-2B19-BCB0-B29F-54FBB67B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Réseaux de neurones convolutifs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11C51B6-69F7-8B60-61F2-77090C0BE237}"/>
              </a:ext>
            </a:extLst>
          </p:cNvPr>
          <p:cNvGrpSpPr/>
          <p:nvPr/>
        </p:nvGrpSpPr>
        <p:grpSpPr>
          <a:xfrm>
            <a:off x="956277" y="2688440"/>
            <a:ext cx="9487388" cy="3113880"/>
            <a:chOff x="984558" y="3150354"/>
            <a:chExt cx="9487388" cy="3113880"/>
          </a:xfrm>
        </p:grpSpPr>
        <p:pic>
          <p:nvPicPr>
            <p:cNvPr id="4" name="Image 3" descr="Une image contenant diagramme&#10;&#10;Description générée automatiquement">
              <a:extLst>
                <a:ext uri="{FF2B5EF4-FFF2-40B4-BE49-F238E27FC236}">
                  <a16:creationId xmlns:a16="http://schemas.microsoft.com/office/drawing/2014/main" id="{6B28AB5A-CEA6-5E8E-0C63-DC616CDDA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84558" y="3150354"/>
              <a:ext cx="9487388" cy="2883048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A4A2E79-5222-201B-0164-B252BC5296E8}"/>
                </a:ext>
              </a:extLst>
            </p:cNvPr>
            <p:cNvSpPr txBox="1"/>
            <p:nvPr/>
          </p:nvSpPr>
          <p:spPr>
            <a:xfrm>
              <a:off x="984558" y="6033402"/>
              <a:ext cx="94873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s://stackoverflow.com/questions/42733971/convolutional-layer-to-fully-connected-layer-in-cnn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56C9DE-272B-375B-A468-0C9FB840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20B347-AA7D-B8E1-A63D-78D6C36F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655DC8-E084-DD39-A4CD-EB2841C7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7C09D-6D4C-E04B-D661-9A01B9FF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Validation croisée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DA7921-BC78-34A6-1B55-F7EB5305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FBB3AE-4A90-F2BC-2B20-27E1DC8D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9C294F-0CD2-61A6-8BE7-94B08AE9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A74D7C0-0EE1-05C9-705E-ACB2E13A222B}"/>
              </a:ext>
            </a:extLst>
          </p:cNvPr>
          <p:cNvGrpSpPr/>
          <p:nvPr/>
        </p:nvGrpSpPr>
        <p:grpSpPr>
          <a:xfrm>
            <a:off x="1851983" y="1949497"/>
            <a:ext cx="8488034" cy="4220901"/>
            <a:chOff x="1500808" y="2185169"/>
            <a:chExt cx="8488034" cy="4220901"/>
          </a:xfrm>
        </p:grpSpPr>
        <p:pic>
          <p:nvPicPr>
            <p:cNvPr id="7" name="Image 6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E4FBC9AC-3D67-236B-6F5A-46E88E877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500808" y="2185169"/>
              <a:ext cx="8488017" cy="391994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39CEA4F5-494B-19FA-5A5B-E8647C2D7E6A}"/>
                </a:ext>
              </a:extLst>
            </p:cNvPr>
            <p:cNvSpPr txBox="1"/>
            <p:nvPr/>
          </p:nvSpPr>
          <p:spPr>
            <a:xfrm>
              <a:off x="1500808" y="6175238"/>
              <a:ext cx="8488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4" tooltip="http://gis.stackexchange.com/questions/30905/how-to-interpolate-temperature-correctly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5" tooltip="https://creativecommons.org/licenses/by-sa/3.0/"/>
                </a:rPr>
                <a:t>CC BY-SA</a:t>
              </a:r>
              <a:endParaRPr lang="fr-CA" sz="900"/>
            </a:p>
          </p:txBody>
        </p:sp>
      </p:grp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40E87472-A80C-5D56-862F-EDDD76BC8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84106"/>
              </p:ext>
            </p:extLst>
          </p:nvPr>
        </p:nvGraphicFramePr>
        <p:xfrm>
          <a:off x="1851983" y="1876640"/>
          <a:ext cx="8488017" cy="406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339">
                  <a:extLst>
                    <a:ext uri="{9D8B030D-6E8A-4147-A177-3AD203B41FA5}">
                      <a16:colId xmlns:a16="http://schemas.microsoft.com/office/drawing/2014/main" val="657425120"/>
                    </a:ext>
                  </a:extLst>
                </a:gridCol>
                <a:gridCol w="2829339">
                  <a:extLst>
                    <a:ext uri="{9D8B030D-6E8A-4147-A177-3AD203B41FA5}">
                      <a16:colId xmlns:a16="http://schemas.microsoft.com/office/drawing/2014/main" val="2017131445"/>
                    </a:ext>
                  </a:extLst>
                </a:gridCol>
                <a:gridCol w="2829339">
                  <a:extLst>
                    <a:ext uri="{9D8B030D-6E8A-4147-A177-3AD203B41FA5}">
                      <a16:colId xmlns:a16="http://schemas.microsoft.com/office/drawing/2014/main" val="3582844388"/>
                    </a:ext>
                  </a:extLst>
                </a:gridCol>
              </a:tblGrid>
              <a:tr h="1354309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237062"/>
                  </a:ext>
                </a:extLst>
              </a:tr>
              <a:tr h="1354309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257301"/>
                  </a:ext>
                </a:extLst>
              </a:tr>
              <a:tr h="1354309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746988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09B2B871-678B-F3B7-B8D5-1DFC90B73030}"/>
              </a:ext>
            </a:extLst>
          </p:cNvPr>
          <p:cNvSpPr txBox="1"/>
          <p:nvPr/>
        </p:nvSpPr>
        <p:spPr>
          <a:xfrm>
            <a:off x="987670" y="1328363"/>
            <a:ext cx="6101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400" dirty="0">
                <a:solidFill>
                  <a:schemeClr val="accent2">
                    <a:lumMod val="75000"/>
                  </a:schemeClr>
                </a:solidFill>
              </a:rPr>
              <a:t>Segmentation en cases</a:t>
            </a:r>
          </a:p>
        </p:txBody>
      </p:sp>
    </p:spTree>
    <p:extLst>
      <p:ext uri="{BB962C8B-B14F-4D97-AF65-F5344CB8AC3E}">
        <p14:creationId xmlns:p14="http://schemas.microsoft.com/office/powerpoint/2010/main" val="251087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8BC0A-DC6B-67B0-7489-E7075C1D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Validation croisée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AC4678-7D77-153C-7CA6-342092DD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79A7DE-7ED3-F464-4F37-3BC74355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515B5E-F6E7-7E91-7138-E239D440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6A82CE7-4E72-78DB-C2C8-2F54FE6165D3}"/>
              </a:ext>
            </a:extLst>
          </p:cNvPr>
          <p:cNvGrpSpPr/>
          <p:nvPr/>
        </p:nvGrpSpPr>
        <p:grpSpPr>
          <a:xfrm>
            <a:off x="1851983" y="1949497"/>
            <a:ext cx="8488034" cy="4220901"/>
            <a:chOff x="1500808" y="2185169"/>
            <a:chExt cx="8488034" cy="4220901"/>
          </a:xfrm>
        </p:grpSpPr>
        <p:pic>
          <p:nvPicPr>
            <p:cNvPr id="7" name="Image 6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5F70CE71-4084-B6B5-E3AC-D1E5CFEA9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500808" y="2185169"/>
              <a:ext cx="8488017" cy="391994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EC49142-C9AE-5D83-AB97-F1E8BF6CD917}"/>
                </a:ext>
              </a:extLst>
            </p:cNvPr>
            <p:cNvSpPr txBox="1"/>
            <p:nvPr/>
          </p:nvSpPr>
          <p:spPr>
            <a:xfrm>
              <a:off x="1500808" y="6175238"/>
              <a:ext cx="8488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4" tooltip="http://gis.stackexchange.com/questions/30905/how-to-interpolate-temperature-correctly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5" tooltip="https://creativecommons.org/licenses/by-sa/3.0/"/>
                </a:rPr>
                <a:t>CC BY-SA</a:t>
              </a:r>
              <a:endParaRPr lang="fr-CA" sz="90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A515B8B-DAAD-1CEF-8D99-4D0D2FFAD61B}"/>
              </a:ext>
            </a:extLst>
          </p:cNvPr>
          <p:cNvGrpSpPr/>
          <p:nvPr/>
        </p:nvGrpSpPr>
        <p:grpSpPr>
          <a:xfrm>
            <a:off x="2291862" y="4174067"/>
            <a:ext cx="609600" cy="656492"/>
            <a:chOff x="2608385" y="4092006"/>
            <a:chExt cx="609600" cy="656492"/>
          </a:xfrm>
        </p:grpSpPr>
        <p:sp>
          <p:nvSpPr>
            <p:cNvPr id="10" name="Organigramme : Connecteur 9">
              <a:extLst>
                <a:ext uri="{FF2B5EF4-FFF2-40B4-BE49-F238E27FC236}">
                  <a16:creationId xmlns:a16="http://schemas.microsoft.com/office/drawing/2014/main" id="{4ED117FF-F95E-DBF6-5D65-0DA69CCB480C}"/>
                </a:ext>
              </a:extLst>
            </p:cNvPr>
            <p:cNvSpPr/>
            <p:nvPr/>
          </p:nvSpPr>
          <p:spPr>
            <a:xfrm>
              <a:off x="2608385" y="4092006"/>
              <a:ext cx="609600" cy="656492"/>
            </a:xfrm>
            <a:prstGeom prst="flowChartConnector">
              <a:avLst/>
            </a:prstGeom>
            <a:solidFill>
              <a:schemeClr val="tx2">
                <a:lumMod val="25000"/>
                <a:lumOff val="75000"/>
                <a:alpha val="6705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Organigramme : Connecteur 8">
              <a:extLst>
                <a:ext uri="{FF2B5EF4-FFF2-40B4-BE49-F238E27FC236}">
                  <a16:creationId xmlns:a16="http://schemas.microsoft.com/office/drawing/2014/main" id="{564053DE-4244-FF9A-1517-3195B151E941}"/>
                </a:ext>
              </a:extLst>
            </p:cNvPr>
            <p:cNvSpPr/>
            <p:nvPr/>
          </p:nvSpPr>
          <p:spPr>
            <a:xfrm>
              <a:off x="2813539" y="4326467"/>
              <a:ext cx="199292" cy="18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C1A85C6-880F-F96C-1823-A6268B69F4D2}"/>
              </a:ext>
            </a:extLst>
          </p:cNvPr>
          <p:cNvGrpSpPr/>
          <p:nvPr/>
        </p:nvGrpSpPr>
        <p:grpSpPr>
          <a:xfrm>
            <a:off x="3862755" y="4919765"/>
            <a:ext cx="609600" cy="656492"/>
            <a:chOff x="2608385" y="4092006"/>
            <a:chExt cx="609600" cy="656492"/>
          </a:xfrm>
        </p:grpSpPr>
        <p:sp>
          <p:nvSpPr>
            <p:cNvPr id="13" name="Organigramme : Connecteur 12">
              <a:extLst>
                <a:ext uri="{FF2B5EF4-FFF2-40B4-BE49-F238E27FC236}">
                  <a16:creationId xmlns:a16="http://schemas.microsoft.com/office/drawing/2014/main" id="{DDC4BAF7-7E61-7365-57D2-381FC4ABD94E}"/>
                </a:ext>
              </a:extLst>
            </p:cNvPr>
            <p:cNvSpPr/>
            <p:nvPr/>
          </p:nvSpPr>
          <p:spPr>
            <a:xfrm>
              <a:off x="2608385" y="4092006"/>
              <a:ext cx="609600" cy="656492"/>
            </a:xfrm>
            <a:prstGeom prst="flowChartConnector">
              <a:avLst/>
            </a:prstGeom>
            <a:solidFill>
              <a:schemeClr val="tx2">
                <a:lumMod val="25000"/>
                <a:lumOff val="75000"/>
                <a:alpha val="6705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Organigramme : Connecteur 13">
              <a:extLst>
                <a:ext uri="{FF2B5EF4-FFF2-40B4-BE49-F238E27FC236}">
                  <a16:creationId xmlns:a16="http://schemas.microsoft.com/office/drawing/2014/main" id="{B3946251-26B8-DFE6-58A9-0251BFBB9111}"/>
                </a:ext>
              </a:extLst>
            </p:cNvPr>
            <p:cNvSpPr/>
            <p:nvPr/>
          </p:nvSpPr>
          <p:spPr>
            <a:xfrm>
              <a:off x="2813539" y="4326467"/>
              <a:ext cx="199292" cy="18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B5DD20A9-34AE-9F6D-CEC4-B217022BC9E3}"/>
              </a:ext>
            </a:extLst>
          </p:cNvPr>
          <p:cNvSpPr txBox="1"/>
          <p:nvPr/>
        </p:nvSpPr>
        <p:spPr>
          <a:xfrm>
            <a:off x="987670" y="1328363"/>
            <a:ext cx="6101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400" dirty="0" err="1">
                <a:solidFill>
                  <a:schemeClr val="accent2">
                    <a:lumMod val="75000"/>
                  </a:schemeClr>
                </a:solidFill>
              </a:rPr>
              <a:t>Buffered</a:t>
            </a:r>
            <a:r>
              <a:rPr lang="fr-CA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CA" sz="2400" dirty="0" err="1">
                <a:solidFill>
                  <a:schemeClr val="accent2">
                    <a:lumMod val="75000"/>
                  </a:schemeClr>
                </a:solidFill>
              </a:rPr>
              <a:t>leave</a:t>
            </a:r>
            <a:r>
              <a:rPr lang="fr-CA" sz="2400" dirty="0">
                <a:solidFill>
                  <a:schemeClr val="accent2">
                    <a:lumMod val="75000"/>
                  </a:schemeClr>
                </a:solidFill>
              </a:rPr>
              <a:t>-one-out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27A3C49-62B3-E84F-914C-03EBCDCA6D2E}"/>
              </a:ext>
            </a:extLst>
          </p:cNvPr>
          <p:cNvGrpSpPr/>
          <p:nvPr/>
        </p:nvGrpSpPr>
        <p:grpSpPr>
          <a:xfrm>
            <a:off x="6095991" y="2594448"/>
            <a:ext cx="609600" cy="656492"/>
            <a:chOff x="2608385" y="4092006"/>
            <a:chExt cx="609600" cy="656492"/>
          </a:xfrm>
        </p:grpSpPr>
        <p:sp>
          <p:nvSpPr>
            <p:cNvPr id="18" name="Organigramme : Connecteur 17">
              <a:extLst>
                <a:ext uri="{FF2B5EF4-FFF2-40B4-BE49-F238E27FC236}">
                  <a16:creationId xmlns:a16="http://schemas.microsoft.com/office/drawing/2014/main" id="{B86FBE85-22A1-A810-F7BF-BBFF97CA5F60}"/>
                </a:ext>
              </a:extLst>
            </p:cNvPr>
            <p:cNvSpPr/>
            <p:nvPr/>
          </p:nvSpPr>
          <p:spPr>
            <a:xfrm>
              <a:off x="2608385" y="4092006"/>
              <a:ext cx="609600" cy="656492"/>
            </a:xfrm>
            <a:prstGeom prst="flowChartConnector">
              <a:avLst/>
            </a:prstGeom>
            <a:solidFill>
              <a:schemeClr val="tx2">
                <a:lumMod val="25000"/>
                <a:lumOff val="75000"/>
                <a:alpha val="6705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Organigramme : Connecteur 18">
              <a:extLst>
                <a:ext uri="{FF2B5EF4-FFF2-40B4-BE49-F238E27FC236}">
                  <a16:creationId xmlns:a16="http://schemas.microsoft.com/office/drawing/2014/main" id="{184D2048-408F-B4F9-C693-13FA6EF62D04}"/>
                </a:ext>
              </a:extLst>
            </p:cNvPr>
            <p:cNvSpPr/>
            <p:nvPr/>
          </p:nvSpPr>
          <p:spPr>
            <a:xfrm>
              <a:off x="2813539" y="4326467"/>
              <a:ext cx="199292" cy="18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7241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104E0-755B-DD23-C248-C3F607C6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Validation croisée</a:t>
            </a:r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BDD46F-1571-8DD4-44E3-DBADC3A1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5C053F-68DD-4BD9-39B4-7C839764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78E473-6FE8-27E1-EFD4-1C4CDA21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0998A2-FC89-31EB-C13C-0B9842CE7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3849" y="1912447"/>
            <a:ext cx="5496753" cy="4222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5CC40FC-8DB0-87CB-73AB-E2DAD48B3F6A}"/>
              </a:ext>
            </a:extLst>
          </p:cNvPr>
          <p:cNvCxnSpPr>
            <a:cxnSpLocks/>
          </p:cNvCxnSpPr>
          <p:nvPr/>
        </p:nvCxnSpPr>
        <p:spPr>
          <a:xfrm flipV="1">
            <a:off x="6682154" y="2637692"/>
            <a:ext cx="879231" cy="1055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13BC9CB-D528-2250-FDE5-187A614AF676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5862226" y="2637692"/>
            <a:ext cx="1699159" cy="34968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389DB7D-418C-4162-5C83-93911BEEA74D}"/>
              </a:ext>
            </a:extLst>
          </p:cNvPr>
          <p:cNvCxnSpPr>
            <a:cxnSpLocks/>
          </p:cNvCxnSpPr>
          <p:nvPr/>
        </p:nvCxnSpPr>
        <p:spPr>
          <a:xfrm>
            <a:off x="6096000" y="3669323"/>
            <a:ext cx="468923" cy="10199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3A9E9F4-EEC7-F77E-B2F7-FB381553B0E0}"/>
              </a:ext>
            </a:extLst>
          </p:cNvPr>
          <p:cNvCxnSpPr>
            <a:cxnSpLocks/>
          </p:cNvCxnSpPr>
          <p:nvPr/>
        </p:nvCxnSpPr>
        <p:spPr>
          <a:xfrm flipV="1">
            <a:off x="7121769" y="3669323"/>
            <a:ext cx="1318846" cy="228600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056E99-9BE9-266F-5260-AC7D68BF3FD1}"/>
              </a:ext>
            </a:extLst>
          </p:cNvPr>
          <p:cNvCxnSpPr>
            <a:cxnSpLocks/>
          </p:cNvCxnSpPr>
          <p:nvPr/>
        </p:nvCxnSpPr>
        <p:spPr>
          <a:xfrm flipH="1" flipV="1">
            <a:off x="4138246" y="4872891"/>
            <a:ext cx="457200" cy="116278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6CF3D68-0C19-15DA-9C1C-F7F43B3AA00F}"/>
              </a:ext>
            </a:extLst>
          </p:cNvPr>
          <p:cNvCxnSpPr>
            <a:cxnSpLocks/>
          </p:cNvCxnSpPr>
          <p:nvPr/>
        </p:nvCxnSpPr>
        <p:spPr>
          <a:xfrm flipH="1">
            <a:off x="5509847" y="1912447"/>
            <a:ext cx="35168" cy="7252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355DC20-3459-F567-B1B5-BA51AF0EDABB}"/>
              </a:ext>
            </a:extLst>
          </p:cNvPr>
          <p:cNvCxnSpPr>
            <a:cxnSpLocks/>
          </p:cNvCxnSpPr>
          <p:nvPr/>
        </p:nvCxnSpPr>
        <p:spPr>
          <a:xfrm flipV="1">
            <a:off x="5320894" y="2637692"/>
            <a:ext cx="206537" cy="36341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4796B1A-D10F-6B17-F5FE-46EADC80995D}"/>
              </a:ext>
            </a:extLst>
          </p:cNvPr>
          <p:cNvCxnSpPr>
            <a:cxnSpLocks/>
          </p:cNvCxnSpPr>
          <p:nvPr/>
        </p:nvCxnSpPr>
        <p:spPr>
          <a:xfrm>
            <a:off x="5320894" y="3000314"/>
            <a:ext cx="249784" cy="4768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640F2DE-EA05-AA18-100D-B4F3580DC3B4}"/>
              </a:ext>
            </a:extLst>
          </p:cNvPr>
          <p:cNvCxnSpPr>
            <a:cxnSpLocks/>
          </p:cNvCxnSpPr>
          <p:nvPr/>
        </p:nvCxnSpPr>
        <p:spPr>
          <a:xfrm flipV="1">
            <a:off x="5585312" y="2275069"/>
            <a:ext cx="979611" cy="7729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204A96F-2CE8-60A1-C2B8-D726DEFC56D3}"/>
              </a:ext>
            </a:extLst>
          </p:cNvPr>
          <p:cNvCxnSpPr>
            <a:cxnSpLocks/>
          </p:cNvCxnSpPr>
          <p:nvPr/>
        </p:nvCxnSpPr>
        <p:spPr>
          <a:xfrm flipH="1">
            <a:off x="4038600" y="2508738"/>
            <a:ext cx="1471247" cy="100818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A66AE7A-D850-E156-6898-CB0C119125DF}"/>
              </a:ext>
            </a:extLst>
          </p:cNvPr>
          <p:cNvCxnSpPr>
            <a:cxnSpLocks/>
          </p:cNvCxnSpPr>
          <p:nvPr/>
        </p:nvCxnSpPr>
        <p:spPr>
          <a:xfrm flipV="1">
            <a:off x="3352800" y="3516923"/>
            <a:ext cx="685800" cy="220345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C482CCF8-4D66-14B3-438E-9E364CEE7E4C}"/>
              </a:ext>
            </a:extLst>
          </p:cNvPr>
          <p:cNvCxnSpPr>
            <a:cxnSpLocks/>
          </p:cNvCxnSpPr>
          <p:nvPr/>
        </p:nvCxnSpPr>
        <p:spPr>
          <a:xfrm flipH="1" flipV="1">
            <a:off x="3826118" y="4258408"/>
            <a:ext cx="637446" cy="2051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AF5D2A2-D234-46F2-F17E-E61DC2BF9D50}"/>
              </a:ext>
            </a:extLst>
          </p:cNvPr>
          <p:cNvCxnSpPr>
            <a:cxnSpLocks/>
          </p:cNvCxnSpPr>
          <p:nvPr/>
        </p:nvCxnSpPr>
        <p:spPr>
          <a:xfrm flipH="1">
            <a:off x="4448174" y="3102706"/>
            <a:ext cx="534822" cy="117621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BAC82FF-8B63-3CB6-CCD4-EE021480DEA7}"/>
              </a:ext>
            </a:extLst>
          </p:cNvPr>
          <p:cNvCxnSpPr>
            <a:cxnSpLocks/>
          </p:cNvCxnSpPr>
          <p:nvPr/>
        </p:nvCxnSpPr>
        <p:spPr>
          <a:xfrm flipV="1">
            <a:off x="3193416" y="2508738"/>
            <a:ext cx="925001" cy="1418493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1BB0FD-C7F6-22D2-5B14-9833D1AF676F}"/>
              </a:ext>
            </a:extLst>
          </p:cNvPr>
          <p:cNvCxnSpPr>
            <a:cxnSpLocks/>
          </p:cNvCxnSpPr>
          <p:nvPr/>
        </p:nvCxnSpPr>
        <p:spPr>
          <a:xfrm flipH="1" flipV="1">
            <a:off x="4008559" y="4258408"/>
            <a:ext cx="586887" cy="762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0F6350A5-C101-0EBF-F98E-FA73DC6CA631}"/>
              </a:ext>
            </a:extLst>
          </p:cNvPr>
          <p:cNvSpPr txBox="1"/>
          <p:nvPr/>
        </p:nvSpPr>
        <p:spPr>
          <a:xfrm>
            <a:off x="1019909" y="1300947"/>
            <a:ext cx="6101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400" dirty="0">
                <a:solidFill>
                  <a:schemeClr val="accent2">
                    <a:lumMod val="75000"/>
                  </a:schemeClr>
                </a:solidFill>
              </a:rPr>
              <a:t>Regroupement de tronçons continus</a:t>
            </a: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270B9950-1E27-8E01-2AEC-1EE020DB6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230" y="5990492"/>
            <a:ext cx="248637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75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CCC96-9BA4-D491-E57C-F15634B5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Conlusion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785F0D-E13C-9A2F-9975-AF8C018C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Il n’y a pas d’approche systémique</a:t>
            </a:r>
          </a:p>
          <a:p>
            <a:endParaRPr lang="fr-CA" dirty="0"/>
          </a:p>
          <a:p>
            <a:r>
              <a:rPr lang="fr-CA" dirty="0"/>
              <a:t>Il faut considérer :</a:t>
            </a:r>
          </a:p>
          <a:p>
            <a:pPr lvl="1"/>
            <a:r>
              <a:rPr lang="fr-CA" dirty="0"/>
              <a:t>Le format des données</a:t>
            </a:r>
          </a:p>
          <a:p>
            <a:pPr lvl="1"/>
            <a:r>
              <a:rPr lang="fr-CA" dirty="0"/>
              <a:t>Le contexte</a:t>
            </a:r>
          </a:p>
          <a:p>
            <a:pPr lvl="1"/>
            <a:r>
              <a:rPr lang="fr-CA" dirty="0"/>
              <a:t>L’objectif</a:t>
            </a:r>
          </a:p>
          <a:p>
            <a:pPr lvl="1"/>
            <a:r>
              <a:rPr lang="fr-CA" dirty="0"/>
              <a:t>Interpolation ou extrapolation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9FDDDB-CB93-B690-54B6-2C5094C1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23D58F-E6AF-B679-AE32-E73A440B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C8CE21-4FFC-7C5D-E51A-5B34A0D3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29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9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592B458-7314-9C1A-E5D4-B95922AA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Références</a:t>
            </a:r>
          </a:p>
        </p:txBody>
      </p:sp>
      <p:grpSp>
        <p:nvGrpSpPr>
          <p:cNvPr id="79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D57B1-1299-DB99-2144-6E857073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Session d'hiver 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3B0A40-BA92-5BFC-B1BE-084DD1E4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rPr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05770F-1CB9-D4FE-58EF-6AABDEEF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4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EDBBE-26C2-9785-25F4-F356B1EF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présentation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6E9978F-1E7D-E001-DE31-F0972536E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096864"/>
              </p:ext>
            </p:extLst>
          </p:nvPr>
        </p:nvGraphicFramePr>
        <p:xfrm>
          <a:off x="1463538" y="2545617"/>
          <a:ext cx="8613912" cy="2816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29C730F0-BED0-5A9E-FFE2-67F8BBD9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473C4718-764E-EB86-5153-E888F969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6D5BAF7-1139-757D-D3CD-4A07201D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94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94FAB-BFBE-E1DF-B2F3-092ADEF1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Principales librairies 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02CBD9-41CA-C7EC-AB1B-5905431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25625"/>
            <a:ext cx="9525000" cy="4351338"/>
          </a:xfrm>
        </p:spPr>
        <p:txBody>
          <a:bodyPr>
            <a:normAutofit/>
          </a:bodyPr>
          <a:lstStyle/>
          <a:p>
            <a:r>
              <a:rPr lang="fr-CA" sz="3200" dirty="0" err="1"/>
              <a:t>sp</a:t>
            </a:r>
            <a:endParaRPr lang="fr-CA" sz="3200" dirty="0"/>
          </a:p>
          <a:p>
            <a:r>
              <a:rPr lang="fr-CA" sz="3200" dirty="0" err="1"/>
              <a:t>sf</a:t>
            </a:r>
            <a:endParaRPr lang="fr-CA" sz="3200" dirty="0"/>
          </a:p>
          <a:p>
            <a:r>
              <a:rPr lang="fr-CA" sz="3200" dirty="0"/>
              <a:t>raster </a:t>
            </a:r>
          </a:p>
          <a:p>
            <a:r>
              <a:rPr lang="fr-CA" sz="3200" b="1" dirty="0">
                <a:solidFill>
                  <a:schemeClr val="accent2"/>
                </a:solidFill>
              </a:rPr>
              <a:t>terra</a:t>
            </a:r>
          </a:p>
          <a:p>
            <a:r>
              <a:rPr lang="fr-CA" sz="3200" b="1" dirty="0" err="1">
                <a:solidFill>
                  <a:schemeClr val="accent2"/>
                </a:solidFill>
              </a:rPr>
              <a:t>tidyterra</a:t>
            </a:r>
            <a:endParaRPr lang="fr-CA" sz="3200" b="1" dirty="0">
              <a:solidFill>
                <a:schemeClr val="accent2"/>
              </a:solidFill>
            </a:endParaRPr>
          </a:p>
          <a:p>
            <a:r>
              <a:rPr lang="fr-CA" sz="3200" b="1" dirty="0" err="1">
                <a:solidFill>
                  <a:schemeClr val="accent6"/>
                </a:solidFill>
              </a:rPr>
              <a:t>leaflet</a:t>
            </a:r>
            <a:endParaRPr lang="fr-CA" sz="3200" b="1" dirty="0">
              <a:solidFill>
                <a:schemeClr val="accent6"/>
              </a:solidFill>
            </a:endParaRPr>
          </a:p>
          <a:p>
            <a:endParaRPr lang="fr-CA" sz="32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D3B574-8D2D-043C-246D-B88F0422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0A764D-80E3-B0BC-29DC-1C208902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A142DC-7526-54A4-85CB-CD89E759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75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29AB5-29AA-9564-0AA3-C650A4D3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3B688-74EE-0810-162C-98B72B03A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45988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Spatial Data Science: </a:t>
            </a:r>
            <a:r>
              <a:rPr lang="fr-CA" dirty="0">
                <a:hlinkClick r:id="rId2"/>
              </a:rPr>
              <a:t>https://rspatial.org/index.html</a:t>
            </a:r>
            <a:endParaRPr lang="fr-CA" dirty="0"/>
          </a:p>
          <a:p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sz="27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Approches de prédiction spatiale: </a:t>
            </a:r>
            <a:br>
              <a:rPr lang="fr-CA" sz="27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fr-CA" sz="27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fr-CA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Huang, B. (2017). </a:t>
            </a:r>
            <a:r>
              <a:rPr lang="fr-CA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</a:t>
            </a:r>
            <a:r>
              <a:rPr lang="fr-CA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CA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</a:t>
            </a:r>
            <a:r>
              <a:rPr lang="fr-CA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information </a:t>
            </a:r>
            <a:r>
              <a:rPr lang="fr-CA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</a:t>
            </a:r>
            <a:r>
              <a:rPr lang="fr-CA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Elsevier.</a:t>
            </a:r>
          </a:p>
          <a:p>
            <a:r>
              <a:rPr lang="fr-CA" sz="27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Modèles MRF: 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Tarabalka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, Y., Fauvel, M., 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Chanussot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, J., &amp; 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Benediktsson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, J. A. (2010). SVM-and MRF-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based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method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 for 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accurate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 classification of hyperspectral images. IEEE 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Geoscience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Remote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Sensing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Letters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, 7(4), 736-740.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C8D6B4-E1FE-98E7-1481-6E7B4703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74893A-F84C-DF5E-2A2A-BA5668E6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DEB686-EA37-9674-C970-165E10B7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30AAA-95F9-708F-C10C-04EAAEE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703ED9-0A71-9047-49DF-38E643553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Spatial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</a:rPr>
              <a:t>Decision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</a:rPr>
              <a:t>Tree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Jiang, Z., Shekhar, S., Mohan, P., Knight, J., &amp; Corcoran, J. (2012, November). Learning spatial decision tree for geographical classification: a summary of results. In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20th International Conference on Advances in Geographic Information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390-393).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Validation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croisée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Roberts, D. R., Bahn, V.,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Ciuti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Boyce, M. S.,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Elith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Guillera‐Arroita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G., ... &amp;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Dormann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 F. (2017). Cross‐validation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strategies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data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temporal, spatial,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hierarchical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phylogenetic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structure. </a:t>
            </a:r>
            <a:r>
              <a:rPr lang="fr-CA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Ecography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fr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(8), 913-929.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2CBA5-7CAA-C381-C318-70E0A98E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879A7A-16A0-5802-9DC1-EAC37210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B13C5-4F10-7C21-7341-13EDD352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1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8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4150DC62-7100-CE6A-A8A0-65C44D5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Données spatiales ?</a:t>
            </a:r>
          </a:p>
        </p:txBody>
      </p:sp>
      <p:grpSp>
        <p:nvGrpSpPr>
          <p:cNvPr id="78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409828D-1647-E148-ADAA-875C0942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01CE5A3-C42E-EA47-4796-1F03FFD0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5FFC412-B0AC-B351-A155-106C1E53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71296-80C6-3FFB-B78D-A80DE233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Format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2ED7241-4B0B-4CBC-1BBA-C3D310476F8E}"/>
              </a:ext>
            </a:extLst>
          </p:cNvPr>
          <p:cNvGrpSpPr/>
          <p:nvPr/>
        </p:nvGrpSpPr>
        <p:grpSpPr>
          <a:xfrm>
            <a:off x="141402" y="2699998"/>
            <a:ext cx="3608008" cy="3417125"/>
            <a:chOff x="141402" y="2699998"/>
            <a:chExt cx="3608008" cy="3417125"/>
          </a:xfrm>
        </p:grpSpPr>
        <p:pic>
          <p:nvPicPr>
            <p:cNvPr id="5" name="Image 4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654A74A3-7BEB-648B-4379-76996D903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47129" y="2699998"/>
              <a:ext cx="3048264" cy="3048264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0CEDC32A-C6D3-3BB7-26DE-5E5C80599E8D}"/>
                </a:ext>
              </a:extLst>
            </p:cNvPr>
            <p:cNvSpPr txBox="1"/>
            <p:nvPr/>
          </p:nvSpPr>
          <p:spPr>
            <a:xfrm>
              <a:off x="141402" y="5886291"/>
              <a:ext cx="36080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 dirty="0">
                  <a:hlinkClick r:id="rId3" tooltip="https://en.wikipedia.org/wiki/Postal_codes_in_Switzerland_and_Liechtenstein"/>
                </a:rPr>
                <a:t>Cette photo</a:t>
              </a:r>
              <a:r>
                <a:rPr lang="fr-CA" sz="900" dirty="0"/>
                <a:t> par Auteur inconnu est soumise à la licence </a:t>
              </a:r>
              <a:r>
                <a:rPr lang="fr-CA" sz="900" dirty="0">
                  <a:hlinkClick r:id="rId4" tooltip="https://creativecommons.org/licenses/by-sa/3.0/"/>
                </a:rPr>
                <a:t>CC BY-SA</a:t>
              </a:r>
              <a:endParaRPr lang="fr-CA" sz="900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34194D4-69A2-2581-D6AE-FE9A49C5F324}"/>
              </a:ext>
            </a:extLst>
          </p:cNvPr>
          <p:cNvGrpSpPr/>
          <p:nvPr/>
        </p:nvGrpSpPr>
        <p:grpSpPr>
          <a:xfrm>
            <a:off x="3749410" y="2740924"/>
            <a:ext cx="3794389" cy="3360650"/>
            <a:chOff x="3719593" y="2756944"/>
            <a:chExt cx="3794389" cy="3360650"/>
          </a:xfrm>
        </p:grpSpPr>
        <p:pic>
          <p:nvPicPr>
            <p:cNvPr id="8" name="Image 7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443AAEFF-186C-837C-2952-8DACF3484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719593" y="2756944"/>
              <a:ext cx="3794389" cy="3029453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97B2E7D-4755-FE3C-A329-C9B484DF70B7}"/>
                </a:ext>
              </a:extLst>
            </p:cNvPr>
            <p:cNvSpPr txBox="1"/>
            <p:nvPr/>
          </p:nvSpPr>
          <p:spPr>
            <a:xfrm>
              <a:off x="3719593" y="5886762"/>
              <a:ext cx="37943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6" tooltip="http://stackoverflow.com/questions/3059044/google-maps-js-api-v3-simple-multiple-marker-example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40D0418-B1BE-7C5F-D4CE-68EA8188DBF4}"/>
              </a:ext>
            </a:extLst>
          </p:cNvPr>
          <p:cNvGrpSpPr/>
          <p:nvPr/>
        </p:nvGrpSpPr>
        <p:grpSpPr>
          <a:xfrm>
            <a:off x="7797816" y="2735956"/>
            <a:ext cx="3991929" cy="3370587"/>
            <a:chOff x="7797816" y="2756945"/>
            <a:chExt cx="3991929" cy="3370587"/>
          </a:xfrm>
        </p:grpSpPr>
        <p:pic>
          <p:nvPicPr>
            <p:cNvPr id="14" name="Image 13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FFC72006-551A-883F-57EA-3FAA5F5B9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818542" y="2756945"/>
              <a:ext cx="3535257" cy="3048264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7406D24-C407-A759-7A99-EAE911A0448A}"/>
                </a:ext>
              </a:extLst>
            </p:cNvPr>
            <p:cNvSpPr txBox="1"/>
            <p:nvPr/>
          </p:nvSpPr>
          <p:spPr>
            <a:xfrm>
              <a:off x="7797816" y="5896700"/>
              <a:ext cx="39919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8" tooltip="https://rspatial.org/spatial/8-rastermanip.html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159AE232-A628-F106-77AB-064FBB86B2C2}"/>
              </a:ext>
            </a:extLst>
          </p:cNvPr>
          <p:cNvSpPr txBox="1"/>
          <p:nvPr/>
        </p:nvSpPr>
        <p:spPr>
          <a:xfrm>
            <a:off x="946164" y="2074031"/>
            <a:ext cx="199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+mj-lt"/>
              </a:rPr>
              <a:t>Polygones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1CF6BAB-6466-39AF-C6FF-91FAC6727ABD}"/>
              </a:ext>
            </a:extLst>
          </p:cNvPr>
          <p:cNvSpPr txBox="1"/>
          <p:nvPr/>
        </p:nvSpPr>
        <p:spPr>
          <a:xfrm>
            <a:off x="4539348" y="2074030"/>
            <a:ext cx="202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+mj-lt"/>
              </a:rPr>
              <a:t>Points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F9233BA-486A-DDA8-8505-84786E194680}"/>
              </a:ext>
            </a:extLst>
          </p:cNvPr>
          <p:cNvSpPr txBox="1"/>
          <p:nvPr/>
        </p:nvSpPr>
        <p:spPr>
          <a:xfrm>
            <a:off x="8575316" y="2074030"/>
            <a:ext cx="202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+mj-lt"/>
              </a:rPr>
              <a:t>Rasters</a:t>
            </a:r>
          </a:p>
        </p:txBody>
      </p:sp>
      <p:sp>
        <p:nvSpPr>
          <p:cNvPr id="22" name="Espace réservé de la date 21">
            <a:extLst>
              <a:ext uri="{FF2B5EF4-FFF2-40B4-BE49-F238E27FC236}">
                <a16:creationId xmlns:a16="http://schemas.microsoft.com/office/drawing/2014/main" id="{61F3F4CF-3932-0151-D997-2AB79E16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74C90305-2FD4-73F9-68F6-F8305EC2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8C76F1BA-9C20-8A32-BDB9-88AB7D53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0A702-7406-F896-DF49-9EBE63D6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67160" cy="1325563"/>
          </a:xfrm>
        </p:spPr>
        <p:txBody>
          <a:bodyPr>
            <a:normAutofit fontScale="90000"/>
          </a:bodyPr>
          <a:lstStyle/>
          <a:p>
            <a:r>
              <a:rPr lang="fr-CA" dirty="0"/>
              <a:t>Empilement de</a:t>
            </a:r>
            <a:br>
              <a:rPr lang="fr-CA" dirty="0"/>
            </a:br>
            <a:r>
              <a:rPr lang="fr-CA" dirty="0"/>
              <a:t>couches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C8B341-1A40-8CB3-0759-43F8D088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4FDA98-2423-858A-8608-3F2CC259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A76F4-6B26-23A4-731C-15D14402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A4C5E10-5ECC-3034-A115-8569370F0C53}"/>
              </a:ext>
            </a:extLst>
          </p:cNvPr>
          <p:cNvGrpSpPr/>
          <p:nvPr/>
        </p:nvGrpSpPr>
        <p:grpSpPr>
          <a:xfrm>
            <a:off x="5232519" y="365125"/>
            <a:ext cx="4524223" cy="5771724"/>
            <a:chOff x="3252890" y="1895246"/>
            <a:chExt cx="4114801" cy="5257378"/>
          </a:xfrm>
        </p:grpSpPr>
        <p:pic>
          <p:nvPicPr>
            <p:cNvPr id="7" name="Image 6" descr="Une image contenant diagramme">
              <a:extLst>
                <a:ext uri="{FF2B5EF4-FFF2-40B4-BE49-F238E27FC236}">
                  <a16:creationId xmlns:a16="http://schemas.microsoft.com/office/drawing/2014/main" id="{B533DA0A-1F38-297D-9C6E-7A6A4882D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252890" y="1895246"/>
              <a:ext cx="4114801" cy="4962754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DA9362A-F8C2-E51D-5B09-F2A16F37B046}"/>
                </a:ext>
              </a:extLst>
            </p:cNvPr>
            <p:cNvSpPr txBox="1"/>
            <p:nvPr/>
          </p:nvSpPr>
          <p:spPr>
            <a:xfrm>
              <a:off x="3252890" y="6921792"/>
              <a:ext cx="41148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s://www.frontiersin.org/articles/10.3389/fenvs.2017.00044/full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/3.0/"/>
                </a:rPr>
                <a:t>CC BY</a:t>
              </a:r>
              <a:endParaRPr lang="fr-CA" sz="900"/>
            </a:p>
          </p:txBody>
        </p:sp>
      </p:grpSp>
    </p:spTree>
    <p:extLst>
      <p:ext uri="{BB962C8B-B14F-4D97-AF65-F5344CB8AC3E}">
        <p14:creationId xmlns:p14="http://schemas.microsoft.com/office/powerpoint/2010/main" val="38505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50DC62-7100-CE6A-A8A0-65C44D5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Particularités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077C0D-8FF8-B330-D6C4-1D82E299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9F3433-04C8-32DC-D56C-E72F5036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Université Laval - </a:t>
            </a:r>
            <a:r>
              <a:rPr lang="en-US" dirty="0" err="1"/>
              <a:t>Cours</a:t>
            </a:r>
            <a:r>
              <a:rPr lang="en-US" dirty="0"/>
              <a:t>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1918F-E5BD-A259-F70A-1C2FEDCE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4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F8EC5-3F23-6395-AD90-1FBB0474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Système de référence des coordonnées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475E24C-47A7-6ED8-EFA0-73227304C573}"/>
              </a:ext>
            </a:extLst>
          </p:cNvPr>
          <p:cNvGrpSpPr/>
          <p:nvPr/>
        </p:nvGrpSpPr>
        <p:grpSpPr>
          <a:xfrm>
            <a:off x="336446" y="2126974"/>
            <a:ext cx="5852172" cy="3864263"/>
            <a:chOff x="138479" y="2126974"/>
            <a:chExt cx="5852172" cy="3864263"/>
          </a:xfrm>
        </p:grpSpPr>
        <p:pic>
          <p:nvPicPr>
            <p:cNvPr id="7" name="Image 6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F66946BF-3EFF-916B-64F4-F33298CF4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38479" y="2706303"/>
              <a:ext cx="5852172" cy="3054102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54FB1CA-CDB7-8D87-B7C1-57DF26E977A2}"/>
                </a:ext>
              </a:extLst>
            </p:cNvPr>
            <p:cNvSpPr txBox="1"/>
            <p:nvPr/>
          </p:nvSpPr>
          <p:spPr>
            <a:xfrm>
              <a:off x="138479" y="5760405"/>
              <a:ext cx="58521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://gis.stackexchange.com/questions/110583/pyproj-converting-wgs84-to-robinson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4C690DC-F570-46FB-3198-267C5BCD09FC}"/>
                </a:ext>
              </a:extLst>
            </p:cNvPr>
            <p:cNvSpPr txBox="1"/>
            <p:nvPr/>
          </p:nvSpPr>
          <p:spPr>
            <a:xfrm>
              <a:off x="1479274" y="2126974"/>
              <a:ext cx="3170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2400" dirty="0">
                  <a:latin typeface="+mj-lt"/>
                </a:rPr>
                <a:t>WGS84</a:t>
              </a:r>
              <a:endParaRPr lang="fr-CA" dirty="0">
                <a:latin typeface="+mj-lt"/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01AB922-4963-8E45-DDD8-96C145EC9CA3}"/>
              </a:ext>
            </a:extLst>
          </p:cNvPr>
          <p:cNvGrpSpPr/>
          <p:nvPr/>
        </p:nvGrpSpPr>
        <p:grpSpPr>
          <a:xfrm>
            <a:off x="6188618" y="2126974"/>
            <a:ext cx="5664200" cy="3958844"/>
            <a:chOff x="5990651" y="2126974"/>
            <a:chExt cx="5664200" cy="3958844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52D3269-B526-A4DA-3594-E6CD3C9572D7}"/>
                </a:ext>
              </a:extLst>
            </p:cNvPr>
            <p:cNvSpPr txBox="1"/>
            <p:nvPr/>
          </p:nvSpPr>
          <p:spPr>
            <a:xfrm>
              <a:off x="7237460" y="2126974"/>
              <a:ext cx="3170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2400" dirty="0">
                  <a:latin typeface="+mj-lt"/>
                </a:rPr>
                <a:t>Lambert Conique</a:t>
              </a:r>
            </a:p>
          </p:txBody>
        </p:sp>
        <p:pic>
          <p:nvPicPr>
            <p:cNvPr id="12" name="Image 11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D3797E69-6909-57A8-3B64-614B8F5C8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990651" y="2698061"/>
              <a:ext cx="5664200" cy="3086100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FEAC5CD-8975-0AD9-DA14-CE1BEFA5F9C4}"/>
                </a:ext>
              </a:extLst>
            </p:cNvPr>
            <p:cNvSpPr txBox="1"/>
            <p:nvPr/>
          </p:nvSpPr>
          <p:spPr>
            <a:xfrm>
              <a:off x="5990651" y="5854986"/>
              <a:ext cx="5664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 dirty="0">
                  <a:hlinkClick r:id="rId6" tooltip="https://ubc-library-rc.github.io/map-projections/content/proj-family.html"/>
                </a:rPr>
                <a:t>Cette photo</a:t>
              </a:r>
              <a:r>
                <a:rPr lang="fr-CA" sz="900" dirty="0"/>
                <a:t> par Auteur inconnu est soumise à la licence </a:t>
              </a:r>
              <a:r>
                <a:rPr lang="fr-CA" sz="900" dirty="0">
                  <a:hlinkClick r:id="rId7" tooltip="https://creativecommons.org/licenses/by/3.0/"/>
                </a:rPr>
                <a:t>CC BY</a:t>
              </a:r>
              <a:endParaRPr lang="fr-CA" sz="900" dirty="0"/>
            </a:p>
          </p:txBody>
        </p:sp>
      </p:grpSp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981AB658-47D2-C5A9-50F4-3F512915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58F1C87B-5062-CFDE-F3B8-9104C3F9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F2E7CDE0-75E1-7FD8-B505-AF3E7A79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88C68-03F6-1EC1-D72D-B9EEFB3A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Résolution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35CAF17-0817-0D97-50ED-24DB626A73C4}"/>
              </a:ext>
            </a:extLst>
          </p:cNvPr>
          <p:cNvGrpSpPr/>
          <p:nvPr/>
        </p:nvGrpSpPr>
        <p:grpSpPr>
          <a:xfrm>
            <a:off x="2420846" y="1849550"/>
            <a:ext cx="7350308" cy="4303956"/>
            <a:chOff x="2745799" y="1876482"/>
            <a:chExt cx="7350308" cy="4303956"/>
          </a:xfrm>
        </p:grpSpPr>
        <p:pic>
          <p:nvPicPr>
            <p:cNvPr id="10" name="Image 9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4EF4AF20-069D-23C9-1326-81CCB1D261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r="36973"/>
            <a:stretch/>
          </p:blipFill>
          <p:spPr>
            <a:xfrm>
              <a:off x="2745799" y="1876482"/>
              <a:ext cx="7350308" cy="3977666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AC4541B-ECB1-0F99-EAD7-4EF7A7445B7B}"/>
                </a:ext>
              </a:extLst>
            </p:cNvPr>
            <p:cNvSpPr txBox="1"/>
            <p:nvPr/>
          </p:nvSpPr>
          <p:spPr>
            <a:xfrm>
              <a:off x="2745799" y="5949606"/>
              <a:ext cx="63002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 dirty="0">
                  <a:hlinkClick r:id="rId3" tooltip="https://amt.copernicus.org/articles/13/593/2020/"/>
                </a:rPr>
                <a:t>Cette photo</a:t>
              </a:r>
              <a:r>
                <a:rPr lang="fr-CA" sz="900" dirty="0"/>
                <a:t> par Auteur inconnu est soumise à la licence </a:t>
              </a:r>
              <a:r>
                <a:rPr lang="fr-CA" sz="900" dirty="0">
                  <a:hlinkClick r:id="rId4" tooltip="https://creativecommons.org/licenses/by/3.0/"/>
                </a:rPr>
                <a:t>CC BY</a:t>
              </a:r>
              <a:endParaRPr lang="fr-CA" sz="900" dirty="0"/>
            </a:p>
          </p:txBody>
        </p:sp>
      </p:grp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E78F3A91-F129-886E-81C1-B68A1476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B2AAA42C-ADB0-4477-9B1E-04E352B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8384DA13-8B3B-E36B-F819-B6AC6A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8C7CA-293F-61FA-8507-875E31C8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Dépendance spatiale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931033D-C646-EC2A-FAB4-3867B6E0F8A7}"/>
              </a:ext>
            </a:extLst>
          </p:cNvPr>
          <p:cNvGrpSpPr/>
          <p:nvPr/>
        </p:nvGrpSpPr>
        <p:grpSpPr>
          <a:xfrm>
            <a:off x="1851983" y="1949497"/>
            <a:ext cx="8488034" cy="4220901"/>
            <a:chOff x="1500808" y="2185169"/>
            <a:chExt cx="8488034" cy="4220901"/>
          </a:xfrm>
        </p:grpSpPr>
        <p:pic>
          <p:nvPicPr>
            <p:cNvPr id="7" name="Image 6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C7C725C1-D7AE-A725-5C08-B1D7FD71D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500808" y="2185169"/>
              <a:ext cx="8488017" cy="391994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9D475C4-B643-86E6-BE6B-8FC7ECDB3285}"/>
                </a:ext>
              </a:extLst>
            </p:cNvPr>
            <p:cNvSpPr txBox="1"/>
            <p:nvPr/>
          </p:nvSpPr>
          <p:spPr>
            <a:xfrm>
              <a:off x="1500808" y="6175238"/>
              <a:ext cx="8488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://gis.stackexchange.com/questions/30905/how-to-interpolate-temperature-correctly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378E2EA7-2454-FEC6-E647-C8F1F9B8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1E7F9E87-4BDD-CEA2-2B06-283A08F5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28CAFFF-5994-D6DE-4AA4-CDB1307B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513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848</Words>
  <Application>Microsoft Office PowerPoint</Application>
  <PresentationFormat>Grand écran</PresentationFormat>
  <Paragraphs>190</Paragraphs>
  <Slides>22</Slides>
  <Notes>4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AvenirNext LT Pro Medium</vt:lpstr>
      <vt:lpstr>Calibri</vt:lpstr>
      <vt:lpstr>Sagona Book</vt:lpstr>
      <vt:lpstr>ExploreVTI</vt:lpstr>
      <vt:lpstr>Apprentissage statistiques et données spatiales</vt:lpstr>
      <vt:lpstr>Plan de la présentation</vt:lpstr>
      <vt:lpstr>Données spatiales ?</vt:lpstr>
      <vt:lpstr>Format</vt:lpstr>
      <vt:lpstr>Empilement de couches</vt:lpstr>
      <vt:lpstr>Particularités</vt:lpstr>
      <vt:lpstr>Système de référence des coordonnées</vt:lpstr>
      <vt:lpstr>Résolution</vt:lpstr>
      <vt:lpstr>Dépendance spatiale</vt:lpstr>
      <vt:lpstr>Apprentissage statistique</vt:lpstr>
      <vt:lpstr>Conversion du format de données</vt:lpstr>
      <vt:lpstr>Approches pour gérer la dépendance spatiale</vt:lpstr>
      <vt:lpstr>Réseaux de neurones convolutifs</vt:lpstr>
      <vt:lpstr>Réseaux de neurones convolutifs</vt:lpstr>
      <vt:lpstr>Validation croisée</vt:lpstr>
      <vt:lpstr>Validation croisée</vt:lpstr>
      <vt:lpstr>Validation croisée</vt:lpstr>
      <vt:lpstr>Conlusion</vt:lpstr>
      <vt:lpstr>Références</vt:lpstr>
      <vt:lpstr>Principales librairies R</vt:lpstr>
      <vt:lpstr>Bibliographie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statistiques et données spatiales</dc:title>
  <dc:creator>Alexandre Lepage</dc:creator>
  <cp:lastModifiedBy>Alexandre Lepage</cp:lastModifiedBy>
  <cp:revision>10</cp:revision>
  <dcterms:created xsi:type="dcterms:W3CDTF">2023-03-27T23:52:41Z</dcterms:created>
  <dcterms:modified xsi:type="dcterms:W3CDTF">2023-04-03T20:11:08Z</dcterms:modified>
</cp:coreProperties>
</file>