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401A4D-05A3-401B-8BD9-56648C0D7113}">
  <a:tblStyle styleId="{5C401A4D-05A3-401B-8BD9-56648C0D7113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5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N" smtClean="0"/>
              <a:t>Important:::: </a:t>
            </a:r>
            <a:r>
              <a:rPr lang="en-IN" dirty="0" smtClean="0"/>
              <a:t>this sigma is not variance</a:t>
            </a:r>
            <a:r>
              <a:rPr lang="en-IN" baseline="0" dirty="0" smtClean="0"/>
              <a:t> but it is variance * </a:t>
            </a:r>
            <a:r>
              <a:rPr lang="en-IN" baseline="0" smtClean="0"/>
              <a:t>(rows*columns).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Super resolution : Subwindow spatial resolution is obtained by statistical methods followed by particle tracking in that window.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Particle Image Velocimetry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2D Statistical Technique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1665725" y="4006750"/>
            <a:ext cx="6280200" cy="70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By :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Gowtham.K  &amp; Krishna Sandeep.B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Algorithm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 time complexity of the above mentioned cross-correlation formula is O(N</a:t>
            </a:r>
            <a:r>
              <a:rPr lang="en-GB" baseline="30000"/>
              <a:t>4</a:t>
            </a:r>
            <a:r>
              <a:rPr lang="en-GB"/>
              <a:t>).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This problem can be solved by using frequency domain based calculations. The time complexity becomes O(N</a:t>
            </a:r>
            <a:r>
              <a:rPr lang="en-GB" baseline="30000"/>
              <a:t>2 </a:t>
            </a:r>
            <a:r>
              <a:rPr lang="en-GB"/>
              <a:t>log</a:t>
            </a:r>
            <a:r>
              <a:rPr lang="en-GB" baseline="-25000"/>
              <a:t>2 </a:t>
            </a:r>
            <a:r>
              <a:rPr lang="en-GB"/>
              <a:t>N).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The savings thus obtained are huge when the size of the image is big (1200 x1200 pixels).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Thus the remainder of this report consists of </a:t>
            </a:r>
            <a:r>
              <a:rPr lang="en-GB" b="1" i="1"/>
              <a:t>Fast Fourier Transform (FFT) </a:t>
            </a:r>
            <a:r>
              <a:rPr lang="en-GB"/>
              <a:t>based algorithm.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Normalising the correlation coefficient: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 correlation values will have different maximum values for the same amount of overlap if not normalised.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To normalise we use the following equation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850" y="2457074"/>
            <a:ext cx="5273800" cy="245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11700" y="294850"/>
            <a:ext cx="8520600" cy="427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 first order to proper normalisation can be done using the following steps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075" y="1050862"/>
            <a:ext cx="796290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075" y="2258000"/>
            <a:ext cx="79629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What is PIV?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PIV stands for Particle Image Velocimetry.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It is a Non-intrusive (Imaging) Measurement Technique used for capturing velocity of whole field flow in very short time (fraction of second).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Active research on PIV has started in the 1980s.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This presentation focuses on the </a:t>
            </a:r>
            <a:r>
              <a:rPr lang="en-GB" b="1" i="1"/>
              <a:t>digital evaluation</a:t>
            </a:r>
            <a:r>
              <a:rPr lang="en-GB"/>
              <a:t>, It is of great importance because of the advent of Computer era. It is by far the most used, fast evaluation techniques of the PIV Data.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Structure of PIV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 basic components of any PIV setup are 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GB"/>
              <a:t>Flowing Fluid (with Tracer Particles)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GB"/>
              <a:t>Laser (Nd:YAG double phased laser- commonly used)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GB"/>
              <a:t>Optical lens (for creating light sheet)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GB"/>
              <a:t>Camera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GB"/>
              <a:t>Synchroniser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GB"/>
              <a:t>Computer (for evaluation)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Further details can be obtained from any of the abundant references available.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Digital Evaluation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 images obtained from the camera is the raw data used for evaluation in the computer.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Each image is a rectangular 2D array of</a:t>
            </a:r>
            <a:r>
              <a:rPr lang="en-GB" b="1" i="1"/>
              <a:t> Pixels</a:t>
            </a:r>
            <a:r>
              <a:rPr lang="en-GB"/>
              <a:t>. Each pixel is again a rectangular region of color.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There are two types of images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-GB"/>
              <a:t>Grayscale (black, white) 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GB"/>
              <a:t>RGB (red, blue, green)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Each pixel contains all those colours with different intensities.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82375" y="2921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Types of digital techniques</a:t>
            </a:r>
          </a:p>
        </p:txBody>
      </p:sp>
      <p:graphicFrame>
        <p:nvGraphicFramePr>
          <p:cNvPr id="80" name="Shape 80"/>
          <p:cNvGraphicFramePr/>
          <p:nvPr/>
        </p:nvGraphicFramePr>
        <p:xfrm>
          <a:off x="940125" y="1059150"/>
          <a:ext cx="6302850" cy="3265215"/>
        </p:xfrm>
        <a:graphic>
          <a:graphicData uri="http://schemas.openxmlformats.org/drawingml/2006/table">
            <a:tbl>
              <a:tblPr>
                <a:noFill/>
                <a:tableStyleId>{5C401A4D-05A3-401B-8BD9-56648C0D7113}</a:tableStyleId>
              </a:tblPr>
              <a:tblGrid>
                <a:gridCol w="990700"/>
                <a:gridCol w="2923625"/>
                <a:gridCol w="2388525"/>
              </a:tblGrid>
              <a:tr h="734375">
                <a:tc>
                  <a:txBody>
                    <a:bodyPr/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800" u="sng">
                          <a:solidFill>
                            <a:schemeClr val="dk2"/>
                          </a:solidFill>
                        </a:rPr>
                        <a:t>S.No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800" u="sng">
                          <a:solidFill>
                            <a:schemeClr val="dk2"/>
                          </a:solidFill>
                        </a:rPr>
                        <a:t>Method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800" u="sng">
                          <a:solidFill>
                            <a:schemeClr val="dk2"/>
                          </a:solidFill>
                        </a:rPr>
                        <a:t>Seeding density</a:t>
                      </a:r>
                    </a:p>
                  </a:txBody>
                  <a:tcPr marL="91425" marR="91425" marT="91425" marB="91425"/>
                </a:tc>
              </a:tr>
              <a:tr h="734375">
                <a:tc>
                  <a:txBody>
                    <a:bodyPr/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1.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Particle Tracking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low</a:t>
                      </a:r>
                    </a:p>
                  </a:txBody>
                  <a:tcPr marL="91425" marR="91425" marT="91425" marB="91425"/>
                </a:tc>
              </a:tr>
              <a:tr h="1097650">
                <a:tc>
                  <a:txBody>
                    <a:bodyPr/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2.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Statistical Methods (PIV)</a:t>
                      </a:r>
                    </a:p>
                    <a:p>
                      <a:pPr marL="457200" lvl="0" indent="-2286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AutoNum type="alphaLcPeriod"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Auto-Correlation</a:t>
                      </a:r>
                    </a:p>
                    <a:p>
                      <a:pPr marL="457200" lvl="0" indent="-2286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AutoNum type="alphaLcPeriod"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Cross-Correlation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medium</a:t>
                      </a:r>
                    </a:p>
                  </a:txBody>
                  <a:tcPr marL="91425" marR="91425" marT="91425" marB="91425"/>
                </a:tc>
              </a:tr>
              <a:tr h="506175">
                <a:tc>
                  <a:txBody>
                    <a:bodyPr/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3.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Laser Speckle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high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Correlation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55300" cy="399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400"/>
              <a:t>Particle tracking techniques give erroneous results as the particle density increases. They employ computations on individual particles as the fluid flows</a:t>
            </a:r>
          </a:p>
          <a:p>
            <a:pPr lvl="0">
              <a:spcBef>
                <a:spcPts val="0"/>
              </a:spcBef>
              <a:buNone/>
            </a:pPr>
            <a:r>
              <a:rPr lang="en-GB" sz="1400"/>
              <a:t>Laser Speckle Velocimetry (LSV) and Particle Image Velocimetry are essentially same with just different seeding density.</a:t>
            </a:r>
          </a:p>
          <a:p>
            <a:pPr lvl="0">
              <a:spcBef>
                <a:spcPts val="0"/>
              </a:spcBef>
              <a:buNone/>
            </a:pPr>
            <a:r>
              <a:rPr lang="en-GB" sz="1400"/>
              <a:t>PIV is a statistical method of evaluation. </a:t>
            </a:r>
          </a:p>
          <a:p>
            <a:pPr lvl="0">
              <a:spcBef>
                <a:spcPts val="0"/>
              </a:spcBef>
              <a:buNone/>
            </a:pPr>
            <a:r>
              <a:rPr lang="en-GB" sz="1400"/>
              <a:t> 				</a:t>
            </a:r>
            <a:r>
              <a:rPr lang="en-GB" sz="1400" b="1"/>
              <a:t>“</a:t>
            </a:r>
            <a:r>
              <a:rPr lang="en-GB" sz="1400" b="1" i="1"/>
              <a:t>Only the Bulk is important</a:t>
            </a:r>
            <a:r>
              <a:rPr lang="en-GB" sz="1400" b="1"/>
              <a:t>”</a:t>
            </a:r>
          </a:p>
          <a:p>
            <a:pPr lvl="0">
              <a:spcBef>
                <a:spcPts val="0"/>
              </a:spcBef>
              <a:buNone/>
            </a:pPr>
            <a:r>
              <a:rPr lang="en-GB" sz="1400" b="1"/>
              <a:t>Interrogation windows </a:t>
            </a:r>
            <a:r>
              <a:rPr lang="en-GB" sz="1400"/>
              <a:t>are the group of pixels selected in the region of interest. They may partially overlap with one another to obtain better resolution.</a:t>
            </a:r>
          </a:p>
          <a:p>
            <a:pPr lvl="0">
              <a:spcBef>
                <a:spcPts val="0"/>
              </a:spcBef>
              <a:buNone/>
            </a:pPr>
            <a:r>
              <a:rPr lang="en-GB" sz="1400"/>
              <a:t>These windows are the representatives of displacements.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Autocorrelation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/>
              <a:t>The main objective of the statistical evaluation of PIV recordings at medium image density is to determine the displacement (i.e. The </a:t>
            </a:r>
            <a:r>
              <a:rPr lang="en-GB" b="1" i="1"/>
              <a:t>Shift</a:t>
            </a:r>
            <a:r>
              <a:rPr lang="en-GB"/>
              <a:t>) between two patterns of particle images, which are stored as a 2D distribution of gray levels.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i="1"/>
              <a:t>Autocorrelation is the</a:t>
            </a:r>
            <a:r>
              <a:rPr lang="en-GB" sz="1050" i="1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GB" i="1">
                <a:solidFill>
                  <a:srgbClr val="252525"/>
                </a:solidFill>
                <a:highlight>
                  <a:srgbClr val="FFFFFF"/>
                </a:highlight>
              </a:rPr>
              <a:t>cross-correlation of a signal with itself at different points in time (that is what the cross stands for).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675" y="3125825"/>
            <a:ext cx="6363975" cy="16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Cross Correlation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61525" y="1152475"/>
            <a:ext cx="8520600" cy="360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252525"/>
                </a:solidFill>
                <a:highlight>
                  <a:srgbClr val="FFFFFF"/>
                </a:highlight>
              </a:rPr>
              <a:t> It is a measure of similarity of two signals as a function of the lag of one relative to the other.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252525"/>
                </a:solidFill>
                <a:highlight>
                  <a:srgbClr val="FFFFFF"/>
                </a:highlight>
              </a:rPr>
              <a:t>In our present discussion, the time lag gives us two separate images.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252525"/>
                </a:solidFill>
                <a:highlight>
                  <a:srgbClr val="FFFFFF"/>
                </a:highlight>
              </a:rPr>
              <a:t>Single Exposure/ Double Frame image sets {I, I’} are used for computing cross-correlation function.</a:t>
            </a:r>
          </a:p>
          <a:p>
            <a:pPr lvl="0">
              <a:spcBef>
                <a:spcPts val="0"/>
              </a:spcBef>
              <a:buNone/>
            </a:pPr>
            <a:r>
              <a:rPr lang="en-GB" sz="1600" i="1">
                <a:solidFill>
                  <a:srgbClr val="252525"/>
                </a:solidFill>
                <a:highlight>
                  <a:srgbClr val="FFFFFF"/>
                </a:highlight>
              </a:rPr>
              <a:t>I(i,j) represents the grayscale intensity value at point (i,j).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252525"/>
              </a:solidFill>
              <a:highlight>
                <a:srgbClr val="FFFFFF"/>
              </a:highlight>
            </a:endParaRP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750" y="2491025"/>
            <a:ext cx="4973649" cy="8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600" y="62800"/>
            <a:ext cx="7353391" cy="501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582</Words>
  <PresentationFormat>On-screen Show (16:9)</PresentationFormat>
  <Paragraphs>68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simple-light-2</vt:lpstr>
      <vt:lpstr>Particle Image Velocimetry</vt:lpstr>
      <vt:lpstr>What is PIV?</vt:lpstr>
      <vt:lpstr>Structure of PIV</vt:lpstr>
      <vt:lpstr>Digital Evaluation</vt:lpstr>
      <vt:lpstr>Types of digital techniques</vt:lpstr>
      <vt:lpstr>Correlation</vt:lpstr>
      <vt:lpstr>Autocorrelation</vt:lpstr>
      <vt:lpstr>Cross Correlation</vt:lpstr>
      <vt:lpstr>Slide 9</vt:lpstr>
      <vt:lpstr>Algorithm</vt:lpstr>
      <vt:lpstr>Normalising the correlation coefficient: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Image Velocimetry</dc:title>
  <cp:lastModifiedBy>gowthamkuntumalla</cp:lastModifiedBy>
  <cp:revision>4</cp:revision>
  <dcterms:modified xsi:type="dcterms:W3CDTF">2016-06-13T04:42:02Z</dcterms:modified>
</cp:coreProperties>
</file>