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4" r:id="rId5"/>
    <p:sldId id="265" r:id="rId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1A6A8-C044-4928-90C9-F45E9B183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0B0D9-4DA8-43CC-9FC2-C3FD3237E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F9D19-B08C-4FDF-B07A-340A0910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BE07-6176-4AF7-BDCF-77544B1049FE}" type="datetimeFigureOut">
              <a:rPr lang="en-IL" smtClean="0"/>
              <a:t>15/05/2019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2DD91-12C2-4346-9D79-7E4DEC56C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D793A-7D79-407C-A493-C9549D4F0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AE45-C2E0-4955-9CC7-EED7BE916F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750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3EE4-2C9A-4FC4-B306-19B29202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7494B-F63B-4CC7-B11C-0388FF29A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6AAB2-9044-4B08-851C-1CA7C1AC6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BE07-6176-4AF7-BDCF-77544B1049FE}" type="datetimeFigureOut">
              <a:rPr lang="en-IL" smtClean="0"/>
              <a:t>15/05/2019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F7374-D0F9-4F34-91D4-D2C4FDC3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59702-7A2C-4D0F-9E8A-B388C7C1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AE45-C2E0-4955-9CC7-EED7BE916F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1876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A4B090-86B5-4AB7-B367-AD1B90FFC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6A086-C548-48FF-9163-257BCC862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5035A-8BD2-4072-A970-97393868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BE07-6176-4AF7-BDCF-77544B1049FE}" type="datetimeFigureOut">
              <a:rPr lang="en-IL" smtClean="0"/>
              <a:t>15/05/2019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26410-83B3-43D2-AC44-ED5798FD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34B48-7E35-4DBC-90DD-99DD8492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AE45-C2E0-4955-9CC7-EED7BE916F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2956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5107C-00B1-4812-AB06-28E43A4B2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5F22E-2C35-4186-A4E4-A3C3E9A66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DD6A2-17D6-48C8-9794-A632A3EFE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BE07-6176-4AF7-BDCF-77544B1049FE}" type="datetimeFigureOut">
              <a:rPr lang="en-IL" smtClean="0"/>
              <a:t>15/05/2019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A9C96-FCB1-4491-9839-A68DB236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0355B-8C4D-4514-BB2E-F3BAA03D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AE45-C2E0-4955-9CC7-EED7BE916F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2568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17E3-8A5F-42E8-BB65-C0B357136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15D8C-ED77-48AA-8606-B4010A17C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3E662-2E4E-44D2-BD8A-CC98C7D8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BE07-6176-4AF7-BDCF-77544B1049FE}" type="datetimeFigureOut">
              <a:rPr lang="en-IL" smtClean="0"/>
              <a:t>15/05/2019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A7DCD-93EB-4A96-B806-C4C49FF6A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11747-BE62-4D20-BC0B-9B152DE3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AE45-C2E0-4955-9CC7-EED7BE916F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5611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8118-9182-43D8-9A29-D270C512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63BAF-E339-4BD3-93E9-75E644BDE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A6648-8C62-4B9D-858F-E9E8A4031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8EE1A-60B6-4849-9F9A-CA46B1B47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BE07-6176-4AF7-BDCF-77544B1049FE}" type="datetimeFigureOut">
              <a:rPr lang="en-IL" smtClean="0"/>
              <a:t>15/05/2019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307CD-1331-4053-8018-33F54C03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4D46A-B830-424B-9FB3-B1709568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AE45-C2E0-4955-9CC7-EED7BE916F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0136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33B44-F54A-449B-B512-06299C65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9DCC2-037A-4DD0-9630-14A6E6D21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1FD8F-616F-4A17-9723-470D823A9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10EC3-C7F2-40C7-9764-8AD5502BF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1A354-53F7-4E1C-9309-5AAFBE45A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C216A1-A265-49B3-8486-21AD431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BE07-6176-4AF7-BDCF-77544B1049FE}" type="datetimeFigureOut">
              <a:rPr lang="en-IL" smtClean="0"/>
              <a:t>15/05/2019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7AA3D-D3CE-4E6D-B7D0-B02992BF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4A2AF6-4919-4BF1-B6F0-0710AB2D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AE45-C2E0-4955-9CC7-EED7BE916F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24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5B09-E423-4D0D-B6D4-2C8758CA8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D0651F-9058-487F-8880-C7198A36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BE07-6176-4AF7-BDCF-77544B1049FE}" type="datetimeFigureOut">
              <a:rPr lang="en-IL" smtClean="0"/>
              <a:t>15/05/2019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B4976-0FC9-476C-9F06-EEB2BE5F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35DC8-7FD4-40BF-8909-7EF43C62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AE45-C2E0-4955-9CC7-EED7BE916F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223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D23622-9C79-414B-BA55-6C3176CD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BE07-6176-4AF7-BDCF-77544B1049FE}" type="datetimeFigureOut">
              <a:rPr lang="en-IL" smtClean="0"/>
              <a:t>15/05/2019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C44041-697A-4D51-8FE6-767D83AA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2944A-0B1B-4ADC-B613-2749E8DBD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AE45-C2E0-4955-9CC7-EED7BE916F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4128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63B9-03B0-4DC7-B069-160D556DE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09CC-8368-4A26-BA65-0CB8CD810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FD983-DC2D-4D7C-9122-5FB3FFB0C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34D6C-C1C1-4EBE-BE5F-7D35CBD12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BE07-6176-4AF7-BDCF-77544B1049FE}" type="datetimeFigureOut">
              <a:rPr lang="en-IL" smtClean="0"/>
              <a:t>15/05/2019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7607F-BB23-4FA9-8EA5-AD2783EC8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97A97-A382-4750-8E70-72A895E2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AE45-C2E0-4955-9CC7-EED7BE916F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746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353E-D7F3-4B78-A487-5FF409AB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2FFB1-4501-492F-9E3A-7236627FF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DBDF3-2DDE-4929-85B8-B4605F79A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DC31F-AA5C-4EBE-8E9F-CBD30DB1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BE07-6176-4AF7-BDCF-77544B1049FE}" type="datetimeFigureOut">
              <a:rPr lang="en-IL" smtClean="0"/>
              <a:t>15/05/2019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2657A-2418-4FCE-82AB-8EEFCC66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4A1DE-B40E-4E4C-B28F-1BEBA5B2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AE45-C2E0-4955-9CC7-EED7BE916F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64C6F-B936-469B-9A26-D13BCF520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97F72-3BC8-4E49-9379-51BA2B29E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51277-7EAB-40D9-A199-6BDB536F2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3BE07-6176-4AF7-BDCF-77544B1049FE}" type="datetimeFigureOut">
              <a:rPr lang="en-IL" smtClean="0"/>
              <a:t>15/05/2019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1DE42-6CFE-4880-BC5D-26BCC3654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F7DA8-A054-469E-917F-C5FAF8CC8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CAE45-C2E0-4955-9CC7-EED7BE916F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880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535F5-B091-42A0-8DC4-297BD72B2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7522"/>
          </a:xfrm>
        </p:spPr>
        <p:txBody>
          <a:bodyPr anchor="t"/>
          <a:lstStyle/>
          <a:p>
            <a:r>
              <a:rPr lang="he-IL" dirty="0"/>
              <a:t>ראשי פרקים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15882-349A-44F9-893E-96AAAB2C2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15299"/>
            <a:ext cx="9144000" cy="3042501"/>
          </a:xfrm>
        </p:spPr>
        <p:txBody>
          <a:bodyPr/>
          <a:lstStyle/>
          <a:p>
            <a:pPr marL="457200" indent="-457200" rtl="1">
              <a:buAutoNum type="arabicPeriod"/>
            </a:pPr>
            <a:r>
              <a:rPr lang="he-IL" dirty="0"/>
              <a:t>מטרת המודל</a:t>
            </a:r>
          </a:p>
          <a:p>
            <a:pPr marL="457200" indent="-457200" rtl="1">
              <a:buAutoNum type="arabicPeriod"/>
            </a:pPr>
            <a:r>
              <a:rPr lang="he-IL" dirty="0"/>
              <a:t>משוואות המודל, פרמטרים ומשתנים</a:t>
            </a:r>
          </a:p>
          <a:p>
            <a:pPr marL="457200" indent="-457200" rtl="1">
              <a:buAutoNum type="arabicPeriod"/>
            </a:pPr>
            <a:r>
              <a:rPr lang="he-IL" dirty="0"/>
              <a:t>תיאור המודל במילים</a:t>
            </a:r>
          </a:p>
          <a:p>
            <a:pPr marL="457200" indent="-457200" rtl="1">
              <a:buAutoNum type="arabicPeriod"/>
            </a:pPr>
            <a:r>
              <a:rPr lang="he-IL" dirty="0"/>
              <a:t> דרישות נוספות</a:t>
            </a:r>
          </a:p>
          <a:p>
            <a:pPr marL="457200" indent="-457200" rtl="1">
              <a:buAutoNum type="arabicPeriod"/>
            </a:pPr>
            <a:r>
              <a:rPr lang="he-IL" dirty="0"/>
              <a:t>הרצת נתוני ניסויים במודל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2653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535F5-B091-42A0-8DC4-297BD72B2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7522"/>
          </a:xfrm>
        </p:spPr>
        <p:txBody>
          <a:bodyPr anchor="t"/>
          <a:lstStyle/>
          <a:p>
            <a:r>
              <a:rPr lang="he-IL" dirty="0"/>
              <a:t>מטרת המודל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15882-349A-44F9-893E-96AAAB2C2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15299"/>
            <a:ext cx="9144000" cy="30425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e-IL" b="1" dirty="0"/>
              <a:t>שיפור יעילות הדישון של מאקרו-אצות, במונחים של ייצור ביומסה עבור יחידת חנקן בדשן, על בסיס הבנת ההשתנות בזמן של קצב הגידול כפונקציה של אחוז חנקן פנימי באצה וחיצוני בסביבה, בתנאים מבוקרים וטבעיים.</a:t>
            </a:r>
          </a:p>
        </p:txBody>
      </p:sp>
    </p:spTree>
    <p:extLst>
      <p:ext uri="{BB962C8B-B14F-4D97-AF65-F5344CB8AC3E}">
        <p14:creationId xmlns:p14="http://schemas.microsoft.com/office/powerpoint/2010/main" val="50171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2E55-6E01-4B75-8467-761F5081E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4000" dirty="0"/>
              <a:t>משוואות המודל, פרמטרים ומשתנים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B3EE6-4EF4-4C6C-8B4A-358F87D67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6520" y="1414021"/>
                <a:ext cx="11915480" cy="4762942"/>
              </a:xfrm>
            </p:spPr>
            <p:txBody>
              <a:bodyPr>
                <a:normAutofit/>
              </a:bodyPr>
              <a:lstStyle/>
              <a:p>
                <a:pPr marL="0" indent="0" rtl="1">
                  <a:lnSpc>
                    <a:spcPct val="150000"/>
                  </a:lnSpc>
                  <a:buNone/>
                </a:pPr>
                <a:r>
                  <a:rPr lang="en-US" sz="1800" dirty="0">
                    <a:latin typeface="Cambria Math" panose="02040503050406030204" pitchFamily="18" charset="0"/>
                  </a:rPr>
                  <a:t>Model equations, developed based on (</a:t>
                </a:r>
                <a:r>
                  <a:rPr lang="en-US" sz="1800" dirty="0" err="1">
                    <a:latin typeface="Cambria Math" panose="02040503050406030204" pitchFamily="18" charset="0"/>
                  </a:rPr>
                  <a:t>Lemesle</a:t>
                </a:r>
                <a:r>
                  <a:rPr lang="en-US" sz="1800" dirty="0">
                    <a:latin typeface="Cambria Math" panose="02040503050406030204" pitchFamily="18" charset="0"/>
                  </a:rPr>
                  <a:t> and </a:t>
                </a:r>
                <a:r>
                  <a:rPr lang="en-US" sz="1800" dirty="0" err="1">
                    <a:latin typeface="Cambria Math" panose="02040503050406030204" pitchFamily="18" charset="0"/>
                  </a:rPr>
                  <a:t>Mailleret</a:t>
                </a:r>
                <a:r>
                  <a:rPr lang="en-US" sz="1800" dirty="0">
                    <a:latin typeface="Cambria Math" panose="02040503050406030204" pitchFamily="18" charset="0"/>
                  </a:rPr>
                  <a:t>, 2008) and (Martins and Marques, 2002):</a:t>
                </a:r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x-none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" sz="1800">
                              <a:latin typeface="Cambria Math" panose="02040503050406030204" pitchFamily="18" charset="0"/>
                            </a:rPr>
                            <m:t>ext</m:t>
                          </m:r>
                        </m:sub>
                      </m:sSub>
                      <m:r>
                        <a:rPr lang="en" sz="1800" i="1">
                          <a:latin typeface="Cambria Math" panose="02040503050406030204" pitchFamily="18" charset="0"/>
                        </a:rPr>
                        <m:t>= −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800" i="1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" sz="1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" sz="1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x-non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x-non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x-none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" sz="1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" sz="1800">
                                  <a:latin typeface="Cambria Math" panose="02040503050406030204" pitchFamily="18" charset="0"/>
                                </a:rPr>
                                <m:t>ext</m:t>
                              </m:r>
                            </m:sub>
                          </m:sSub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lang="en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x-non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x-non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x-none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" sz="1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" sz="1800">
                                  <a:latin typeface="Cambria Math" panose="02040503050406030204" pitchFamily="18" charset="0"/>
                                </a:rPr>
                                <m:t>ext</m:t>
                              </m:r>
                            </m:sub>
                          </m:sSub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800" dirty="0"/>
                        <m:t>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sz="1800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800" b="1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800" b="1" i="0" dirty="0" smtClean="0">
                          <a:latin typeface="Cambria Math" panose="02040503050406030204" pitchFamily="18" charset="0"/>
                        </a:rPr>
                        <m:t>𝐔𝐩𝐭𝐚𝐤𝐞</m:t>
                      </m:r>
                      <m:r>
                        <a:rPr lang="en-US" sz="18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0" dirty="0" smtClean="0">
                          <a:latin typeface="Cambria Math" panose="02040503050406030204" pitchFamily="18" charset="0"/>
                        </a:rPr>
                        <m:t>𝐭𝐞𝐫𝐦</m:t>
                      </m:r>
                      <m:r>
                        <a:rPr lang="en-US" sz="1800" b="1" i="0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800" i="1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x-none" sz="1800" dirty="0"/>
                        <m:t> </m:t>
                      </m:r>
                      <m:f>
                        <m:fPr>
                          <m:ctrlPr>
                            <a:rPr lang="x-non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x-non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" sz="1800">
                                  <a:latin typeface="Cambria Math" panose="02040503050406030204" pitchFamily="18" charset="0"/>
                                </a:rPr>
                                <m:t>int</m:t>
                              </m:r>
                              <m:r>
                                <a:rPr lang="en" sz="18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" sz="1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  <m:r>
                            <a:rPr lang="en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x-none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" sz="1800" b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𝐢𝐧𝐭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x-non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" sz="1800">
                                  <a:latin typeface="Cambria Math" panose="02040503050406030204" pitchFamily="18" charset="0"/>
                                </a:rPr>
                                <m:t>int</m:t>
                              </m:r>
                              <m:r>
                                <a:rPr lang="en" sz="18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" sz="1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  <m:r>
                            <a:rPr lang="en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x-non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" sz="1800">
                                  <a:latin typeface="Cambria Math" panose="02040503050406030204" pitchFamily="18" charset="0"/>
                                </a:rPr>
                                <m:t>int</m:t>
                              </m:r>
                              <m:r>
                                <a:rPr lang="en" sz="18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" sz="18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x-non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x-non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" sz="1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  <m:sSub>
                            <m:sSubPr>
                              <m:ctrlPr>
                                <a:rPr lang="x-none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" sz="1800" b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𝐞𝐱𝐭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x-non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" sz="1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" sz="1800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x-none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" sz="1800" b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𝐞𝐱𝐭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x-non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x-none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int</m:t>
                        </m:r>
                      </m:sub>
                    </m:sSub>
                    <m:r>
                      <a:rPr lang="en" sz="1800" i="1">
                        <a:latin typeface="Cambria Math" panose="02040503050406030204" pitchFamily="18" charset="0"/>
                      </a:rPr>
                      <m:t>=%</m:t>
                    </m:r>
                    <m:f>
                      <m:fPr>
                        <m:ctrlPr>
                          <a:rPr lang="x-none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" sz="1800" i="1">
                            <a:latin typeface="Cambria Math" panose="02040503050406030204" pitchFamily="18" charset="0"/>
                          </a:rPr>
                          <m:t>14</m:t>
                        </m:r>
                        <m:r>
                          <a:rPr lang="e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x-non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" sz="18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" sz="18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" sz="18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" sz="18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" sz="1800" i="1"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en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" sz="18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x-none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" sz="1800" b="1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𝐢𝐧𝐭</m:t>
                        </m:r>
                      </m:sub>
                    </m:sSub>
                    <m:sSub>
                      <m:sSubPr>
                        <m:ctrlPr>
                          <a:rPr lang="x-non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x-non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" sz="1800" i="1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800" b="1" i="1" dirty="0">
                        <a:latin typeface="Cambria Math" panose="02040503050406030204" pitchFamily="18" charset="0"/>
                      </a:rPr>
                      <m:t>𝐆𝐫𝐨𝐰𝐭𝐡</m:t>
                    </m:r>
                    <m:r>
                      <a:rPr lang="en-US" sz="1800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>
                        <a:latin typeface="Cambria Math" panose="02040503050406030204" pitchFamily="18" charset="0"/>
                      </a:rPr>
                      <m:t>𝐟𝐮𝐧𝐜𝐭𝐢𝐨𝐧</m:t>
                    </m:r>
                    <m:r>
                      <a:rPr lang="en-US" sz="1800" b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x-non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" sz="1800" i="1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</m:e>
                    </m:d>
                    <m:r>
                      <a:rPr lang="en-US" sz="1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f>
                      <m:fPr>
                        <m:ctrlPr>
                          <a:rPr lang="x-none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x-none" sz="1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" sz="1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" sz="18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𝐢𝐧𝐭</m:t>
                            </m:r>
                          </m:sub>
                        </m:sSub>
                        <m:r>
                          <a:rPr lang="en" sz="1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x-non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" sz="1800">
                                <a:latin typeface="Cambria Math" panose="02040503050406030204" pitchFamily="18" charset="0"/>
                              </a:rPr>
                              <m:t>int</m:t>
                            </m:r>
                            <m:r>
                              <a:rPr lang="en" sz="18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" sz="1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" sz="1800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x-none" sz="1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" sz="1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" sz="18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𝐢𝐧𝐭</m:t>
                            </m:r>
                          </m:sub>
                        </m:sSub>
                        <m:r>
                          <a:rPr lang="en" sz="1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x-non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" sz="1800">
                                <a:latin typeface="Cambria Math" panose="02040503050406030204" pitchFamily="18" charset="0"/>
                              </a:rPr>
                              <m:t>int</m:t>
                            </m:r>
                            <m:r>
                              <a:rPr lang="en" sz="18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" sz="1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sub>
                        </m:sSub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x-none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𝒊𝒏𝒕</m:t>
                        </m:r>
                      </m:sub>
                    </m:sSub>
                  </m:oMath>
                </a14:m>
                <a:r>
                  <a:rPr lang="en-US" sz="1800" b="1" i="1" dirty="0">
                    <a:latin typeface="Cambria Math" panose="02040503050406030204" pitchFamily="18" charset="0"/>
                  </a:rPr>
                  <a:t>&gt;</a:t>
                </a:r>
                <a:r>
                  <a:rPr lang="x-none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18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𝒄𝒓𝒊𝒕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x-non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" sz="1800" i="1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=1</a:t>
                </a:r>
                <a:endParaRPr lang="en-US" sz="1800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x-none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" sz="18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x-non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x-non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" sz="1800" i="1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</m:d>
                      <m:r>
                        <a:rPr lang="en" sz="1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x-none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x-none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out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dirty="0"/>
              </a:p>
              <a:p>
                <a:pPr marL="0" lv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B3EE6-4EF4-4C6C-8B4A-358F87D67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520" y="1414021"/>
                <a:ext cx="11915480" cy="4762942"/>
              </a:xfrm>
              <a:blipFill>
                <a:blip r:embed="rId2"/>
                <a:stretch>
                  <a:fillRect l="-3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3636B-971E-4005-8505-75BC6E47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IL"/>
              <a:t>26/12/2018</a:t>
            </a:r>
            <a:endParaRPr 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ACB28AF2-4441-482E-BAE2-3B42817353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664010"/>
                  </p:ext>
                </p:extLst>
              </p:nvPr>
            </p:nvGraphicFramePr>
            <p:xfrm>
              <a:off x="267346" y="3985161"/>
              <a:ext cx="11648134" cy="2371189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1132983">
                      <a:extLst>
                        <a:ext uri="{9D8B030D-6E8A-4147-A177-3AD203B41FA5}">
                          <a16:colId xmlns:a16="http://schemas.microsoft.com/office/drawing/2014/main" val="2690125897"/>
                        </a:ext>
                      </a:extLst>
                    </a:gridCol>
                    <a:gridCol w="951484">
                      <a:extLst>
                        <a:ext uri="{9D8B030D-6E8A-4147-A177-3AD203B41FA5}">
                          <a16:colId xmlns:a16="http://schemas.microsoft.com/office/drawing/2014/main" val="309560551"/>
                        </a:ext>
                      </a:extLst>
                    </a:gridCol>
                    <a:gridCol w="511746">
                      <a:extLst>
                        <a:ext uri="{9D8B030D-6E8A-4147-A177-3AD203B41FA5}">
                          <a16:colId xmlns:a16="http://schemas.microsoft.com/office/drawing/2014/main" val="3165316219"/>
                        </a:ext>
                      </a:extLst>
                    </a:gridCol>
                    <a:gridCol w="651446">
                      <a:extLst>
                        <a:ext uri="{9D8B030D-6E8A-4147-A177-3AD203B41FA5}">
                          <a16:colId xmlns:a16="http://schemas.microsoft.com/office/drawing/2014/main" val="998338264"/>
                        </a:ext>
                      </a:extLst>
                    </a:gridCol>
                    <a:gridCol w="972122">
                      <a:extLst>
                        <a:ext uri="{9D8B030D-6E8A-4147-A177-3AD203B41FA5}">
                          <a16:colId xmlns:a16="http://schemas.microsoft.com/office/drawing/2014/main" val="2677364187"/>
                        </a:ext>
                      </a:extLst>
                    </a:gridCol>
                    <a:gridCol w="664146">
                      <a:extLst>
                        <a:ext uri="{9D8B030D-6E8A-4147-A177-3AD203B41FA5}">
                          <a16:colId xmlns:a16="http://schemas.microsoft.com/office/drawing/2014/main" val="4137140130"/>
                        </a:ext>
                      </a:extLst>
                    </a:gridCol>
                    <a:gridCol w="1065147">
                      <a:extLst>
                        <a:ext uri="{9D8B030D-6E8A-4147-A177-3AD203B41FA5}">
                          <a16:colId xmlns:a16="http://schemas.microsoft.com/office/drawing/2014/main" val="2128784526"/>
                        </a:ext>
                      </a:extLst>
                    </a:gridCol>
                    <a:gridCol w="959303">
                      <a:extLst>
                        <a:ext uri="{9D8B030D-6E8A-4147-A177-3AD203B41FA5}">
                          <a16:colId xmlns:a16="http://schemas.microsoft.com/office/drawing/2014/main" val="2459301286"/>
                        </a:ext>
                      </a:extLst>
                    </a:gridCol>
                    <a:gridCol w="2469823">
                      <a:extLst>
                        <a:ext uri="{9D8B030D-6E8A-4147-A177-3AD203B41FA5}">
                          <a16:colId xmlns:a16="http://schemas.microsoft.com/office/drawing/2014/main" val="3735381254"/>
                        </a:ext>
                      </a:extLst>
                    </a:gridCol>
                    <a:gridCol w="808164">
                      <a:extLst>
                        <a:ext uri="{9D8B030D-6E8A-4147-A177-3AD203B41FA5}">
                          <a16:colId xmlns:a16="http://schemas.microsoft.com/office/drawing/2014/main" val="914549011"/>
                        </a:ext>
                      </a:extLst>
                    </a:gridCol>
                    <a:gridCol w="768985">
                      <a:extLst>
                        <a:ext uri="{9D8B030D-6E8A-4147-A177-3AD203B41FA5}">
                          <a16:colId xmlns:a16="http://schemas.microsoft.com/office/drawing/2014/main" val="235580004"/>
                        </a:ext>
                      </a:extLst>
                    </a:gridCol>
                    <a:gridCol w="692785">
                      <a:extLst>
                        <a:ext uri="{9D8B030D-6E8A-4147-A177-3AD203B41FA5}">
                          <a16:colId xmlns:a16="http://schemas.microsoft.com/office/drawing/2014/main" val="4088273151"/>
                        </a:ext>
                      </a:extLst>
                    </a:gridCol>
                  </a:tblGrid>
                  <a:tr h="4550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Parameter</a:t>
                          </a:r>
                          <a:endParaRPr lang="x-none" sz="1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x-none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" sz="1800" b="1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𝐢𝐧𝐭</m:t>
                                    </m:r>
                                    <m:r>
                                      <a:rPr lang="en" sz="1800" b="1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" sz="1800" b="1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𝐦𝐢𝐧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x-none" sz="1800" b="1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x-none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x-none" sz="1800" b="1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x-none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sz="1800" b="1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𝐜𝐫𝐢𝐭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x-none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" sz="1800" b="1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𝐢𝐧𝐭</m:t>
                                    </m:r>
                                    <m:r>
                                      <a:rPr lang="en" sz="1800" b="1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" sz="1800" b="1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𝐦𝐚𝐱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x-none" sz="1800" b="1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x-none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µ</m:t>
                                    </m:r>
                                  </m:e>
                                  <m:sub>
                                    <m:r>
                                      <a:rPr lang="en-US" sz="1800" b="1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𝐦𝐚𝐱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x-none" sz="1800" b="1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" sz="18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𝑲𝒔</m:t>
                                </m:r>
                              </m:oMath>
                            </m:oMathPara>
                          </a14:m>
                          <a:endParaRPr lang="x-none" sz="1800" b="1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x-none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" sz="1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𝐦𝐚𝐱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x-none" sz="1800" b="1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oMath>
                            </m:oMathPara>
                          </a14:m>
                          <a:endParaRPr lang="en-IL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x-none" sz="1800" b="1" i="1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" sz="1800" b="1" i="1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" sz="1800" b="1" i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𝐢𝐧𝐭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x-none" sz="1800" b="1" dirty="0">
                            <a:solidFill>
                              <a:srgbClr val="0070C0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x-none" sz="1800" b="1" i="1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" sz="1800" b="1" i="1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" sz="1800" b="1" i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𝐞𝐱𝐭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x-none" sz="1800" b="1" dirty="0">
                            <a:solidFill>
                              <a:srgbClr val="0070C0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" sz="1800" b="1" dirty="0">
                              <a:solidFill>
                                <a:srgbClr val="0070C0"/>
                              </a:solidFill>
                              <a:effectLst/>
                            </a:rPr>
                            <a:t>m</a:t>
                          </a:r>
                          <a:endParaRPr lang="x-none" sz="1800" b="1" dirty="0">
                            <a:solidFill>
                              <a:srgbClr val="0070C0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57730654"/>
                      </a:ext>
                    </a:extLst>
                  </a:tr>
                  <a:tr h="68255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Units</a:t>
                          </a:r>
                          <a:endParaRPr lang="x-none" sz="1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4"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%</m:t>
                                </m:r>
                                <m:f>
                                  <m:fPr>
                                    <m:ctrlPr>
                                      <a:rPr lang="en-IL" sz="1400" b="1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400" b="1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𝐠</m:t>
                                    </m:r>
                                    <m:r>
                                      <a:rPr lang="en-US" sz="1400" b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400" b="1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𝐍</m:t>
                                    </m:r>
                                    <m:r>
                                      <a:rPr lang="en-US" sz="1400" b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num>
                                  <m:den>
                                    <m:r>
                                      <a:rPr lang="en-US" sz="1400" b="1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𝐠</m:t>
                                    </m:r>
                                    <m:r>
                                      <a:rPr lang="en-US" sz="1400" b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400" b="1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𝑫𝑾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L" sz="1400" b="1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:endParaRPr lang="en-IL" sz="1400" b="1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x-none" sz="1400" b="1" i="1" kern="1200" dirty="0">
                            <a:solidFill>
                              <a:schemeClr val="dk1"/>
                            </a:solidFill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:endParaRPr lang="en-IL" sz="1400" b="1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L" sz="14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4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4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𝒉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x-none" sz="1400" b="1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L" sz="14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4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µ</m:t>
                                    </m:r>
                                    <m:r>
                                      <a:rPr lang="en-US" sz="1400" b="1" i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𝐦𝐨𝐥</m:t>
                                    </m:r>
                                    <m:r>
                                      <a:rPr lang="en-US" sz="14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400" b="1" i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𝐍</m:t>
                                    </m:r>
                                  </m:num>
                                  <m:den>
                                    <m:r>
                                      <a:rPr lang="en-US" sz="14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𝒍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x-none" sz="1400" b="1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L" sz="14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4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µ</m:t>
                                    </m:r>
                                    <m:r>
                                      <a:rPr lang="en-US" sz="1400" b="1" i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𝐦𝐨𝐥</m:t>
                                    </m:r>
                                    <m:r>
                                      <a:rPr lang="en-US" sz="14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400" b="1" i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𝐍</m:t>
                                    </m:r>
                                  </m:num>
                                  <m:den>
                                    <m:r>
                                      <a:rPr lang="en-US" sz="14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𝒈</m:t>
                                    </m:r>
                                    <m:r>
                                      <a:rPr lang="en-US" sz="14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4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𝑫𝑾</m:t>
                                    </m:r>
                                    <m:r>
                                      <a:rPr lang="en-US" sz="14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4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𝒉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x-none" sz="1400" b="1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kern="120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[−]</m:t>
                                </m:r>
                              </m:oMath>
                            </m:oMathPara>
                          </a14:m>
                          <a:endParaRPr lang="x-none" sz="1400" b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%</m:t>
                                </m:r>
                                <m:f>
                                  <m:fPr>
                                    <m:ctrlPr>
                                      <a:rPr lang="en-IL" sz="1400" b="1" i="1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400" b="1" i="1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𝐠</m:t>
                                    </m:r>
                                    <m:r>
                                      <a:rPr lang="en-US" sz="1400" b="1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400" b="1" i="1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𝐍</m:t>
                                    </m:r>
                                    <m:r>
                                      <a:rPr lang="en-US" sz="1400" b="1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num>
                                  <m:den>
                                    <m:r>
                                      <a:rPr lang="en-US" sz="1400" b="1" i="1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𝐠</m:t>
                                    </m:r>
                                    <m:r>
                                      <a:rPr lang="en-US" sz="1400" b="1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400" b="1" i="1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𝑫𝑾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L" sz="1400" b="1" dirty="0">
                            <a:solidFill>
                              <a:srgbClr val="0070C0"/>
                            </a:solidFill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L" sz="1400" b="1" i="1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µ</m:t>
                                    </m:r>
                                    <m:r>
                                      <a:rPr lang="en-US" sz="1400" b="1" i="1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𝐦𝐨𝐥</m:t>
                                    </m:r>
                                    <m:r>
                                      <a:rPr lang="en-US" sz="1400" b="1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400" b="1" i="1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𝑵</m:t>
                                    </m:r>
                                  </m:num>
                                  <m:den>
                                    <m:r>
                                      <a:rPr lang="en-US" sz="1400" b="1" i="1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𝒍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x-none" sz="1400" b="1" dirty="0">
                            <a:solidFill>
                              <a:srgbClr val="0070C0"/>
                            </a:solidFill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L" sz="1400" b="1" i="1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1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400" b="1" i="1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𝐠</m:t>
                                    </m:r>
                                    <m:r>
                                      <a:rPr lang="en-US" sz="1400" b="1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400" b="1" i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𝐃𝐖</m:t>
                                    </m:r>
                                    <m:r>
                                      <a:rPr lang="en-US" sz="1400" b="1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num>
                                  <m:den>
                                    <m:r>
                                      <a:rPr lang="en-US" sz="1400" b="1" i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x-none" sz="1400" b="1" dirty="0">
                            <a:solidFill>
                              <a:srgbClr val="0070C0"/>
                            </a:solidFill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44035482"/>
                      </a:ext>
                    </a:extLst>
                  </a:tr>
                  <a:tr h="95761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Comment</a:t>
                          </a:r>
                          <a:endParaRPr lang="x-none" sz="1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600" b="1" dirty="0"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  <a:t>Internal growth parameters, species specific</a:t>
                          </a:r>
                          <a:endParaRPr lang="en-IL" sz="1600" b="1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x-none" sz="14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x-none" sz="14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  <a:t>Internal uptake parameters, species specific</a:t>
                          </a:r>
                          <a:endParaRPr lang="x-none" sz="1600" b="1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x-none" sz="14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  <a:t>Uptake and Growth conditional parameters.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  <a:t>Functions of T,I,P and S.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  <a:t>In lab: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̇"/>
                                  <m:ctrlPr>
                                    <a:rPr lang="en-US" sz="16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1" i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cs typeface="Arial" panose="020B0604020202020204" pitchFamily="34" charset="0"/>
                                    </a:rPr>
                                    <m:t>𝐠</m:t>
                                  </m:r>
                                </m:e>
                              </m:acc>
                              <m:r>
                                <a:rPr lang="en-US" sz="16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6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cs typeface="Arial" panose="020B0604020202020204" pitchFamily="34" charset="0"/>
                                    </a:rPr>
                                    <m:t>𝒉</m:t>
                                  </m:r>
                                </m:e>
                              </m:acc>
                              <m:r>
                                <a:rPr lang="en-US" sz="16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en-US" sz="16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Arial" panose="020B0604020202020204" pitchFamily="34" charset="0"/>
                                </a:rPr>
                                <m:t>𝟎</m:t>
                              </m:r>
                            </m:oMath>
                          </a14:m>
                          <a:endParaRPr lang="en-US" sz="1600" b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endParaRP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x-none" sz="1600" b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solidFill>
                                <a:srgbClr val="0070C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 </a:t>
                          </a:r>
                          <a:endParaRPr lang="x-none" sz="1600" b="1" dirty="0">
                            <a:solidFill>
                              <a:srgbClr val="0070C0"/>
                            </a:solidFill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endParaRP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solidFill>
                                <a:srgbClr val="0070C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Model variables </a:t>
                          </a:r>
                          <a:endParaRPr lang="x-none" sz="1600" b="1" dirty="0">
                            <a:solidFill>
                              <a:srgbClr val="0070C0"/>
                            </a:solidFill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endParaRP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solidFill>
                                <a:srgbClr val="0070C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 </a:t>
                          </a:r>
                          <a:endParaRPr lang="x-none" sz="1600" b="1" dirty="0">
                            <a:solidFill>
                              <a:srgbClr val="0070C0"/>
                            </a:solidFill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x-none" sz="14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x-none" sz="14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848954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ACB28AF2-4441-482E-BAE2-3B42817353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664010"/>
                  </p:ext>
                </p:extLst>
              </p:nvPr>
            </p:nvGraphicFramePr>
            <p:xfrm>
              <a:off x="267346" y="3985161"/>
              <a:ext cx="11648134" cy="2371189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1132983">
                      <a:extLst>
                        <a:ext uri="{9D8B030D-6E8A-4147-A177-3AD203B41FA5}">
                          <a16:colId xmlns:a16="http://schemas.microsoft.com/office/drawing/2014/main" val="2690125897"/>
                        </a:ext>
                      </a:extLst>
                    </a:gridCol>
                    <a:gridCol w="951484">
                      <a:extLst>
                        <a:ext uri="{9D8B030D-6E8A-4147-A177-3AD203B41FA5}">
                          <a16:colId xmlns:a16="http://schemas.microsoft.com/office/drawing/2014/main" val="309560551"/>
                        </a:ext>
                      </a:extLst>
                    </a:gridCol>
                    <a:gridCol w="511746">
                      <a:extLst>
                        <a:ext uri="{9D8B030D-6E8A-4147-A177-3AD203B41FA5}">
                          <a16:colId xmlns:a16="http://schemas.microsoft.com/office/drawing/2014/main" val="3165316219"/>
                        </a:ext>
                      </a:extLst>
                    </a:gridCol>
                    <a:gridCol w="651446">
                      <a:extLst>
                        <a:ext uri="{9D8B030D-6E8A-4147-A177-3AD203B41FA5}">
                          <a16:colId xmlns:a16="http://schemas.microsoft.com/office/drawing/2014/main" val="998338264"/>
                        </a:ext>
                      </a:extLst>
                    </a:gridCol>
                    <a:gridCol w="972122">
                      <a:extLst>
                        <a:ext uri="{9D8B030D-6E8A-4147-A177-3AD203B41FA5}">
                          <a16:colId xmlns:a16="http://schemas.microsoft.com/office/drawing/2014/main" val="2677364187"/>
                        </a:ext>
                      </a:extLst>
                    </a:gridCol>
                    <a:gridCol w="664146">
                      <a:extLst>
                        <a:ext uri="{9D8B030D-6E8A-4147-A177-3AD203B41FA5}">
                          <a16:colId xmlns:a16="http://schemas.microsoft.com/office/drawing/2014/main" val="4137140130"/>
                        </a:ext>
                      </a:extLst>
                    </a:gridCol>
                    <a:gridCol w="1065147">
                      <a:extLst>
                        <a:ext uri="{9D8B030D-6E8A-4147-A177-3AD203B41FA5}">
                          <a16:colId xmlns:a16="http://schemas.microsoft.com/office/drawing/2014/main" val="2128784526"/>
                        </a:ext>
                      </a:extLst>
                    </a:gridCol>
                    <a:gridCol w="959303">
                      <a:extLst>
                        <a:ext uri="{9D8B030D-6E8A-4147-A177-3AD203B41FA5}">
                          <a16:colId xmlns:a16="http://schemas.microsoft.com/office/drawing/2014/main" val="2459301286"/>
                        </a:ext>
                      </a:extLst>
                    </a:gridCol>
                    <a:gridCol w="2469823">
                      <a:extLst>
                        <a:ext uri="{9D8B030D-6E8A-4147-A177-3AD203B41FA5}">
                          <a16:colId xmlns:a16="http://schemas.microsoft.com/office/drawing/2014/main" val="3735381254"/>
                        </a:ext>
                      </a:extLst>
                    </a:gridCol>
                    <a:gridCol w="808164">
                      <a:extLst>
                        <a:ext uri="{9D8B030D-6E8A-4147-A177-3AD203B41FA5}">
                          <a16:colId xmlns:a16="http://schemas.microsoft.com/office/drawing/2014/main" val="914549011"/>
                        </a:ext>
                      </a:extLst>
                    </a:gridCol>
                    <a:gridCol w="768985">
                      <a:extLst>
                        <a:ext uri="{9D8B030D-6E8A-4147-A177-3AD203B41FA5}">
                          <a16:colId xmlns:a16="http://schemas.microsoft.com/office/drawing/2014/main" val="235580004"/>
                        </a:ext>
                      </a:extLst>
                    </a:gridCol>
                    <a:gridCol w="692785">
                      <a:extLst>
                        <a:ext uri="{9D8B030D-6E8A-4147-A177-3AD203B41FA5}">
                          <a16:colId xmlns:a16="http://schemas.microsoft.com/office/drawing/2014/main" val="4088273151"/>
                        </a:ext>
                      </a:extLst>
                    </a:gridCol>
                  </a:tblGrid>
                  <a:tr h="4550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Parameter</a:t>
                          </a:r>
                          <a:endParaRPr lang="x-none" sz="1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19872" t="-1333" r="-1007692" b="-42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08333" t="-1333" r="-1771429" b="-42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99065" t="-1333" r="-1290654" b="-42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33750" t="-1333" r="-763125" b="-42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636697" t="-1333" r="-1020183" b="-42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58857" t="-1333" r="-535429" b="-42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622930" t="-1333" r="-496815" b="-42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80247" t="-1333" r="-92593" b="-42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157895" t="-1333" r="-181955" b="-42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327778" t="-1333" r="-92063" b="-42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" sz="1800" b="1" dirty="0">
                              <a:solidFill>
                                <a:srgbClr val="0070C0"/>
                              </a:solidFill>
                              <a:effectLst/>
                            </a:rPr>
                            <a:t>m</a:t>
                          </a:r>
                          <a:endParaRPr lang="x-none" sz="1800" b="1" dirty="0">
                            <a:solidFill>
                              <a:srgbClr val="0070C0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57730654"/>
                      </a:ext>
                    </a:extLst>
                  </a:tr>
                  <a:tr h="68255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Units</a:t>
                          </a:r>
                          <a:endParaRPr lang="x-none" sz="1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4"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6884" t="-67857" r="-240828" b="-18303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:endParaRPr lang="en-IL" sz="1400" b="1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x-none" sz="1400" b="1" i="1" kern="1200" dirty="0">
                            <a:solidFill>
                              <a:schemeClr val="dk1"/>
                            </a:solidFill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:endParaRPr lang="en-IL" sz="1400" b="1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636697" t="-67857" r="-1020183" b="-1830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58857" t="-67857" r="-535429" b="-1830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622930" t="-67857" r="-496815" b="-1830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80247" t="-67857" r="-92593" b="-1830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157895" t="-67857" r="-181955" b="-1830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327778" t="-67857" r="-92063" b="-1830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578070" t="-67857" r="-1754" b="-1830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035482"/>
                      </a:ext>
                    </a:extLst>
                  </a:tr>
                  <a:tr h="123355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Comment</a:t>
                          </a:r>
                          <a:endParaRPr lang="x-none" sz="1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600" b="1" dirty="0"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  <a:t>Internal growth parameters, species specific</a:t>
                          </a:r>
                          <a:endParaRPr lang="en-IL" sz="1600" b="1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x-none" sz="14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x-none" sz="14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Arial" panose="020B0604020202020204" pitchFamily="34" charset="0"/>
                            </a:rPr>
                            <a:t>Internal uptake parameters, species specific</a:t>
                          </a:r>
                          <a:endParaRPr lang="x-none" sz="1600" b="1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x-none" sz="14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80247" t="-92611" r="-92593" b="-985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solidFill>
                                <a:srgbClr val="0070C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 </a:t>
                          </a:r>
                          <a:endParaRPr lang="x-none" sz="1600" b="1" dirty="0">
                            <a:solidFill>
                              <a:srgbClr val="0070C0"/>
                            </a:solidFill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endParaRP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solidFill>
                                <a:srgbClr val="0070C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Model variables </a:t>
                          </a:r>
                          <a:endParaRPr lang="x-none" sz="1600" b="1" dirty="0">
                            <a:solidFill>
                              <a:srgbClr val="0070C0"/>
                            </a:solidFill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endParaRPr>
                        </a:p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solidFill>
                                <a:srgbClr val="0070C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 </a:t>
                          </a:r>
                          <a:endParaRPr lang="x-none" sz="1600" b="1" dirty="0">
                            <a:solidFill>
                              <a:srgbClr val="0070C0"/>
                            </a:solidFill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x-none" sz="14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x-none" sz="14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848954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891CDE-55CB-41C1-8DE3-3821BB71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PhD Proposal</a:t>
            </a:r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0A668-26CE-4069-9365-275B59B9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6CAF-150B-430E-9105-73057679A96C}" type="slidenum">
              <a:rPr lang="x-none" smtClean="0"/>
              <a:pPr/>
              <a:t>3</a:t>
            </a:fld>
            <a:r>
              <a:rPr lang="en-US"/>
              <a:t>/23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54080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535F5-B091-42A0-8DC4-297BD72B2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7522"/>
          </a:xfrm>
        </p:spPr>
        <p:txBody>
          <a:bodyPr anchor="t">
            <a:normAutofit/>
          </a:bodyPr>
          <a:lstStyle/>
          <a:p>
            <a:pPr algn="r" rtl="1"/>
            <a:r>
              <a:rPr lang="he-IL" sz="4000" dirty="0"/>
              <a:t>תיאור המודל במילים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09E15882-349A-44F9-893E-96AAAB2C276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2215299"/>
                <a:ext cx="9144000" cy="4298623"/>
              </a:xfrm>
            </p:spPr>
            <p:txBody>
              <a:bodyPr>
                <a:normAutofit/>
              </a:bodyPr>
              <a:lstStyle/>
              <a:p>
                <a:pPr marL="457200" indent="-457200" algn="r" rtl="1">
                  <a:lnSpc>
                    <a:spcPct val="150000"/>
                  </a:lnSpc>
                  <a:buFont typeface="Arial" panose="020B0604020202020204" pitchFamily="34" charset="0"/>
                  <a:buAutoNum type="arabicPeriod"/>
                </a:pPr>
                <a:r>
                  <a:rPr lang="he-IL" sz="1800" b="1" dirty="0"/>
                  <a:t>כתיבת 3 המשוואות הדיפרנציאליות</a:t>
                </a:r>
              </a:p>
              <a:p>
                <a:pPr marL="457200" indent="-457200" algn="r" rtl="1">
                  <a:lnSpc>
                    <a:spcPct val="150000"/>
                  </a:lnSpc>
                  <a:buFont typeface="Arial" panose="020B0604020202020204" pitchFamily="34" charset="0"/>
                  <a:buAutoNum type="arabicPeriod"/>
                </a:pPr>
                <a:r>
                  <a:rPr lang="he-IL" sz="1800" b="1" dirty="0"/>
                  <a:t>קליטת פרמטרים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1800" b="1">
                            <a:latin typeface="Cambria Math" panose="02040503050406030204" pitchFamily="18" charset="0"/>
                          </a:rPr>
                          <m:t>𝐢𝐧𝐭</m:t>
                        </m:r>
                        <m:r>
                          <a:rPr lang="en-US" sz="1800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>
                            <a:latin typeface="Cambria Math" panose="02040503050406030204" pitchFamily="18" charset="0"/>
                          </a:rPr>
                          <m:t>𝐦𝐢𝐧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x-none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x-none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1800" b="1">
                            <a:latin typeface="Cambria Math" panose="02040503050406030204" pitchFamily="18" charset="0"/>
                          </a:rPr>
                          <m:t>𝐜𝐫𝐢𝐭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1800" b="1">
                            <a:latin typeface="Cambria Math" panose="02040503050406030204" pitchFamily="18" charset="0"/>
                          </a:rPr>
                          <m:t>𝐢𝐧𝐭</m:t>
                        </m:r>
                        <m:r>
                          <a:rPr lang="en-US" sz="1800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>
                            <a:latin typeface="Cambria Math" panose="02040503050406030204" pitchFamily="18" charset="0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en-US" sz="1800" b="1">
                            <a:latin typeface="Cambria Math" panose="02040503050406030204" pitchFamily="18" charset="0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𝑲𝒔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he-IL" sz="1800" b="1" dirty="0"/>
                  <a:t>) מקובץ אקסל</a:t>
                </a:r>
              </a:p>
              <a:p>
                <a:pPr marL="457200" indent="-457200" algn="r" rtl="1">
                  <a:lnSpc>
                    <a:spcPct val="150000"/>
                  </a:lnSpc>
                  <a:buFont typeface="Arial" panose="020B0604020202020204" pitchFamily="34" charset="0"/>
                  <a:buAutoNum type="arabicPeriod"/>
                </a:pPr>
                <a:r>
                  <a:rPr lang="he-IL" sz="1800" b="1" dirty="0"/>
                  <a:t>קליטת תנאי התחלה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1800" b="1">
                            <a:latin typeface="Cambria Math" panose="02040503050406030204" pitchFamily="18" charset="0"/>
                          </a:rPr>
                          <m:t>𝐢𝐧𝐭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1800" b="1">
                            <a:latin typeface="Cambria Math" panose="02040503050406030204" pitchFamily="18" charset="0"/>
                          </a:rPr>
                          <m:t>𝐞𝐱𝐭</m:t>
                        </m:r>
                        <m:r>
                          <a:rPr lang="en-US" sz="1800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0" smtClean="0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en-US" sz="18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he-IL" sz="1800" b="1" dirty="0"/>
                  <a:t>) מקובץ אקסל</a:t>
                </a:r>
              </a:p>
              <a:p>
                <a:pPr marL="457200" indent="-457200" algn="r" rtl="1">
                  <a:lnSpc>
                    <a:spcPct val="150000"/>
                  </a:lnSpc>
                  <a:buFont typeface="Arial" panose="020B0604020202020204" pitchFamily="34" charset="0"/>
                  <a:buAutoNum type="arabicPeriod"/>
                </a:pPr>
                <a:r>
                  <a:rPr lang="he-IL" sz="1800" b="1" dirty="0"/>
                  <a:t>קליטת נתוני אמפליטודה (</a:t>
                </a:r>
                <a:r>
                  <a:rPr lang="en-US" sz="1800" b="1" dirty="0"/>
                  <a:t>µM NH4+</a:t>
                </a:r>
                <a:r>
                  <a:rPr lang="he-IL" sz="1800" b="1" dirty="0"/>
                  <a:t>), תדירות (</a:t>
                </a:r>
                <a:r>
                  <a:rPr lang="en-US" sz="1800" b="1" dirty="0"/>
                  <a:t>days-1</a:t>
                </a:r>
                <a:r>
                  <a:rPr lang="he-IL" sz="1800" b="1" dirty="0"/>
                  <a:t>) ומשך (</a:t>
                </a:r>
                <a:r>
                  <a:rPr lang="en-US" sz="1800" b="1" dirty="0"/>
                  <a:t>hours</a:t>
                </a:r>
                <a:r>
                  <a:rPr lang="he-IL" sz="1800" b="1" dirty="0"/>
                  <a:t>) דישון ותרגומם לאילוצי ביניים נוספים שיוצרים "מדרגות" לאורך ציר הזמן</a:t>
                </a:r>
              </a:p>
              <a:p>
                <a:pPr marL="457200" indent="-457200" algn="r" rtl="1">
                  <a:lnSpc>
                    <a:spcPct val="150000"/>
                  </a:lnSpc>
                  <a:buFont typeface="Arial" panose="020B0604020202020204" pitchFamily="34" charset="0"/>
                  <a:buAutoNum type="arabicPeriod"/>
                </a:pPr>
                <a:r>
                  <a:rPr lang="he-IL" sz="1800" b="1" dirty="0"/>
                  <a:t>פתרון 3 המשוואות והצגת 3 גרפים של המשתנים כפונקציה של זמן 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he-IL" sz="1800" b="1" dirty="0"/>
                  <a:t>       (ראה דוגמא)</a:t>
                </a:r>
              </a:p>
              <a:p>
                <a:pPr marL="457200" indent="-457200" algn="r" rtl="1">
                  <a:lnSpc>
                    <a:spcPct val="150000"/>
                  </a:lnSpc>
                  <a:buFont typeface="Arial" panose="020B0604020202020204" pitchFamily="34" charset="0"/>
                  <a:buAutoNum type="arabicPeriod"/>
                </a:pPr>
                <a:endParaRPr lang="he-IL" sz="1800" b="1" dirty="0"/>
              </a:p>
              <a:p>
                <a:pPr marL="457200" indent="-457200" algn="r" rtl="1">
                  <a:lnSpc>
                    <a:spcPct val="150000"/>
                  </a:lnSpc>
                  <a:buFont typeface="Arial" panose="020B0604020202020204" pitchFamily="34" charset="0"/>
                  <a:buAutoNum type="arabicPeriod"/>
                </a:pPr>
                <a:endParaRPr lang="he-IL" sz="1800" b="1" dirty="0"/>
              </a:p>
              <a:p>
                <a:pPr fontAlgn="ctr"/>
                <a:endParaRPr lang="en-IL" sz="2000" dirty="0"/>
              </a:p>
              <a:p>
                <a:pPr marL="457200" indent="-457200" algn="r" rtl="1">
                  <a:lnSpc>
                    <a:spcPct val="150000"/>
                  </a:lnSpc>
                  <a:buFont typeface="Arial" panose="020B0604020202020204" pitchFamily="34" charset="0"/>
                  <a:buAutoNum type="arabicPeriod"/>
                </a:pPr>
                <a:endParaRPr lang="he-IL" sz="1800" b="1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09E15882-349A-44F9-893E-96AAAB2C27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2215299"/>
                <a:ext cx="9144000" cy="4298623"/>
              </a:xfrm>
              <a:blipFill>
                <a:blip r:embed="rId2"/>
                <a:stretch>
                  <a:fillRect l="-267" r="-6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5BF16F0-40D1-4037-A987-83CEC0F70A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846" t="36289" r="22757" b="26186"/>
          <a:stretch/>
        </p:blipFill>
        <p:spPr>
          <a:xfrm>
            <a:off x="188535" y="4364610"/>
            <a:ext cx="3657601" cy="238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1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535F5-B091-42A0-8DC4-297BD72B2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7522"/>
          </a:xfrm>
        </p:spPr>
        <p:txBody>
          <a:bodyPr anchor="t">
            <a:normAutofit/>
          </a:bodyPr>
          <a:lstStyle/>
          <a:p>
            <a:pPr algn="r" rtl="1"/>
            <a:r>
              <a:rPr lang="he-IL" sz="4000" dirty="0"/>
              <a:t>דרישות נוספות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15882-349A-44F9-893E-96AAAB2C2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15299"/>
            <a:ext cx="9144000" cy="4298623"/>
          </a:xfrm>
        </p:spPr>
        <p:txBody>
          <a:bodyPr>
            <a:normAutofit/>
          </a:bodyPr>
          <a:lstStyle/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he-IL" sz="1800" b="1" dirty="0"/>
              <a:t>יכולת להציג מספר גרפים (פרמטרים, תנאי התחלה או אילוצי ביניים שונים) במקביל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he-IL" sz="1800" b="1" dirty="0"/>
              <a:t>ניתוח רגישות – בחינה כמה צבירת ביומסה רגישה לשינוי 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he-IL" sz="1800" b="1" dirty="0"/>
              <a:t>יכולת לקלוט נתונים מהספרות מאקסל ולהשוות תוצאות מודל לתוצאות אמפיריות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he-IL" sz="1800" b="1" dirty="0"/>
              <a:t>יכולת לעדכן בזמן אמת תוצאות אמפיריות מאקסל ולהשוות לחיזוי המודל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he-IL" sz="1800" b="1" dirty="0"/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he-IL" sz="1800" b="1" dirty="0"/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he-IL" sz="1800" b="1" dirty="0"/>
          </a:p>
          <a:p>
            <a:pPr fontAlgn="ctr"/>
            <a:endParaRPr lang="en-IL" sz="2000" dirty="0"/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he-IL" sz="1800" b="1" dirty="0"/>
          </a:p>
        </p:txBody>
      </p:sp>
    </p:spTree>
    <p:extLst>
      <p:ext uri="{BB962C8B-B14F-4D97-AF65-F5344CB8AC3E}">
        <p14:creationId xmlns:p14="http://schemas.microsoft.com/office/powerpoint/2010/main" val="3372288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336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Cambria Math</vt:lpstr>
      <vt:lpstr>Times New Roman</vt:lpstr>
      <vt:lpstr>Office Theme</vt:lpstr>
      <vt:lpstr>ראשי פרקים</vt:lpstr>
      <vt:lpstr>מטרת המודל</vt:lpstr>
      <vt:lpstr>משוואות המודל, פרמטרים ומשתנים</vt:lpstr>
      <vt:lpstr>תיאור המודל במילים</vt:lpstr>
      <vt:lpstr>דרישות נוספות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ראשי פרקים</dc:title>
  <dc:creator>Meiron Zollmann</dc:creator>
  <cp:lastModifiedBy>Meiron Zollmann</cp:lastModifiedBy>
  <cp:revision>6</cp:revision>
  <dcterms:created xsi:type="dcterms:W3CDTF">2019-05-15T10:07:40Z</dcterms:created>
  <dcterms:modified xsi:type="dcterms:W3CDTF">2019-05-15T10:43:54Z</dcterms:modified>
</cp:coreProperties>
</file>