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aven Pro" panose="020B0604020202020204" charset="0"/>
      <p:regular r:id="rId29"/>
      <p:bold r:id="rId30"/>
    </p:embeddedFont>
    <p:embeddedFont>
      <p:font typeface="Nuni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8D329-96AD-4609-B6F0-0EB37F1DE92A}">
  <a:tblStyle styleId="{5CD8D329-96AD-4609-B6F0-0EB37F1DE9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7cee763a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7cee763a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7cee763a1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7cee763a1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7cee763a1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7cee763a1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7cee763a1_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7cee763a1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7cee763a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7cee763a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7cee763a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7cee763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7cee763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7cee763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7cee763a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7cee763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7cee763a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7cee763a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7cee763a1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7cee763a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7cee763a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7cee763a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7cee763a1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7cee763a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7cee763a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7cee763a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7cee763a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7cee763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7cee763a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7cee763a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7cee763a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7cee763a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7d99ef80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7d99ef80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7cee763a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7cee763a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7cee763a1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7cee763a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7cee763a1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7cee763a1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7cee763a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7cee763a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how the dataset looks like: very simple with only 3 columns, namely cuisine, id and ingredients. So basically, 1 row of data would correspond to a recipe of the respective cuisine and its ingredients.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7cee763a1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7cee763a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highlight>
                  <a:srgbClr val="FFFFFF"/>
                </a:highlight>
              </a:rPr>
              <a:t>There are a couple of over-represented cuisines (Italian - 7838, Mexican - 6438 and to some extent Southern_US - 4320). This might bring some fake accuracy on our classification models because these will try to fit on the most represented cuisines.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7cee763a1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7cee763a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if not all cuisines have these ingredients within their recipes. Due to this overlap, trying to classify a cuisine based off these ingredients is not ideal, as the confidence level would not be very high. Furthermore, this list is not exhaustive, due to the sheer amount of recipes per cuisine. Hence, an expert in field of food can help us to figure out which ingredients exist in each cuisine and allow us to better classify the cuisines.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7cee763a1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7cee763a1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are about the same as the previous slide (salt, oil, pepper, sugar), but you can start to pick out a few special ingredients. E.g. soy sauce and sesame oil is more frequently used in asian cuisines, sake in Japanese cuisines, feta cheese crumbs in Greek cuisines, garam masala in Indian cuisines, ground ginger in Moroccan cuisines and avocado in Mexican cuisines. These ingredients might play a role in identifying the cuisines.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7cee763a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7cee763a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TF-IDF: Term Frequency - Inverse Data Frequency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7cee763a1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7cee763a1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Originally, we also wanted to use the number of ingredients per cuisine as a predictor. However, due to the similarities in ingredient counts between all the cuisines (median between 9 to 12), we decided that it would not serve as a good predictor, as the confidence level in predicting the cuisine would not be very high.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6006/"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Cooking? (Food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Preparation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Cleanliness of Data</a:t>
            </a:r>
            <a:endParaRPr/>
          </a:p>
        </p:txBody>
      </p:sp>
      <p:sp>
        <p:nvSpPr>
          <p:cNvPr id="340" name="Google Shape;340;p23"/>
          <p:cNvSpPr txBox="1">
            <a:spLocks noGrp="1"/>
          </p:cNvSpPr>
          <p:nvPr>
            <p:ph type="body" idx="1"/>
          </p:nvPr>
        </p:nvSpPr>
        <p:spPr>
          <a:xfrm>
            <a:off x="946925" y="2188575"/>
            <a:ext cx="3312000" cy="2221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Mostly clean, with a few unwanted characters</a:t>
            </a:r>
            <a:endParaRPr/>
          </a:p>
          <a:p>
            <a:pPr marL="457200" lvl="0" indent="0" algn="l" rtl="0">
              <a:spcBef>
                <a:spcPts val="1600"/>
              </a:spcBef>
              <a:spcAft>
                <a:spcPts val="1600"/>
              </a:spcAft>
              <a:buNone/>
            </a:pPr>
            <a:endParaRPr/>
          </a:p>
        </p:txBody>
      </p:sp>
      <p:pic>
        <p:nvPicPr>
          <p:cNvPr id="341" name="Google Shape;341;p23"/>
          <p:cNvPicPr preferRelativeResize="0"/>
          <p:nvPr/>
        </p:nvPicPr>
        <p:blipFill>
          <a:blip r:embed="rId3">
            <a:alphaModFix/>
          </a:blip>
          <a:stretch>
            <a:fillRect/>
          </a:stretch>
        </p:blipFill>
        <p:spPr>
          <a:xfrm>
            <a:off x="4258925" y="752888"/>
            <a:ext cx="4449600" cy="363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Cleaning of Data</a:t>
            </a:r>
            <a:endParaRPr/>
          </a:p>
        </p:txBody>
      </p:sp>
      <p:sp>
        <p:nvSpPr>
          <p:cNvPr id="347" name="Google Shape;347;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Lowercase</a:t>
            </a:r>
            <a:endParaRPr/>
          </a:p>
          <a:p>
            <a:pPr marL="457200" lvl="0" indent="-311150" algn="l" rtl="0">
              <a:spcBef>
                <a:spcPts val="0"/>
              </a:spcBef>
              <a:spcAft>
                <a:spcPts val="0"/>
              </a:spcAft>
              <a:buSzPts val="1300"/>
              <a:buAutoNum type="arabicPeriod"/>
            </a:pPr>
            <a:r>
              <a:rPr lang="en"/>
              <a:t>Remove special characters and numbers</a:t>
            </a:r>
            <a:endParaRPr/>
          </a:p>
          <a:p>
            <a:pPr marL="457200" lvl="0" indent="-311150" algn="l" rtl="0">
              <a:spcBef>
                <a:spcPts val="0"/>
              </a:spcBef>
              <a:spcAft>
                <a:spcPts val="0"/>
              </a:spcAft>
              <a:buSzPts val="1300"/>
              <a:buAutoNum type="arabicPeriod"/>
            </a:pPr>
            <a:r>
              <a:rPr lang="en"/>
              <a:t>Remove measurements (‘oz.’, ‘lb.’)</a:t>
            </a:r>
            <a:endParaRPr/>
          </a:p>
          <a:p>
            <a:pPr marL="457200" lvl="0" indent="-311150" algn="l" rtl="0">
              <a:spcBef>
                <a:spcPts val="0"/>
              </a:spcBef>
              <a:spcAft>
                <a:spcPts val="0"/>
              </a:spcAft>
              <a:buSzPts val="1300"/>
              <a:buAutoNum type="arabicPeriod"/>
            </a:pPr>
            <a:r>
              <a:rPr lang="en"/>
              <a:t>Lemmatize ingredients with noun and verb POS tag</a:t>
            </a:r>
            <a:endParaRPr/>
          </a:p>
        </p:txBody>
      </p:sp>
      <p:pic>
        <p:nvPicPr>
          <p:cNvPr id="348" name="Google Shape;348;p24"/>
          <p:cNvPicPr preferRelativeResize="0"/>
          <p:nvPr/>
        </p:nvPicPr>
        <p:blipFill>
          <a:blip r:embed="rId3">
            <a:alphaModFix/>
          </a:blip>
          <a:stretch>
            <a:fillRect/>
          </a:stretch>
        </p:blipFill>
        <p:spPr>
          <a:xfrm>
            <a:off x="942963" y="3377775"/>
            <a:ext cx="3476625" cy="800100"/>
          </a:xfrm>
          <a:prstGeom prst="rect">
            <a:avLst/>
          </a:prstGeom>
          <a:noFill/>
          <a:ln>
            <a:noFill/>
          </a:ln>
        </p:spPr>
      </p:pic>
      <p:pic>
        <p:nvPicPr>
          <p:cNvPr id="349" name="Google Shape;349;p24"/>
          <p:cNvPicPr preferRelativeResize="0"/>
          <p:nvPr/>
        </p:nvPicPr>
        <p:blipFill>
          <a:blip r:embed="rId4">
            <a:alphaModFix/>
          </a:blip>
          <a:stretch>
            <a:fillRect/>
          </a:stretch>
        </p:blipFill>
        <p:spPr>
          <a:xfrm>
            <a:off x="4724388" y="3377775"/>
            <a:ext cx="3305175" cy="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355" name="Google Shape;355;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One Hot Encoding</a:t>
            </a:r>
            <a:endParaRPr/>
          </a:p>
          <a:p>
            <a:pPr marL="0" lvl="0" indent="0" algn="l" rtl="0">
              <a:spcBef>
                <a:spcPts val="1600"/>
              </a:spcBef>
              <a:spcAft>
                <a:spcPts val="0"/>
              </a:spcAft>
              <a:buNone/>
            </a:pPr>
            <a:endParaRPr/>
          </a:p>
          <a:p>
            <a:pPr marL="457200" lvl="0" indent="-311150" algn="l" rtl="0">
              <a:spcBef>
                <a:spcPts val="1600"/>
              </a:spcBef>
              <a:spcAft>
                <a:spcPts val="0"/>
              </a:spcAft>
              <a:buSzPts val="1300"/>
              <a:buChar char="●"/>
            </a:pPr>
            <a:r>
              <a:rPr lang="en"/>
              <a:t>Random Train-Test Split (80-20)</a:t>
            </a:r>
            <a:endParaRPr/>
          </a:p>
        </p:txBody>
      </p:sp>
      <p:pic>
        <p:nvPicPr>
          <p:cNvPr id="356" name="Google Shape;356;p25"/>
          <p:cNvPicPr preferRelativeResize="0"/>
          <p:nvPr/>
        </p:nvPicPr>
        <p:blipFill>
          <a:blip r:embed="rId3">
            <a:alphaModFix/>
          </a:blip>
          <a:stretch>
            <a:fillRect/>
          </a:stretch>
        </p:blipFill>
        <p:spPr>
          <a:xfrm>
            <a:off x="3607600" y="1735838"/>
            <a:ext cx="4998825" cy="835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Methods</a:t>
            </a:r>
            <a:endParaRPr sz="3000"/>
          </a:p>
        </p:txBody>
      </p:sp>
      <p:sp>
        <p:nvSpPr>
          <p:cNvPr id="367" name="Google Shape;367;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SzPts val="2500"/>
              <a:buChar char="●"/>
            </a:pPr>
            <a:r>
              <a:rPr lang="en" sz="2500"/>
              <a:t>Sklearn Models</a:t>
            </a:r>
            <a:endParaRPr sz="2500"/>
          </a:p>
          <a:p>
            <a:pPr marL="457200" lvl="0" indent="-387350" algn="l" rtl="0">
              <a:spcBef>
                <a:spcPts val="0"/>
              </a:spcBef>
              <a:spcAft>
                <a:spcPts val="0"/>
              </a:spcAft>
              <a:buSzPts val="2500"/>
              <a:buChar char="●"/>
            </a:pPr>
            <a:r>
              <a:rPr lang="en" sz="2500"/>
              <a:t>Neural Network</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Sklearn Models</a:t>
            </a:r>
            <a:endParaRPr/>
          </a:p>
        </p:txBody>
      </p:sp>
      <p:graphicFrame>
        <p:nvGraphicFramePr>
          <p:cNvPr id="373" name="Google Shape;373;p28"/>
          <p:cNvGraphicFramePr/>
          <p:nvPr/>
        </p:nvGraphicFramePr>
        <p:xfrm>
          <a:off x="952500" y="1976525"/>
          <a:ext cx="3000000" cy="3000000"/>
        </p:xfrm>
        <a:graphic>
          <a:graphicData uri="http://schemas.openxmlformats.org/drawingml/2006/table">
            <a:tbl>
              <a:tblPr>
                <a:noFill/>
                <a:tableStyleId>{5CD8D329-96AD-4609-B6F0-0EB37F1DE92A}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 sz="1800">
                          <a:solidFill>
                            <a:schemeClr val="dk1"/>
                          </a:solidFill>
                        </a:rPr>
                        <a:t>Random Forest</a:t>
                      </a:r>
                      <a:endParaRPr/>
                    </a:p>
                  </a:txBody>
                  <a:tcPr marL="91425" marR="91425" marT="91425" marB="91425" anchor="ctr"/>
                </a:tc>
                <a:tc>
                  <a:txBody>
                    <a:bodyPr/>
                    <a:lstStyle/>
                    <a:p>
                      <a:pPr marL="0" lvl="0" indent="0" algn="ctr" rtl="0">
                        <a:spcBef>
                          <a:spcPts val="0"/>
                        </a:spcBef>
                        <a:spcAft>
                          <a:spcPts val="0"/>
                        </a:spcAft>
                        <a:buNone/>
                      </a:pPr>
                      <a:r>
                        <a:rPr lang="en" sz="1800"/>
                        <a:t>0.6670%</a:t>
                      </a:r>
                      <a:endParaRPr sz="1800"/>
                    </a:p>
                  </a:txBody>
                  <a:tcPr marL="91425" marR="91425" marT="91425" marB="91425"/>
                </a:tc>
                <a:extLst>
                  <a:ext uri="{0D108BD9-81ED-4DB2-BD59-A6C34878D82A}">
                    <a16:rowId xmlns:a16="http://schemas.microsoft.com/office/drawing/2014/main" val="10000"/>
                  </a:ext>
                </a:extLst>
              </a:tr>
              <a:tr h="412700">
                <a:tc>
                  <a:txBody>
                    <a:bodyPr/>
                    <a:lstStyle/>
                    <a:p>
                      <a:pPr marL="0" lvl="0" indent="0" algn="ctr" rtl="0">
                        <a:spcBef>
                          <a:spcPts val="0"/>
                        </a:spcBef>
                        <a:spcAft>
                          <a:spcPts val="0"/>
                        </a:spcAft>
                        <a:buNone/>
                      </a:pPr>
                      <a:r>
                        <a:rPr lang="en" sz="1800">
                          <a:solidFill>
                            <a:schemeClr val="dk1"/>
                          </a:solidFill>
                        </a:rPr>
                        <a:t>MultinomialNB (Naive Bayes)</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 sz="1800"/>
                        <a:t>0.6866%</a:t>
                      </a:r>
                      <a:endParaRPr sz="1800"/>
                    </a:p>
                  </a:txBody>
                  <a:tcPr marL="91425" marR="91425" marT="91425" marB="91425"/>
                </a:tc>
                <a:extLst>
                  <a:ext uri="{0D108BD9-81ED-4DB2-BD59-A6C34878D82A}">
                    <a16:rowId xmlns:a16="http://schemas.microsoft.com/office/drawing/2014/main" val="10001"/>
                  </a:ext>
                </a:extLst>
              </a:tr>
              <a:tr h="416000">
                <a:tc>
                  <a:txBody>
                    <a:bodyPr/>
                    <a:lstStyle/>
                    <a:p>
                      <a:pPr marL="0" lvl="0" indent="0" algn="ctr" rtl="0">
                        <a:spcBef>
                          <a:spcPts val="0"/>
                        </a:spcBef>
                        <a:spcAft>
                          <a:spcPts val="0"/>
                        </a:spcAft>
                        <a:buNone/>
                      </a:pPr>
                      <a:r>
                        <a:rPr lang="en" sz="1800">
                          <a:solidFill>
                            <a:schemeClr val="dk1"/>
                          </a:solidFill>
                        </a:rPr>
                        <a:t>BernoulliNB (Naive Bayes)</a:t>
                      </a:r>
                      <a:endParaRPr sz="1800">
                        <a:solidFill>
                          <a:schemeClr val="dk1"/>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t>0.7240%</a:t>
                      </a:r>
                      <a:endParaRPr sz="1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800">
                          <a:solidFill>
                            <a:schemeClr val="dk1"/>
                          </a:solidFill>
                        </a:rPr>
                        <a:t>SGD Classifier</a:t>
                      </a:r>
                      <a:endParaRPr sz="1800">
                        <a:solidFill>
                          <a:schemeClr val="dk2"/>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t>0.7596%</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800">
                          <a:solidFill>
                            <a:schemeClr val="dk1"/>
                          </a:solidFill>
                        </a:rPr>
                        <a:t>Linear SVC</a:t>
                      </a:r>
                      <a:endParaRPr sz="1800">
                        <a:solidFill>
                          <a:schemeClr val="dk2"/>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t>0.7609%</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800">
                          <a:solidFill>
                            <a:schemeClr val="dk1"/>
                          </a:solidFill>
                        </a:rPr>
                        <a:t>Logistic Regression</a:t>
                      </a:r>
                      <a:endParaRPr sz="1800">
                        <a:solidFill>
                          <a:schemeClr val="dk2"/>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800"/>
                        <a:t>0.7752%</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74" name="Google Shape;374;p28"/>
          <p:cNvGraphicFramePr/>
          <p:nvPr/>
        </p:nvGraphicFramePr>
        <p:xfrm>
          <a:off x="952500" y="1498525"/>
          <a:ext cx="3000000" cy="3000000"/>
        </p:xfrm>
        <a:graphic>
          <a:graphicData uri="http://schemas.openxmlformats.org/drawingml/2006/table">
            <a:tbl>
              <a:tblPr>
                <a:noFill/>
                <a:tableStyleId>{5CD8D329-96AD-4609-B6F0-0EB37F1DE92A}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a:t>Models</a:t>
                      </a:r>
                      <a:endParaRPr sz="1800"/>
                    </a:p>
                  </a:txBody>
                  <a:tcPr marL="91425" marR="91425" marT="91425" marB="91425"/>
                </a:tc>
                <a:tc>
                  <a:txBody>
                    <a:bodyPr/>
                    <a:lstStyle/>
                    <a:p>
                      <a:pPr marL="0" lvl="0" indent="0" algn="ctr" rtl="0">
                        <a:spcBef>
                          <a:spcPts val="0"/>
                        </a:spcBef>
                        <a:spcAft>
                          <a:spcPts val="0"/>
                        </a:spcAft>
                        <a:buNone/>
                      </a:pPr>
                      <a:r>
                        <a:rPr lang="en" sz="1800"/>
                        <a:t>Test Accuracy</a:t>
                      </a:r>
                      <a:endParaRPr sz="1800"/>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title"/>
          </p:nvPr>
        </p:nvSpPr>
        <p:spPr>
          <a:xfrm>
            <a:off x="1238750" y="6333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Network (Embeddings)</a:t>
            </a:r>
            <a:endParaRPr/>
          </a:p>
        </p:txBody>
      </p:sp>
      <p:sp>
        <p:nvSpPr>
          <p:cNvPr id="380" name="Google Shape;380;p29"/>
          <p:cNvSpPr/>
          <p:nvPr/>
        </p:nvSpPr>
        <p:spPr>
          <a:xfrm>
            <a:off x="3484200" y="1939000"/>
            <a:ext cx="2175600" cy="2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Embedding</a:t>
            </a:r>
            <a:endParaRPr/>
          </a:p>
        </p:txBody>
      </p:sp>
      <p:sp>
        <p:nvSpPr>
          <p:cNvPr id="381" name="Google Shape;381;p29"/>
          <p:cNvSpPr/>
          <p:nvPr/>
        </p:nvSpPr>
        <p:spPr>
          <a:xfrm>
            <a:off x="3484200" y="3327850"/>
            <a:ext cx="2175600" cy="34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Dense 1</a:t>
            </a:r>
            <a:endParaRPr/>
          </a:p>
        </p:txBody>
      </p:sp>
      <p:sp>
        <p:nvSpPr>
          <p:cNvPr id="382" name="Google Shape;382;p29"/>
          <p:cNvSpPr/>
          <p:nvPr/>
        </p:nvSpPr>
        <p:spPr>
          <a:xfrm>
            <a:off x="3484200" y="2568925"/>
            <a:ext cx="2175600" cy="42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Global_average_pooling</a:t>
            </a:r>
            <a:endParaRPr/>
          </a:p>
        </p:txBody>
      </p:sp>
      <p:sp>
        <p:nvSpPr>
          <p:cNvPr id="383" name="Google Shape;383;p29"/>
          <p:cNvSpPr/>
          <p:nvPr/>
        </p:nvSpPr>
        <p:spPr>
          <a:xfrm>
            <a:off x="3484200" y="4084975"/>
            <a:ext cx="2175600" cy="34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Dense 2</a:t>
            </a:r>
            <a:endParaRPr/>
          </a:p>
        </p:txBody>
      </p:sp>
      <p:sp>
        <p:nvSpPr>
          <p:cNvPr id="384" name="Google Shape;384;p29"/>
          <p:cNvSpPr/>
          <p:nvPr/>
        </p:nvSpPr>
        <p:spPr>
          <a:xfrm>
            <a:off x="3484200" y="4774500"/>
            <a:ext cx="2175600" cy="2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Output</a:t>
            </a:r>
            <a:endParaRPr/>
          </a:p>
        </p:txBody>
      </p:sp>
      <p:sp>
        <p:nvSpPr>
          <p:cNvPr id="385" name="Google Shape;385;p29"/>
          <p:cNvSpPr/>
          <p:nvPr/>
        </p:nvSpPr>
        <p:spPr>
          <a:xfrm>
            <a:off x="3484200" y="1327925"/>
            <a:ext cx="2175600" cy="2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Input</a:t>
            </a:r>
            <a:endParaRPr/>
          </a:p>
        </p:txBody>
      </p:sp>
      <p:sp>
        <p:nvSpPr>
          <p:cNvPr id="386" name="Google Shape;386;p29"/>
          <p:cNvSpPr/>
          <p:nvPr/>
        </p:nvSpPr>
        <p:spPr>
          <a:xfrm>
            <a:off x="4412250" y="1659600"/>
            <a:ext cx="335700" cy="292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4412250" y="2269200"/>
            <a:ext cx="335700" cy="292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4412250" y="3031200"/>
            <a:ext cx="335700" cy="292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4412250" y="3717000"/>
            <a:ext cx="335700" cy="292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4412250" y="4479000"/>
            <a:ext cx="335700" cy="292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 parameters</a:t>
            </a:r>
            <a:endParaRPr/>
          </a:p>
        </p:txBody>
      </p:sp>
      <p:sp>
        <p:nvSpPr>
          <p:cNvPr id="396" name="Google Shape;396;p30"/>
          <p:cNvSpPr txBox="1">
            <a:spLocks noGrp="1"/>
          </p:cNvSpPr>
          <p:nvPr>
            <p:ph type="body" idx="1"/>
          </p:nvPr>
        </p:nvSpPr>
        <p:spPr>
          <a:xfrm>
            <a:off x="1303800" y="1609050"/>
            <a:ext cx="7030500" cy="25416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 sz="2000"/>
              <a:t>Learning Rate</a:t>
            </a:r>
            <a:endParaRPr sz="2000"/>
          </a:p>
          <a:p>
            <a:pPr marL="457200" lvl="0" indent="-355600" algn="l" rtl="0">
              <a:lnSpc>
                <a:spcPct val="150000"/>
              </a:lnSpc>
              <a:spcBef>
                <a:spcPts val="0"/>
              </a:spcBef>
              <a:spcAft>
                <a:spcPts val="0"/>
              </a:spcAft>
              <a:buSzPts val="2000"/>
              <a:buChar char="●"/>
            </a:pPr>
            <a:r>
              <a:rPr lang="en" sz="2000"/>
              <a:t>L2 Regularization</a:t>
            </a:r>
            <a:endParaRPr sz="2000"/>
          </a:p>
          <a:p>
            <a:pPr marL="457200" lvl="0" indent="-355600" algn="l" rtl="0">
              <a:lnSpc>
                <a:spcPct val="150000"/>
              </a:lnSpc>
              <a:spcBef>
                <a:spcPts val="0"/>
              </a:spcBef>
              <a:spcAft>
                <a:spcPts val="0"/>
              </a:spcAft>
              <a:buSzPts val="2000"/>
              <a:buChar char="●"/>
            </a:pPr>
            <a:r>
              <a:rPr lang="en" sz="2000"/>
              <a:t>Vector Size</a:t>
            </a:r>
            <a:endParaRPr sz="2000"/>
          </a:p>
          <a:p>
            <a:pPr marL="457200" lvl="0" indent="-355600" algn="l" rtl="0">
              <a:lnSpc>
                <a:spcPct val="150000"/>
              </a:lnSpc>
              <a:spcBef>
                <a:spcPts val="0"/>
              </a:spcBef>
              <a:spcAft>
                <a:spcPts val="0"/>
              </a:spcAft>
              <a:buSzPts val="2000"/>
              <a:buChar char="●"/>
            </a:pPr>
            <a:r>
              <a:rPr lang="en" sz="2000"/>
              <a:t>Activation functions</a:t>
            </a:r>
            <a:endParaRPr sz="2000"/>
          </a:p>
          <a:p>
            <a:pPr marL="457200" lvl="0" indent="-355600" algn="l" rtl="0">
              <a:lnSpc>
                <a:spcPct val="150000"/>
              </a:lnSpc>
              <a:spcBef>
                <a:spcPts val="0"/>
              </a:spcBef>
              <a:spcAft>
                <a:spcPts val="0"/>
              </a:spcAft>
              <a:buSzPts val="2000"/>
              <a:buChar char="●"/>
            </a:pPr>
            <a:r>
              <a:rPr lang="en" sz="2000"/>
              <a:t>Optimizer</a:t>
            </a:r>
            <a:endParaRPr sz="2000"/>
          </a:p>
          <a:p>
            <a:pPr marL="0" lvl="0" indent="0" algn="l" rtl="0">
              <a:lnSpc>
                <a:spcPct val="150000"/>
              </a:lnSpc>
              <a:spcBef>
                <a:spcPts val="1600"/>
              </a:spcBef>
              <a:spcAft>
                <a:spcPts val="1600"/>
              </a:spcAft>
              <a:buNone/>
            </a:pPr>
            <a:r>
              <a:rPr lang="en" sz="2000" b="1"/>
              <a:t>Aim to maximise validation accuracy</a:t>
            </a:r>
            <a:endParaRPr sz="2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and validation graphs</a:t>
            </a:r>
            <a:endParaRPr/>
          </a:p>
        </p:txBody>
      </p:sp>
      <p:pic>
        <p:nvPicPr>
          <p:cNvPr id="402" name="Google Shape;402;p31"/>
          <p:cNvPicPr preferRelativeResize="0"/>
          <p:nvPr/>
        </p:nvPicPr>
        <p:blipFill>
          <a:blip r:embed="rId3">
            <a:alphaModFix/>
          </a:blip>
          <a:stretch>
            <a:fillRect/>
          </a:stretch>
        </p:blipFill>
        <p:spPr>
          <a:xfrm>
            <a:off x="4718425" y="1747600"/>
            <a:ext cx="3871025" cy="2724425"/>
          </a:xfrm>
          <a:prstGeom prst="rect">
            <a:avLst/>
          </a:prstGeom>
          <a:noFill/>
          <a:ln>
            <a:noFill/>
          </a:ln>
        </p:spPr>
      </p:pic>
      <p:pic>
        <p:nvPicPr>
          <p:cNvPr id="403" name="Google Shape;403;p31"/>
          <p:cNvPicPr preferRelativeResize="0"/>
          <p:nvPr/>
        </p:nvPicPr>
        <p:blipFill>
          <a:blip r:embed="rId4">
            <a:alphaModFix/>
          </a:blip>
          <a:stretch>
            <a:fillRect/>
          </a:stretch>
        </p:blipFill>
        <p:spPr>
          <a:xfrm>
            <a:off x="311700" y="1747600"/>
            <a:ext cx="3705225" cy="264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03800" y="6791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283" name="Google Shape;283;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Classification:</a:t>
            </a:r>
            <a:endParaRPr sz="2500"/>
          </a:p>
          <a:p>
            <a:pPr marL="0" lvl="0" indent="0" algn="l" rtl="0">
              <a:spcBef>
                <a:spcPts val="1600"/>
              </a:spcBef>
              <a:spcAft>
                <a:spcPts val="1600"/>
              </a:spcAft>
              <a:buNone/>
            </a:pPr>
            <a:r>
              <a:rPr lang="en" sz="2500"/>
              <a:t>Predict cuisine based on given ingredients</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07"/>
        <p:cNvGrpSpPr/>
        <p:nvPr/>
      </p:nvGrpSpPr>
      <p:grpSpPr>
        <a:xfrm>
          <a:off x="0" y="0"/>
          <a:ext cx="0" cy="0"/>
          <a:chOff x="0" y="0"/>
          <a:chExt cx="0" cy="0"/>
        </a:xfrm>
      </p:grpSpPr>
      <p:sp>
        <p:nvSpPr>
          <p:cNvPr id="408" name="Google Shape;408;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Instructions for tensorboard</a:t>
            </a:r>
            <a:endParaRPr/>
          </a:p>
        </p:txBody>
      </p:sp>
      <p:sp>
        <p:nvSpPr>
          <p:cNvPr id="409" name="Google Shape;409;p32"/>
          <p:cNvSpPr txBox="1">
            <a:spLocks noGrp="1"/>
          </p:cNvSpPr>
          <p:nvPr>
            <p:ph type="body" idx="1"/>
          </p:nvPr>
        </p:nvSpPr>
        <p:spPr>
          <a:xfrm>
            <a:off x="311700" y="1470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Console, type:</a:t>
            </a:r>
            <a:endParaRPr/>
          </a:p>
          <a:p>
            <a:pPr marL="0" lvl="0" indent="0" algn="l" rtl="0">
              <a:spcBef>
                <a:spcPts val="1600"/>
              </a:spcBef>
              <a:spcAft>
                <a:spcPts val="0"/>
              </a:spcAft>
              <a:buNone/>
            </a:pPr>
            <a:r>
              <a:rPr lang="en"/>
              <a:t>tensorboard --logdir=dsai_project/logs</a:t>
            </a:r>
            <a:endParaRPr/>
          </a:p>
          <a:p>
            <a:pPr marL="0" lvl="0" indent="0" algn="l" rtl="0">
              <a:spcBef>
                <a:spcPts val="1600"/>
              </a:spcBef>
              <a:spcAft>
                <a:spcPts val="0"/>
              </a:spcAft>
              <a:buNone/>
            </a:pPr>
            <a:r>
              <a:rPr lang="en"/>
              <a:t>Will see this: (TensorBoard 1.13.1 at http://DESKTOP-DPQ9TBV:6006 (Press CTRL+C to quit))</a:t>
            </a:r>
            <a:endParaRPr/>
          </a:p>
          <a:p>
            <a:pPr marL="0" lvl="0" indent="0" algn="l" rtl="0">
              <a:spcBef>
                <a:spcPts val="1600"/>
              </a:spcBef>
              <a:spcAft>
                <a:spcPts val="0"/>
              </a:spcAft>
              <a:buNone/>
            </a:pPr>
            <a:r>
              <a:rPr lang="en"/>
              <a:t>In Browser, type:</a:t>
            </a:r>
            <a:endParaRPr/>
          </a:p>
          <a:p>
            <a:pPr marL="0" lvl="0" indent="0" algn="l" rtl="0">
              <a:spcBef>
                <a:spcPts val="1600"/>
              </a:spcBef>
              <a:spcAft>
                <a:spcPts val="0"/>
              </a:spcAft>
              <a:buNone/>
            </a:pPr>
            <a:r>
              <a:rPr lang="en" u="sng">
                <a:solidFill>
                  <a:schemeClr val="hlink"/>
                </a:solidFill>
                <a:hlinkClick r:id="rId3"/>
              </a:rPr>
              <a:t>http://localhost:6006/</a:t>
            </a:r>
            <a:endParaRPr/>
          </a:p>
          <a:p>
            <a:pPr marL="0" lvl="0" indent="0" algn="l" rtl="0">
              <a:spcBef>
                <a:spcPts val="1600"/>
              </a:spcBef>
              <a:spcAft>
                <a:spcPts val="1600"/>
              </a:spcAft>
              <a:buNone/>
            </a:pPr>
            <a:r>
              <a:rPr lang="en"/>
              <a:t>When done, press ctrl + 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Tensorboard</a:t>
            </a:r>
            <a:endParaRPr/>
          </a:p>
        </p:txBody>
      </p:sp>
      <p:sp>
        <p:nvSpPr>
          <p:cNvPr id="415" name="Google Shape;415;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16" name="Google Shape;416;p33"/>
          <p:cNvPicPr preferRelativeResize="0"/>
          <p:nvPr/>
        </p:nvPicPr>
        <p:blipFill>
          <a:blip r:embed="rId3">
            <a:alphaModFix/>
          </a:blip>
          <a:stretch>
            <a:fillRect/>
          </a:stretch>
        </p:blipFill>
        <p:spPr>
          <a:xfrm>
            <a:off x="0" y="789125"/>
            <a:ext cx="9143999" cy="4354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a:t>
            </a:r>
            <a:endParaRPr/>
          </a:p>
        </p:txBody>
      </p:sp>
      <p:pic>
        <p:nvPicPr>
          <p:cNvPr id="422" name="Google Shape;422;p34"/>
          <p:cNvPicPr preferRelativeResize="0"/>
          <p:nvPr/>
        </p:nvPicPr>
        <p:blipFill>
          <a:blip r:embed="rId3">
            <a:alphaModFix/>
          </a:blip>
          <a:stretch>
            <a:fillRect/>
          </a:stretch>
        </p:blipFill>
        <p:spPr>
          <a:xfrm>
            <a:off x="0" y="1553303"/>
            <a:ext cx="9143999" cy="33303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5"/>
          <p:cNvSpPr txBox="1">
            <a:spLocks noGrp="1"/>
          </p:cNvSpPr>
          <p:nvPr>
            <p:ph type="title"/>
          </p:nvPr>
        </p:nvSpPr>
        <p:spPr>
          <a:xfrm>
            <a:off x="1303800" y="706025"/>
            <a:ext cx="7030500" cy="5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Learnt</a:t>
            </a:r>
            <a:endParaRPr/>
          </a:p>
        </p:txBody>
      </p:sp>
      <p:sp>
        <p:nvSpPr>
          <p:cNvPr id="428" name="Google Shape;428;p35"/>
          <p:cNvSpPr txBox="1">
            <a:spLocks noGrp="1"/>
          </p:cNvSpPr>
          <p:nvPr>
            <p:ph type="body" idx="1"/>
          </p:nvPr>
        </p:nvSpPr>
        <p:spPr>
          <a:xfrm>
            <a:off x="1303800" y="1671068"/>
            <a:ext cx="7030500" cy="25416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 sz="2000" dirty="0"/>
              <a:t>Usage of libraries and functions eg.(nltk,tensorflow,sklearn,wordcloud,regex)</a:t>
            </a:r>
            <a:endParaRPr sz="2000" dirty="0"/>
          </a:p>
          <a:p>
            <a:pPr marL="457200" lvl="0" indent="-355600" algn="l" rtl="0">
              <a:lnSpc>
                <a:spcPct val="150000"/>
              </a:lnSpc>
              <a:spcBef>
                <a:spcPts val="0"/>
              </a:spcBef>
              <a:spcAft>
                <a:spcPts val="0"/>
              </a:spcAft>
              <a:buSzPts val="2000"/>
              <a:buChar char="●"/>
            </a:pPr>
            <a:r>
              <a:rPr lang="en" sz="2000" dirty="0"/>
              <a:t>Application of different models</a:t>
            </a:r>
            <a:endParaRPr sz="2000" dirty="0"/>
          </a:p>
          <a:p>
            <a:pPr marL="457200" lvl="0" indent="-355600" algn="l" rtl="0">
              <a:lnSpc>
                <a:spcPct val="150000"/>
              </a:lnSpc>
              <a:spcBef>
                <a:spcPts val="0"/>
              </a:spcBef>
              <a:spcAft>
                <a:spcPts val="0"/>
              </a:spcAft>
              <a:buSzPts val="2000"/>
              <a:buChar char="●"/>
            </a:pPr>
            <a:r>
              <a:rPr lang="en" sz="2000" dirty="0"/>
              <a:t>K-fold cross validation</a:t>
            </a:r>
            <a:endParaRPr sz="2000" dirty="0"/>
          </a:p>
          <a:p>
            <a:pPr marL="457200" lvl="0" indent="-355600" algn="l" rtl="0">
              <a:lnSpc>
                <a:spcPct val="150000"/>
              </a:lnSpc>
              <a:spcBef>
                <a:spcPts val="0"/>
              </a:spcBef>
              <a:spcAft>
                <a:spcPts val="0"/>
              </a:spcAft>
              <a:buSzPts val="2000"/>
              <a:buChar char="●"/>
            </a:pPr>
            <a:r>
              <a:rPr lang="en" sz="2000" dirty="0"/>
              <a:t>Processing textual data</a:t>
            </a: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1303800" y="692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Outcome</a:t>
            </a:r>
            <a:endParaRPr/>
          </a:p>
        </p:txBody>
      </p:sp>
      <p:sp>
        <p:nvSpPr>
          <p:cNvPr id="434" name="Google Shape;434;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Able to predict cuisine based on given ingredients after processing the text data</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scope</a:t>
            </a:r>
            <a:endParaRPr/>
          </a:p>
        </p:txBody>
      </p:sp>
      <p:graphicFrame>
        <p:nvGraphicFramePr>
          <p:cNvPr id="440" name="Google Shape;440;p37"/>
          <p:cNvGraphicFramePr/>
          <p:nvPr>
            <p:extLst>
              <p:ext uri="{D42A27DB-BD31-4B8C-83A1-F6EECF244321}">
                <p14:modId xmlns:p14="http://schemas.microsoft.com/office/powerpoint/2010/main" val="539508791"/>
              </p:ext>
            </p:extLst>
          </p:nvPr>
        </p:nvGraphicFramePr>
        <p:xfrm>
          <a:off x="1009588" y="1543050"/>
          <a:ext cx="7124825" cy="3261330"/>
        </p:xfrm>
        <a:graphic>
          <a:graphicData uri="http://schemas.openxmlformats.org/drawingml/2006/table">
            <a:tbl>
              <a:tblPr>
                <a:noFill/>
                <a:tableStyleId>{5CD8D329-96AD-4609-B6F0-0EB37F1DE92A}</a:tableStyleId>
              </a:tblPr>
              <a:tblGrid>
                <a:gridCol w="3574875">
                  <a:extLst>
                    <a:ext uri="{9D8B030D-6E8A-4147-A177-3AD203B41FA5}">
                      <a16:colId xmlns:a16="http://schemas.microsoft.com/office/drawing/2014/main" val="20000"/>
                    </a:ext>
                  </a:extLst>
                </a:gridCol>
                <a:gridCol w="3549950">
                  <a:extLst>
                    <a:ext uri="{9D8B030D-6E8A-4147-A177-3AD203B41FA5}">
                      <a16:colId xmlns:a16="http://schemas.microsoft.com/office/drawing/2014/main" val="20001"/>
                    </a:ext>
                  </a:extLst>
                </a:gridCol>
              </a:tblGrid>
              <a:tr h="381000">
                <a:tc>
                  <a:txBody>
                    <a:bodyPr/>
                    <a:lstStyle/>
                    <a:p>
                      <a:pPr marL="0" lvl="0" indent="0" algn="l" rtl="0">
                        <a:lnSpc>
                          <a:spcPct val="100000"/>
                        </a:lnSpc>
                        <a:spcBef>
                          <a:spcPts val="0"/>
                        </a:spcBef>
                        <a:spcAft>
                          <a:spcPts val="0"/>
                        </a:spcAft>
                        <a:buNone/>
                      </a:pPr>
                      <a:r>
                        <a:rPr lang="en" sz="1800">
                          <a:solidFill>
                            <a:schemeClr val="dk2"/>
                          </a:solidFill>
                          <a:latin typeface="Nunito"/>
                          <a:ea typeface="Nunito"/>
                          <a:cs typeface="Nunito"/>
                          <a:sym typeface="Nunito"/>
                        </a:rPr>
                        <a:t>Ke Xiang:</a:t>
                      </a:r>
                      <a:endParaRPr sz="1800">
                        <a:solidFill>
                          <a:schemeClr val="dk2"/>
                        </a:solidFill>
                        <a:latin typeface="Nunito"/>
                        <a:ea typeface="Nunito"/>
                        <a:cs typeface="Nunito"/>
                        <a:sym typeface="Nunito"/>
                      </a:endParaRPr>
                    </a:p>
                    <a:p>
                      <a:pPr marL="0" lvl="0" indent="0" algn="l" rtl="0">
                        <a:lnSpc>
                          <a:spcPct val="100000"/>
                        </a:lnSpc>
                        <a:spcBef>
                          <a:spcPts val="1600"/>
                        </a:spcBef>
                        <a:spcAft>
                          <a:spcPts val="0"/>
                        </a:spcAft>
                        <a:buNone/>
                      </a:pPr>
                      <a:r>
                        <a:rPr lang="en" sz="1800">
                          <a:solidFill>
                            <a:schemeClr val="dk2"/>
                          </a:solidFill>
                          <a:latin typeface="Nunito"/>
                          <a:ea typeface="Nunito"/>
                          <a:cs typeface="Nunito"/>
                          <a:sym typeface="Nunito"/>
                        </a:rPr>
                        <a:t>Visualisations</a:t>
                      </a:r>
                      <a:endParaRPr sz="1800">
                        <a:solidFill>
                          <a:schemeClr val="dk2"/>
                        </a:solidFill>
                        <a:latin typeface="Nunito"/>
                        <a:ea typeface="Nunito"/>
                        <a:cs typeface="Nunito"/>
                        <a:sym typeface="Nunito"/>
                      </a:endParaRPr>
                    </a:p>
                    <a:p>
                      <a:pPr marL="0" lvl="0" indent="0" algn="l" rtl="0">
                        <a:lnSpc>
                          <a:spcPct val="100000"/>
                        </a:lnSpc>
                        <a:spcBef>
                          <a:spcPts val="1600"/>
                        </a:spcBef>
                        <a:spcAft>
                          <a:spcPts val="0"/>
                        </a:spcAft>
                        <a:buNone/>
                      </a:pPr>
                      <a:r>
                        <a:rPr lang="en" sz="1800">
                          <a:solidFill>
                            <a:schemeClr val="dk2"/>
                          </a:solidFill>
                          <a:latin typeface="Nunito"/>
                          <a:ea typeface="Nunito"/>
                          <a:cs typeface="Nunito"/>
                          <a:sym typeface="Nunito"/>
                        </a:rPr>
                        <a:t>Data processing</a:t>
                      </a:r>
                      <a:endParaRPr sz="1800">
                        <a:solidFill>
                          <a:schemeClr val="dk2"/>
                        </a:solidFill>
                        <a:latin typeface="Nunito"/>
                        <a:ea typeface="Nunito"/>
                        <a:cs typeface="Nunito"/>
                        <a:sym typeface="Nunito"/>
                      </a:endParaRPr>
                    </a:p>
                    <a:p>
                      <a:pPr marL="0" lvl="0" indent="0" algn="l" rtl="0">
                        <a:lnSpc>
                          <a:spcPct val="100000"/>
                        </a:lnSpc>
                        <a:spcBef>
                          <a:spcPts val="1600"/>
                        </a:spcBef>
                        <a:spcAft>
                          <a:spcPts val="0"/>
                        </a:spcAft>
                        <a:buNone/>
                      </a:pPr>
                      <a:r>
                        <a:rPr lang="en" sz="1800">
                          <a:solidFill>
                            <a:schemeClr val="dk2"/>
                          </a:solidFill>
                          <a:latin typeface="Nunito"/>
                          <a:ea typeface="Nunito"/>
                          <a:cs typeface="Nunito"/>
                          <a:sym typeface="Nunito"/>
                        </a:rPr>
                        <a:t>Random Forest</a:t>
                      </a:r>
                      <a:endParaRPr sz="1800">
                        <a:solidFill>
                          <a:schemeClr val="dk2"/>
                        </a:solidFill>
                        <a:latin typeface="Nunito"/>
                        <a:ea typeface="Nunito"/>
                        <a:cs typeface="Nunito"/>
                        <a:sym typeface="Nunito"/>
                      </a:endParaRPr>
                    </a:p>
                    <a:p>
                      <a:pPr marL="0" lvl="0" indent="0" algn="l" rtl="0">
                        <a:lnSpc>
                          <a:spcPct val="100000"/>
                        </a:lnSpc>
                        <a:spcBef>
                          <a:spcPts val="1600"/>
                        </a:spcBef>
                        <a:spcAft>
                          <a:spcPts val="0"/>
                        </a:spcAft>
                        <a:buNone/>
                      </a:pPr>
                      <a:r>
                        <a:rPr lang="en" sz="1800">
                          <a:solidFill>
                            <a:schemeClr val="dk2"/>
                          </a:solidFill>
                          <a:latin typeface="Nunito"/>
                          <a:ea typeface="Nunito"/>
                          <a:cs typeface="Nunito"/>
                          <a:sym typeface="Nunito"/>
                        </a:rPr>
                        <a:t>K-Fold Cross Validation</a:t>
                      </a:r>
                      <a:endParaRPr sz="1800">
                        <a:solidFill>
                          <a:schemeClr val="dk2"/>
                        </a:solidFill>
                        <a:latin typeface="Nunito"/>
                        <a:ea typeface="Nunito"/>
                        <a:cs typeface="Nunito"/>
                        <a:sym typeface="Nunito"/>
                      </a:endParaRPr>
                    </a:p>
                    <a:p>
                      <a:pPr marL="0" lvl="0" indent="0" algn="l" rtl="0">
                        <a:lnSpc>
                          <a:spcPct val="100000"/>
                        </a:lnSpc>
                        <a:spcBef>
                          <a:spcPts val="1600"/>
                        </a:spcBef>
                        <a:spcAft>
                          <a:spcPts val="0"/>
                        </a:spcAft>
                        <a:buNone/>
                      </a:pPr>
                      <a:endParaRPr/>
                    </a:p>
                  </a:txBody>
                  <a:tcPr marL="91425" marR="91425" marT="91425" marB="91425"/>
                </a:tc>
                <a:tc>
                  <a:txBody>
                    <a:bodyPr/>
                    <a:lstStyle/>
                    <a:p>
                      <a:pPr marL="0" lvl="0" indent="0" algn="l" rtl="0">
                        <a:spcBef>
                          <a:spcPts val="0"/>
                        </a:spcBef>
                        <a:spcAft>
                          <a:spcPts val="0"/>
                        </a:spcAft>
                        <a:buNone/>
                      </a:pPr>
                      <a:r>
                        <a:rPr lang="en" sz="1800" dirty="0">
                          <a:solidFill>
                            <a:schemeClr val="dk2"/>
                          </a:solidFill>
                          <a:latin typeface="Nunito"/>
                          <a:ea typeface="Nunito"/>
                          <a:cs typeface="Nunito"/>
                          <a:sym typeface="Nunito"/>
                        </a:rPr>
                        <a:t>Alex</a:t>
                      </a:r>
                      <a:r>
                        <a:rPr lang="en-SG" sz="1800" dirty="0" err="1">
                          <a:solidFill>
                            <a:schemeClr val="dk2"/>
                          </a:solidFill>
                          <a:latin typeface="Nunito"/>
                          <a:ea typeface="Nunito"/>
                          <a:cs typeface="Nunito"/>
                          <a:sym typeface="Nunito"/>
                        </a:rPr>
                        <a:t>ander</a:t>
                      </a:r>
                      <a:r>
                        <a:rPr lang="en-SG" sz="1800" dirty="0">
                          <a:solidFill>
                            <a:schemeClr val="dk2"/>
                          </a:solidFill>
                          <a:latin typeface="Nunito"/>
                          <a:ea typeface="Nunito"/>
                          <a:cs typeface="Nunito"/>
                          <a:sym typeface="Nunito"/>
                        </a:rPr>
                        <a:t> Lim</a:t>
                      </a:r>
                      <a:r>
                        <a:rPr lang="en" sz="1800" dirty="0">
                          <a:solidFill>
                            <a:schemeClr val="dk2"/>
                          </a:solidFill>
                          <a:latin typeface="Nunito"/>
                          <a:ea typeface="Nunito"/>
                          <a:cs typeface="Nunito"/>
                          <a:sym typeface="Nunito"/>
                        </a:rPr>
                        <a:t>:</a:t>
                      </a:r>
                      <a:endParaRPr sz="1800" dirty="0">
                        <a:solidFill>
                          <a:schemeClr val="dk2"/>
                        </a:solidFill>
                        <a:latin typeface="Nunito"/>
                        <a:ea typeface="Nunito"/>
                        <a:cs typeface="Nunito"/>
                        <a:sym typeface="Nunito"/>
                      </a:endParaRPr>
                    </a:p>
                    <a:p>
                      <a:pPr marL="0" lvl="0" indent="0" algn="l" rtl="0">
                        <a:spcBef>
                          <a:spcPts val="1600"/>
                        </a:spcBef>
                        <a:spcAft>
                          <a:spcPts val="0"/>
                        </a:spcAft>
                        <a:buNone/>
                      </a:pPr>
                      <a:r>
                        <a:rPr lang="en" sz="1800" dirty="0">
                          <a:solidFill>
                            <a:schemeClr val="dk2"/>
                          </a:solidFill>
                          <a:latin typeface="Nunito"/>
                          <a:ea typeface="Nunito"/>
                          <a:cs typeface="Nunito"/>
                          <a:sym typeface="Nunito"/>
                        </a:rPr>
                        <a:t>Sklearn models</a:t>
                      </a:r>
                      <a:endParaRPr sz="1800" dirty="0">
                        <a:solidFill>
                          <a:schemeClr val="dk2"/>
                        </a:solidFill>
                        <a:latin typeface="Nunito"/>
                        <a:ea typeface="Nunito"/>
                        <a:cs typeface="Nunito"/>
                        <a:sym typeface="Nunito"/>
                      </a:endParaRPr>
                    </a:p>
                    <a:p>
                      <a:pPr marL="0" lvl="0" indent="0" algn="l" rtl="0">
                        <a:spcBef>
                          <a:spcPts val="1600"/>
                        </a:spcBef>
                        <a:spcAft>
                          <a:spcPts val="0"/>
                        </a:spcAft>
                        <a:buNone/>
                      </a:pPr>
                      <a:r>
                        <a:rPr lang="en" sz="1800" dirty="0">
                          <a:solidFill>
                            <a:schemeClr val="dk2"/>
                          </a:solidFill>
                          <a:latin typeface="Nunito"/>
                          <a:ea typeface="Nunito"/>
                          <a:cs typeface="Nunito"/>
                          <a:sym typeface="Nunito"/>
                        </a:rPr>
                        <a:t>Data processing</a:t>
                      </a:r>
                      <a:endParaRPr sz="1800" dirty="0">
                        <a:solidFill>
                          <a:schemeClr val="dk2"/>
                        </a:solidFill>
                        <a:latin typeface="Nunito"/>
                        <a:ea typeface="Nunito"/>
                        <a:cs typeface="Nunito"/>
                        <a:sym typeface="Nunito"/>
                      </a:endParaRPr>
                    </a:p>
                    <a:p>
                      <a:pPr marL="0" lvl="0" indent="0" algn="l" rtl="0">
                        <a:spcBef>
                          <a:spcPts val="1600"/>
                        </a:spcBef>
                        <a:spcAft>
                          <a:spcPts val="0"/>
                        </a:spcAft>
                        <a:buNone/>
                      </a:pPr>
                      <a:r>
                        <a:rPr lang="en" sz="1800" dirty="0">
                          <a:solidFill>
                            <a:schemeClr val="dk2"/>
                          </a:solidFill>
                          <a:latin typeface="Nunito"/>
                          <a:ea typeface="Nunito"/>
                          <a:cs typeface="Nunito"/>
                          <a:sym typeface="Nunito"/>
                        </a:rPr>
                        <a:t>Neural network</a:t>
                      </a:r>
                      <a:endParaRPr sz="1800" dirty="0">
                        <a:solidFill>
                          <a:schemeClr val="dk2"/>
                        </a:solidFill>
                        <a:latin typeface="Nunito"/>
                        <a:ea typeface="Nunito"/>
                        <a:cs typeface="Nunito"/>
                        <a:sym typeface="Nunito"/>
                      </a:endParaRPr>
                    </a:p>
                    <a:p>
                      <a:pPr marL="0" lvl="0" indent="0" algn="l" rtl="0">
                        <a:spcBef>
                          <a:spcPts val="1600"/>
                        </a:spcBef>
                        <a:spcAft>
                          <a:spcPts val="0"/>
                        </a:spcAft>
                        <a:buNone/>
                      </a:pPr>
                      <a:r>
                        <a:rPr lang="en" sz="1800" dirty="0">
                          <a:solidFill>
                            <a:schemeClr val="dk2"/>
                          </a:solidFill>
                          <a:latin typeface="Nunito"/>
                          <a:ea typeface="Nunito"/>
                          <a:cs typeface="Nunito"/>
                          <a:sym typeface="Nunito"/>
                        </a:rPr>
                        <a:t>Word cloud</a:t>
                      </a:r>
                      <a:endParaRPr sz="1800" dirty="0">
                        <a:solidFill>
                          <a:schemeClr val="dk2"/>
                        </a:solidFill>
                        <a:latin typeface="Nunito"/>
                        <a:ea typeface="Nunito"/>
                        <a:cs typeface="Nunito"/>
                        <a:sym typeface="Nunito"/>
                      </a:endParaRPr>
                    </a:p>
                    <a:p>
                      <a:pPr marL="0" lvl="0" indent="0" algn="l" rtl="0">
                        <a:spcBef>
                          <a:spcPts val="1600"/>
                        </a:spcBef>
                        <a:spcAft>
                          <a:spcPts val="0"/>
                        </a:spcAft>
                        <a:buNone/>
                      </a:pPr>
                      <a:r>
                        <a:rPr lang="en" sz="1800" dirty="0">
                          <a:solidFill>
                            <a:schemeClr val="dk2"/>
                          </a:solidFill>
                          <a:latin typeface="Nunito"/>
                          <a:ea typeface="Nunito"/>
                          <a:cs typeface="Nunito"/>
                          <a:sym typeface="Nunito"/>
                        </a:rPr>
                        <a:t>TFIDF</a:t>
                      </a:r>
                      <a:endParaRPr sz="1800" dirty="0">
                        <a:solidFill>
                          <a:schemeClr val="dk2"/>
                        </a:solidFill>
                        <a:latin typeface="Nunito"/>
                        <a:ea typeface="Nunito"/>
                        <a:cs typeface="Nunito"/>
                        <a:sym typeface="Nunito"/>
                      </a:endParaRPr>
                    </a:p>
                    <a:p>
                      <a:pPr marL="0" lvl="0" indent="0" algn="l" rtl="0">
                        <a:spcBef>
                          <a:spcPts val="1600"/>
                        </a:spcBef>
                        <a:spcAft>
                          <a:spcPts val="0"/>
                        </a:spcAft>
                        <a:buNone/>
                      </a:pPr>
                      <a:endParaRPr dirty="0"/>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dataset</a:t>
            </a:r>
            <a:endParaRPr/>
          </a:p>
        </p:txBody>
      </p:sp>
      <p:pic>
        <p:nvPicPr>
          <p:cNvPr id="294" name="Google Shape;294;p16"/>
          <p:cNvPicPr preferRelativeResize="0"/>
          <p:nvPr/>
        </p:nvPicPr>
        <p:blipFill rotWithShape="1">
          <a:blip r:embed="rId3">
            <a:alphaModFix/>
          </a:blip>
          <a:srcRect b="54157"/>
          <a:stretch/>
        </p:blipFill>
        <p:spPr>
          <a:xfrm>
            <a:off x="1344538" y="1361425"/>
            <a:ext cx="6454925" cy="349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Cuisine Frequencies</a:t>
            </a:r>
            <a:endParaRPr/>
          </a:p>
        </p:txBody>
      </p:sp>
      <p:sp>
        <p:nvSpPr>
          <p:cNvPr id="300" name="Google Shape;300;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1" name="Google Shape;301;p17"/>
          <p:cNvPicPr preferRelativeResize="0"/>
          <p:nvPr/>
        </p:nvPicPr>
        <p:blipFill>
          <a:blip r:embed="rId3">
            <a:alphaModFix/>
          </a:blip>
          <a:stretch>
            <a:fillRect/>
          </a:stretch>
        </p:blipFill>
        <p:spPr>
          <a:xfrm>
            <a:off x="-1" y="655350"/>
            <a:ext cx="9144000" cy="44106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8" name="Google Shape;308;p18"/>
          <p:cNvPicPr preferRelativeResize="0"/>
          <p:nvPr/>
        </p:nvPicPr>
        <p:blipFill>
          <a:blip r:embed="rId3">
            <a:alphaModFix/>
          </a:blip>
          <a:stretch>
            <a:fillRect/>
          </a:stretch>
        </p:blipFill>
        <p:spPr>
          <a:xfrm>
            <a:off x="0" y="83930"/>
            <a:ext cx="9144001" cy="49756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10 Ingredients Per Cuisine</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15" name="Google Shape;315;p19"/>
          <p:cNvPicPr preferRelativeResize="0"/>
          <p:nvPr/>
        </p:nvPicPr>
        <p:blipFill>
          <a:blip r:embed="rId3">
            <a:alphaModFix/>
          </a:blip>
          <a:stretch>
            <a:fillRect/>
          </a:stretch>
        </p:blipFill>
        <p:spPr>
          <a:xfrm>
            <a:off x="0" y="712932"/>
            <a:ext cx="9143999" cy="4431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cloud of Rarer Ingredients (TF-IDF)</a:t>
            </a:r>
            <a:endParaRPr/>
          </a:p>
        </p:txBody>
      </p:sp>
      <p:pic>
        <p:nvPicPr>
          <p:cNvPr id="321" name="Google Shape;321;p20"/>
          <p:cNvPicPr preferRelativeResize="0"/>
          <p:nvPr/>
        </p:nvPicPr>
        <p:blipFill>
          <a:blip r:embed="rId3">
            <a:alphaModFix/>
          </a:blip>
          <a:stretch>
            <a:fillRect/>
          </a:stretch>
        </p:blipFill>
        <p:spPr>
          <a:xfrm>
            <a:off x="5000300" y="1208100"/>
            <a:ext cx="3852220" cy="3824400"/>
          </a:xfrm>
          <a:prstGeom prst="rect">
            <a:avLst/>
          </a:prstGeom>
          <a:noFill/>
          <a:ln>
            <a:noFill/>
          </a:ln>
        </p:spPr>
      </p:pic>
      <p:pic>
        <p:nvPicPr>
          <p:cNvPr id="322" name="Google Shape;322;p20"/>
          <p:cNvPicPr preferRelativeResize="0"/>
          <p:nvPr/>
        </p:nvPicPr>
        <p:blipFill>
          <a:blip r:embed="rId4">
            <a:alphaModFix/>
          </a:blip>
          <a:stretch>
            <a:fillRect/>
          </a:stretch>
        </p:blipFill>
        <p:spPr>
          <a:xfrm>
            <a:off x="331675" y="1916813"/>
            <a:ext cx="4695500" cy="25593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9" name="Google Shape;329;p21"/>
          <p:cNvPicPr preferRelativeResize="0"/>
          <p:nvPr/>
        </p:nvPicPr>
        <p:blipFill rotWithShape="1">
          <a:blip r:embed="rId3">
            <a:alphaModFix/>
          </a:blip>
          <a:srcRect r="4997"/>
          <a:stretch/>
        </p:blipFill>
        <p:spPr>
          <a:xfrm>
            <a:off x="228600" y="445025"/>
            <a:ext cx="8686801" cy="41658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On-screen Show (16:9)</PresentationFormat>
  <Paragraphs>90</Paragraphs>
  <Slides>26</Slides>
  <Notes>26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Maven Pro</vt:lpstr>
      <vt:lpstr>Nunito</vt:lpstr>
      <vt:lpstr>Momentum</vt:lpstr>
      <vt:lpstr>What’s Cooking? (Food Dataset)</vt:lpstr>
      <vt:lpstr>Objective</vt:lpstr>
      <vt:lpstr>Exploratory Data Analysis</vt:lpstr>
      <vt:lpstr>Introduction to dataset</vt:lpstr>
      <vt:lpstr>Cuisine Frequencies</vt:lpstr>
      <vt:lpstr>PowerPoint Presentation</vt:lpstr>
      <vt:lpstr>Top 10 Ingredients Per Cuisine</vt:lpstr>
      <vt:lpstr>Word cloud of Rarer Ingredients (TF-IDF)</vt:lpstr>
      <vt:lpstr>PowerPoint Presentation</vt:lpstr>
      <vt:lpstr>Data Preparation</vt:lpstr>
      <vt:lpstr>Cleanliness of Data</vt:lpstr>
      <vt:lpstr>Further Cleaning of Data</vt:lpstr>
      <vt:lpstr>Data Preprocessing</vt:lpstr>
      <vt:lpstr>Models</vt:lpstr>
      <vt:lpstr>Methods</vt:lpstr>
      <vt:lpstr>Sklearn Models</vt:lpstr>
      <vt:lpstr>Neural Network (Embeddings)</vt:lpstr>
      <vt:lpstr>Hyper parameters</vt:lpstr>
      <vt:lpstr>Training and validation graphs</vt:lpstr>
      <vt:lpstr>Instructions for tensorboard</vt:lpstr>
      <vt:lpstr>Tensorboard</vt:lpstr>
      <vt:lpstr>Predict</vt:lpstr>
      <vt:lpstr>Things Learnt</vt:lpstr>
      <vt:lpstr>Outcome</vt:lpstr>
      <vt:lpstr>Job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Cooking? (Food Dataset)</dc:title>
  <cp:lastModifiedBy>alex lim</cp:lastModifiedBy>
  <cp:revision>1</cp:revision>
  <dcterms:modified xsi:type="dcterms:W3CDTF">2019-04-20T07:51:27Z</dcterms:modified>
</cp:coreProperties>
</file>