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431" autoAdjust="0"/>
  </p:normalViewPr>
  <p:slideViewPr>
    <p:cSldViewPr snapToGrid="0">
      <p:cViewPr>
        <p:scale>
          <a:sx n="125" d="100"/>
          <a:sy n="125" d="100"/>
        </p:scale>
        <p:origin x="110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07E00-6941-4D35-ADE4-EADB90E47DF8}" type="datetimeFigureOut">
              <a:rPr lang="zh-CN" altLang="en-US" smtClean="0"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624B6-3C24-43C8-B49A-8ACE1DFCFA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3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624B6-3C24-43C8-B49A-8ACE1DFCFA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3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66B-DC2F-4294-8CAF-8051D96EFAC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255-0A55-4C35-912F-66A7C5D2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9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66B-DC2F-4294-8CAF-8051D96EFAC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255-0A55-4C35-912F-66A7C5D2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66B-DC2F-4294-8CAF-8051D96EFAC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255-0A55-4C35-912F-66A7C5D2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66B-DC2F-4294-8CAF-8051D96EFAC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255-0A55-4C35-912F-66A7C5D2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3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66B-DC2F-4294-8CAF-8051D96EFAC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255-0A55-4C35-912F-66A7C5D2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66B-DC2F-4294-8CAF-8051D96EFAC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255-0A55-4C35-912F-66A7C5D2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66B-DC2F-4294-8CAF-8051D96EFAC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255-0A55-4C35-912F-66A7C5D2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5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66B-DC2F-4294-8CAF-8051D96EFAC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255-0A55-4C35-912F-66A7C5D2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66B-DC2F-4294-8CAF-8051D96EFAC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255-0A55-4C35-912F-66A7C5D2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4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66B-DC2F-4294-8CAF-8051D96EFAC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255-0A55-4C35-912F-66A7C5D2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CE66B-DC2F-4294-8CAF-8051D96EFAC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255-0A55-4C35-912F-66A7C5D2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7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E66B-DC2F-4294-8CAF-8051D96EFACB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B255-0A55-4C35-912F-66A7C5D2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31" y="1415287"/>
            <a:ext cx="2758745" cy="11151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900" dirty="0" err="1">
                <a:solidFill>
                  <a:srgbClr val="FF0000"/>
                </a:solidFill>
              </a:rPr>
              <a:t>Numpy.BroadCasting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731" dirty="0">
                <a:solidFill>
                  <a:srgbClr val="FF0000"/>
                </a:solidFill>
              </a:rPr>
              <a:t>(*)</a:t>
            </a:r>
            <a:r>
              <a:rPr lang="en-US" sz="731" dirty="0"/>
              <a:t>: Subject </a:t>
            </a:r>
            <a:r>
              <a:rPr lang="en-US" sz="731" dirty="0"/>
              <a:t>to certain constraints, the smaller array is “broadcast” across the larger array so that they have compatible shapes. </a:t>
            </a:r>
            <a:r>
              <a:rPr lang="en-US" sz="731" dirty="0" err="1"/>
              <a:t>NumPy</a:t>
            </a:r>
            <a:r>
              <a:rPr lang="en-US" sz="731" dirty="0"/>
              <a:t> compares their shapes element-wise. It starts with the trailing dimensions, and works its way forward. </a:t>
            </a:r>
            <a:r>
              <a:rPr lang="en-US" sz="731" dirty="0"/>
              <a:t>Each dimension should satisfy: </a:t>
            </a:r>
            <a:r>
              <a:rPr lang="en-US" sz="731" dirty="0">
                <a:solidFill>
                  <a:srgbClr val="FF0000"/>
                </a:solidFill>
              </a:rPr>
              <a:t>one of them is 1, or they are same.</a:t>
            </a:r>
            <a:r>
              <a:rPr lang="en-US" sz="731" dirty="0"/>
              <a:t> Broadcasting provides a convenient way of taking the </a:t>
            </a:r>
            <a:r>
              <a:rPr lang="en-US" sz="731" dirty="0">
                <a:solidFill>
                  <a:srgbClr val="FF0000"/>
                </a:solidFill>
              </a:rPr>
              <a:t>outer </a:t>
            </a:r>
            <a:r>
              <a:rPr lang="en-US" sz="731" dirty="0">
                <a:solidFill>
                  <a:srgbClr val="FF0000"/>
                </a:solidFill>
              </a:rPr>
              <a:t>product</a:t>
            </a:r>
            <a:r>
              <a:rPr lang="en-US" sz="731" dirty="0"/>
              <a:t>.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731" dirty="0"/>
              <a:t>A:8 </a:t>
            </a:r>
            <a:r>
              <a:rPr lang="en-US" sz="731" dirty="0"/>
              <a:t>x 1 x 6 x </a:t>
            </a:r>
            <a:r>
              <a:rPr lang="en-US" sz="731" dirty="0"/>
              <a:t>1     8x4x3            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731" dirty="0"/>
              <a:t>B:      7 </a:t>
            </a:r>
            <a:r>
              <a:rPr lang="en-US" sz="731" dirty="0"/>
              <a:t>x 1 x </a:t>
            </a:r>
            <a:r>
              <a:rPr lang="en-US" sz="731" dirty="0"/>
              <a:t>5          2x1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731" dirty="0"/>
              <a:t>C:8 x 7 x 6 x 5         N/A</a:t>
            </a:r>
            <a:endParaRPr lang="en-US" sz="73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31" y="2120221"/>
            <a:ext cx="1490852" cy="4108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745" y="3094"/>
            <a:ext cx="2756104" cy="614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900" dirty="0">
                <a:solidFill>
                  <a:srgbClr val="FF0000"/>
                </a:solidFill>
              </a:rPr>
              <a:t>Numpy.Do</a:t>
            </a:r>
            <a:r>
              <a:rPr lang="en-US" sz="800" dirty="0">
                <a:solidFill>
                  <a:srgbClr val="FF0000"/>
                </a:solidFill>
              </a:rPr>
              <a:t>t</a:t>
            </a:r>
            <a:r>
              <a:rPr lang="en-US" sz="731" dirty="0"/>
              <a:t>: For 2-D arrays it is equivalent to matrix multiplication, and for 1-D arrays to inner product of vectors. For N dimensions it is a sum product over the last axis of a and the second-to-last of b.</a:t>
            </a:r>
            <a:r>
              <a:rPr lang="en-US" sz="731" dirty="0"/>
              <a:t> </a:t>
            </a:r>
            <a:r>
              <a:rPr lang="en-US" sz="731" dirty="0"/>
              <a:t>a = </a:t>
            </a:r>
            <a:r>
              <a:rPr lang="en-US" sz="731" dirty="0" err="1">
                <a:solidFill>
                  <a:srgbClr val="FF0000"/>
                </a:solidFill>
              </a:rPr>
              <a:t>np.array</a:t>
            </a:r>
            <a:r>
              <a:rPr lang="en-US" sz="731" dirty="0"/>
              <a:t>([1,2,3]), a[::-1]=[3,2,1], </a:t>
            </a:r>
            <a:r>
              <a:rPr lang="en-US" sz="731" dirty="0">
                <a:solidFill>
                  <a:srgbClr val="FF0000"/>
                </a:solidFill>
              </a:rPr>
              <a:t>Array</a:t>
            </a:r>
            <a:r>
              <a:rPr lang="en-US" sz="731" dirty="0"/>
              <a:t> </a:t>
            </a:r>
            <a:r>
              <a:rPr lang="en-US" sz="731" dirty="0">
                <a:solidFill>
                  <a:srgbClr val="FF0000"/>
                </a:solidFill>
              </a:rPr>
              <a:t>Reverse</a:t>
            </a:r>
            <a:r>
              <a:rPr lang="en-US" sz="731" dirty="0"/>
              <a:t>.</a:t>
            </a:r>
            <a:endParaRPr lang="en-US" sz="731" dirty="0"/>
          </a:p>
          <a:p>
            <a:pPr algn="just">
              <a:spcBef>
                <a:spcPts val="81"/>
              </a:spcBef>
              <a:spcAft>
                <a:spcPts val="81"/>
              </a:spcAft>
            </a:pPr>
            <a:endParaRPr lang="en-US" sz="73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15272" r="6452"/>
          <a:stretch/>
        </p:blipFill>
        <p:spPr>
          <a:xfrm>
            <a:off x="50731" y="551343"/>
            <a:ext cx="868772" cy="2754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1" y="856065"/>
            <a:ext cx="868772" cy="50907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l="1686" t="2180" b="6172"/>
          <a:stretch/>
        </p:blipFill>
        <p:spPr>
          <a:xfrm>
            <a:off x="953963" y="523061"/>
            <a:ext cx="1855513" cy="8514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05992" y="2154166"/>
            <a:ext cx="269619" cy="3257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650" dirty="0">
                <a:solidFill>
                  <a:srgbClr val="FF0000"/>
                </a:solidFill>
              </a:rPr>
              <a:t>2 != 4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650" dirty="0">
                <a:solidFill>
                  <a:srgbClr val="FF0000"/>
                </a:solidFill>
              </a:rPr>
              <a:t>both not 1</a:t>
            </a:r>
            <a:endParaRPr lang="en-US" sz="650" dirty="0"/>
          </a:p>
        </p:txBody>
      </p:sp>
      <p:sp>
        <p:nvSpPr>
          <p:cNvPr id="22" name="TextBox 21"/>
          <p:cNvSpPr txBox="1"/>
          <p:nvPr/>
        </p:nvSpPr>
        <p:spPr>
          <a:xfrm>
            <a:off x="54930" y="2537413"/>
            <a:ext cx="2756105" cy="614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900" dirty="0" err="1" smtClean="0">
                <a:solidFill>
                  <a:srgbClr val="FF0000"/>
                </a:solidFill>
              </a:rPr>
              <a:t>Numpy.Matmul</a:t>
            </a:r>
            <a:r>
              <a:rPr lang="en-US" sz="731" dirty="0" smtClean="0">
                <a:solidFill>
                  <a:srgbClr val="FF0000"/>
                </a:solidFill>
              </a:rPr>
              <a:t>(Matrix Multiply</a:t>
            </a:r>
            <a:r>
              <a:rPr lang="en-US" sz="731" dirty="0">
                <a:solidFill>
                  <a:srgbClr val="FF0000"/>
                </a:solidFill>
              </a:rPr>
              <a:t>)</a:t>
            </a:r>
            <a:r>
              <a:rPr lang="en-US" sz="731" dirty="0"/>
              <a:t>: If both arguments are 2-D they are multiplied like </a:t>
            </a:r>
            <a:r>
              <a:rPr lang="en-US" sz="731" dirty="0" smtClean="0"/>
              <a:t>conventional </a:t>
            </a:r>
            <a:r>
              <a:rPr lang="en-US" sz="731" dirty="0"/>
              <a:t>matrices</a:t>
            </a:r>
            <a:r>
              <a:rPr lang="en-US" sz="731" dirty="0"/>
              <a:t>. </a:t>
            </a:r>
            <a:r>
              <a:rPr lang="en-US" sz="731" dirty="0"/>
              <a:t>If one N-D, N&gt;2. Shape(5,6,4,2)* Shape(5,6,2,4) = Shape(5,6,4,4). It is [0,0,:,:] * </a:t>
            </a:r>
            <a:r>
              <a:rPr lang="en-US" sz="731" dirty="0"/>
              <a:t>[0,0</a:t>
            </a:r>
            <a:r>
              <a:rPr lang="en-US" sz="731" dirty="0"/>
              <a:t>,:,:], </a:t>
            </a:r>
            <a:r>
              <a:rPr lang="en-US" sz="731" dirty="0"/>
              <a:t>[</a:t>
            </a:r>
            <a:r>
              <a:rPr lang="en-US" sz="731" dirty="0"/>
              <a:t>0,1,:,:] </a:t>
            </a:r>
            <a:r>
              <a:rPr lang="en-US" sz="731" dirty="0"/>
              <a:t>* [</a:t>
            </a:r>
            <a:r>
              <a:rPr lang="en-US" sz="731" dirty="0"/>
              <a:t>0,1,:,:]…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731" dirty="0"/>
              <a:t>If one is 1-D, promote to 2-D and multiply. </a:t>
            </a:r>
            <a:r>
              <a:rPr lang="en-US" sz="731" dirty="0">
                <a:solidFill>
                  <a:srgbClr val="FF0000"/>
                </a:solidFill>
              </a:rPr>
              <a:t>Can’t multiply scalar</a:t>
            </a:r>
            <a:r>
              <a:rPr lang="en-US" sz="731" dirty="0"/>
              <a:t>, use *.</a:t>
            </a:r>
            <a:endParaRPr lang="en-US" sz="73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3" y="3169264"/>
            <a:ext cx="996539" cy="6933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294" y="3161993"/>
            <a:ext cx="1416182" cy="6933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70793" y="3144477"/>
            <a:ext cx="273518" cy="728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650" dirty="0"/>
              <a:t>Array b: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650" dirty="0"/>
              <a:t>(2,)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650" dirty="0"/>
              <a:t>First: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650" dirty="0"/>
              <a:t>(2,1)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650" dirty="0"/>
              <a:t>Second: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650" dirty="0"/>
              <a:t>(1,2)</a:t>
            </a:r>
            <a:endParaRPr lang="en-US" sz="650" dirty="0"/>
          </a:p>
        </p:txBody>
      </p:sp>
      <p:sp>
        <p:nvSpPr>
          <p:cNvPr id="26" name="TextBox 25"/>
          <p:cNvSpPr txBox="1"/>
          <p:nvPr/>
        </p:nvSpPr>
        <p:spPr>
          <a:xfrm>
            <a:off x="32745" y="3917291"/>
            <a:ext cx="2763586" cy="2509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900" dirty="0" err="1">
                <a:solidFill>
                  <a:srgbClr val="FF0000"/>
                </a:solidFill>
              </a:rPr>
              <a:t>Numpy.Reshape</a:t>
            </a:r>
            <a:r>
              <a:rPr lang="en-US" sz="731" dirty="0">
                <a:solidFill>
                  <a:srgbClr val="FF0000"/>
                </a:solidFill>
              </a:rPr>
              <a:t>(</a:t>
            </a:r>
            <a:r>
              <a:rPr lang="en-US" sz="731" dirty="0" err="1">
                <a:solidFill>
                  <a:srgbClr val="FF0000"/>
                </a:solidFill>
              </a:rPr>
              <a:t>Arg</a:t>
            </a:r>
            <a:r>
              <a:rPr lang="en-US" sz="731" dirty="0">
                <a:solidFill>
                  <a:srgbClr val="FF0000"/>
                </a:solidFill>
              </a:rPr>
              <a:t>: </a:t>
            </a:r>
            <a:r>
              <a:rPr lang="en-US" sz="731" dirty="0" err="1">
                <a:solidFill>
                  <a:srgbClr val="FF0000"/>
                </a:solidFill>
              </a:rPr>
              <a:t>Newshape</a:t>
            </a:r>
            <a:r>
              <a:rPr lang="en-US" sz="731" dirty="0">
                <a:solidFill>
                  <a:srgbClr val="FF0000"/>
                </a:solidFill>
              </a:rPr>
              <a:t>)</a:t>
            </a:r>
            <a:r>
              <a:rPr lang="en-US" sz="731" dirty="0"/>
              <a:t>: </a:t>
            </a:r>
            <a:r>
              <a:rPr lang="en-US" sz="731" dirty="0"/>
              <a:t>Gives a new shape to an array without changing its data.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5" y="4180910"/>
            <a:ext cx="1478669" cy="57287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6802" y="4161981"/>
            <a:ext cx="1072948" cy="57287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55850" y="4393614"/>
            <a:ext cx="432999" cy="3503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1"/>
              </a:spcBef>
              <a:spcAft>
                <a:spcPts val="81"/>
              </a:spcAft>
            </a:pPr>
            <a:r>
              <a:rPr lang="en-US" sz="569" dirty="0"/>
              <a:t>-1 here means to calculate the size of last dimension</a:t>
            </a:r>
            <a:endParaRPr lang="en-US" sz="569" dirty="0"/>
          </a:p>
        </p:txBody>
      </p:sp>
      <p:sp>
        <p:nvSpPr>
          <p:cNvPr id="31" name="TextBox 30"/>
          <p:cNvSpPr txBox="1"/>
          <p:nvPr/>
        </p:nvSpPr>
        <p:spPr>
          <a:xfrm>
            <a:off x="1091109" y="4606200"/>
            <a:ext cx="432999" cy="175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1"/>
              </a:spcBef>
              <a:spcAft>
                <a:spcPts val="81"/>
              </a:spcAft>
            </a:pPr>
            <a:r>
              <a:rPr lang="en-US" sz="569" dirty="0"/>
              <a:t>Fortran way of array</a:t>
            </a:r>
            <a:endParaRPr lang="en-US" sz="569" dirty="0"/>
          </a:p>
        </p:txBody>
      </p:sp>
      <p:sp>
        <p:nvSpPr>
          <p:cNvPr id="32" name="TextBox 31"/>
          <p:cNvSpPr txBox="1"/>
          <p:nvPr/>
        </p:nvSpPr>
        <p:spPr>
          <a:xfrm>
            <a:off x="2918203" y="3015"/>
            <a:ext cx="22329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>
                <a:solidFill>
                  <a:srgbClr val="FF0000"/>
                </a:solidFill>
              </a:rPr>
              <a:t>Back Propagation: </a:t>
            </a:r>
            <a:endParaRPr lang="en-US" sz="8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6532" y="157222"/>
            <a:ext cx="708602" cy="82447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1"/>
          <a:srcRect r="10751"/>
          <a:stretch/>
        </p:blipFill>
        <p:spPr>
          <a:xfrm>
            <a:off x="3600224" y="256563"/>
            <a:ext cx="1323996" cy="98898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976322" y="1050970"/>
            <a:ext cx="345601" cy="112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731" dirty="0"/>
              <a:t>l</a:t>
            </a:r>
            <a:r>
              <a:rPr lang="en-US" sz="731" dirty="0"/>
              <a:t> is loss</a:t>
            </a:r>
            <a:endParaRPr lang="en-US" sz="731" dirty="0"/>
          </a:p>
        </p:txBody>
      </p:sp>
      <p:sp>
        <p:nvSpPr>
          <p:cNvPr id="27" name="TextBox 31"/>
          <p:cNvSpPr txBox="1"/>
          <p:nvPr/>
        </p:nvSpPr>
        <p:spPr>
          <a:xfrm>
            <a:off x="5080520" y="42826"/>
            <a:ext cx="2249943" cy="486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altLang="zh-CN" sz="731" dirty="0"/>
              <a:t>Both </a:t>
            </a:r>
            <a:r>
              <a:rPr lang="en-US" altLang="zh-CN" sz="731" dirty="0"/>
              <a:t>Momentum, </a:t>
            </a:r>
            <a:r>
              <a:rPr lang="en-US" altLang="zh-CN" sz="731" dirty="0" err="1"/>
              <a:t>AdaGrad</a:t>
            </a:r>
            <a:r>
              <a:rPr lang="en-US" altLang="zh-CN" sz="731" dirty="0"/>
              <a:t>, </a:t>
            </a:r>
            <a:r>
              <a:rPr lang="en-US" altLang="zh-CN" sz="731" dirty="0" err="1"/>
              <a:t>RMSProp</a:t>
            </a:r>
            <a:r>
              <a:rPr lang="en-US" altLang="zh-CN" sz="731" dirty="0"/>
              <a:t>, Adam are discussing what is the best way of updating W after getting dx. </a:t>
            </a:r>
            <a:endParaRPr lang="en-US" sz="731" dirty="0"/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>
                <a:solidFill>
                  <a:srgbClr val="FF0000"/>
                </a:solidFill>
              </a:rPr>
              <a:t>Momentum</a:t>
            </a:r>
            <a:r>
              <a:rPr lang="en-US" sz="731" dirty="0">
                <a:solidFill>
                  <a:srgbClr val="FF0000"/>
                </a:solidFill>
              </a:rPr>
              <a:t>: </a:t>
            </a:r>
            <a:r>
              <a:rPr lang="en-US" sz="731" dirty="0"/>
              <a:t>Allow a velocity to build up along shallow directions. Mu usually 0.5,0.9,0.99.</a:t>
            </a:r>
            <a:endParaRPr lang="en-US" sz="73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2"/>
          <a:srcRect l="1509"/>
          <a:stretch/>
        </p:blipFill>
        <p:spPr>
          <a:xfrm>
            <a:off x="5077880" y="518341"/>
            <a:ext cx="2252583" cy="3979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3"/>
          <a:srcRect t="10462"/>
          <a:stretch/>
        </p:blipFill>
        <p:spPr>
          <a:xfrm>
            <a:off x="5085731" y="1150014"/>
            <a:ext cx="1327076" cy="393558"/>
          </a:xfrm>
          <a:prstGeom prst="rect">
            <a:avLst/>
          </a:prstGeom>
        </p:spPr>
      </p:pic>
      <p:sp>
        <p:nvSpPr>
          <p:cNvPr id="39" name="TextBox 31"/>
          <p:cNvSpPr txBox="1"/>
          <p:nvPr/>
        </p:nvSpPr>
        <p:spPr>
          <a:xfrm>
            <a:off x="6442118" y="1067647"/>
            <a:ext cx="864245" cy="4755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altLang="zh-CN" sz="731" dirty="0">
                <a:solidFill>
                  <a:srgbClr val="FF0000"/>
                </a:solidFill>
              </a:rPr>
              <a:t>Nest</a:t>
            </a:r>
            <a:r>
              <a:rPr lang="en-US" altLang="zh-CN" sz="731" dirty="0"/>
              <a:t>: Momentum + look ahead grad.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731" dirty="0"/>
              <a:t>On the right it is the </a:t>
            </a:r>
            <a:r>
              <a:rPr lang="en-US" sz="731" dirty="0">
                <a:solidFill>
                  <a:srgbClr val="FF0000"/>
                </a:solidFill>
              </a:rPr>
              <a:t>rewrote</a:t>
            </a:r>
            <a:r>
              <a:rPr lang="en-US" sz="731" dirty="0"/>
              <a:t> one.</a:t>
            </a:r>
            <a:endParaRPr lang="en-US" sz="73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85732" y="951834"/>
            <a:ext cx="1327076" cy="208462"/>
          </a:xfrm>
          <a:prstGeom prst="rect">
            <a:avLst/>
          </a:prstGeom>
        </p:spPr>
      </p:pic>
      <p:sp>
        <p:nvSpPr>
          <p:cNvPr id="40" name="TextBox 31"/>
          <p:cNvSpPr txBox="1"/>
          <p:nvPr/>
        </p:nvSpPr>
        <p:spPr>
          <a:xfrm>
            <a:off x="5085731" y="1544862"/>
            <a:ext cx="2249943" cy="235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altLang="zh-CN" sz="800" dirty="0" err="1">
                <a:solidFill>
                  <a:srgbClr val="FF0000"/>
                </a:solidFill>
              </a:rPr>
              <a:t>RMSProp</a:t>
            </a:r>
            <a:r>
              <a:rPr lang="en-US" altLang="zh-CN" sz="731" dirty="0">
                <a:solidFill>
                  <a:srgbClr val="FF0000"/>
                </a:solidFill>
              </a:rPr>
              <a:t>: </a:t>
            </a:r>
            <a:r>
              <a:rPr lang="en-US" altLang="zh-CN" sz="731" dirty="0"/>
              <a:t>Add element-wise scaling on grad based on history, also applied decay rate so </a:t>
            </a:r>
            <a:r>
              <a:rPr lang="en-US" altLang="zh-CN" sz="731" dirty="0" err="1"/>
              <a:t>learningrate</a:t>
            </a:r>
            <a:r>
              <a:rPr lang="en-US" altLang="zh-CN" sz="731" dirty="0"/>
              <a:t> not 0.</a:t>
            </a:r>
            <a:endParaRPr lang="en-US" sz="73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85731" y="1781399"/>
            <a:ext cx="2249943" cy="382357"/>
          </a:xfrm>
          <a:prstGeom prst="rect">
            <a:avLst/>
          </a:prstGeom>
        </p:spPr>
      </p:pic>
      <p:sp>
        <p:nvSpPr>
          <p:cNvPr id="41" name="TextBox 31"/>
          <p:cNvSpPr txBox="1"/>
          <p:nvPr/>
        </p:nvSpPr>
        <p:spPr>
          <a:xfrm>
            <a:off x="5085731" y="2179535"/>
            <a:ext cx="22499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altLang="zh-CN" sz="800" dirty="0">
                <a:solidFill>
                  <a:srgbClr val="FF0000"/>
                </a:solidFill>
              </a:rPr>
              <a:t>Adam</a:t>
            </a:r>
            <a:r>
              <a:rPr lang="en-US" altLang="zh-CN" sz="731" dirty="0">
                <a:solidFill>
                  <a:srgbClr val="FF0000"/>
                </a:solidFill>
              </a:rPr>
              <a:t>: </a:t>
            </a:r>
            <a:r>
              <a:rPr lang="en-US" altLang="zh-CN" sz="731" dirty="0"/>
              <a:t>Momentum + </a:t>
            </a:r>
            <a:r>
              <a:rPr lang="en-US" altLang="zh-CN" sz="731" dirty="0" err="1"/>
              <a:t>RMSProp</a:t>
            </a:r>
            <a:r>
              <a:rPr lang="en-US" altLang="zh-CN" sz="731" dirty="0"/>
              <a:t>. Accelerate + Scale + Decay</a:t>
            </a:r>
            <a:endParaRPr lang="en-US" sz="73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85731" y="2333240"/>
            <a:ext cx="2249943" cy="657950"/>
          </a:xfrm>
          <a:prstGeom prst="rect">
            <a:avLst/>
          </a:prstGeom>
        </p:spPr>
      </p:pic>
      <p:sp>
        <p:nvSpPr>
          <p:cNvPr id="42" name="TextBox 31"/>
          <p:cNvSpPr txBox="1"/>
          <p:nvPr/>
        </p:nvSpPr>
        <p:spPr>
          <a:xfrm>
            <a:off x="5085731" y="3032428"/>
            <a:ext cx="2249943" cy="1124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zh-CN" altLang="en-US" sz="731" dirty="0"/>
              <a:t>在课件中，由于</a:t>
            </a:r>
            <a:r>
              <a:rPr lang="en-US" altLang="zh-CN" sz="731" dirty="0"/>
              <a:t>dx</a:t>
            </a:r>
            <a:r>
              <a:rPr lang="zh-CN" altLang="en-US" sz="731" dirty="0"/>
              <a:t>是向量，所以是取第</a:t>
            </a:r>
            <a:r>
              <a:rPr lang="en-US" altLang="zh-CN" sz="731" dirty="0" err="1"/>
              <a:t>i</a:t>
            </a:r>
            <a:r>
              <a:rPr lang="zh-CN" altLang="en-US" sz="731" dirty="0"/>
              <a:t>个元素出来计算</a:t>
            </a:r>
            <a:endParaRPr lang="en-US" sz="731" dirty="0"/>
          </a:p>
        </p:txBody>
      </p:sp>
      <p:sp>
        <p:nvSpPr>
          <p:cNvPr id="43" name="TextBox 31"/>
          <p:cNvSpPr txBox="1"/>
          <p:nvPr/>
        </p:nvSpPr>
        <p:spPr>
          <a:xfrm>
            <a:off x="7436904" y="49203"/>
            <a:ext cx="243893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altLang="zh-CN" sz="800" dirty="0">
                <a:solidFill>
                  <a:srgbClr val="FF0000"/>
                </a:solidFill>
              </a:rPr>
              <a:t>L2 &amp; L1  Regularization: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41817" y="155338"/>
            <a:ext cx="2319955" cy="14428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43996" y="2146704"/>
            <a:ext cx="2410566" cy="1353077"/>
          </a:xfrm>
          <a:prstGeom prst="rect">
            <a:avLst/>
          </a:prstGeom>
        </p:spPr>
      </p:pic>
      <p:sp>
        <p:nvSpPr>
          <p:cNvPr id="45" name="TextBox 31"/>
          <p:cNvSpPr txBox="1"/>
          <p:nvPr/>
        </p:nvSpPr>
        <p:spPr>
          <a:xfrm>
            <a:off x="7436904" y="213170"/>
            <a:ext cx="751366" cy="224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altLang="zh-CN" sz="731" dirty="0"/>
              <a:t>Theta conforms to some distribution</a:t>
            </a:r>
          </a:p>
        </p:txBody>
      </p:sp>
      <p:sp>
        <p:nvSpPr>
          <p:cNvPr id="47" name="TextBox 31"/>
          <p:cNvSpPr txBox="1"/>
          <p:nvPr/>
        </p:nvSpPr>
        <p:spPr>
          <a:xfrm>
            <a:off x="7443996" y="1649437"/>
            <a:ext cx="2396381" cy="449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1"/>
              </a:spcBef>
              <a:spcAft>
                <a:spcPts val="81"/>
              </a:spcAft>
            </a:pPr>
            <a:r>
              <a:rPr lang="zh-CN" altLang="en-US" sz="731" dirty="0"/>
              <a:t>第一行表示</a:t>
            </a:r>
            <a:r>
              <a:rPr lang="en-US" altLang="zh-CN" sz="731" dirty="0"/>
              <a:t>Theta</a:t>
            </a:r>
            <a:r>
              <a:rPr lang="zh-CN" altLang="en-US" sz="731" dirty="0"/>
              <a:t>满足右边的分布。第二行的推到：</a:t>
            </a:r>
            <a:r>
              <a:rPr lang="en-US" altLang="zh-CN" sz="731" dirty="0"/>
              <a:t>l* = -log(p(</a:t>
            </a:r>
            <a:r>
              <a:rPr lang="en-US" altLang="zh-CN" sz="731" dirty="0" err="1"/>
              <a:t>data|theta</a:t>
            </a:r>
            <a:r>
              <a:rPr lang="en-US" altLang="zh-CN" sz="731" dirty="0"/>
              <a:t>)) = -log(p(data)) – log(theta) = </a:t>
            </a:r>
            <a:r>
              <a:rPr lang="en-US" altLang="zh-CN" sz="731" dirty="0" err="1"/>
              <a:t>ltrain</a:t>
            </a:r>
            <a:r>
              <a:rPr lang="en-US" altLang="zh-CN" sz="731" dirty="0"/>
              <a:t>(theta) + 1/2xxx.</a:t>
            </a:r>
            <a:r>
              <a:rPr lang="zh-CN" altLang="en-US" sz="731" dirty="0"/>
              <a:t>第三，四行是对</a:t>
            </a:r>
            <a:r>
              <a:rPr lang="en-US" altLang="zh-CN" sz="731" dirty="0"/>
              <a:t>l*</a:t>
            </a:r>
            <a:r>
              <a:rPr lang="zh-CN" altLang="en-US" sz="731" dirty="0"/>
              <a:t>求导之后得</a:t>
            </a:r>
            <a:r>
              <a:rPr lang="en-US" altLang="zh-CN" sz="731" dirty="0"/>
              <a:t>dx,</a:t>
            </a:r>
            <a:r>
              <a:rPr lang="zh-CN" altLang="en-US" sz="731" dirty="0"/>
              <a:t>更新</a:t>
            </a:r>
            <a:r>
              <a:rPr lang="en-US" altLang="zh-CN" sz="731" dirty="0"/>
              <a:t>x</a:t>
            </a:r>
            <a:r>
              <a:rPr lang="zh-CN" altLang="en-US" sz="731" dirty="0"/>
              <a:t>就是这两步。第五行是说</a:t>
            </a:r>
            <a:r>
              <a:rPr lang="en-US" altLang="zh-CN" sz="731" dirty="0"/>
              <a:t>theta</a:t>
            </a:r>
            <a:r>
              <a:rPr lang="zh-CN" altLang="en-US" sz="731" dirty="0"/>
              <a:t>的最优值就是</a:t>
            </a:r>
            <a:r>
              <a:rPr lang="en-US" altLang="zh-CN" sz="731" dirty="0"/>
              <a:t>dx = 0,</a:t>
            </a:r>
            <a:r>
              <a:rPr lang="zh-CN" altLang="en-US" sz="731" dirty="0"/>
              <a:t>求出</a:t>
            </a:r>
            <a:r>
              <a:rPr lang="en-US" altLang="zh-CN" sz="731" dirty="0"/>
              <a:t>theta</a:t>
            </a:r>
            <a:r>
              <a:rPr lang="zh-CN" altLang="en-US" sz="731" dirty="0"/>
              <a:t>。</a:t>
            </a:r>
            <a:endParaRPr lang="en-US" altLang="zh-CN" sz="731" dirty="0"/>
          </a:p>
        </p:txBody>
      </p:sp>
      <p:sp>
        <p:nvSpPr>
          <p:cNvPr id="44" name="TextBox 31"/>
          <p:cNvSpPr txBox="1"/>
          <p:nvPr/>
        </p:nvSpPr>
        <p:spPr>
          <a:xfrm>
            <a:off x="7430906" y="3607642"/>
            <a:ext cx="243893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altLang="zh-CN" sz="800" dirty="0" smtClean="0">
                <a:solidFill>
                  <a:srgbClr val="FF0000"/>
                </a:solidFill>
              </a:rPr>
              <a:t>Complex Step Directional Derivative:</a:t>
            </a:r>
            <a:endParaRPr lang="en-US" altLang="zh-CN" sz="8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43996" y="3792116"/>
            <a:ext cx="2438936" cy="2914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0"/>
          <a:srcRect l="1480" t="3019" b="1"/>
          <a:stretch/>
        </p:blipFill>
        <p:spPr>
          <a:xfrm>
            <a:off x="7430071" y="4258392"/>
            <a:ext cx="2015150" cy="235419"/>
          </a:xfrm>
          <a:prstGeom prst="rect">
            <a:avLst/>
          </a:prstGeom>
        </p:spPr>
      </p:pic>
      <p:sp>
        <p:nvSpPr>
          <p:cNvPr id="46" name="TextBox 31"/>
          <p:cNvSpPr txBox="1"/>
          <p:nvPr/>
        </p:nvSpPr>
        <p:spPr>
          <a:xfrm>
            <a:off x="7443996" y="4134861"/>
            <a:ext cx="1033492" cy="1123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altLang="zh-CN" sz="730" dirty="0" smtClean="0"/>
              <a:t>Take the first order one</a:t>
            </a:r>
            <a:endParaRPr lang="en-US" altLang="zh-CN" sz="73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1"/>
          <a:srcRect l="2669" t="8532"/>
          <a:stretch/>
        </p:blipFill>
        <p:spPr>
          <a:xfrm>
            <a:off x="7443996" y="4748784"/>
            <a:ext cx="1527905" cy="2016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2"/>
          <a:srcRect l="1782"/>
          <a:stretch/>
        </p:blipFill>
        <p:spPr>
          <a:xfrm>
            <a:off x="7443996" y="5175213"/>
            <a:ext cx="1637533" cy="262041"/>
          </a:xfrm>
          <a:prstGeom prst="rect">
            <a:avLst/>
          </a:prstGeom>
        </p:spPr>
      </p:pic>
      <p:sp>
        <p:nvSpPr>
          <p:cNvPr id="48" name="TextBox 31"/>
          <p:cNvSpPr txBox="1"/>
          <p:nvPr/>
        </p:nvSpPr>
        <p:spPr>
          <a:xfrm>
            <a:off x="7430071" y="4544645"/>
            <a:ext cx="25052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zh-CN" altLang="en-US" sz="800" dirty="0"/>
              <a:t>左右两边相等。都表示成</a:t>
            </a:r>
            <a:r>
              <a:rPr lang="en-US" altLang="zh-CN" sz="800" dirty="0" err="1"/>
              <a:t>a+bi</a:t>
            </a:r>
            <a:r>
              <a:rPr lang="en-US" altLang="zh-CN" sz="800" dirty="0"/>
              <a:t>,</a:t>
            </a:r>
            <a:r>
              <a:rPr lang="zh-CN" altLang="en-US" sz="800" dirty="0"/>
              <a:t>而且</a:t>
            </a:r>
            <a:r>
              <a:rPr lang="en-US" altLang="zh-CN" sz="800" dirty="0"/>
              <a:t>f(x)</a:t>
            </a:r>
            <a:r>
              <a:rPr lang="zh-CN" altLang="en-US" sz="800" dirty="0"/>
              <a:t>和</a:t>
            </a:r>
            <a:r>
              <a:rPr lang="en-US" altLang="zh-CN" sz="800" dirty="0" err="1"/>
              <a:t>df</a:t>
            </a:r>
            <a:r>
              <a:rPr lang="en-US" altLang="zh-CN" sz="800" dirty="0"/>
              <a:t>/</a:t>
            </a:r>
            <a:r>
              <a:rPr lang="en-US" altLang="zh-CN" sz="800" dirty="0" err="1"/>
              <a:t>fx</a:t>
            </a:r>
            <a:r>
              <a:rPr lang="zh-CN" altLang="en-US" sz="800" dirty="0"/>
              <a:t>实数</a:t>
            </a:r>
            <a:endParaRPr lang="en-US" altLang="zh-CN" sz="730" dirty="0"/>
          </a:p>
        </p:txBody>
      </p:sp>
      <p:sp>
        <p:nvSpPr>
          <p:cNvPr id="49" name="TextBox 31"/>
          <p:cNvSpPr txBox="1"/>
          <p:nvPr/>
        </p:nvSpPr>
        <p:spPr>
          <a:xfrm>
            <a:off x="7443996" y="5001268"/>
            <a:ext cx="250525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altLang="zh-CN" sz="800" dirty="0" smtClean="0"/>
              <a:t>If x is a tensor</a:t>
            </a:r>
            <a:endParaRPr lang="en-US" altLang="zh-CN" sz="73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3"/>
          <a:srcRect l="1510" t="6441" r="3417"/>
          <a:stretch/>
        </p:blipFill>
        <p:spPr>
          <a:xfrm>
            <a:off x="2909452" y="1491484"/>
            <a:ext cx="2076303" cy="956993"/>
          </a:xfrm>
          <a:prstGeom prst="rect">
            <a:avLst/>
          </a:prstGeom>
        </p:spPr>
      </p:pic>
      <p:sp>
        <p:nvSpPr>
          <p:cNvPr id="51" name="TextBox 36"/>
          <p:cNvSpPr txBox="1"/>
          <p:nvPr/>
        </p:nvSpPr>
        <p:spPr>
          <a:xfrm>
            <a:off x="2867860" y="2694411"/>
            <a:ext cx="3013395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smtClean="0">
                <a:solidFill>
                  <a:schemeClr val="accent1"/>
                </a:solidFill>
              </a:rPr>
              <a:t>Sigmoid: (x)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smtClean="0"/>
              <a:t>Forward: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 smtClean="0"/>
              <a:t>self.value</a:t>
            </a:r>
            <a:r>
              <a:rPr lang="en-US" sz="800" dirty="0" smtClean="0"/>
              <a:t> </a:t>
            </a:r>
            <a:r>
              <a:rPr lang="en-US" sz="800" dirty="0"/>
              <a:t>= 1. / (1. + </a:t>
            </a:r>
            <a:r>
              <a:rPr lang="en-US" sz="800" dirty="0" err="1"/>
              <a:t>np.exp</a:t>
            </a:r>
            <a:r>
              <a:rPr lang="en-US" sz="800" dirty="0"/>
              <a:t>(-</a:t>
            </a:r>
            <a:r>
              <a:rPr lang="en-US" sz="800" dirty="0" err="1"/>
              <a:t>self.x.value</a:t>
            </a:r>
            <a:r>
              <a:rPr lang="en-US" sz="800" dirty="0"/>
              <a:t>))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smtClean="0"/>
              <a:t>Backward:</a:t>
            </a:r>
            <a:endParaRPr lang="en-US" sz="800" dirty="0"/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/>
              <a:t>self.x.grad</a:t>
            </a:r>
            <a:r>
              <a:rPr lang="en-US" sz="800" dirty="0"/>
              <a:t> = </a:t>
            </a:r>
            <a:r>
              <a:rPr lang="en-US" sz="800" dirty="0" err="1"/>
              <a:t>self.x.grad</a:t>
            </a:r>
            <a:r>
              <a:rPr lang="en-US" sz="800" dirty="0"/>
              <a:t> + </a:t>
            </a:r>
            <a:r>
              <a:rPr lang="en-US" sz="800" dirty="0" err="1"/>
              <a:t>self.grad</a:t>
            </a:r>
            <a:r>
              <a:rPr lang="en-US" sz="800" dirty="0"/>
              <a:t> * </a:t>
            </a:r>
            <a:r>
              <a:rPr lang="en-US" sz="800" dirty="0" err="1"/>
              <a:t>self.value</a:t>
            </a:r>
            <a:r>
              <a:rPr lang="en-US" sz="800" dirty="0"/>
              <a:t> </a:t>
            </a:r>
            <a:r>
              <a:rPr lang="en-US" sz="800" dirty="0" smtClean="0"/>
              <a:t>*(1 - </a:t>
            </a:r>
            <a:r>
              <a:rPr lang="en-US" sz="800" dirty="0" err="1" smtClean="0"/>
              <a:t>self.value</a:t>
            </a:r>
            <a:r>
              <a:rPr lang="en-US" sz="800" dirty="0"/>
              <a:t>)</a:t>
            </a:r>
            <a:endParaRPr lang="en-US" sz="800" dirty="0"/>
          </a:p>
        </p:txBody>
      </p:sp>
      <p:sp>
        <p:nvSpPr>
          <p:cNvPr id="52" name="TextBox 36"/>
          <p:cNvSpPr txBox="1"/>
          <p:nvPr/>
        </p:nvSpPr>
        <p:spPr>
          <a:xfrm>
            <a:off x="2876163" y="4698996"/>
            <a:ext cx="2693591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>
                <a:solidFill>
                  <a:schemeClr val="accent1"/>
                </a:solidFill>
              </a:rPr>
              <a:t>Tanh</a:t>
            </a:r>
            <a:r>
              <a:rPr lang="en-US" sz="800" dirty="0">
                <a:solidFill>
                  <a:schemeClr val="accent1"/>
                </a:solidFill>
              </a:rPr>
              <a:t>: </a:t>
            </a:r>
            <a:r>
              <a:rPr lang="en-US" sz="800" dirty="0" smtClean="0">
                <a:solidFill>
                  <a:schemeClr val="accent1"/>
                </a:solidFill>
              </a:rPr>
              <a:t>(x)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smtClean="0"/>
              <a:t>Forward: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/>
              <a:t>x_exp</a:t>
            </a:r>
            <a:r>
              <a:rPr lang="en-US" sz="800" dirty="0"/>
              <a:t> = </a:t>
            </a:r>
            <a:r>
              <a:rPr lang="en-US" sz="800" dirty="0" err="1"/>
              <a:t>np.exp</a:t>
            </a:r>
            <a:r>
              <a:rPr lang="en-US" sz="800" dirty="0"/>
              <a:t>(</a:t>
            </a:r>
            <a:r>
              <a:rPr lang="en-US" sz="800" dirty="0" err="1"/>
              <a:t>self.x.value</a:t>
            </a:r>
            <a:r>
              <a:rPr lang="en-US" sz="800" dirty="0"/>
              <a:t>)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 smtClean="0"/>
              <a:t>x_neg_exp</a:t>
            </a:r>
            <a:r>
              <a:rPr lang="en-US" sz="800" dirty="0" smtClean="0"/>
              <a:t> </a:t>
            </a:r>
            <a:r>
              <a:rPr lang="en-US" sz="800" dirty="0"/>
              <a:t>= </a:t>
            </a:r>
            <a:r>
              <a:rPr lang="en-US" sz="800" dirty="0" err="1"/>
              <a:t>np.exp</a:t>
            </a:r>
            <a:r>
              <a:rPr lang="en-US" sz="800" dirty="0"/>
              <a:t>(-</a:t>
            </a:r>
            <a:r>
              <a:rPr lang="en-US" sz="800" dirty="0" err="1"/>
              <a:t>self.x.value</a:t>
            </a:r>
            <a:r>
              <a:rPr lang="en-US" sz="800" dirty="0" smtClean="0"/>
              <a:t>)</a:t>
            </a:r>
            <a:endParaRPr lang="en-US" sz="800" dirty="0"/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 smtClean="0"/>
              <a:t>self.value</a:t>
            </a:r>
            <a:r>
              <a:rPr lang="en-US" sz="800" dirty="0" smtClean="0"/>
              <a:t> </a:t>
            </a:r>
            <a:r>
              <a:rPr lang="en-US" sz="800" dirty="0"/>
              <a:t>= (</a:t>
            </a:r>
            <a:r>
              <a:rPr lang="en-US" sz="800" dirty="0" err="1"/>
              <a:t>x_exp</a:t>
            </a:r>
            <a:r>
              <a:rPr lang="en-US" sz="800" dirty="0"/>
              <a:t> - </a:t>
            </a:r>
            <a:r>
              <a:rPr lang="en-US" sz="800" dirty="0" err="1"/>
              <a:t>x_neg_exp</a:t>
            </a:r>
            <a:r>
              <a:rPr lang="en-US" sz="800" dirty="0"/>
              <a:t>)/(</a:t>
            </a:r>
            <a:r>
              <a:rPr lang="en-US" sz="800" dirty="0" err="1"/>
              <a:t>x_exp</a:t>
            </a:r>
            <a:r>
              <a:rPr lang="en-US" sz="800" dirty="0"/>
              <a:t> + </a:t>
            </a:r>
            <a:r>
              <a:rPr lang="en-US" sz="800" dirty="0" err="1"/>
              <a:t>x_neg_exp</a:t>
            </a:r>
            <a:r>
              <a:rPr lang="en-US" sz="800" dirty="0" smtClean="0"/>
              <a:t>)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smtClean="0"/>
              <a:t>Backward:</a:t>
            </a:r>
            <a:endParaRPr lang="en-US" sz="800" dirty="0"/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/>
              <a:t>self.x.grad</a:t>
            </a:r>
            <a:r>
              <a:rPr lang="en-US" sz="800" dirty="0"/>
              <a:t> = </a:t>
            </a:r>
            <a:r>
              <a:rPr lang="en-US" sz="800" dirty="0" err="1"/>
              <a:t>self.x.grad</a:t>
            </a:r>
            <a:r>
              <a:rPr lang="en-US" sz="800" dirty="0"/>
              <a:t> + </a:t>
            </a:r>
            <a:r>
              <a:rPr lang="en-US" sz="800" dirty="0" err="1"/>
              <a:t>self.grad</a:t>
            </a:r>
            <a:r>
              <a:rPr lang="en-US" sz="800" dirty="0"/>
              <a:t> * </a:t>
            </a:r>
            <a:r>
              <a:rPr lang="en-US" sz="800" dirty="0" err="1"/>
              <a:t>self.value</a:t>
            </a:r>
            <a:r>
              <a:rPr lang="en-US" sz="800" dirty="0"/>
              <a:t> </a:t>
            </a:r>
            <a:r>
              <a:rPr lang="en-US" sz="800" dirty="0" smtClean="0"/>
              <a:t>*(1 - </a:t>
            </a:r>
            <a:r>
              <a:rPr lang="en-US" sz="800" dirty="0" err="1" smtClean="0"/>
              <a:t>self.value</a:t>
            </a:r>
            <a:r>
              <a:rPr lang="en-US" sz="800" dirty="0"/>
              <a:t>)</a:t>
            </a:r>
            <a:endParaRPr lang="en-US" sz="800" dirty="0"/>
          </a:p>
        </p:txBody>
      </p:sp>
      <p:sp>
        <p:nvSpPr>
          <p:cNvPr id="53" name="TextBox 36"/>
          <p:cNvSpPr txBox="1"/>
          <p:nvPr/>
        </p:nvSpPr>
        <p:spPr>
          <a:xfrm>
            <a:off x="2871483" y="5781008"/>
            <a:ext cx="3345502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81"/>
              </a:spcBef>
              <a:spcAft>
                <a:spcPts val="81"/>
              </a:spcAft>
            </a:pPr>
            <a:r>
              <a:rPr lang="en-US" sz="800" dirty="0" err="1">
                <a:solidFill>
                  <a:schemeClr val="accent1"/>
                </a:solidFill>
              </a:rPr>
              <a:t>SoftMax</a:t>
            </a:r>
            <a:r>
              <a:rPr lang="en-US" sz="800" dirty="0">
                <a:solidFill>
                  <a:schemeClr val="accent1"/>
                </a:solidFill>
              </a:rPr>
              <a:t>: </a:t>
            </a:r>
            <a:r>
              <a:rPr lang="en-US" sz="800" dirty="0" smtClean="0">
                <a:solidFill>
                  <a:schemeClr val="accent1"/>
                </a:solidFill>
              </a:rPr>
              <a:t>(x)</a:t>
            </a:r>
          </a:p>
          <a:p>
            <a:pPr>
              <a:spcBef>
                <a:spcPts val="81"/>
              </a:spcBef>
              <a:spcAft>
                <a:spcPts val="81"/>
              </a:spcAft>
            </a:pPr>
            <a:r>
              <a:rPr lang="en-US" sz="800" dirty="0" smtClean="0"/>
              <a:t>Forward:</a:t>
            </a:r>
          </a:p>
          <a:p>
            <a:pPr>
              <a:spcBef>
                <a:spcPts val="81"/>
              </a:spcBef>
              <a:spcAft>
                <a:spcPts val="81"/>
              </a:spcAft>
            </a:pPr>
            <a:r>
              <a:rPr lang="en-US" sz="800" dirty="0" err="1"/>
              <a:t>lmax</a:t>
            </a:r>
            <a:r>
              <a:rPr lang="en-US" sz="800" dirty="0"/>
              <a:t> = </a:t>
            </a:r>
            <a:r>
              <a:rPr lang="en-US" sz="800" dirty="0" err="1"/>
              <a:t>np.max</a:t>
            </a:r>
            <a:r>
              <a:rPr lang="en-US" sz="800" dirty="0"/>
              <a:t>(</a:t>
            </a:r>
            <a:r>
              <a:rPr lang="en-US" sz="800" dirty="0" err="1"/>
              <a:t>self.x.value,axis</a:t>
            </a:r>
            <a:r>
              <a:rPr lang="en-US" sz="800" dirty="0"/>
              <a:t>=-1,keepdims=True)</a:t>
            </a:r>
          </a:p>
          <a:p>
            <a:pPr>
              <a:spcBef>
                <a:spcPts val="81"/>
              </a:spcBef>
              <a:spcAft>
                <a:spcPts val="81"/>
              </a:spcAft>
            </a:pPr>
            <a:r>
              <a:rPr lang="en-US" sz="800" dirty="0" smtClean="0"/>
              <a:t>ex </a:t>
            </a:r>
            <a:r>
              <a:rPr lang="en-US" sz="800" dirty="0"/>
              <a:t>= </a:t>
            </a:r>
            <a:r>
              <a:rPr lang="en-US" sz="800" dirty="0" err="1"/>
              <a:t>np.exp</a:t>
            </a:r>
            <a:r>
              <a:rPr lang="en-US" sz="800" dirty="0"/>
              <a:t>(</a:t>
            </a:r>
            <a:r>
              <a:rPr lang="en-US" sz="800" dirty="0" err="1"/>
              <a:t>self.x.value</a:t>
            </a:r>
            <a:r>
              <a:rPr lang="en-US" sz="800" dirty="0"/>
              <a:t> - </a:t>
            </a:r>
            <a:r>
              <a:rPr lang="en-US" sz="800" dirty="0" err="1"/>
              <a:t>lmax</a:t>
            </a:r>
            <a:r>
              <a:rPr lang="en-US" sz="800" dirty="0"/>
              <a:t>)</a:t>
            </a:r>
          </a:p>
          <a:p>
            <a:pPr>
              <a:spcBef>
                <a:spcPts val="81"/>
              </a:spcBef>
              <a:spcAft>
                <a:spcPts val="81"/>
              </a:spcAft>
            </a:pPr>
            <a:r>
              <a:rPr lang="en-US" sz="800" dirty="0" err="1" smtClean="0"/>
              <a:t>self.value</a:t>
            </a:r>
            <a:r>
              <a:rPr lang="en-US" sz="800" dirty="0" smtClean="0"/>
              <a:t> </a:t>
            </a:r>
            <a:r>
              <a:rPr lang="en-US" sz="800" dirty="0"/>
              <a:t>= ex / </a:t>
            </a:r>
            <a:r>
              <a:rPr lang="en-US" sz="800" dirty="0" err="1"/>
              <a:t>np.sum</a:t>
            </a:r>
            <a:r>
              <a:rPr lang="en-US" sz="800" dirty="0"/>
              <a:t>(</a:t>
            </a:r>
            <a:r>
              <a:rPr lang="en-US" sz="800" dirty="0" err="1"/>
              <a:t>ex,axis</a:t>
            </a:r>
            <a:r>
              <a:rPr lang="en-US" sz="800" dirty="0"/>
              <a:t>=-1,keepdims=True</a:t>
            </a:r>
            <a:r>
              <a:rPr lang="en-US" sz="800" dirty="0" smtClean="0"/>
              <a:t>)</a:t>
            </a:r>
          </a:p>
          <a:p>
            <a:pPr>
              <a:spcBef>
                <a:spcPts val="81"/>
              </a:spcBef>
              <a:spcAft>
                <a:spcPts val="81"/>
              </a:spcAft>
            </a:pPr>
            <a:r>
              <a:rPr lang="en-US" sz="800" dirty="0" smtClean="0"/>
              <a:t>Backward:</a:t>
            </a:r>
          </a:p>
          <a:p>
            <a:pPr>
              <a:spcBef>
                <a:spcPts val="81"/>
              </a:spcBef>
              <a:spcAft>
                <a:spcPts val="81"/>
              </a:spcAft>
            </a:pPr>
            <a:r>
              <a:rPr lang="en-US" sz="800" dirty="0" err="1" smtClean="0"/>
              <a:t>self.x.grad</a:t>
            </a:r>
            <a:r>
              <a:rPr lang="en-US" sz="800" dirty="0" smtClean="0"/>
              <a:t> </a:t>
            </a:r>
            <a:r>
              <a:rPr lang="en-US" sz="800" dirty="0"/>
              <a:t>= </a:t>
            </a:r>
            <a:r>
              <a:rPr lang="en-US" sz="800" dirty="0" err="1"/>
              <a:t>self.x.grad</a:t>
            </a:r>
            <a:r>
              <a:rPr lang="en-US" sz="800" dirty="0"/>
              <a:t> + </a:t>
            </a:r>
            <a:r>
              <a:rPr lang="en-US" sz="800" dirty="0" err="1"/>
              <a:t>self.grad</a:t>
            </a:r>
            <a:r>
              <a:rPr lang="en-US" sz="800" dirty="0"/>
              <a:t> * </a:t>
            </a:r>
            <a:r>
              <a:rPr lang="en-US" sz="800" dirty="0" err="1"/>
              <a:t>self.value</a:t>
            </a:r>
            <a:r>
              <a:rPr lang="en-US" sz="800" dirty="0"/>
              <a:t> </a:t>
            </a:r>
            <a:r>
              <a:rPr lang="en-US" sz="800" dirty="0" smtClean="0"/>
              <a:t>*(1 - </a:t>
            </a:r>
            <a:r>
              <a:rPr lang="en-US" sz="800" dirty="0" err="1" smtClean="0"/>
              <a:t>self.value</a:t>
            </a:r>
            <a:r>
              <a:rPr lang="en-US" sz="800" dirty="0"/>
              <a:t>)</a:t>
            </a:r>
            <a:endParaRPr lang="en-US" sz="800" dirty="0"/>
          </a:p>
        </p:txBody>
      </p:sp>
      <p:sp>
        <p:nvSpPr>
          <p:cNvPr id="54" name="TextBox 36"/>
          <p:cNvSpPr txBox="1"/>
          <p:nvPr/>
        </p:nvSpPr>
        <p:spPr>
          <a:xfrm>
            <a:off x="2876163" y="3468226"/>
            <a:ext cx="3636572" cy="11644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>
                <a:solidFill>
                  <a:schemeClr val="accent1"/>
                </a:solidFill>
              </a:rPr>
              <a:t>Mul</a:t>
            </a:r>
            <a:r>
              <a:rPr lang="en-US" sz="800" dirty="0">
                <a:solidFill>
                  <a:schemeClr val="accent1"/>
                </a:solidFill>
              </a:rPr>
              <a:t>: </a:t>
            </a:r>
            <a:r>
              <a:rPr lang="en-US" sz="800" dirty="0" smtClean="0">
                <a:solidFill>
                  <a:schemeClr val="accent1"/>
                </a:solidFill>
              </a:rPr>
              <a:t>(</a:t>
            </a:r>
            <a:r>
              <a:rPr lang="en-US" sz="800" dirty="0" err="1" smtClean="0">
                <a:solidFill>
                  <a:schemeClr val="accent1"/>
                </a:solidFill>
              </a:rPr>
              <a:t>x,y</a:t>
            </a:r>
            <a:r>
              <a:rPr lang="en-US" sz="800" dirty="0" smtClean="0">
                <a:solidFill>
                  <a:schemeClr val="accent1"/>
                </a:solidFill>
              </a:rPr>
              <a:t>)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smtClean="0"/>
              <a:t>Forward: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/>
              <a:t>self.value</a:t>
            </a:r>
            <a:r>
              <a:rPr lang="en-US" sz="800" dirty="0"/>
              <a:t> = </a:t>
            </a:r>
            <a:r>
              <a:rPr lang="en-US" sz="800" dirty="0" err="1"/>
              <a:t>self.x.value</a:t>
            </a:r>
            <a:r>
              <a:rPr lang="en-US" sz="800" dirty="0"/>
              <a:t> * </a:t>
            </a:r>
            <a:r>
              <a:rPr lang="en-US" sz="800" dirty="0" err="1" smtClean="0"/>
              <a:t>self.y.value</a:t>
            </a:r>
            <a:endParaRPr lang="en-US" sz="800" dirty="0" smtClean="0"/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smtClean="0"/>
              <a:t>Backward: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/>
              <a:t>self.x.grad</a:t>
            </a:r>
            <a:r>
              <a:rPr lang="en-US" sz="800" dirty="0"/>
              <a:t> = </a:t>
            </a:r>
            <a:r>
              <a:rPr lang="en-US" sz="800" dirty="0" err="1"/>
              <a:t>self.x.grad</a:t>
            </a:r>
            <a:r>
              <a:rPr lang="en-US" sz="800" dirty="0"/>
              <a:t> + </a:t>
            </a:r>
            <a:r>
              <a:rPr lang="en-US" sz="800" dirty="0" err="1" smtClean="0"/>
              <a:t>np.reshape</a:t>
            </a:r>
            <a:r>
              <a:rPr lang="en-US" sz="800" dirty="0" smtClean="0"/>
              <a:t>(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 smtClean="0"/>
              <a:t>np.sum</a:t>
            </a:r>
            <a:r>
              <a:rPr lang="en-US" sz="800" dirty="0" smtClean="0"/>
              <a:t>(</a:t>
            </a:r>
            <a:r>
              <a:rPr lang="en-US" sz="800" dirty="0" err="1" smtClean="0"/>
              <a:t>self.grad</a:t>
            </a:r>
            <a:r>
              <a:rPr lang="en-US" sz="800" dirty="0" smtClean="0"/>
              <a:t>*</a:t>
            </a:r>
            <a:r>
              <a:rPr lang="en-US" sz="800" dirty="0" err="1" smtClean="0"/>
              <a:t>self.y.value,axis</a:t>
            </a:r>
            <a:r>
              <a:rPr lang="en-US" sz="800" dirty="0" smtClean="0"/>
              <a:t>=</a:t>
            </a:r>
            <a:r>
              <a:rPr lang="en-US" sz="800" dirty="0" err="1" smtClean="0"/>
              <a:t>xred,keepdims</a:t>
            </a:r>
            <a:r>
              <a:rPr lang="en-US" sz="800" dirty="0" smtClean="0"/>
              <a:t>=True), </a:t>
            </a:r>
            <a:r>
              <a:rPr lang="en-US" sz="800" dirty="0" err="1" smtClean="0"/>
              <a:t>self.x.value.shape</a:t>
            </a:r>
            <a:r>
              <a:rPr lang="en-US" sz="800" dirty="0" smtClean="0"/>
              <a:t>)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/>
              <a:t>self.y.grad</a:t>
            </a:r>
            <a:r>
              <a:rPr lang="en-US" sz="800" dirty="0"/>
              <a:t> = </a:t>
            </a:r>
            <a:r>
              <a:rPr lang="en-US" sz="800" dirty="0" err="1"/>
              <a:t>self.y.grad</a:t>
            </a:r>
            <a:r>
              <a:rPr lang="en-US" sz="800" dirty="0"/>
              <a:t> + </a:t>
            </a:r>
            <a:r>
              <a:rPr lang="en-US" sz="800" dirty="0" err="1"/>
              <a:t>np.reshape</a:t>
            </a:r>
            <a:r>
              <a:rPr lang="en-US" sz="800" dirty="0"/>
              <a:t>(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sz="800" dirty="0" err="1" smtClean="0"/>
              <a:t>np.sum</a:t>
            </a:r>
            <a:r>
              <a:rPr lang="en-US" sz="800" dirty="0" smtClean="0"/>
              <a:t>(</a:t>
            </a:r>
            <a:r>
              <a:rPr lang="en-US" sz="800" dirty="0" err="1" smtClean="0"/>
              <a:t>self.grad</a:t>
            </a:r>
            <a:r>
              <a:rPr lang="en-US" sz="800" dirty="0" smtClean="0"/>
              <a:t>*</a:t>
            </a:r>
            <a:r>
              <a:rPr lang="en-US" sz="800" dirty="0" err="1" smtClean="0"/>
              <a:t>self.x.value,axis</a:t>
            </a:r>
            <a:r>
              <a:rPr lang="en-US" sz="800" dirty="0" smtClean="0"/>
              <a:t>=</a:t>
            </a:r>
            <a:r>
              <a:rPr lang="en-US" sz="800" dirty="0" err="1" smtClean="0"/>
              <a:t>yred,keepdims</a:t>
            </a:r>
            <a:r>
              <a:rPr lang="en-US" sz="800" dirty="0" smtClean="0"/>
              <a:t>=True),</a:t>
            </a:r>
            <a:r>
              <a:rPr lang="en-US" sz="800" dirty="0" err="1" smtClean="0"/>
              <a:t>self.y.value.shape</a:t>
            </a:r>
            <a:r>
              <a:rPr lang="en-US" sz="800" dirty="0"/>
              <a:t>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643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25"/>
          <p:cNvSpPr txBox="1"/>
          <p:nvPr/>
        </p:nvSpPr>
        <p:spPr>
          <a:xfrm>
            <a:off x="79248" y="61364"/>
            <a:ext cx="2763586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altLang="zh-CN" sz="900" dirty="0" smtClean="0">
                <a:solidFill>
                  <a:srgbClr val="FF0000"/>
                </a:solidFill>
              </a:rPr>
              <a:t>Xavier Initialization: </a:t>
            </a:r>
            <a:r>
              <a:rPr lang="en-US" altLang="zh-CN" sz="800" dirty="0" smtClean="0"/>
              <a:t>Initialize a weight matrix (or tensor) to preserve zero-mean unit variance distributions.</a:t>
            </a:r>
            <a:r>
              <a:rPr lang="en-US" altLang="zh-CN" sz="800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6" name="TextBox 25"/>
          <p:cNvSpPr txBox="1"/>
          <p:nvPr/>
        </p:nvSpPr>
        <p:spPr>
          <a:xfrm>
            <a:off x="79248" y="366164"/>
            <a:ext cx="276358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/>
              <a:t>If we assume xi has unit mean and zero variance then we </a:t>
            </a:r>
            <a:r>
              <a:rPr lang="en-US" altLang="zh-CN" sz="800" dirty="0" smtClean="0"/>
              <a:t>want </a:t>
            </a:r>
            <a:r>
              <a:rPr lang="en-US" altLang="zh-CN" sz="800" dirty="0"/>
              <a:t>to have zero mean and unit variance</a:t>
            </a:r>
            <a:r>
              <a:rPr lang="en-US" altLang="zh-CN" sz="800" dirty="0" smtClean="0"/>
              <a:t>.</a:t>
            </a:r>
            <a:endParaRPr lang="en-US" altLang="zh-CN" sz="700" dirty="0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" y="655575"/>
            <a:ext cx="880655" cy="489253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79248" y="1144828"/>
            <a:ext cx="276358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800" dirty="0"/>
              <a:t>Xavier initialization randomly sets </a:t>
            </a:r>
            <a:r>
              <a:rPr lang="en-US" altLang="zh-CN" sz="800" dirty="0" smtClean="0"/>
              <a:t>w(</a:t>
            </a:r>
            <a:r>
              <a:rPr lang="en-US" altLang="zh-CN" sz="800" dirty="0" err="1" smtClean="0"/>
              <a:t>i,j</a:t>
            </a:r>
            <a:r>
              <a:rPr lang="en-US" altLang="zh-CN" sz="800" dirty="0" smtClean="0"/>
              <a:t>) </a:t>
            </a:r>
            <a:r>
              <a:rPr lang="en-US" altLang="zh-CN" sz="800" dirty="0"/>
              <a:t>to be uniform in </a:t>
            </a:r>
            <a:r>
              <a:rPr lang="en-US" altLang="zh-CN" sz="800" dirty="0" smtClean="0"/>
              <a:t>the following</a:t>
            </a:r>
            <a:r>
              <a:rPr lang="en-US" altLang="zh-CN" sz="800" dirty="0"/>
              <a:t> </a:t>
            </a:r>
            <a:r>
              <a:rPr lang="en-US" altLang="zh-CN" sz="800" dirty="0" smtClean="0"/>
              <a:t>interval. N is number of neurons. Assuming independence </a:t>
            </a:r>
            <a:r>
              <a:rPr lang="en-US" altLang="zh-CN" sz="800" dirty="0" smtClean="0">
                <a:solidFill>
                  <a:srgbClr val="FF0000"/>
                </a:solidFill>
              </a:rPr>
              <a:t>this gives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yj</a:t>
            </a:r>
            <a:r>
              <a:rPr lang="en-US" altLang="zh-CN" sz="800" dirty="0" smtClean="0">
                <a:solidFill>
                  <a:srgbClr val="FF0000"/>
                </a:solidFill>
              </a:rPr>
              <a:t> 0 mean and unit variance</a:t>
            </a:r>
            <a:r>
              <a:rPr lang="en-US" altLang="zh-CN" sz="800" dirty="0" smtClean="0"/>
              <a:t>.</a:t>
            </a:r>
            <a:endParaRPr lang="en-US" altLang="zh-CN" sz="700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9" y="1617286"/>
            <a:ext cx="928314" cy="36292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" y="2172935"/>
            <a:ext cx="2712720" cy="451015"/>
          </a:xfrm>
          <a:prstGeom prst="rect">
            <a:avLst/>
          </a:prstGeom>
        </p:spPr>
      </p:pic>
      <p:sp>
        <p:nvSpPr>
          <p:cNvPr id="50" name="TextBox 25"/>
          <p:cNvSpPr txBox="1"/>
          <p:nvPr/>
        </p:nvSpPr>
        <p:spPr>
          <a:xfrm>
            <a:off x="79248" y="2003413"/>
            <a:ext cx="27635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>
                <a:solidFill>
                  <a:srgbClr val="FF0000"/>
                </a:solidFill>
              </a:rPr>
              <a:t>Implementation: </a:t>
            </a:r>
            <a:r>
              <a:rPr lang="en-US" altLang="zh-CN" sz="800" dirty="0" err="1" smtClean="0"/>
              <a:t>np.prod</a:t>
            </a:r>
            <a:r>
              <a:rPr lang="en-US" altLang="zh-CN" sz="800" dirty="0" smtClean="0"/>
              <a:t> here calculates the </a:t>
            </a:r>
            <a:r>
              <a:rPr lang="en-US" altLang="zh-CN" sz="800" dirty="0" err="1" smtClean="0"/>
              <a:t>mul</a:t>
            </a:r>
            <a:r>
              <a:rPr lang="en-US" altLang="zh-CN" sz="800" dirty="0" smtClean="0"/>
              <a:t> of all elements.</a:t>
            </a:r>
            <a:endParaRPr lang="en-US" altLang="zh-CN" sz="700" dirty="0" smtClean="0"/>
          </a:p>
        </p:txBody>
      </p:sp>
      <p:sp>
        <p:nvSpPr>
          <p:cNvPr id="51" name="TextBox 25"/>
          <p:cNvSpPr txBox="1"/>
          <p:nvPr/>
        </p:nvSpPr>
        <p:spPr>
          <a:xfrm>
            <a:off x="79248" y="3439653"/>
            <a:ext cx="2763586" cy="2872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altLang="zh-CN" sz="900" dirty="0" err="1" smtClean="0">
                <a:solidFill>
                  <a:srgbClr val="FF0000"/>
                </a:solidFill>
              </a:rPr>
              <a:t>Kaiming</a:t>
            </a:r>
            <a:r>
              <a:rPr lang="en-US" altLang="zh-CN" sz="900" dirty="0" smtClean="0">
                <a:solidFill>
                  <a:srgbClr val="FF0000"/>
                </a:solidFill>
              </a:rPr>
              <a:t> Initialization: </a:t>
            </a:r>
            <a:r>
              <a:rPr lang="en-US" altLang="zh-CN" sz="800" dirty="0"/>
              <a:t>A </a:t>
            </a:r>
            <a:r>
              <a:rPr lang="en-US" altLang="zh-CN" sz="800" dirty="0" err="1"/>
              <a:t>ReLU</a:t>
            </a:r>
            <a:r>
              <a:rPr lang="en-US" altLang="zh-CN" sz="800" dirty="0"/>
              <a:t> nonlinearity reduces the variance</a:t>
            </a:r>
            <a:r>
              <a:rPr lang="en-US" altLang="zh-CN" sz="800" dirty="0" smtClean="0"/>
              <a:t>.</a:t>
            </a:r>
          </a:p>
          <a:p>
            <a:pPr algn="just">
              <a:spcBef>
                <a:spcPts val="81"/>
              </a:spcBef>
              <a:spcAft>
                <a:spcPts val="81"/>
              </a:spcAft>
            </a:pPr>
            <a:r>
              <a:rPr lang="en-US" altLang="zh-CN" sz="800" dirty="0" smtClean="0"/>
              <a:t>So we use the following one: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8" y="3762005"/>
            <a:ext cx="694280" cy="264886"/>
          </a:xfrm>
          <a:prstGeom prst="rect">
            <a:avLst/>
          </a:prstGeom>
        </p:spPr>
      </p:pic>
      <p:sp>
        <p:nvSpPr>
          <p:cNvPr id="52" name="TextBox 25"/>
          <p:cNvSpPr txBox="1"/>
          <p:nvPr/>
        </p:nvSpPr>
        <p:spPr>
          <a:xfrm>
            <a:off x="79248" y="2658965"/>
            <a:ext cx="276358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 smtClean="0"/>
              <a:t>The above </a:t>
            </a:r>
            <a:r>
              <a:rPr lang="en-US" altLang="zh-CN" sz="800" dirty="0" smtClean="0">
                <a:solidFill>
                  <a:srgbClr val="FF0000"/>
                </a:solidFill>
              </a:rPr>
              <a:t>is reasonable for </a:t>
            </a:r>
            <a:r>
              <a:rPr lang="en-US" altLang="zh-CN" sz="800" dirty="0" err="1" smtClean="0">
                <a:solidFill>
                  <a:srgbClr val="FF0000"/>
                </a:solidFill>
              </a:rPr>
              <a:t>tanh</a:t>
            </a:r>
            <a:r>
              <a:rPr lang="en-US" altLang="zh-CN" sz="800" dirty="0" smtClean="0">
                <a:solidFill>
                  <a:srgbClr val="FF0000"/>
                </a:solidFill>
              </a:rPr>
              <a:t> </a:t>
            </a:r>
            <a:r>
              <a:rPr lang="en-US" altLang="zh-CN" sz="800" dirty="0" smtClean="0"/>
              <a:t>and assumes </a:t>
            </a:r>
            <a:r>
              <a:rPr lang="en-US" altLang="zh-CN" sz="800" dirty="0"/>
              <a:t>that we sum over all but the last index</a:t>
            </a:r>
            <a:r>
              <a:rPr lang="en-US" altLang="zh-CN" sz="800" dirty="0" smtClean="0"/>
              <a:t>.  Reason it is good, see </a:t>
            </a:r>
            <a:r>
              <a:rPr lang="en-US" altLang="zh-CN" sz="800" dirty="0" err="1" smtClean="0"/>
              <a:t>standford</a:t>
            </a:r>
            <a:r>
              <a:rPr lang="en-US" altLang="zh-CN" sz="800" dirty="0" smtClean="0"/>
              <a:t> chapt6. Good for symmetric activation function.</a:t>
            </a:r>
          </a:p>
          <a:p>
            <a:r>
              <a:rPr lang="en-US" altLang="zh-CN" sz="800" dirty="0" smtClean="0"/>
              <a:t>For </a:t>
            </a:r>
            <a:r>
              <a:rPr lang="en-US" altLang="zh-CN" sz="800" dirty="0"/>
              <a:t>example, an image convolution filter has shape (H, W, C1, </a:t>
            </a:r>
            <a:r>
              <a:rPr lang="en-US" altLang="zh-CN" sz="800" dirty="0" smtClean="0"/>
              <a:t>C2) and </a:t>
            </a:r>
            <a:r>
              <a:rPr lang="en-US" altLang="zh-CN" sz="800" dirty="0"/>
              <a:t>we sum over the first three indices</a:t>
            </a:r>
            <a:r>
              <a:rPr lang="en-US" altLang="zh-CN" sz="800" dirty="0" smtClean="0"/>
              <a:t>. A single filter with shape H,W,C1 produce one number each time</a:t>
            </a:r>
            <a:endParaRPr lang="en-US" altLang="zh-CN" sz="700" dirty="0" smtClean="0">
              <a:solidFill>
                <a:srgbClr val="FF0000"/>
              </a:solidFill>
            </a:endParaRPr>
          </a:p>
        </p:txBody>
      </p:sp>
      <p:sp>
        <p:nvSpPr>
          <p:cNvPr id="53" name="TextBox 25"/>
          <p:cNvSpPr txBox="1"/>
          <p:nvPr/>
        </p:nvSpPr>
        <p:spPr>
          <a:xfrm>
            <a:off x="3003230" y="85948"/>
            <a:ext cx="2814452" cy="6309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900" dirty="0" smtClean="0">
                <a:solidFill>
                  <a:srgbClr val="FF0000"/>
                </a:solidFill>
              </a:rPr>
              <a:t>Batch Normalization: </a:t>
            </a:r>
            <a:r>
              <a:rPr lang="en-US" altLang="zh-CN" sz="800" dirty="0"/>
              <a:t>For each value in </a:t>
            </a:r>
            <a:r>
              <a:rPr lang="en-US" altLang="zh-CN" sz="800" dirty="0" smtClean="0"/>
              <a:t>a </a:t>
            </a:r>
            <a:r>
              <a:rPr lang="en-US" altLang="zh-CN" sz="800" dirty="0"/>
              <a:t>tensor, batch normalization </a:t>
            </a:r>
            <a:r>
              <a:rPr lang="en-US" altLang="zh-CN" sz="800" dirty="0" smtClean="0"/>
              <a:t>computed the </a:t>
            </a:r>
            <a:r>
              <a:rPr lang="en-US" altLang="zh-CN" sz="800" dirty="0"/>
              <a:t>mean and variance over the batch and renormalizes </a:t>
            </a:r>
            <a:r>
              <a:rPr lang="en-US" altLang="zh-CN" sz="800" dirty="0" smtClean="0"/>
              <a:t>the value </a:t>
            </a:r>
            <a:r>
              <a:rPr lang="en-US" altLang="zh-CN" sz="800" dirty="0"/>
              <a:t>to have unit variance and zero mean</a:t>
            </a:r>
            <a:r>
              <a:rPr lang="en-US" altLang="zh-CN" sz="800" dirty="0" smtClean="0"/>
              <a:t>.</a:t>
            </a:r>
          </a:p>
          <a:p>
            <a:pPr algn="just"/>
            <a:r>
              <a:rPr lang="en-US" altLang="zh-CN" sz="800" dirty="0"/>
              <a:t>It is typically </a:t>
            </a:r>
            <a:r>
              <a:rPr lang="en-US" altLang="zh-CN" sz="800" dirty="0">
                <a:solidFill>
                  <a:schemeClr val="accent1">
                    <a:lumMod val="75000"/>
                  </a:schemeClr>
                </a:solidFill>
              </a:rPr>
              <a:t>used just prior to a nonlinear activation </a:t>
            </a:r>
            <a:r>
              <a:rPr lang="en-US" altLang="zh-CN" sz="800" dirty="0" smtClean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US" altLang="zh-CN" sz="800" dirty="0" smtClean="0"/>
              <a:t>.</a:t>
            </a:r>
            <a:endParaRPr lang="en-US" altLang="zh-CN" sz="800" dirty="0">
              <a:solidFill>
                <a:srgbClr val="FF0000"/>
              </a:solidFill>
            </a:endParaRPr>
          </a:p>
          <a:p>
            <a:pPr algn="just"/>
            <a:r>
              <a:rPr lang="en-US" altLang="zh-CN" sz="800" dirty="0" smtClean="0">
                <a:solidFill>
                  <a:srgbClr val="FF0000"/>
                </a:solidFill>
              </a:rPr>
              <a:t>Pros: Improve grad flow, higher learning rate, allow adjust y’s range</a:t>
            </a:r>
            <a:endParaRPr lang="en-US" altLang="zh-CN" sz="800" dirty="0" smtClean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/>
          <a:srcRect t="3842"/>
          <a:stretch/>
        </p:blipFill>
        <p:spPr>
          <a:xfrm>
            <a:off x="3003230" y="760081"/>
            <a:ext cx="1619583" cy="109627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3181" y="1899545"/>
            <a:ext cx="2913888" cy="30639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3181" y="2205941"/>
            <a:ext cx="2913888" cy="297331"/>
          </a:xfrm>
          <a:prstGeom prst="rect">
            <a:avLst/>
          </a:prstGeom>
        </p:spPr>
      </p:pic>
      <p:sp>
        <p:nvSpPr>
          <p:cNvPr id="58" name="TextBox 25"/>
          <p:cNvSpPr txBox="1"/>
          <p:nvPr/>
        </p:nvSpPr>
        <p:spPr>
          <a:xfrm>
            <a:off x="2856405" y="2512337"/>
            <a:ext cx="29138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900" dirty="0" smtClean="0">
                <a:solidFill>
                  <a:srgbClr val="FF0000"/>
                </a:solidFill>
              </a:rPr>
              <a:t>Batch Norm with SGD</a:t>
            </a:r>
            <a:r>
              <a:rPr lang="en-US" altLang="zh-CN" sz="900" dirty="0" smtClean="0"/>
              <a:t>: Consider the following.</a:t>
            </a:r>
            <a:endParaRPr lang="en-US" altLang="zh-CN" sz="800" dirty="0" smtClean="0"/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10"/>
          <a:srcRect l="1387" t="11313"/>
          <a:stretch/>
        </p:blipFill>
        <p:spPr>
          <a:xfrm>
            <a:off x="2856405" y="2732252"/>
            <a:ext cx="2884192" cy="19229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6405" y="2970702"/>
            <a:ext cx="2361637" cy="234989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6405" y="3258328"/>
            <a:ext cx="2770053" cy="256431"/>
          </a:xfrm>
          <a:prstGeom prst="rect">
            <a:avLst/>
          </a:prstGeom>
        </p:spPr>
      </p:pic>
      <p:sp>
        <p:nvSpPr>
          <p:cNvPr id="63" name="TextBox 25"/>
          <p:cNvSpPr txBox="1"/>
          <p:nvPr/>
        </p:nvSpPr>
        <p:spPr>
          <a:xfrm>
            <a:off x="8347594" y="5788017"/>
            <a:ext cx="15310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900" dirty="0" err="1" smtClean="0">
                <a:solidFill>
                  <a:srgbClr val="FF0000"/>
                </a:solidFill>
              </a:rPr>
              <a:t>GRU</a:t>
            </a:r>
            <a:r>
              <a:rPr lang="en-US" altLang="zh-CN" sz="900" dirty="0" err="1"/>
              <a:t>:The</a:t>
            </a:r>
            <a:r>
              <a:rPr lang="en-US" altLang="zh-CN" sz="900" dirty="0"/>
              <a:t> highway path is H.</a:t>
            </a:r>
            <a:endParaRPr lang="en-US" altLang="zh-CN" sz="800" dirty="0" smtClean="0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13"/>
          <a:srcRect l="1392" t="8480"/>
          <a:stretch/>
        </p:blipFill>
        <p:spPr>
          <a:xfrm>
            <a:off x="2843468" y="3822609"/>
            <a:ext cx="2873314" cy="404835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14"/>
          <a:srcRect l="776" t="8149"/>
          <a:stretch/>
        </p:blipFill>
        <p:spPr>
          <a:xfrm>
            <a:off x="2842834" y="4251925"/>
            <a:ext cx="2850295" cy="249936"/>
          </a:xfrm>
          <a:prstGeom prst="rect">
            <a:avLst/>
          </a:prstGeom>
        </p:spPr>
      </p:pic>
      <p:sp>
        <p:nvSpPr>
          <p:cNvPr id="66" name="TextBox 25"/>
          <p:cNvSpPr txBox="1"/>
          <p:nvPr/>
        </p:nvSpPr>
        <p:spPr>
          <a:xfrm>
            <a:off x="6274951" y="58664"/>
            <a:ext cx="2814452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900" dirty="0" smtClean="0">
                <a:solidFill>
                  <a:srgbClr val="FF0000"/>
                </a:solidFill>
              </a:rPr>
              <a:t>CNN: </a:t>
            </a:r>
            <a:r>
              <a:rPr lang="en-US" altLang="zh-CN" sz="800" dirty="0" smtClean="0"/>
              <a:t>Each layer a bunch of filters, each filter produce a plane of numbers. All the numbers in one layer forms a 3-D matrix. (2-D plane for 1 filter, n filters)</a:t>
            </a: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4951" y="485171"/>
            <a:ext cx="2802209" cy="661133"/>
          </a:xfrm>
          <a:prstGeom prst="rect">
            <a:avLst/>
          </a:prstGeom>
        </p:spPr>
      </p:pic>
      <p:sp>
        <p:nvSpPr>
          <p:cNvPr id="68" name="TextBox 25"/>
          <p:cNvSpPr txBox="1"/>
          <p:nvPr/>
        </p:nvSpPr>
        <p:spPr>
          <a:xfrm>
            <a:off x="6274951" y="1229865"/>
            <a:ext cx="2814452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900" dirty="0" smtClean="0">
                <a:solidFill>
                  <a:srgbClr val="FF0000"/>
                </a:solidFill>
              </a:rPr>
              <a:t>Pure Highway: </a:t>
            </a:r>
            <a:r>
              <a:rPr lang="en-US" altLang="zh-CN" sz="800" dirty="0"/>
              <a:t>The </a:t>
            </a:r>
            <a:r>
              <a:rPr lang="en-US" altLang="zh-CN" sz="800" dirty="0" smtClean="0"/>
              <a:t>diversion Di(Li) fits </a:t>
            </a:r>
            <a:r>
              <a:rPr lang="en-US" altLang="zh-CN" sz="800" dirty="0"/>
              <a:t>the residual of the identity </a:t>
            </a:r>
            <a:r>
              <a:rPr lang="en-US" altLang="zh-CN" sz="800" dirty="0" smtClean="0"/>
              <a:t>function</a:t>
            </a: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74951" y="1551078"/>
            <a:ext cx="1776329" cy="357466"/>
          </a:xfrm>
          <a:prstGeom prst="rect">
            <a:avLst/>
          </a:prstGeom>
        </p:spPr>
      </p:pic>
      <p:sp>
        <p:nvSpPr>
          <p:cNvPr id="70" name="TextBox 25"/>
          <p:cNvSpPr txBox="1"/>
          <p:nvPr/>
        </p:nvSpPr>
        <p:spPr>
          <a:xfrm>
            <a:off x="6274951" y="1908625"/>
            <a:ext cx="2814452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900" dirty="0" smtClean="0">
                <a:solidFill>
                  <a:srgbClr val="FF0000"/>
                </a:solidFill>
              </a:rPr>
              <a:t>Deep Residual Network: </a:t>
            </a:r>
            <a:r>
              <a:rPr lang="en-US" altLang="zh-CN" sz="800" dirty="0" err="1"/>
              <a:t>Resnets</a:t>
            </a:r>
            <a:r>
              <a:rPr lang="en-US" altLang="zh-CN" sz="800" dirty="0"/>
              <a:t> have a “</a:t>
            </a:r>
            <a:r>
              <a:rPr lang="en-US" altLang="zh-CN" sz="800" dirty="0" smtClean="0"/>
              <a:t>highway path</a:t>
            </a:r>
            <a:r>
              <a:rPr lang="en-US" altLang="zh-CN" sz="800" dirty="0"/>
              <a:t>” connecting the </a:t>
            </a:r>
            <a:r>
              <a:rPr lang="en-US" altLang="zh-CN" sz="800" dirty="0" smtClean="0"/>
              <a:t>input to </a:t>
            </a:r>
            <a:r>
              <a:rPr lang="en-US" altLang="zh-CN" sz="800" dirty="0"/>
              <a:t>the output. This </a:t>
            </a:r>
            <a:r>
              <a:rPr lang="en-US" altLang="zh-CN" sz="800" dirty="0" smtClean="0"/>
              <a:t>preserves gradients</a:t>
            </a:r>
            <a:r>
              <a:rPr lang="en-US" altLang="zh-CN" sz="800" dirty="0"/>
              <a:t>.</a:t>
            </a:r>
            <a:endParaRPr lang="en-US" altLang="zh-CN" sz="800" dirty="0" smtClean="0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17"/>
          <a:srcRect l="4756" t="3069" r="7592"/>
          <a:stretch/>
        </p:blipFill>
        <p:spPr>
          <a:xfrm>
            <a:off x="6274951" y="2285561"/>
            <a:ext cx="712630" cy="693058"/>
          </a:xfrm>
          <a:prstGeom prst="rect">
            <a:avLst/>
          </a:prstGeom>
        </p:spPr>
      </p:pic>
      <p:sp>
        <p:nvSpPr>
          <p:cNvPr id="72" name="TextBox 25"/>
          <p:cNvSpPr txBox="1"/>
          <p:nvPr/>
        </p:nvSpPr>
        <p:spPr>
          <a:xfrm>
            <a:off x="6274951" y="3019795"/>
            <a:ext cx="2814452" cy="261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900" dirty="0" smtClean="0">
                <a:solidFill>
                  <a:srgbClr val="FF0000"/>
                </a:solidFill>
              </a:rPr>
              <a:t>Recurrent Neural Network: </a:t>
            </a:r>
            <a:r>
              <a:rPr lang="en-US" altLang="zh-CN" sz="800" dirty="0" smtClean="0"/>
              <a:t>We </a:t>
            </a:r>
            <a:r>
              <a:rPr lang="en-US" altLang="zh-CN" sz="800" dirty="0"/>
              <a:t>can process a sequence of vectors x </a:t>
            </a:r>
            <a:r>
              <a:rPr lang="en-US" altLang="zh-CN" sz="800" dirty="0" smtClean="0"/>
              <a:t>by applying </a:t>
            </a:r>
            <a:r>
              <a:rPr lang="en-US" altLang="zh-CN" sz="800" dirty="0"/>
              <a:t>a recurrence formula at every time </a:t>
            </a:r>
            <a:r>
              <a:rPr lang="en-US" altLang="zh-CN" sz="800" dirty="0" smtClean="0"/>
              <a:t>step</a:t>
            </a: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74951" y="3348865"/>
            <a:ext cx="2027816" cy="750691"/>
          </a:xfrm>
          <a:prstGeom prst="rect">
            <a:avLst/>
          </a:prstGeom>
        </p:spPr>
      </p:pic>
      <p:sp>
        <p:nvSpPr>
          <p:cNvPr id="75" name="TextBox 25"/>
          <p:cNvSpPr txBox="1"/>
          <p:nvPr/>
        </p:nvSpPr>
        <p:spPr>
          <a:xfrm>
            <a:off x="6274951" y="4257007"/>
            <a:ext cx="28144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/>
              <a:t>Notice: the same function and the </a:t>
            </a:r>
            <a:r>
              <a:rPr lang="en-US" altLang="zh-CN" sz="800" dirty="0">
                <a:solidFill>
                  <a:srgbClr val="FF0000"/>
                </a:solidFill>
              </a:rPr>
              <a:t>same </a:t>
            </a:r>
            <a:r>
              <a:rPr lang="en-US" altLang="zh-CN" sz="800" dirty="0" smtClean="0">
                <a:solidFill>
                  <a:srgbClr val="FF0000"/>
                </a:solidFill>
              </a:rPr>
              <a:t>set of </a:t>
            </a:r>
            <a:r>
              <a:rPr lang="en-US" altLang="zh-CN" sz="800" dirty="0">
                <a:solidFill>
                  <a:srgbClr val="FF0000"/>
                </a:solidFill>
              </a:rPr>
              <a:t>parameters</a:t>
            </a:r>
            <a:r>
              <a:rPr lang="en-US" altLang="zh-CN" sz="800" dirty="0"/>
              <a:t> are used at every time step.</a:t>
            </a:r>
            <a:endParaRPr lang="en-US" altLang="zh-CN" sz="800" dirty="0" smtClean="0"/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74951" y="4708784"/>
            <a:ext cx="1855282" cy="474917"/>
          </a:xfrm>
          <a:prstGeom prst="rect">
            <a:avLst/>
          </a:prstGeom>
        </p:spPr>
      </p:pic>
      <p:sp>
        <p:nvSpPr>
          <p:cNvPr id="77" name="TextBox 25"/>
          <p:cNvSpPr txBox="1"/>
          <p:nvPr/>
        </p:nvSpPr>
        <p:spPr>
          <a:xfrm>
            <a:off x="6274951" y="4526793"/>
            <a:ext cx="281445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dirty="0"/>
              <a:t>(Vanilla) Recurrent Neural </a:t>
            </a:r>
            <a:r>
              <a:rPr lang="en-US" altLang="zh-CN" sz="800" dirty="0" smtClean="0"/>
              <a:t>Network</a:t>
            </a:r>
            <a:endParaRPr lang="en-US" altLang="zh-CN" sz="800" dirty="0"/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70420" y="5463346"/>
            <a:ext cx="1902697" cy="1078607"/>
          </a:xfrm>
          <a:prstGeom prst="rect">
            <a:avLst/>
          </a:prstGeom>
        </p:spPr>
      </p:pic>
      <p:sp>
        <p:nvSpPr>
          <p:cNvPr id="79" name="TextBox 25"/>
          <p:cNvSpPr txBox="1"/>
          <p:nvPr/>
        </p:nvSpPr>
        <p:spPr>
          <a:xfrm>
            <a:off x="49407" y="4262943"/>
            <a:ext cx="281445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900" dirty="0" smtClean="0">
                <a:solidFill>
                  <a:srgbClr val="FF0000"/>
                </a:solidFill>
              </a:rPr>
              <a:t>LSTM:</a:t>
            </a:r>
            <a:endParaRPr lang="en-US" altLang="zh-CN" sz="800" dirty="0" smtClean="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532" y="4401442"/>
            <a:ext cx="2156514" cy="818677"/>
          </a:xfrm>
          <a:prstGeom prst="rect">
            <a:avLst/>
          </a:prstGeom>
        </p:spPr>
      </p:pic>
      <p:sp>
        <p:nvSpPr>
          <p:cNvPr id="81" name="TextBox 25"/>
          <p:cNvSpPr txBox="1"/>
          <p:nvPr/>
        </p:nvSpPr>
        <p:spPr>
          <a:xfrm>
            <a:off x="49407" y="5312440"/>
            <a:ext cx="2814452" cy="7540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800" dirty="0"/>
              <a:t>The highway path goes across the top and is called the Carry</a:t>
            </a:r>
            <a:r>
              <a:rPr lang="en-US" altLang="zh-CN" sz="800" dirty="0" smtClean="0"/>
              <a:t>:</a:t>
            </a:r>
          </a:p>
          <a:p>
            <a:pPr algn="just"/>
            <a:r>
              <a:rPr lang="en-US" altLang="zh-CN" sz="800" dirty="0"/>
              <a:t>The highway path C (across the top of the figure) is </a:t>
            </a:r>
            <a:r>
              <a:rPr lang="en-US" altLang="zh-CN" sz="800" dirty="0" smtClean="0"/>
              <a:t>gated. </a:t>
            </a:r>
            <a:r>
              <a:rPr lang="en-US" altLang="zh-CN" sz="800" dirty="0"/>
              <a:t>The product F </a:t>
            </a:r>
            <a:r>
              <a:rPr lang="en-US" altLang="zh-CN" sz="800" dirty="0" smtClean="0"/>
              <a:t>* </a:t>
            </a:r>
            <a:r>
              <a:rPr lang="en-US" altLang="zh-CN" sz="800" dirty="0"/>
              <a:t>C is </a:t>
            </a:r>
            <a:r>
              <a:rPr lang="en-US" altLang="zh-CN" sz="800" dirty="0" err="1"/>
              <a:t>componentwise</a:t>
            </a:r>
            <a:r>
              <a:rPr lang="en-US" altLang="zh-CN" sz="800" dirty="0"/>
              <a:t> (as in </a:t>
            </a:r>
            <a:r>
              <a:rPr lang="en-US" altLang="zh-CN" sz="800" dirty="0" err="1"/>
              <a:t>Numpy</a:t>
            </a:r>
            <a:r>
              <a:rPr lang="en-US" altLang="zh-CN" sz="800" dirty="0" smtClean="0"/>
              <a:t>). We </a:t>
            </a:r>
            <a:r>
              <a:rPr lang="en-US" altLang="zh-CN" sz="800" dirty="0"/>
              <a:t>say F gates C. F is called the “forget gate</a:t>
            </a:r>
            <a:r>
              <a:rPr lang="en-US" altLang="zh-CN" sz="800" dirty="0" smtClean="0"/>
              <a:t>”.</a:t>
            </a:r>
          </a:p>
          <a:p>
            <a:pPr algn="just"/>
            <a:r>
              <a:rPr lang="en-US" altLang="zh-CN" sz="800" i="1" dirty="0" err="1">
                <a:solidFill>
                  <a:srgbClr val="FF0000"/>
                </a:solidFill>
              </a:rPr>
              <a:t>ResNet</a:t>
            </a:r>
            <a:r>
              <a:rPr lang="en-US" altLang="zh-CN" sz="800" i="1" dirty="0">
                <a:solidFill>
                  <a:srgbClr val="FF0000"/>
                </a:solidFill>
              </a:rPr>
              <a:t> is to </a:t>
            </a:r>
            <a:r>
              <a:rPr lang="en-US" altLang="zh-CN" sz="800" i="1" dirty="0" err="1" smtClean="0">
                <a:solidFill>
                  <a:srgbClr val="FF0000"/>
                </a:solidFill>
              </a:rPr>
              <a:t>PlainNet</a:t>
            </a:r>
            <a:r>
              <a:rPr lang="en-US" altLang="zh-CN" sz="800" i="1" dirty="0" smtClean="0">
                <a:solidFill>
                  <a:srgbClr val="FF0000"/>
                </a:solidFill>
              </a:rPr>
              <a:t> (</a:t>
            </a:r>
            <a:r>
              <a:rPr lang="en-US" altLang="zh-CN" sz="800" i="1" dirty="0" err="1" smtClean="0">
                <a:solidFill>
                  <a:srgbClr val="FF0000"/>
                </a:solidFill>
              </a:rPr>
              <a:t>Resnet</a:t>
            </a:r>
            <a:r>
              <a:rPr lang="en-US" altLang="zh-CN" sz="800" i="1" dirty="0" smtClean="0">
                <a:solidFill>
                  <a:srgbClr val="FF0000"/>
                </a:solidFill>
              </a:rPr>
              <a:t> connects what plain net is not connected) </a:t>
            </a:r>
            <a:r>
              <a:rPr lang="en-US" altLang="zh-CN" sz="800" i="1" dirty="0">
                <a:solidFill>
                  <a:srgbClr val="FF0000"/>
                </a:solidFill>
              </a:rPr>
              <a:t>what LSTM is to </a:t>
            </a:r>
            <a:r>
              <a:rPr lang="en-US" altLang="zh-CN" sz="800" i="1" dirty="0" smtClean="0">
                <a:solidFill>
                  <a:srgbClr val="FF0000"/>
                </a:solidFill>
              </a:rPr>
              <a:t>RNN (LSTM adds a highway)</a:t>
            </a:r>
            <a:r>
              <a:rPr lang="en-US" altLang="zh-CN" sz="800" dirty="0" smtClean="0">
                <a:solidFill>
                  <a:srgbClr val="FF0000"/>
                </a:solidFill>
              </a:rPr>
              <a:t>, </a:t>
            </a:r>
            <a:r>
              <a:rPr lang="en-US" altLang="zh-CN" sz="800" dirty="0">
                <a:solidFill>
                  <a:srgbClr val="FF0000"/>
                </a:solidFill>
              </a:rPr>
              <a:t>kind of.</a:t>
            </a:r>
            <a:endParaRPr lang="en-US" altLang="zh-CN" sz="800" dirty="0" smtClean="0">
              <a:solidFill>
                <a:srgbClr val="FF0000"/>
              </a:solidFill>
            </a:endParaRPr>
          </a:p>
        </p:txBody>
      </p:sp>
      <p:sp>
        <p:nvSpPr>
          <p:cNvPr id="83" name="TextBox 25"/>
          <p:cNvSpPr txBox="1"/>
          <p:nvPr/>
        </p:nvSpPr>
        <p:spPr>
          <a:xfrm>
            <a:off x="6270420" y="5269745"/>
            <a:ext cx="170288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dirty="0" smtClean="0">
                <a:solidFill>
                  <a:srgbClr val="FF0000"/>
                </a:solidFill>
              </a:rPr>
              <a:t>Combination of RNN to CNN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73422" y="3333168"/>
            <a:ext cx="466602" cy="87515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589" y="6066493"/>
            <a:ext cx="1080246" cy="689745"/>
          </a:xfrm>
          <a:prstGeom prst="rect">
            <a:avLst/>
          </a:prstGeom>
        </p:spPr>
      </p:pic>
      <p:sp>
        <p:nvSpPr>
          <p:cNvPr id="86" name="TextBox 25"/>
          <p:cNvSpPr txBox="1"/>
          <p:nvPr/>
        </p:nvSpPr>
        <p:spPr>
          <a:xfrm>
            <a:off x="1161237" y="6167917"/>
            <a:ext cx="170262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800" dirty="0" smtClean="0"/>
              <a:t>Gates: 1.</a:t>
            </a:r>
            <a:r>
              <a:rPr lang="en-US" altLang="zh-CN" sz="800" dirty="0"/>
              <a:t> what information we’re going to throw away from the cell state</a:t>
            </a:r>
            <a:r>
              <a:rPr lang="en-US" altLang="zh-CN" sz="800" dirty="0" smtClean="0"/>
              <a:t>. </a:t>
            </a:r>
            <a:r>
              <a:rPr lang="en-US" altLang="zh-CN" sz="800" dirty="0"/>
              <a:t>2. what new information we’re going to store in the cell state</a:t>
            </a:r>
            <a:r>
              <a:rPr lang="en-US" altLang="zh-CN" sz="800" dirty="0" smtClean="0"/>
              <a:t>. 3. Filter output 4. Filter cell state</a:t>
            </a:r>
          </a:p>
        </p:txBody>
      </p:sp>
      <p:sp>
        <p:nvSpPr>
          <p:cNvPr id="87" name="TextBox 25"/>
          <p:cNvSpPr txBox="1"/>
          <p:nvPr/>
        </p:nvSpPr>
        <p:spPr>
          <a:xfrm>
            <a:off x="2856405" y="3587854"/>
            <a:ext cx="291388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900" dirty="0" err="1">
                <a:solidFill>
                  <a:srgbClr val="FF0000"/>
                </a:solidFill>
              </a:rPr>
              <a:t>Karpathy</a:t>
            </a:r>
            <a:r>
              <a:rPr lang="en-US" altLang="zh-CN" sz="900" dirty="0">
                <a:solidFill>
                  <a:srgbClr val="FF0000"/>
                </a:solidFill>
              </a:rPr>
              <a:t> Conjecture</a:t>
            </a:r>
            <a:r>
              <a:rPr lang="en-US" altLang="zh-CN" sz="900" dirty="0" smtClean="0"/>
              <a:t>: Consider the following.</a:t>
            </a:r>
            <a:endParaRPr lang="en-US" altLang="zh-CN" sz="800" dirty="0" smtClean="0"/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47594" y="6028086"/>
            <a:ext cx="1531075" cy="342569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897994" y="4903498"/>
            <a:ext cx="1435785" cy="366982"/>
          </a:xfrm>
          <a:prstGeom prst="rect">
            <a:avLst/>
          </a:prstGeom>
        </p:spPr>
      </p:pic>
      <p:sp>
        <p:nvSpPr>
          <p:cNvPr id="90" name="TextBox 25"/>
          <p:cNvSpPr txBox="1"/>
          <p:nvPr/>
        </p:nvSpPr>
        <p:spPr>
          <a:xfrm>
            <a:off x="2932986" y="4613264"/>
            <a:ext cx="29138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900" dirty="0" smtClean="0">
                <a:solidFill>
                  <a:srgbClr val="FF0000"/>
                </a:solidFill>
              </a:rPr>
              <a:t>Dropout: </a:t>
            </a:r>
            <a:r>
              <a:rPr lang="en-US" altLang="zh-CN" sz="900" dirty="0" smtClean="0"/>
              <a:t>randomly </a:t>
            </a:r>
            <a:r>
              <a:rPr lang="en-US" altLang="zh-CN" sz="900" dirty="0"/>
              <a:t>set some neurons to zero in the forward </a:t>
            </a:r>
            <a:r>
              <a:rPr lang="en-US" altLang="zh-CN" sz="900" dirty="0" smtClean="0"/>
              <a:t>pass. Used before </a:t>
            </a:r>
            <a:r>
              <a:rPr lang="en-US" altLang="zh-CN" sz="900" dirty="0" err="1" smtClean="0"/>
              <a:t>relu</a:t>
            </a:r>
            <a:r>
              <a:rPr lang="en-US" altLang="zh-CN" sz="900" dirty="0" smtClean="0"/>
              <a:t>. Kind of training a subset of NN</a:t>
            </a:r>
            <a:endParaRPr lang="en-US" altLang="zh-CN" sz="800" dirty="0" smtClean="0"/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37586" y="4890263"/>
            <a:ext cx="1084918" cy="355019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932986" y="5356157"/>
            <a:ext cx="1597380" cy="1219459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474269" y="5475297"/>
            <a:ext cx="1616311" cy="12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1158</Words>
  <Application>Microsoft Office PowerPoint</Application>
  <PresentationFormat>A4 纸张(210x297 毫米)</PresentationFormat>
  <Paragraphs>89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>University of Chicago Library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Liu</dc:creator>
  <cp:lastModifiedBy>alex</cp:lastModifiedBy>
  <cp:revision>606</cp:revision>
  <dcterms:created xsi:type="dcterms:W3CDTF">2017-02-07T21:41:26Z</dcterms:created>
  <dcterms:modified xsi:type="dcterms:W3CDTF">2017-02-09T05:23:07Z</dcterms:modified>
</cp:coreProperties>
</file>