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10"/>
  </p:notesMasterIdLst>
  <p:sldIdLst>
    <p:sldId id="256" r:id="rId2"/>
    <p:sldId id="261" r:id="rId3"/>
    <p:sldId id="263" r:id="rId4"/>
    <p:sldId id="257" r:id="rId5"/>
    <p:sldId id="264" r:id="rId6"/>
    <p:sldId id="265" r:id="rId7"/>
    <p:sldId id="266" r:id="rId8"/>
    <p:sldId id="260" r:id="rId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222" autoAdjust="0"/>
  </p:normalViewPr>
  <p:slideViewPr>
    <p:cSldViewPr snapToGrid="0" snapToObjects="1">
      <p:cViewPr>
        <p:scale>
          <a:sx n="68" d="100"/>
          <a:sy n="68" d="100"/>
        </p:scale>
        <p:origin x="-344"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3F46E8E4-9963-774E-B611-70CD903F12C4}" type="datetimeFigureOut">
              <a:rPr lang="en-US" smtClean="0"/>
              <a:t>2/27/18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2BA8D548-AAB9-714D-9C01-E7E5E7A7E49C}" type="slidenum">
              <a:rPr lang="en-US" smtClean="0"/>
              <a:t>‹#›</a:t>
            </a:fld>
            <a:endParaRPr lang="en-US"/>
          </a:p>
        </p:txBody>
      </p:sp>
    </p:spTree>
    <p:extLst>
      <p:ext uri="{BB962C8B-B14F-4D97-AF65-F5344CB8AC3E}">
        <p14:creationId xmlns:p14="http://schemas.microsoft.com/office/powerpoint/2010/main" val="16766888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Fingertip tracking has a number of compelling applications and, thus, is of interest to a great number of people.</a:t>
            </a:r>
            <a:r>
              <a:rPr lang="en-US" sz="1200" kern="1200" baseline="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BA8D548-AAB9-714D-9C01-E7E5E7A7E49C}" type="slidenum">
              <a:rPr lang="en-US" smtClean="0"/>
              <a:t>1</a:t>
            </a:fld>
            <a:endParaRPr lang="en-US"/>
          </a:p>
        </p:txBody>
      </p:sp>
    </p:spTree>
    <p:extLst>
      <p:ext uri="{BB962C8B-B14F-4D97-AF65-F5344CB8AC3E}">
        <p14:creationId xmlns:p14="http://schemas.microsoft.com/office/powerpoint/2010/main" val="294070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step in tracking fingertips is locating the hand. This can be accomplished through segmentation</a:t>
            </a:r>
            <a:r>
              <a:rPr lang="en-US" sz="1200" kern="1200" baseline="0" dirty="0" smtClean="0">
                <a:solidFill>
                  <a:schemeClr val="tx1"/>
                </a:solidFill>
                <a:effectLst/>
                <a:latin typeface="+mn-lt"/>
                <a:ea typeface="+mn-ea"/>
                <a:cs typeface="+mn-cs"/>
              </a:rPr>
              <a:t> of blobs that have skin color. The techniques for hand detection have been discuss in one of the previous tutorials. Also, here we make an assumption that a hand corresponds to the biggest segmented blob.</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A8D548-AAB9-714D-9C01-E7E5E7A7E49C}" type="slidenum">
              <a:rPr lang="en-US" smtClean="0"/>
              <a:t>2</a:t>
            </a:fld>
            <a:endParaRPr lang="en-US"/>
          </a:p>
        </p:txBody>
      </p:sp>
    </p:spTree>
    <p:extLst>
      <p:ext uri="{BB962C8B-B14F-4D97-AF65-F5344CB8AC3E}">
        <p14:creationId xmlns:p14="http://schemas.microsoft.com/office/powerpoint/2010/main" val="4217438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hand is properly segmented from the background, we can use </a:t>
            </a:r>
            <a:r>
              <a:rPr lang="en-US" dirty="0" err="1" smtClean="0"/>
              <a:t>OpenCV’s</a:t>
            </a:r>
            <a:r>
              <a:rPr lang="en-US" dirty="0" smtClean="0"/>
              <a:t> </a:t>
            </a:r>
            <a:r>
              <a:rPr lang="en-US" dirty="0" err="1" smtClean="0"/>
              <a:t>findContours</a:t>
            </a:r>
            <a:r>
              <a:rPr lang="en-US" dirty="0" smtClean="0"/>
              <a:t>()</a:t>
            </a:r>
            <a:r>
              <a:rPr lang="en-US" baseline="0" dirty="0" smtClean="0"/>
              <a:t> method that extracts the hand contour. T</a:t>
            </a:r>
            <a:r>
              <a:rPr lang="en-US" dirty="0" smtClean="0"/>
              <a:t>he hand contour is represented by a series of points as illustrated. </a:t>
            </a:r>
          </a:p>
          <a:p>
            <a:endParaRPr lang="en-US" dirty="0" smtClean="0"/>
          </a:p>
          <a:p>
            <a:r>
              <a:rPr lang="en-US" dirty="0" smtClean="0"/>
              <a:t>One possible formulation of the goal of a fingertip tracking algorithm is the identification of the points that correspond to the location of the fingertip relative to the rest of the frame. In other words, the goal is to identify the points marked red in the image below.</a:t>
            </a:r>
            <a:endParaRPr lang="en-US" dirty="0"/>
          </a:p>
        </p:txBody>
      </p:sp>
      <p:sp>
        <p:nvSpPr>
          <p:cNvPr id="4" name="Slide Number Placeholder 3"/>
          <p:cNvSpPr>
            <a:spLocks noGrp="1"/>
          </p:cNvSpPr>
          <p:nvPr>
            <p:ph type="sldNum" sz="quarter" idx="10"/>
          </p:nvPr>
        </p:nvSpPr>
        <p:spPr/>
        <p:txBody>
          <a:bodyPr/>
          <a:lstStyle/>
          <a:p>
            <a:fld id="{2BA8D548-AAB9-714D-9C01-E7E5E7A7E49C}" type="slidenum">
              <a:rPr lang="en-US" smtClean="0"/>
              <a:t>3</a:t>
            </a:fld>
            <a:endParaRPr lang="en-US"/>
          </a:p>
        </p:txBody>
      </p:sp>
    </p:spTree>
    <p:extLst>
      <p:ext uri="{BB962C8B-B14F-4D97-AF65-F5344CB8AC3E}">
        <p14:creationId xmlns:p14="http://schemas.microsoft.com/office/powerpoint/2010/main" val="2195141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On</a:t>
            </a:r>
            <a:r>
              <a:rPr lang="en-US" baseline="0" dirty="0" smtClean="0"/>
              <a:t> the right hand side there </a:t>
            </a:r>
            <a:r>
              <a:rPr lang="en-US" dirty="0" smtClean="0"/>
              <a:t>is an illustration of the outputs of </a:t>
            </a:r>
            <a:r>
              <a:rPr lang="en-US" dirty="0" err="1" smtClean="0"/>
              <a:t>OpenCV's</a:t>
            </a:r>
            <a:r>
              <a:rPr lang="en-US" dirty="0" smtClean="0"/>
              <a:t> convexity defect functions. It identifies those places on the curve that are concave. In the case of the hand, this is the space between fingers. Most importantly, the end points of these convexity defects correspond to fingertip locations.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 is an important limitation of using convexity defects for fingertip tracking. Given a hand with a single finger, there are no convexity defects. This means that this approach requires more than one finger to be extended to function properly.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A8D548-AAB9-714D-9C01-E7E5E7A7E49C}" type="slidenum">
              <a:rPr lang="en-US" smtClean="0"/>
              <a:t>4</a:t>
            </a:fld>
            <a:endParaRPr lang="en-US"/>
          </a:p>
        </p:txBody>
      </p:sp>
    </p:spTree>
    <p:extLst>
      <p:ext uri="{BB962C8B-B14F-4D97-AF65-F5344CB8AC3E}">
        <p14:creationId xmlns:p14="http://schemas.microsoft.com/office/powerpoint/2010/main" val="175799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Idea: In order to find the fingertips for the thumb and index finger for each hand, we attempt to find pixels that represent peaks along the contour perimeters.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each point in the set of points describing a curve, the algorithm determines the angle between the two lines that start at the point in question and end k points away in either direction. This is illustrated above. If the angle is determined to be below a certain threshold, often 60 degrees, the angle is marked as being of interest. This results of this process with the outline of a hand as an input is illustrated below.</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A8D548-AAB9-714D-9C01-E7E5E7A7E49C}" type="slidenum">
              <a:rPr lang="en-US" smtClean="0"/>
              <a:t>5</a:t>
            </a:fld>
            <a:endParaRPr lang="en-US"/>
          </a:p>
        </p:txBody>
      </p:sp>
    </p:spTree>
    <p:extLst>
      <p:ext uri="{BB962C8B-B14F-4D97-AF65-F5344CB8AC3E}">
        <p14:creationId xmlns:p14="http://schemas.microsoft.com/office/powerpoint/2010/main" val="1757997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this point, the algorithm has not distinguished between the space between fingers and the fingertips themselves. </a:t>
            </a:r>
            <a:r>
              <a:rPr lang="en-US" baseline="0" dirty="0" smtClean="0"/>
              <a:t> </a:t>
            </a:r>
            <a:r>
              <a:rPr lang="en-US" dirty="0" smtClean="0"/>
              <a:t>One possible</a:t>
            </a:r>
            <a:r>
              <a:rPr lang="en-US" baseline="0" dirty="0" smtClean="0"/>
              <a:t> solution for it is to </a:t>
            </a:r>
            <a:r>
              <a:rPr lang="en-US" dirty="0" smtClean="0"/>
              <a:t>keep only those points that are further from the centroid than some threshold</a:t>
            </a:r>
            <a:r>
              <a:rPr lang="en-US" baseline="0" dirty="0" smtClean="0"/>
              <a:t> distance.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A8D548-AAB9-714D-9C01-E7E5E7A7E49C}" type="slidenum">
              <a:rPr lang="en-US" smtClean="0"/>
              <a:t>6</a:t>
            </a:fld>
            <a:endParaRPr lang="en-US"/>
          </a:p>
        </p:txBody>
      </p:sp>
    </p:spTree>
    <p:extLst>
      <p:ext uri="{BB962C8B-B14F-4D97-AF65-F5344CB8AC3E}">
        <p14:creationId xmlns:p14="http://schemas.microsoft.com/office/powerpoint/2010/main" val="1757997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D8D91A-A2EE-4B54-B3C6-F6C67903BA9C}" type="datetime1">
              <a:rPr lang="en-US" smtClean="0"/>
              <a:pPr/>
              <a:t>2/27/18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extLst>
      <p:ext uri="{BB962C8B-B14F-4D97-AF65-F5344CB8AC3E}">
        <p14:creationId xmlns:p14="http://schemas.microsoft.com/office/powerpoint/2010/main" val="122093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785C6-EBAF-49D5-AD4D-BABF4DFAAD59}" type="datetime1">
              <a:rPr lang="en-US" smtClean="0"/>
              <a:pPr/>
              <a:t>2/27/18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13672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04122-9A3A-4FD8-98B8-22631F32846C}" type="datetime1">
              <a:rPr lang="en-US" smtClean="0"/>
              <a:pPr/>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extLst>
      <p:ext uri="{BB962C8B-B14F-4D97-AF65-F5344CB8AC3E}">
        <p14:creationId xmlns:p14="http://schemas.microsoft.com/office/powerpoint/2010/main" val="177213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59A7B8-0EC4-44C9-AFEF-25E144F11C06}" type="datetime1">
              <a:rPr lang="en-US" smtClean="0"/>
              <a:pPr/>
              <a:t>2/27/18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401649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BB47B5-C739-4DAE-AACD-CC58CA843AC4}" type="datetime1">
              <a:rPr lang="en-US" smtClean="0"/>
              <a:pPr/>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extLst>
      <p:ext uri="{BB962C8B-B14F-4D97-AF65-F5344CB8AC3E}">
        <p14:creationId xmlns:p14="http://schemas.microsoft.com/office/powerpoint/2010/main" val="260291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72AE48-94E6-46E0-BE32-5F0716DE9115}" type="datetime1">
              <a:rPr lang="en-US" smtClean="0"/>
              <a:pPr/>
              <a:t>2/27/18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473364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84C285-8BCE-48FC-97D9-E2837AF38351}" type="datetime1">
              <a:rPr lang="en-US" smtClean="0"/>
              <a:pPr/>
              <a:t>2/27/18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153959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pPr/>
              <a:t>2/27/18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307538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7FB3B-20DA-4D0E-BF16-8262B7156612}" type="datetime1">
              <a:rPr lang="en-US" smtClean="0"/>
              <a:pPr/>
              <a:t>2/27/18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164598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273C2C-6BD0-40EC-8D8D-4D51F089C5EB}" type="datetime1">
              <a:rPr lang="en-US" smtClean="0"/>
              <a:pPr/>
              <a:t>2/27/18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3474269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77F5C-EDA7-4864-9756-35769B0E62CF}" type="datetime1">
              <a:rPr lang="en-US" smtClean="0"/>
              <a:pPr/>
              <a:t>2/27/18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29437205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99C93-F56F-46AB-9EB8-53614A95B15F}" type="datetime1">
              <a:rPr lang="en-US" smtClean="0"/>
              <a:pPr/>
              <a:t>2/27/18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4A37A-AFC2-4A01-80A1-FC20F2C0D5BB}" type="slidenum">
              <a:rPr lang="en-US" smtClean="0"/>
              <a:pPr/>
              <a:t>‹#›</a:t>
            </a:fld>
            <a:endParaRPr lang="en-US" dirty="0"/>
          </a:p>
        </p:txBody>
      </p:sp>
    </p:spTree>
    <p:extLst>
      <p:ext uri="{BB962C8B-B14F-4D97-AF65-F5344CB8AC3E}">
        <p14:creationId xmlns:p14="http://schemas.microsoft.com/office/powerpoint/2010/main" val="3711726264"/>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2.emf"/><Relationship Id="rId6" Type="http://schemas.openxmlformats.org/officeDocument/2006/relationships/oleObject" Target="../embeddings/oleObject3.bin"/><Relationship Id="rId7" Type="http://schemas.openxmlformats.org/officeDocument/2006/relationships/image" Target="../media/image3.emf"/><Relationship Id="rId8" Type="http://schemas.openxmlformats.org/officeDocument/2006/relationships/image" Target="../media/image4.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4.bin"/><Relationship Id="rId5" Type="http://schemas.openxmlformats.org/officeDocument/2006/relationships/image" Target="../media/image7.emf"/><Relationship Id="rId6" Type="http://schemas.openxmlformats.org/officeDocument/2006/relationships/oleObject" Target="../embeddings/oleObject5.bin"/><Relationship Id="rId7" Type="http://schemas.openxmlformats.org/officeDocument/2006/relationships/image" Target="../media/image8.emf"/><Relationship Id="rId8" Type="http://schemas.openxmlformats.org/officeDocument/2006/relationships/image" Target="../media/image9.png"/><Relationship Id="rId9" Type="http://schemas.openxmlformats.org/officeDocument/2006/relationships/image" Target="../media/image10.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jser.org/paper/Real-Time-Static-and-Dynamic-Hand-Gesture-Recognition.html" TargetMode="External"/><Relationship Id="rId4" Type="http://schemas.openxmlformats.org/officeDocument/2006/relationships/hyperlink" Target="https://docs.opencv.org/3.0-beta/doc/py_tutorials/py_imgproc/py_contours/py_contours_more_functions/py_contours_more_functions.html" TargetMode="External"/><Relationship Id="rId1" Type="http://schemas.openxmlformats.org/officeDocument/2006/relationships/slideLayout" Target="../slideLayouts/slideLayout2.xml"/><Relationship Id="rId2" Type="http://schemas.openxmlformats.org/officeDocument/2006/relationships/hyperlink" Target="http://www.tmroyal.com/a-high-level-description-of-two-fingertip-tracking-techniques-k-curvature-and-convexity-defect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1808141"/>
            <a:ext cx="7772400" cy="1470025"/>
          </a:xfrm>
        </p:spPr>
        <p:txBody>
          <a:bodyPr>
            <a:noAutofit/>
          </a:bodyPr>
          <a:lstStyle/>
          <a:p>
            <a:r>
              <a:rPr lang="en-US" sz="5400" dirty="0" smtClean="0"/>
              <a:t>k-Curvature Fingertip Tracking</a:t>
            </a:r>
            <a:endParaRPr lang="en-US" sz="5400" dirty="0"/>
          </a:p>
        </p:txBody>
      </p:sp>
      <p:sp>
        <p:nvSpPr>
          <p:cNvPr id="2" name="Subtitle 1"/>
          <p:cNvSpPr>
            <a:spLocks noGrp="1"/>
          </p:cNvSpPr>
          <p:nvPr>
            <p:ph type="subTitle" idx="1"/>
          </p:nvPr>
        </p:nvSpPr>
        <p:spPr>
          <a:xfrm>
            <a:off x="685800" y="4383343"/>
            <a:ext cx="7086600" cy="1752600"/>
          </a:xfrm>
        </p:spPr>
        <p:txBody>
          <a:bodyPr>
            <a:normAutofit/>
          </a:bodyPr>
          <a:lstStyle/>
          <a:p>
            <a:pPr algn="l"/>
            <a:r>
              <a:rPr lang="en-US" sz="2800" dirty="0" smtClean="0"/>
              <a:t>Presented by: Yerbol Aussat</a:t>
            </a:r>
          </a:p>
          <a:p>
            <a:pPr algn="l"/>
            <a:r>
              <a:rPr lang="en-US" sz="2800" dirty="0" smtClean="0"/>
              <a:t>March 2, 2018</a:t>
            </a:r>
          </a:p>
          <a:p>
            <a:pPr algn="l"/>
            <a:r>
              <a:rPr lang="en-US" sz="2800" dirty="0" smtClean="0"/>
              <a:t>CS889 – University of Waterloo</a:t>
            </a:r>
            <a:endParaRPr lang="en-US" sz="2800" dirty="0"/>
          </a:p>
        </p:txBody>
      </p:sp>
    </p:spTree>
    <p:extLst>
      <p:ext uri="{BB962C8B-B14F-4D97-AF65-F5344CB8AC3E}">
        <p14:creationId xmlns:p14="http://schemas.microsoft.com/office/powerpoint/2010/main" val="19169725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5538"/>
          </a:xfrm>
        </p:spPr>
        <p:txBody>
          <a:bodyPr>
            <a:normAutofit fontScale="90000"/>
          </a:bodyPr>
          <a:lstStyle/>
          <a:p>
            <a:r>
              <a:rPr lang="en-US" dirty="0" smtClean="0"/>
              <a:t>Preparatory Steps for Fingertip Tracking</a:t>
            </a:r>
            <a:endParaRPr lang="en-US" dirty="0"/>
          </a:p>
        </p:txBody>
      </p:sp>
      <p:sp>
        <p:nvSpPr>
          <p:cNvPr id="3" name="Content Placeholder 2"/>
          <p:cNvSpPr>
            <a:spLocks noGrp="1"/>
          </p:cNvSpPr>
          <p:nvPr>
            <p:ph idx="1"/>
          </p:nvPr>
        </p:nvSpPr>
        <p:spPr/>
        <p:txBody>
          <a:bodyPr/>
          <a:lstStyle/>
          <a:p>
            <a:r>
              <a:rPr lang="en-US" dirty="0" smtClean="0"/>
              <a:t>Background Subtraction </a:t>
            </a:r>
          </a:p>
          <a:p>
            <a:pPr marL="457200" lvl="1" indent="0">
              <a:buNone/>
            </a:pPr>
            <a:endParaRPr lang="en-US" dirty="0"/>
          </a:p>
          <a:p>
            <a:r>
              <a:rPr lang="en-US" dirty="0" smtClean="0"/>
              <a:t>Hand Segmentation </a:t>
            </a:r>
          </a:p>
          <a:p>
            <a:pPr lvl="1"/>
            <a:r>
              <a:rPr lang="en-US" sz="2400" dirty="0" smtClean="0"/>
              <a:t>By isolating skin regions in the frame</a:t>
            </a:r>
          </a:p>
          <a:p>
            <a:pPr lvl="1"/>
            <a:r>
              <a:rPr lang="en-US" sz="2400" dirty="0" smtClean="0"/>
              <a:t>Usually done in </a:t>
            </a:r>
            <a:r>
              <a:rPr lang="en-US" sz="2400" dirty="0" err="1" smtClean="0"/>
              <a:t>YCrCb</a:t>
            </a:r>
            <a:r>
              <a:rPr lang="en-US" sz="2400" dirty="0" smtClean="0"/>
              <a:t> or HSV color spaces</a:t>
            </a:r>
          </a:p>
          <a:p>
            <a:pPr lvl="1"/>
            <a:endParaRPr lang="en-US" sz="2400" dirty="0" smtClean="0"/>
          </a:p>
          <a:p>
            <a:pPr lvl="1"/>
            <a:endParaRPr lang="en-US" dirty="0" smtClean="0"/>
          </a:p>
          <a:p>
            <a:pPr marL="0" indent="0">
              <a:buNone/>
            </a:pPr>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2073591818"/>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33" name="Equation" r:id="rId4" imgW="114300" imgH="165100" progId="Equation.3">
                  <p:embed/>
                </p:oleObj>
              </mc:Choice>
              <mc:Fallback>
                <p:oleObj name="Equation"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1746932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76580"/>
          </a:xfrm>
        </p:spPr>
        <p:txBody>
          <a:bodyPr>
            <a:normAutofit fontScale="90000"/>
          </a:bodyPr>
          <a:lstStyle/>
          <a:p>
            <a:r>
              <a:rPr lang="en-US" dirty="0" smtClean="0"/>
              <a:t>Preparatory Steps for Fingertip Tracking</a:t>
            </a:r>
            <a:endParaRPr lang="en-US" dirty="0"/>
          </a:p>
        </p:txBody>
      </p:sp>
      <p:sp>
        <p:nvSpPr>
          <p:cNvPr id="3" name="Content Placeholder 2"/>
          <p:cNvSpPr>
            <a:spLocks noGrp="1"/>
          </p:cNvSpPr>
          <p:nvPr>
            <p:ph idx="1"/>
          </p:nvPr>
        </p:nvSpPr>
        <p:spPr>
          <a:xfrm>
            <a:off x="457201" y="970475"/>
            <a:ext cx="8471172" cy="3170160"/>
          </a:xfrm>
        </p:spPr>
        <p:txBody>
          <a:bodyPr>
            <a:normAutofit/>
          </a:bodyPr>
          <a:lstStyle/>
          <a:p>
            <a:pPr marL="457200" lvl="1" indent="0">
              <a:buNone/>
            </a:pPr>
            <a:endParaRPr lang="en-US" dirty="0" smtClean="0"/>
          </a:p>
          <a:p>
            <a:r>
              <a:rPr lang="en-US" dirty="0" smtClean="0"/>
              <a:t>Extracting Hand Contour</a:t>
            </a:r>
            <a:endParaRPr lang="en-US" dirty="0"/>
          </a:p>
          <a:p>
            <a:pPr lvl="1"/>
            <a:r>
              <a:rPr lang="en-US" sz="2400" dirty="0" smtClean="0"/>
              <a:t>cv2.findContours() method in </a:t>
            </a:r>
            <a:r>
              <a:rPr lang="en-US" sz="2400" dirty="0" err="1" smtClean="0"/>
              <a:t>OpenCV</a:t>
            </a:r>
            <a:endParaRPr lang="en-US" sz="2400" dirty="0" smtClean="0"/>
          </a:p>
          <a:p>
            <a:pPr lvl="1"/>
            <a:r>
              <a:rPr lang="en-US" sz="2400" dirty="0" smtClean="0"/>
              <a:t>Returns a set of counter-clockwise perimeter coordinates </a:t>
            </a:r>
          </a:p>
        </p:txBody>
      </p:sp>
      <p:graphicFrame>
        <p:nvGraphicFramePr>
          <p:cNvPr id="4" name="Object 3"/>
          <p:cNvGraphicFramePr>
            <a:graphicFrameLocks noChangeAspect="1"/>
          </p:cNvGraphicFramePr>
          <p:nvPr>
            <p:extLst>
              <p:ext uri="{D42A27DB-BD31-4B8C-83A1-F6EECF244321}">
                <p14:modId xmlns:p14="http://schemas.microsoft.com/office/powerpoint/2010/main" val="17299541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064" name="Equation" r:id="rId4" imgW="114300" imgH="165100" progId="Equation.3">
                  <p:embed/>
                </p:oleObj>
              </mc:Choice>
              <mc:Fallback>
                <p:oleObj name="Equation"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19173713"/>
              </p:ext>
            </p:extLst>
          </p:nvPr>
        </p:nvGraphicFramePr>
        <p:xfrm>
          <a:off x="457201" y="3031907"/>
          <a:ext cx="2310406" cy="499125"/>
        </p:xfrm>
        <a:graphic>
          <a:graphicData uri="http://schemas.openxmlformats.org/presentationml/2006/ole">
            <mc:AlternateContent xmlns:mc="http://schemas.openxmlformats.org/markup-compatibility/2006">
              <mc:Choice xmlns:v="urn:schemas-microsoft-com:vml" Requires="v">
                <p:oleObj spid="_x0000_s2065" name="Equation" r:id="rId6" imgW="1054100" imgH="228600" progId="Equation.3">
                  <p:embed/>
                </p:oleObj>
              </mc:Choice>
              <mc:Fallback>
                <p:oleObj name="Equation" r:id="rId6" imgW="1054100" imgH="228600" progId="Equation.3">
                  <p:embed/>
                  <p:pic>
                    <p:nvPicPr>
                      <p:cNvPr id="0" name=""/>
                      <p:cNvPicPr/>
                      <p:nvPr/>
                    </p:nvPicPr>
                    <p:blipFill>
                      <a:blip r:embed="rId7"/>
                      <a:stretch>
                        <a:fillRect/>
                      </a:stretch>
                    </p:blipFill>
                    <p:spPr>
                      <a:xfrm>
                        <a:off x="457201" y="3031907"/>
                        <a:ext cx="2310406" cy="499125"/>
                      </a:xfrm>
                      <a:prstGeom prst="rect">
                        <a:avLst/>
                      </a:prstGeom>
                    </p:spPr>
                  </p:pic>
                </p:oleObj>
              </mc:Fallback>
            </mc:AlternateContent>
          </a:graphicData>
        </a:graphic>
      </p:graphicFrame>
      <p:pic>
        <p:nvPicPr>
          <p:cNvPr id="7" name="Picture 6" descr="Screen Shot 2018-02-27 at 6.34.02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3400" y="3200535"/>
            <a:ext cx="3350783" cy="3657465"/>
          </a:xfrm>
          <a:prstGeom prst="rect">
            <a:avLst/>
          </a:prstGeom>
        </p:spPr>
      </p:pic>
    </p:spTree>
    <p:extLst>
      <p:ext uri="{BB962C8B-B14F-4D97-AF65-F5344CB8AC3E}">
        <p14:creationId xmlns:p14="http://schemas.microsoft.com/office/powerpoint/2010/main" val="29904927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044" y="18455"/>
            <a:ext cx="8229600" cy="976580"/>
          </a:xfrm>
        </p:spPr>
        <p:txBody>
          <a:bodyPr>
            <a:normAutofit/>
          </a:bodyPr>
          <a:lstStyle/>
          <a:p>
            <a:pPr algn="l"/>
            <a:r>
              <a:rPr lang="en-US" dirty="0" smtClean="0"/>
              <a:t>Approach 1: Convexity Defects</a:t>
            </a:r>
            <a:endParaRPr lang="en-US" dirty="0"/>
          </a:p>
        </p:txBody>
      </p:sp>
      <p:sp>
        <p:nvSpPr>
          <p:cNvPr id="3" name="Content Placeholder 2"/>
          <p:cNvSpPr>
            <a:spLocks noGrp="1"/>
          </p:cNvSpPr>
          <p:nvPr>
            <p:ph idx="1"/>
          </p:nvPr>
        </p:nvSpPr>
        <p:spPr>
          <a:xfrm>
            <a:off x="457200" y="985808"/>
            <a:ext cx="8229600" cy="5140355"/>
          </a:xfrm>
        </p:spPr>
        <p:txBody>
          <a:bodyPr>
            <a:normAutofit/>
          </a:bodyPr>
          <a:lstStyle/>
          <a:p>
            <a:r>
              <a:rPr lang="en-US" sz="2400" dirty="0"/>
              <a:t>c</a:t>
            </a:r>
            <a:r>
              <a:rPr lang="en-US" sz="2400" dirty="0" smtClean="0"/>
              <a:t>v2.convexityDefects() method in </a:t>
            </a:r>
            <a:r>
              <a:rPr lang="en-US" sz="2400" dirty="0" err="1" smtClean="0"/>
              <a:t>OpenCV</a:t>
            </a:r>
            <a:r>
              <a:rPr lang="en-US" sz="2400" dirty="0" smtClean="0"/>
              <a:t> </a:t>
            </a:r>
          </a:p>
          <a:p>
            <a:r>
              <a:rPr lang="en-US" sz="2400" dirty="0" smtClean="0"/>
              <a:t>Identifies concave places on the contour</a:t>
            </a:r>
          </a:p>
          <a:p>
            <a:r>
              <a:rPr lang="en-US" sz="2400" dirty="0" smtClean="0"/>
              <a:t>Returns </a:t>
            </a:r>
            <a:r>
              <a:rPr lang="en-US" sz="2400" b="1" dirty="0" smtClean="0"/>
              <a:t>[ start point, end point, farthest point, approximate distance to farthest point ]</a:t>
            </a:r>
          </a:p>
          <a:p>
            <a:endParaRPr lang="en-US" sz="2400" dirty="0"/>
          </a:p>
        </p:txBody>
      </p:sp>
      <p:pic>
        <p:nvPicPr>
          <p:cNvPr id="4" name="Picture 3" descr="Screen Shot 2018-02-27 at 6.42.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098217"/>
            <a:ext cx="2884747" cy="2838368"/>
          </a:xfrm>
          <a:prstGeom prst="rect">
            <a:avLst/>
          </a:prstGeom>
        </p:spPr>
      </p:pic>
      <p:pic>
        <p:nvPicPr>
          <p:cNvPr id="5" name="Picture 4" descr="Screen Shot 2018-02-27 at 6.46.2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688" y="2450001"/>
            <a:ext cx="3968956" cy="4407999"/>
          </a:xfrm>
          <a:prstGeom prst="rect">
            <a:avLst/>
          </a:prstGeom>
        </p:spPr>
      </p:pic>
    </p:spTree>
    <p:extLst>
      <p:ext uri="{BB962C8B-B14F-4D97-AF65-F5344CB8AC3E}">
        <p14:creationId xmlns:p14="http://schemas.microsoft.com/office/powerpoint/2010/main" val="29570279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044" y="18455"/>
            <a:ext cx="8229600" cy="976580"/>
          </a:xfrm>
        </p:spPr>
        <p:txBody>
          <a:bodyPr>
            <a:normAutofit/>
          </a:bodyPr>
          <a:lstStyle/>
          <a:p>
            <a:pPr algn="l"/>
            <a:r>
              <a:rPr lang="en-US" dirty="0" smtClean="0"/>
              <a:t>Approach 2: k-Curvature</a:t>
            </a:r>
            <a:endParaRPr lang="en-US" dirty="0"/>
          </a:p>
        </p:txBody>
      </p:sp>
      <p:sp>
        <p:nvSpPr>
          <p:cNvPr id="3" name="Content Placeholder 2"/>
          <p:cNvSpPr>
            <a:spLocks noGrp="1"/>
          </p:cNvSpPr>
          <p:nvPr>
            <p:ph idx="1"/>
          </p:nvPr>
        </p:nvSpPr>
        <p:spPr>
          <a:xfrm>
            <a:off x="0" y="985808"/>
            <a:ext cx="9144000" cy="3176613"/>
          </a:xfrm>
        </p:spPr>
        <p:txBody>
          <a:bodyPr>
            <a:normAutofit/>
          </a:bodyPr>
          <a:lstStyle/>
          <a:p>
            <a:r>
              <a:rPr lang="en-US" sz="2400" dirty="0" smtClean="0"/>
              <a:t>Idea: Find pixels that represent peaks along the contour perimeters.</a:t>
            </a:r>
          </a:p>
          <a:p>
            <a:r>
              <a:rPr lang="en-US" sz="2400" dirty="0"/>
              <a:t>At each pixel </a:t>
            </a:r>
            <a:r>
              <a:rPr lang="en-US" sz="2400" i="1" dirty="0"/>
              <a:t>j </a:t>
            </a:r>
            <a:r>
              <a:rPr lang="en-US" sz="2400" dirty="0"/>
              <a:t>in a hand </a:t>
            </a:r>
            <a:r>
              <a:rPr lang="en-US" sz="2400" dirty="0" smtClean="0"/>
              <a:t>contour, compute </a:t>
            </a:r>
            <a:r>
              <a:rPr lang="en-US" sz="2400" dirty="0"/>
              <a:t>the k-</a:t>
            </a:r>
            <a:r>
              <a:rPr lang="en-US" sz="2400" dirty="0" smtClean="0"/>
              <a:t>curvature, </a:t>
            </a:r>
            <a:r>
              <a:rPr lang="en-US" sz="2400" dirty="0"/>
              <a:t>which is the angle between the </a:t>
            </a:r>
            <a:r>
              <a:rPr lang="en-US" sz="2400" dirty="0" smtClean="0"/>
              <a:t>vectors                                and                                where </a:t>
            </a:r>
            <a:r>
              <a:rPr lang="en-US" sz="2400" i="1" dirty="0"/>
              <a:t>k </a:t>
            </a:r>
            <a:r>
              <a:rPr lang="en-US" sz="2400" dirty="0"/>
              <a:t>is a constant </a:t>
            </a:r>
            <a:endParaRPr lang="en-US" sz="2400" dirty="0" smtClean="0"/>
          </a:p>
          <a:p>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4192750414"/>
              </p:ext>
            </p:extLst>
          </p:nvPr>
        </p:nvGraphicFramePr>
        <p:xfrm>
          <a:off x="4180938" y="1849137"/>
          <a:ext cx="2225675" cy="469900"/>
        </p:xfrm>
        <a:graphic>
          <a:graphicData uri="http://schemas.openxmlformats.org/presentationml/2006/ole">
            <mc:AlternateContent xmlns:mc="http://schemas.openxmlformats.org/markup-compatibility/2006">
              <mc:Choice xmlns:v="urn:schemas-microsoft-com:vml" Requires="v">
                <p:oleObj spid="_x0000_s3082" name="Equation" r:id="rId4" imgW="1016000" imgH="215900" progId="Equation.3">
                  <p:embed/>
                </p:oleObj>
              </mc:Choice>
              <mc:Fallback>
                <p:oleObj name="Equation" r:id="rId4" imgW="1016000" imgH="215900" progId="Equation.3">
                  <p:embed/>
                  <p:pic>
                    <p:nvPicPr>
                      <p:cNvPr id="0" name=""/>
                      <p:cNvPicPr/>
                      <p:nvPr/>
                    </p:nvPicPr>
                    <p:blipFill>
                      <a:blip r:embed="rId5"/>
                      <a:stretch>
                        <a:fillRect/>
                      </a:stretch>
                    </p:blipFill>
                    <p:spPr>
                      <a:xfrm>
                        <a:off x="4180938" y="1849137"/>
                        <a:ext cx="2225675" cy="4699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864939525"/>
              </p:ext>
            </p:extLst>
          </p:nvPr>
        </p:nvGraphicFramePr>
        <p:xfrm>
          <a:off x="6918325" y="1849137"/>
          <a:ext cx="2225675" cy="469900"/>
        </p:xfrm>
        <a:graphic>
          <a:graphicData uri="http://schemas.openxmlformats.org/presentationml/2006/ole">
            <mc:AlternateContent xmlns:mc="http://schemas.openxmlformats.org/markup-compatibility/2006">
              <mc:Choice xmlns:v="urn:schemas-microsoft-com:vml" Requires="v">
                <p:oleObj spid="_x0000_s3083" name="Equation" r:id="rId6" imgW="1016000" imgH="215900" progId="Equation.3">
                  <p:embed/>
                </p:oleObj>
              </mc:Choice>
              <mc:Fallback>
                <p:oleObj name="Equation" r:id="rId6" imgW="1016000" imgH="215900" progId="Equation.3">
                  <p:embed/>
                  <p:pic>
                    <p:nvPicPr>
                      <p:cNvPr id="0" name=""/>
                      <p:cNvPicPr/>
                      <p:nvPr/>
                    </p:nvPicPr>
                    <p:blipFill>
                      <a:blip r:embed="rId7"/>
                      <a:stretch>
                        <a:fillRect/>
                      </a:stretch>
                    </p:blipFill>
                    <p:spPr>
                      <a:xfrm>
                        <a:off x="6918325" y="1849137"/>
                        <a:ext cx="2225675" cy="469900"/>
                      </a:xfrm>
                      <a:prstGeom prst="rect">
                        <a:avLst/>
                      </a:prstGeom>
                    </p:spPr>
                  </p:pic>
                </p:oleObj>
              </mc:Fallback>
            </mc:AlternateContent>
          </a:graphicData>
        </a:graphic>
      </p:graphicFrame>
      <p:pic>
        <p:nvPicPr>
          <p:cNvPr id="11" name="Picture 10" descr="Screen Shot 2018-02-27 at 7.16.00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74862" y="3093007"/>
            <a:ext cx="3286926" cy="3725780"/>
          </a:xfrm>
          <a:prstGeom prst="rect">
            <a:avLst/>
          </a:prstGeom>
        </p:spPr>
      </p:pic>
      <p:pic>
        <p:nvPicPr>
          <p:cNvPr id="12" name="Picture 11" descr="Screen Shot 2018-02-27 at 7.42.44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972" y="2964546"/>
            <a:ext cx="4190584" cy="3537263"/>
          </a:xfrm>
          <a:prstGeom prst="rect">
            <a:avLst/>
          </a:prstGeom>
        </p:spPr>
      </p:pic>
    </p:spTree>
    <p:extLst>
      <p:ext uri="{BB962C8B-B14F-4D97-AF65-F5344CB8AC3E}">
        <p14:creationId xmlns:p14="http://schemas.microsoft.com/office/powerpoint/2010/main" val="3030032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044" y="18455"/>
            <a:ext cx="8229600" cy="976580"/>
          </a:xfrm>
        </p:spPr>
        <p:txBody>
          <a:bodyPr>
            <a:normAutofit/>
          </a:bodyPr>
          <a:lstStyle/>
          <a:p>
            <a:pPr algn="l"/>
            <a:r>
              <a:rPr lang="en-US" dirty="0" smtClean="0"/>
              <a:t>Approach 2: k-Curvature</a:t>
            </a:r>
            <a:endParaRPr lang="en-US" dirty="0"/>
          </a:p>
        </p:txBody>
      </p:sp>
      <p:sp>
        <p:nvSpPr>
          <p:cNvPr id="3" name="Content Placeholder 2"/>
          <p:cNvSpPr>
            <a:spLocks noGrp="1"/>
          </p:cNvSpPr>
          <p:nvPr>
            <p:ph idx="1"/>
          </p:nvPr>
        </p:nvSpPr>
        <p:spPr>
          <a:xfrm>
            <a:off x="0" y="985809"/>
            <a:ext cx="9144000" cy="2061168"/>
          </a:xfrm>
        </p:spPr>
        <p:txBody>
          <a:bodyPr>
            <a:normAutofit/>
          </a:bodyPr>
          <a:lstStyle/>
          <a:p>
            <a:r>
              <a:rPr lang="en-US" sz="2400" dirty="0" smtClean="0"/>
              <a:t>For distinguishing between finger tips is to keep only those points that are further from the centroid than points k away. </a:t>
            </a:r>
            <a:endParaRPr lang="en-US" sz="2400" dirty="0"/>
          </a:p>
        </p:txBody>
      </p:sp>
      <p:pic>
        <p:nvPicPr>
          <p:cNvPr id="6" name="Picture 5" descr="Screen Shot 2018-02-27 at 7.18.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947" y="2729519"/>
            <a:ext cx="6210300" cy="3467100"/>
          </a:xfrm>
          <a:prstGeom prst="rect">
            <a:avLst/>
          </a:prstGeom>
        </p:spPr>
      </p:pic>
    </p:spTree>
    <p:extLst>
      <p:ext uri="{BB962C8B-B14F-4D97-AF65-F5344CB8AC3E}">
        <p14:creationId xmlns:p14="http://schemas.microsoft.com/office/powerpoint/2010/main" val="4640219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305" y="-149392"/>
            <a:ext cx="8229600" cy="1143000"/>
          </a:xfrm>
        </p:spPr>
        <p:txBody>
          <a:bodyPr/>
          <a:lstStyle/>
          <a:p>
            <a:r>
              <a:rPr lang="en-US" dirty="0"/>
              <a:t>Approach 2: k-Curvature</a:t>
            </a:r>
          </a:p>
        </p:txBody>
      </p:sp>
      <p:sp>
        <p:nvSpPr>
          <p:cNvPr id="3" name="Content Placeholder 2"/>
          <p:cNvSpPr>
            <a:spLocks noGrp="1"/>
          </p:cNvSpPr>
          <p:nvPr>
            <p:ph idx="1"/>
          </p:nvPr>
        </p:nvSpPr>
        <p:spPr/>
        <p:txBody>
          <a:bodyPr/>
          <a:lstStyle/>
          <a:p>
            <a:r>
              <a:rPr lang="en-US" sz="2000" dirty="0" smtClean="0"/>
              <a:t>Alternatively in order to classify the points as either peaks or valleys, we convert the vectors into 3D vectors lying in the </a:t>
            </a:r>
            <a:r>
              <a:rPr lang="en-US" sz="2000" i="1" dirty="0" err="1" smtClean="0"/>
              <a:t>xy</a:t>
            </a:r>
            <a:r>
              <a:rPr lang="en-US" sz="2000" dirty="0" smtClean="0"/>
              <a:t>-plane and then compute the cross product. If the sign of the </a:t>
            </a:r>
            <a:r>
              <a:rPr lang="en-US" sz="2000" i="1" dirty="0" smtClean="0"/>
              <a:t>z </a:t>
            </a:r>
            <a:r>
              <a:rPr lang="en-US" sz="2000" dirty="0" smtClean="0"/>
              <a:t>component of the cross product is positive then we label the point as a peak, while a negative cross product results in a valley label. </a:t>
            </a:r>
          </a:p>
          <a:p>
            <a:endParaRPr lang="en-US" dirty="0"/>
          </a:p>
        </p:txBody>
      </p:sp>
    </p:spTree>
    <p:extLst>
      <p:ext uri="{BB962C8B-B14F-4D97-AF65-F5344CB8AC3E}">
        <p14:creationId xmlns:p14="http://schemas.microsoft.com/office/powerpoint/2010/main" val="340273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[1] </a:t>
            </a:r>
            <a:r>
              <a:rPr lang="en-US" sz="2000" dirty="0" smtClean="0">
                <a:hlinkClick r:id="rId2"/>
              </a:rPr>
              <a:t>http://www.tmroyal.com/a-high-level-description-of-two-fingertip-tracking-techniques-k-curvature-and-convexity-defects.html</a:t>
            </a:r>
            <a:endParaRPr lang="en-US" sz="2000" dirty="0" smtClean="0"/>
          </a:p>
          <a:p>
            <a:pPr marL="0" indent="0">
              <a:buNone/>
            </a:pPr>
            <a:r>
              <a:rPr lang="en-US" sz="2000" dirty="0" smtClean="0"/>
              <a:t>[2] </a:t>
            </a:r>
            <a:r>
              <a:rPr lang="en-US" sz="2000" dirty="0" smtClean="0">
                <a:hlinkClick r:id="rId3"/>
              </a:rPr>
              <a:t>https://www.ijser.org/paper/Real-Time-Static-and-Dynamic-Hand-Gesture-Recognition.html</a:t>
            </a:r>
            <a:endParaRPr lang="en-US" sz="2000" dirty="0" smtClean="0"/>
          </a:p>
          <a:p>
            <a:pPr marL="0" indent="0">
              <a:buNone/>
            </a:pPr>
            <a:r>
              <a:rPr lang="en-US" sz="2000" dirty="0" smtClean="0"/>
              <a:t>[3] Malik</a:t>
            </a:r>
          </a:p>
          <a:p>
            <a:pPr marL="0" indent="0">
              <a:buNone/>
            </a:pPr>
            <a:r>
              <a:rPr lang="en-US" sz="2000" dirty="0" smtClean="0"/>
              <a:t>[4] </a:t>
            </a:r>
            <a:r>
              <a:rPr lang="en-US" sz="2000" dirty="0" smtClean="0">
                <a:hlinkClick r:id="rId4"/>
              </a:rPr>
              <a:t>https://docs.opencv.org/3.0-beta/doc/py_tutorials/py_imgproc/py_contours/py_contours_more_functions/py_contours_more_functions.html</a:t>
            </a:r>
            <a:endParaRPr lang="en-US" sz="2000" dirty="0" smtClean="0"/>
          </a:p>
          <a:p>
            <a:pPr marL="0" indent="0">
              <a:buNone/>
            </a:pPr>
            <a:endParaRPr lang="en-US" sz="2000" dirty="0" smtClean="0"/>
          </a:p>
        </p:txBody>
      </p:sp>
    </p:spTree>
    <p:extLst>
      <p:ext uri="{BB962C8B-B14F-4D97-AF65-F5344CB8AC3E}">
        <p14:creationId xmlns:p14="http://schemas.microsoft.com/office/powerpoint/2010/main" val="266194346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260</TotalTime>
  <Words>772</Words>
  <Application>Microsoft Macintosh PowerPoint</Application>
  <PresentationFormat>On-screen Show (4:3)</PresentationFormat>
  <Paragraphs>51</Paragraphs>
  <Slides>8</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Office Theme</vt:lpstr>
      <vt:lpstr>Equation</vt:lpstr>
      <vt:lpstr>k-Curvature Fingertip Tracking</vt:lpstr>
      <vt:lpstr>Preparatory Steps for Fingertip Tracking</vt:lpstr>
      <vt:lpstr>Preparatory Steps for Fingertip Tracking</vt:lpstr>
      <vt:lpstr>Approach 1: Convexity Defects</vt:lpstr>
      <vt:lpstr>Approach 2: k-Curvature</vt:lpstr>
      <vt:lpstr>Approach 2: k-Curvature</vt:lpstr>
      <vt:lpstr>Approach 2: k-Curvature</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Curvature Finger Tracking</dc:title>
  <dc:creator>Yerbol Aussat</dc:creator>
  <cp:lastModifiedBy>Yerbol Aussat</cp:lastModifiedBy>
  <cp:revision>15</cp:revision>
  <dcterms:created xsi:type="dcterms:W3CDTF">2018-02-27T20:53:07Z</dcterms:created>
  <dcterms:modified xsi:type="dcterms:W3CDTF">2018-02-28T03:24:14Z</dcterms:modified>
</cp:coreProperties>
</file>