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erriweather"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38" d="100"/>
          <a:sy n="138" d="100"/>
        </p:scale>
        <p:origin x="8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1b4b87b56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1b4b87b5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zh-C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1b4b87b56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1b4b87b56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d183eb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d183eb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1b4b87b5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1b4b87b5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1b4b87b5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1b4b87b5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endParaRPr sz="1300" dirty="0">
              <a:solidFill>
                <a:schemeClr val="dk2"/>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1b4b87b5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1b4b87b5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1b4b87b56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1b4b87b5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1b4b87b5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1b4b87b5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1b4b87b5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1b4b87b5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1b4b87b56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1b4b87b5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1b4b87b5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1b4b87b5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All the result are repeated for 50 times, the results are all in the same pattern.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lexliyihao/infinite_horizon_policy_gradient"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gif"/><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4.gif"/><Relationship Id="rId7" Type="http://schemas.openxmlformats.org/officeDocument/2006/relationships/hyperlink" Target="https://arxiv.org/pdf/1810.12429.pdf"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gif"/><Relationship Id="rId5" Type="http://schemas.openxmlformats.org/officeDocument/2006/relationships/image" Target="../media/image3.gif"/><Relationship Id="rId10" Type="http://schemas.openxmlformats.org/officeDocument/2006/relationships/image" Target="../media/image9.gif"/><Relationship Id="rId4" Type="http://schemas.openxmlformats.org/officeDocument/2006/relationships/image" Target="../media/image5.gif"/><Relationship Id="rId9"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gif"/><Relationship Id="rId5" Type="http://schemas.openxmlformats.org/officeDocument/2006/relationships/image" Target="../media/image12.gif"/><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gif"/><Relationship Id="rId4" Type="http://schemas.openxmlformats.org/officeDocument/2006/relationships/image" Target="../media/image15.gi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000">
                <a:solidFill>
                  <a:srgbClr val="222222"/>
                </a:solidFill>
                <a:highlight>
                  <a:srgbClr val="FFFFFF"/>
                </a:highlight>
                <a:latin typeface="Arial"/>
                <a:ea typeface="Arial"/>
                <a:cs typeface="Arial"/>
                <a:sym typeface="Arial"/>
              </a:rPr>
              <a:t>Project 14: Bias and Variance Reduction in Off-policy Reinforcement Learning</a:t>
            </a:r>
            <a:endParaRPr sz="3000"/>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Jierong Luo(jl5502)</a:t>
            </a:r>
            <a:endParaRPr/>
          </a:p>
          <a:p>
            <a:pPr marL="0" lvl="0" indent="0" algn="l" rtl="0">
              <a:spcBef>
                <a:spcPts val="0"/>
              </a:spcBef>
              <a:spcAft>
                <a:spcPts val="0"/>
              </a:spcAft>
              <a:buNone/>
            </a:pPr>
            <a:r>
              <a:rPr lang="zh-CN"/>
              <a:t>Yihao Li(yl4326) </a:t>
            </a:r>
            <a:endParaRPr/>
          </a:p>
          <a:p>
            <a:pPr marL="0" lvl="0" indent="0" algn="l" rtl="0">
              <a:spcBef>
                <a:spcPts val="0"/>
              </a:spcBef>
              <a:spcAft>
                <a:spcPts val="0"/>
              </a:spcAft>
              <a:buNone/>
            </a:pPr>
            <a:r>
              <a:rPr lang="zh-CN"/>
              <a:t>Supervisor: Dr. Henry Lam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311725" y="196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Optimization Analysis:</a:t>
            </a:r>
            <a:endParaRPr/>
          </a:p>
          <a:p>
            <a:pPr marL="0" lvl="0" indent="0" algn="l" rtl="0">
              <a:spcBef>
                <a:spcPts val="0"/>
              </a:spcBef>
              <a:spcAft>
                <a:spcPts val="0"/>
              </a:spcAft>
              <a:buNone/>
            </a:pPr>
            <a:r>
              <a:rPr lang="zh-CN"/>
              <a:t>Neural Network Implementation, off-policy</a:t>
            </a:r>
            <a:endParaRPr/>
          </a:p>
        </p:txBody>
      </p:sp>
      <p:sp>
        <p:nvSpPr>
          <p:cNvPr id="154" name="Google Shape;154;p22"/>
          <p:cNvSpPr txBox="1">
            <a:spLocks noGrp="1"/>
          </p:cNvSpPr>
          <p:nvPr>
            <p:ph type="body" idx="1"/>
          </p:nvPr>
        </p:nvSpPr>
        <p:spPr>
          <a:xfrm>
            <a:off x="311700" y="1505700"/>
            <a:ext cx="4114800" cy="307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457200" lvl="0" indent="-311150" algn="l" rtl="0">
              <a:lnSpc>
                <a:spcPct val="100000"/>
              </a:lnSpc>
              <a:spcBef>
                <a:spcPts val="0"/>
              </a:spcBef>
              <a:spcAft>
                <a:spcPts val="0"/>
              </a:spcAft>
              <a:buSzPts val="1300"/>
              <a:buAutoNum type="arabicPeriod"/>
            </a:pPr>
            <a:r>
              <a:rPr lang="zh-CN"/>
              <a:t>All the methods shares the same rollout record. </a:t>
            </a:r>
            <a:endParaRPr/>
          </a:p>
          <a:p>
            <a:pPr marL="457200" lvl="0" indent="0" algn="l" rtl="0">
              <a:lnSpc>
                <a:spcPct val="100000"/>
              </a:lnSpc>
              <a:spcBef>
                <a:spcPts val="0"/>
              </a:spcBef>
              <a:spcAft>
                <a:spcPts val="0"/>
              </a:spcAft>
              <a:buNone/>
            </a:pPr>
            <a:endParaRPr/>
          </a:p>
          <a:p>
            <a:pPr marL="457200" lvl="0" indent="-311150" algn="l" rtl="0">
              <a:lnSpc>
                <a:spcPct val="100000"/>
              </a:lnSpc>
              <a:spcBef>
                <a:spcPts val="0"/>
              </a:spcBef>
              <a:spcAft>
                <a:spcPts val="0"/>
              </a:spcAft>
              <a:buSzPts val="1300"/>
              <a:buAutoNum type="arabicPeriod"/>
            </a:pPr>
            <a:r>
              <a:rPr lang="zh-CN"/>
              <a:t>All the gradients are normalized to l2-norm = 1. </a:t>
            </a:r>
            <a:endParaRPr/>
          </a:p>
          <a:p>
            <a:pPr marL="457200" lvl="0" indent="0" algn="l" rtl="0">
              <a:lnSpc>
                <a:spcPct val="100000"/>
              </a:lnSpc>
              <a:spcBef>
                <a:spcPts val="0"/>
              </a:spcBef>
              <a:spcAft>
                <a:spcPts val="0"/>
              </a:spcAft>
              <a:buNone/>
            </a:pPr>
            <a:endParaRPr/>
          </a:p>
          <a:p>
            <a:pPr marL="457200" lvl="0" indent="-311150" algn="l" rtl="0">
              <a:lnSpc>
                <a:spcPct val="100000"/>
              </a:lnSpc>
              <a:spcBef>
                <a:spcPts val="0"/>
              </a:spcBef>
              <a:spcAft>
                <a:spcPts val="0"/>
              </a:spcAft>
              <a:buSzPts val="1300"/>
              <a:buAutoNum type="arabicPeriod"/>
            </a:pPr>
            <a:r>
              <a:rPr lang="zh-CN"/>
              <a:t>In the off-policy setting, the method we implemented overperformed all the benchmarks. </a:t>
            </a:r>
            <a:endParaRPr/>
          </a:p>
          <a:p>
            <a:pPr marL="457200" lvl="0" indent="0" algn="l" rtl="0">
              <a:lnSpc>
                <a:spcPct val="100000"/>
              </a:lnSpc>
              <a:spcBef>
                <a:spcPts val="0"/>
              </a:spcBef>
              <a:spcAft>
                <a:spcPts val="0"/>
              </a:spcAft>
              <a:buNone/>
            </a:pPr>
            <a:endParaRPr/>
          </a:p>
          <a:p>
            <a:pPr marL="457200" lvl="0" indent="-311150" algn="l" rtl="0">
              <a:lnSpc>
                <a:spcPct val="100000"/>
              </a:lnSpc>
              <a:spcBef>
                <a:spcPts val="0"/>
              </a:spcBef>
              <a:spcAft>
                <a:spcPts val="0"/>
              </a:spcAft>
              <a:buSzPts val="1300"/>
              <a:buAutoNum type="arabicPeriod"/>
            </a:pPr>
            <a:r>
              <a:rPr lang="zh-CN"/>
              <a:t>The experiments are repeated for 50 times for different weight initialization, the advantage of IHP method is consistent(50/50).</a:t>
            </a: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55" name="Google Shape;155;p22"/>
          <p:cNvPicPr preferRelativeResize="0"/>
          <p:nvPr/>
        </p:nvPicPr>
        <p:blipFill>
          <a:blip r:embed="rId3">
            <a:alphaModFix/>
          </a:blip>
          <a:stretch>
            <a:fillRect/>
          </a:stretch>
        </p:blipFill>
        <p:spPr>
          <a:xfrm>
            <a:off x="4717525" y="167220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25" y="196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Optimization Analysis:</a:t>
            </a:r>
            <a:endParaRPr/>
          </a:p>
          <a:p>
            <a:pPr marL="0" lvl="0" indent="0" algn="l" rtl="0">
              <a:spcBef>
                <a:spcPts val="0"/>
              </a:spcBef>
              <a:spcAft>
                <a:spcPts val="0"/>
              </a:spcAft>
              <a:buNone/>
            </a:pPr>
            <a:r>
              <a:rPr lang="zh-CN"/>
              <a:t>Neural Network Implementation, in-policy</a:t>
            </a:r>
            <a:endParaRPr/>
          </a:p>
          <a:p>
            <a:pPr marL="0" lvl="0" indent="0" algn="l" rtl="0">
              <a:spcBef>
                <a:spcPts val="0"/>
              </a:spcBef>
              <a:spcAft>
                <a:spcPts val="0"/>
              </a:spcAft>
              <a:buNone/>
            </a:pPr>
            <a:endParaRPr/>
          </a:p>
        </p:txBody>
      </p:sp>
      <p:sp>
        <p:nvSpPr>
          <p:cNvPr id="161" name="Google Shape;161;p23"/>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gradient estimator we implemented can also be applied in the in-policy scenario:</a:t>
            </a:r>
            <a:endParaRPr/>
          </a:p>
          <a:p>
            <a:pPr marL="0" lvl="0" indent="0" algn="l" rtl="0">
              <a:spcBef>
                <a:spcPts val="1600"/>
              </a:spcBef>
              <a:spcAft>
                <a:spcPts val="0"/>
              </a:spcAft>
              <a:buNone/>
            </a:pPr>
            <a:r>
              <a:rPr lang="zh-CN"/>
              <a:t>IHP promised a stable improving trend, it hardly (1/50) falls to the "pit", which is the best among all four methods.</a:t>
            </a:r>
            <a:endParaRPr/>
          </a:p>
          <a:p>
            <a:pPr marL="0" lvl="0" indent="0" algn="l" rtl="0">
              <a:spcBef>
                <a:spcPts val="0"/>
              </a:spcBef>
              <a:spcAft>
                <a:spcPts val="0"/>
              </a:spcAft>
              <a:buNone/>
            </a:pPr>
            <a:endParaRPr sz="1100" i="1">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zh-CN"/>
              <a:t>What should be noticed is that the IHP gradient method seems converges to a lower optimum than all the benchmarks, this behavior is consistent(49/49).</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62" name="Google Shape;162;p23"/>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23"/>
          <p:cNvPicPr preferRelativeResize="0"/>
          <p:nvPr/>
        </p:nvPicPr>
        <p:blipFill>
          <a:blip r:embed="rId3">
            <a:alphaModFix/>
          </a:blip>
          <a:stretch>
            <a:fillRect/>
          </a:stretch>
        </p:blipFill>
        <p:spPr>
          <a:xfrm>
            <a:off x="4889900" y="1672200"/>
            <a:ext cx="4114800" cy="2743200"/>
          </a:xfrm>
          <a:prstGeom prst="rect">
            <a:avLst/>
          </a:prstGeom>
          <a:noFill/>
          <a:ln>
            <a:noFill/>
          </a:ln>
        </p:spPr>
      </p:pic>
      <p:pic>
        <p:nvPicPr>
          <p:cNvPr id="164" name="Google Shape;164;p23"/>
          <p:cNvPicPr preferRelativeResize="0"/>
          <p:nvPr/>
        </p:nvPicPr>
        <p:blipFill>
          <a:blip r:embed="rId4">
            <a:alphaModFix/>
          </a:blip>
          <a:stretch>
            <a:fillRect/>
          </a:stretch>
        </p:blipFill>
        <p:spPr>
          <a:xfrm>
            <a:off x="4774950" y="1672200"/>
            <a:ext cx="4114800" cy="2743200"/>
          </a:xfrm>
          <a:prstGeom prst="rect">
            <a:avLst/>
          </a:prstGeom>
          <a:noFill/>
          <a:ln>
            <a:noFill/>
          </a:ln>
        </p:spPr>
      </p:pic>
      <p:pic>
        <p:nvPicPr>
          <p:cNvPr id="165" name="Google Shape;165;p23"/>
          <p:cNvPicPr preferRelativeResize="0"/>
          <p:nvPr/>
        </p:nvPicPr>
        <p:blipFill>
          <a:blip r:embed="rId5">
            <a:alphaModFix/>
          </a:blip>
          <a:stretch>
            <a:fillRect/>
          </a:stretch>
        </p:blipFill>
        <p:spPr>
          <a:xfrm>
            <a:off x="4774950" y="1753117"/>
            <a:ext cx="4229750" cy="28198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sz="5000"/>
              <a:t>Thank you!</a:t>
            </a:r>
            <a:endParaRPr sz="5000"/>
          </a:p>
        </p:txBody>
      </p:sp>
      <p:sp>
        <p:nvSpPr>
          <p:cNvPr id="171" name="Google Shape;171;p24"/>
          <p:cNvSpPr txBox="1">
            <a:spLocks noGrp="1"/>
          </p:cNvSpPr>
          <p:nvPr>
            <p:ph type="body" idx="1"/>
          </p:nvPr>
        </p:nvSpPr>
        <p:spPr>
          <a:xfrm>
            <a:off x="311700" y="2121425"/>
            <a:ext cx="5586900" cy="94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sz="1500"/>
              <a:t>All the source code can be obtained from </a:t>
            </a:r>
            <a:r>
              <a:rPr lang="zh-CN" sz="1500" u="sng">
                <a:solidFill>
                  <a:schemeClr val="hlink"/>
                </a:solidFill>
                <a:latin typeface="Arial"/>
                <a:ea typeface="Arial"/>
                <a:cs typeface="Arial"/>
                <a:sym typeface="Arial"/>
                <a:hlinkClick r:id="rId3"/>
              </a:rPr>
              <a:t>https://github.com/alexliyihao/infinite_horizon_policy_gradient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Background</a:t>
            </a:r>
            <a:endParaRPr/>
          </a:p>
        </p:txBody>
      </p:sp>
      <p:sp>
        <p:nvSpPr>
          <p:cNvPr id="71" name="Google Shape;71;p1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Policy Gradient: the gradient of expectation of reward given a policy w.r.t. the parameters in the policy,</a:t>
            </a:r>
            <a:r>
              <a:rPr lang="en-US" altLang="zh-CN" dirty="0"/>
              <a:t> </a:t>
            </a:r>
            <a:r>
              <a:rPr lang="zh-CN" dirty="0"/>
              <a:t>i.e.:</a:t>
            </a:r>
            <a:endParaRPr dirty="0"/>
          </a:p>
          <a:p>
            <a:pPr marL="0" lvl="0" indent="0" algn="l" rtl="0">
              <a:spcBef>
                <a:spcPts val="1600"/>
              </a:spcBef>
              <a:spcAft>
                <a:spcPts val="0"/>
              </a:spcAft>
              <a:buNone/>
            </a:pPr>
            <a:r>
              <a:rPr lang="zh-CN" dirty="0"/>
              <a:t>when we have</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zh-CN" dirty="0"/>
              <a:t>do we have a good estimator for </a:t>
            </a:r>
            <a:endParaRPr lang="en-US" altLang="zh-CN" dirty="0"/>
          </a:p>
          <a:p>
            <a:pPr marL="0" lvl="0" indent="0" algn="l" rtl="0">
              <a:spcBef>
                <a:spcPts val="1600"/>
              </a:spcBef>
              <a:spcAft>
                <a:spcPts val="0"/>
              </a:spcAft>
              <a:buNone/>
            </a:pPr>
            <a:r>
              <a:rPr lang="en-US" altLang="zh-CN" dirty="0"/>
              <a:t>                   </a:t>
            </a:r>
            <a:r>
              <a:rPr lang="zh-CN" dirty="0"/>
              <a: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72" name="Google Shape;72;p14"/>
          <p:cNvSpPr txBox="1">
            <a:spLocks noGrp="1"/>
          </p:cNvSpPr>
          <p:nvPr>
            <p:ph type="body" idx="2"/>
          </p:nvPr>
        </p:nvSpPr>
        <p:spPr>
          <a:xfrm>
            <a:off x="45276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Current off-policy gradient estimation method, with most of its derivations in articles published, inevitably suffered a exponential variance w.r.t. to the time horizon T.</a:t>
            </a:r>
            <a:endParaRPr/>
          </a:p>
          <a:p>
            <a:pPr marL="0" lvl="0" indent="0" algn="l" rtl="0">
              <a:spcBef>
                <a:spcPts val="1600"/>
              </a:spcBef>
              <a:spcAft>
                <a:spcPts val="1600"/>
              </a:spcAft>
              <a:buNone/>
            </a:pPr>
            <a:endParaRPr/>
          </a:p>
        </p:txBody>
      </p:sp>
      <p:pic>
        <p:nvPicPr>
          <p:cNvPr id="73" name="Google Shape;73;p14" descr="\nabla_{\theta} J(\theta) "/>
          <p:cNvPicPr preferRelativeResize="0"/>
          <p:nvPr/>
        </p:nvPicPr>
        <p:blipFill>
          <a:blip r:embed="rId3">
            <a:alphaModFix/>
          </a:blip>
          <a:stretch>
            <a:fillRect/>
          </a:stretch>
        </p:blipFill>
        <p:spPr>
          <a:xfrm>
            <a:off x="382875" y="3739713"/>
            <a:ext cx="712250" cy="242075"/>
          </a:xfrm>
          <a:prstGeom prst="rect">
            <a:avLst/>
          </a:prstGeom>
          <a:noFill/>
          <a:ln>
            <a:noFill/>
          </a:ln>
        </p:spPr>
      </p:pic>
      <p:pic>
        <p:nvPicPr>
          <p:cNvPr id="74" name="Google Shape;74;p14" descr="J(\theta)  = E_{\tau\sim\pi_{\theta}(\tau)}\left[ r(\tau)\right]"/>
          <p:cNvPicPr preferRelativeResize="0"/>
          <p:nvPr/>
        </p:nvPicPr>
        <p:blipFill>
          <a:blip r:embed="rId4">
            <a:alphaModFix/>
          </a:blip>
          <a:stretch>
            <a:fillRect/>
          </a:stretch>
        </p:blipFill>
        <p:spPr>
          <a:xfrm>
            <a:off x="382875" y="2877950"/>
            <a:ext cx="2410009" cy="331700"/>
          </a:xfrm>
          <a:prstGeom prst="rect">
            <a:avLst/>
          </a:prstGeom>
          <a:noFill/>
          <a:ln>
            <a:noFill/>
          </a:ln>
        </p:spPr>
      </p:pic>
      <p:pic>
        <p:nvPicPr>
          <p:cNvPr id="75" name="Google Shape;75;p14" descr="\nabla_{\theta'} J(\theta') = E_{\tau \sim \pi_{\theta}(\tau)}&#10;\left[\underbrace{\left(\prod_{t = 1}^T\frac{\pi_{\theta'}(\mathbf{a}_t \vert \mathbf{s}_t)}{\pi_{\theta}(\mathbf{a}_t \vert \mathbf{s}_t)}\right)}&#10;_\textrm{exp term with T}&#10;\underbrace{\left(\sum_{t = 1}^T\nabla_{\theta'}\log\pi_{\theta'}(\mathbf{a}_t \vert \mathbf{s}_t)\right)&#10;\left(\sum_{t = 1}^T r(\mathbf{s}_t, \mathbf{a}_t)\right)}&#10;_\textrm{policy gradient with high variance itself}&#10;\right]"/>
          <p:cNvPicPr preferRelativeResize="0"/>
          <p:nvPr/>
        </p:nvPicPr>
        <p:blipFill>
          <a:blip r:embed="rId5">
            <a:alphaModFix/>
          </a:blip>
          <a:stretch>
            <a:fillRect/>
          </a:stretch>
        </p:blipFill>
        <p:spPr>
          <a:xfrm>
            <a:off x="4447875" y="2912150"/>
            <a:ext cx="4222675" cy="82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Our Idea</a:t>
            </a:r>
            <a:endParaRPr/>
          </a:p>
        </p:txBody>
      </p:sp>
      <p:sp>
        <p:nvSpPr>
          <p:cNvPr id="81" name="Google Shape;81;p15"/>
          <p:cNvSpPr txBox="1">
            <a:spLocks noGrp="1"/>
          </p:cNvSpPr>
          <p:nvPr>
            <p:ph type="body" idx="1"/>
          </p:nvPr>
        </p:nvSpPr>
        <p:spPr>
          <a:xfrm>
            <a:off x="311700" y="1505700"/>
            <a:ext cx="4076376"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Inspired by Qiang Liu et al.[1],  we no longer evaluate the reward by the whole trajectory </a:t>
            </a:r>
            <a:endParaRPr dirty="0"/>
          </a:p>
          <a:p>
            <a:pPr marL="0" lvl="0" indent="0" algn="l" rtl="0">
              <a:spcBef>
                <a:spcPts val="1600"/>
              </a:spcBef>
              <a:spcAft>
                <a:spcPts val="0"/>
              </a:spcAft>
              <a:buNone/>
            </a:pPr>
            <a:r>
              <a:rPr lang="zh-CN" dirty="0"/>
              <a:t>Rather, in a infinite-time-horizon problem, we analyze the the rollout record of triple                      </a:t>
            </a:r>
            <a:r>
              <a:rPr lang="en-US" altLang="zh-CN" dirty="0"/>
              <a:t>   </a:t>
            </a:r>
            <a:r>
              <a:rPr lang="zh-CN" dirty="0"/>
              <a:t>and its distribution                                         </a:t>
            </a:r>
            <a:endParaRPr dirty="0"/>
          </a:p>
          <a:p>
            <a:pPr marL="0" lvl="0" indent="0" algn="l" rtl="0">
              <a:spcBef>
                <a:spcPts val="1600"/>
              </a:spcBef>
              <a:spcAft>
                <a:spcPts val="0"/>
              </a:spcAft>
              <a:buNone/>
            </a:pPr>
            <a:r>
              <a:rPr lang="zh-CN" dirty="0"/>
              <a:t>Our theoretical assumptions:</a:t>
            </a:r>
            <a:endParaRPr dirty="0"/>
          </a:p>
          <a:p>
            <a:pPr marL="457200" lvl="0" indent="-311150" algn="l" rtl="0">
              <a:lnSpc>
                <a:spcPct val="150000"/>
              </a:lnSpc>
              <a:spcBef>
                <a:spcPts val="1600"/>
              </a:spcBef>
              <a:spcAft>
                <a:spcPts val="0"/>
              </a:spcAft>
              <a:buSzPts val="1300"/>
              <a:buAutoNum type="arabicPeriod"/>
            </a:pPr>
            <a:r>
              <a:rPr lang="en-US" dirty="0"/>
              <a:t> </a:t>
            </a:r>
            <a:endParaRPr dirty="0"/>
          </a:p>
          <a:p>
            <a:pPr marL="457200" lvl="0" indent="-311150" algn="l" rtl="0">
              <a:lnSpc>
                <a:spcPct val="150000"/>
              </a:lnSpc>
              <a:spcBef>
                <a:spcPts val="0"/>
              </a:spcBef>
              <a:spcAft>
                <a:spcPts val="0"/>
              </a:spcAft>
              <a:buSzPts val="1300"/>
              <a:buAutoNum type="arabicPeriod"/>
            </a:pPr>
            <a:r>
              <a:rPr lang="zh-CN" dirty="0"/>
              <a:t>The markov process should be aperiodic and irreducible.</a:t>
            </a:r>
            <a:endParaRPr dirty="0"/>
          </a:p>
          <a:p>
            <a:pPr marL="457200" lvl="0" indent="-311150" algn="l" rtl="0">
              <a:lnSpc>
                <a:spcPct val="150000"/>
              </a:lnSpc>
              <a:spcBef>
                <a:spcPts val="0"/>
              </a:spcBef>
              <a:spcAft>
                <a:spcPts val="0"/>
              </a:spcAft>
              <a:buSzPts val="1300"/>
              <a:buAutoNum type="arabicPeriod"/>
            </a:pPr>
            <a:r>
              <a:rPr lang="zh-CN" dirty="0"/>
              <a:t>               is always well-defined</a:t>
            </a:r>
            <a:endParaRPr dirty="0"/>
          </a:p>
          <a:p>
            <a:pPr marL="457200" lvl="0" indent="0" algn="l" rtl="0">
              <a:spcBef>
                <a:spcPts val="1600"/>
              </a:spcBef>
              <a:spcAft>
                <a:spcPts val="1600"/>
              </a:spcAft>
              <a:buNone/>
            </a:pPr>
            <a:endParaRPr dirty="0"/>
          </a:p>
        </p:txBody>
      </p:sp>
      <p:sp>
        <p:nvSpPr>
          <p:cNvPr id="82" name="Google Shape;82;p1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Trajectory-level policy gradient estimator:</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zh-CN" dirty="0"/>
              <a:t>(s,a,s’) triple-level policy gradient derived:</a:t>
            </a:r>
            <a:endParaRPr dirty="0"/>
          </a:p>
        </p:txBody>
      </p:sp>
      <p:pic>
        <p:nvPicPr>
          <p:cNvPr id="83" name="Google Shape;83;p15" descr="\tau = \{(s_t,a_t,s_{t+1})\}_{t = 0}^T"/>
          <p:cNvPicPr preferRelativeResize="0"/>
          <p:nvPr/>
        </p:nvPicPr>
        <p:blipFill>
          <a:blip r:embed="rId3">
            <a:alphaModFix/>
          </a:blip>
          <a:stretch>
            <a:fillRect/>
          </a:stretch>
        </p:blipFill>
        <p:spPr>
          <a:xfrm>
            <a:off x="2974412" y="1836513"/>
            <a:ext cx="1335050" cy="189700"/>
          </a:xfrm>
          <a:prstGeom prst="rect">
            <a:avLst/>
          </a:prstGeom>
          <a:noFill/>
          <a:ln>
            <a:noFill/>
          </a:ln>
        </p:spPr>
      </p:pic>
      <p:pic>
        <p:nvPicPr>
          <p:cNvPr id="84" name="Google Shape;84;p15" descr="(s_t,a_t,s_{t+1})"/>
          <p:cNvPicPr preferRelativeResize="0"/>
          <p:nvPr/>
        </p:nvPicPr>
        <p:blipFill>
          <a:blip r:embed="rId4">
            <a:alphaModFix/>
          </a:blip>
          <a:stretch>
            <a:fillRect/>
          </a:stretch>
        </p:blipFill>
        <p:spPr>
          <a:xfrm>
            <a:off x="2609509" y="2516201"/>
            <a:ext cx="901075" cy="189700"/>
          </a:xfrm>
          <a:prstGeom prst="rect">
            <a:avLst/>
          </a:prstGeom>
          <a:noFill/>
          <a:ln>
            <a:noFill/>
          </a:ln>
        </p:spPr>
      </p:pic>
      <p:pic>
        <p:nvPicPr>
          <p:cNvPr id="85" name="Google Shape;85;p15" descr="\nabla_{\theta'} J(\theta') = E_{\tau \sim \pi_{\theta}(\tau)}&#10;\left[\underbrace{\left(\prod_{t = 1}^T\frac{\pi_{\theta'}(\mathbf{a}_t \vert \mathbf{s}_t)}{\pi_{\theta}(\mathbf{a}_t \vert \mathbf{s}_t)}\right)}&#10;_\textrm{exp term with T}&#10;\underbrace{\left(\sum_{t = 1}^T\nabla_{\theta'}\log\pi_{\theta'}(\mathbf{a}_t \vert \mathbf{s}_t)\right)&#10;\left(\sum_{t = 1}^T r(\mathbf{s}_t, \mathbf{a}_t)\right)}&#10;_\textrm{policy gradient with high variance itself}&#10;\right]"/>
          <p:cNvPicPr preferRelativeResize="0"/>
          <p:nvPr/>
        </p:nvPicPr>
        <p:blipFill>
          <a:blip r:embed="rId5">
            <a:alphaModFix/>
          </a:blip>
          <a:stretch>
            <a:fillRect/>
          </a:stretch>
        </p:blipFill>
        <p:spPr>
          <a:xfrm>
            <a:off x="4755925" y="1999775"/>
            <a:ext cx="4335152" cy="846676"/>
          </a:xfrm>
          <a:prstGeom prst="rect">
            <a:avLst/>
          </a:prstGeom>
          <a:noFill/>
          <a:ln>
            <a:noFill/>
          </a:ln>
        </p:spPr>
      </p:pic>
      <p:pic>
        <p:nvPicPr>
          <p:cNvPr id="86" name="Google Shape;86;p15" descr="d_{\pi_\theta}(s)"/>
          <p:cNvPicPr preferRelativeResize="0"/>
          <p:nvPr/>
        </p:nvPicPr>
        <p:blipFill>
          <a:blip r:embed="rId6">
            <a:alphaModFix/>
          </a:blip>
          <a:stretch>
            <a:fillRect/>
          </a:stretch>
        </p:blipFill>
        <p:spPr>
          <a:xfrm>
            <a:off x="1328000" y="2751601"/>
            <a:ext cx="412675" cy="189700"/>
          </a:xfrm>
          <a:prstGeom prst="rect">
            <a:avLst/>
          </a:prstGeom>
          <a:noFill/>
          <a:ln>
            <a:noFill/>
          </a:ln>
        </p:spPr>
      </p:pic>
      <p:sp>
        <p:nvSpPr>
          <p:cNvPr id="87" name="Google Shape;87;p15"/>
          <p:cNvSpPr txBox="1"/>
          <p:nvPr/>
        </p:nvSpPr>
        <p:spPr>
          <a:xfrm>
            <a:off x="332450" y="4789975"/>
            <a:ext cx="84369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800" dirty="0">
                <a:solidFill>
                  <a:schemeClr val="dk2"/>
                </a:solidFill>
                <a:latin typeface="Roboto"/>
                <a:ea typeface="Roboto"/>
                <a:cs typeface="Roboto"/>
                <a:sym typeface="Roboto"/>
              </a:rPr>
              <a:t>[1] Liu, Q., Li, L., Tang, Z., &amp; Zhou, D. (2018). Breaking the curse of horizon: Infinite-horizon off-policy estimation. In Advances in Neural Information Processing Systems (pp. 5356-5366).</a:t>
            </a:r>
            <a:r>
              <a:rPr lang="en-US" altLang="zh-CN" sz="800" dirty="0">
                <a:solidFill>
                  <a:schemeClr val="dk2"/>
                </a:solidFill>
                <a:latin typeface="Roboto"/>
                <a:ea typeface="Roboto"/>
                <a:cs typeface="Roboto"/>
                <a:sym typeface="Roboto"/>
              </a:rPr>
              <a:t> </a:t>
            </a:r>
            <a:r>
              <a:rPr lang="zh-CN" sz="800" dirty="0">
                <a:solidFill>
                  <a:schemeClr val="dk2"/>
                </a:solidFill>
                <a:uFill>
                  <a:noFill/>
                </a:uFill>
                <a:latin typeface="Roboto"/>
                <a:ea typeface="Roboto"/>
                <a:cs typeface="Roboto"/>
                <a:sym typeface="Roboto"/>
                <a:hlinkClick r:id="rId7"/>
              </a:rPr>
              <a:t>https://arxiv.org/pdf/1810.12429.pdf</a:t>
            </a:r>
            <a:r>
              <a:rPr lang="zh-CN" sz="800" dirty="0">
                <a:solidFill>
                  <a:schemeClr val="dk2"/>
                </a:solidFill>
                <a:latin typeface="Roboto"/>
                <a:ea typeface="Roboto"/>
                <a:cs typeface="Roboto"/>
                <a:sym typeface="Roboto"/>
              </a:rPr>
              <a:t> </a:t>
            </a:r>
            <a:endParaRPr sz="500" dirty="0">
              <a:solidFill>
                <a:srgbClr val="222222"/>
              </a:solidFill>
              <a:highlight>
                <a:srgbClr val="FFFFFF"/>
              </a:highlight>
            </a:endParaRPr>
          </a:p>
          <a:p>
            <a:pPr marL="0" lvl="0" indent="0" algn="l" rtl="0">
              <a:lnSpc>
                <a:spcPct val="115000"/>
              </a:lnSpc>
              <a:spcBef>
                <a:spcPts val="0"/>
              </a:spcBef>
              <a:spcAft>
                <a:spcPts val="0"/>
              </a:spcAft>
              <a:buNone/>
            </a:pPr>
            <a:endParaRPr sz="1000" dirty="0"/>
          </a:p>
          <a:p>
            <a:pPr marL="0" lvl="0" indent="0" algn="l" rtl="0">
              <a:spcBef>
                <a:spcPts val="0"/>
              </a:spcBef>
              <a:spcAft>
                <a:spcPts val="0"/>
              </a:spcAft>
              <a:buNone/>
            </a:pPr>
            <a:endParaRPr sz="1000" dirty="0">
              <a:latin typeface="Roboto"/>
              <a:ea typeface="Roboto"/>
              <a:cs typeface="Roboto"/>
              <a:sym typeface="Roboto"/>
            </a:endParaRPr>
          </a:p>
        </p:txBody>
      </p:sp>
      <p:pic>
        <p:nvPicPr>
          <p:cNvPr id="88" name="Google Shape;88;p15" descr="\nabla_{\theta} J(\theta)= E_{(s,a,s')\sim d_{\pi_0}}\left[\frac{\pi_{\theta}(a\vert s)d_{\pi_{\theta}}(s)}&#10;{\pi_0(a\vert s)d_{\pi_0}(s)}\left(\nabla_{\theta}\log\pi_{\theta}(a\vert s) + \nabla_{\theta}\log d_{\pi_{\theta}}(s)\right)r(s,a,s')\right]"/>
          <p:cNvPicPr preferRelativeResize="0"/>
          <p:nvPr/>
        </p:nvPicPr>
        <p:blipFill>
          <a:blip r:embed="rId8">
            <a:alphaModFix/>
          </a:blip>
          <a:stretch>
            <a:fillRect/>
          </a:stretch>
        </p:blipFill>
        <p:spPr>
          <a:xfrm>
            <a:off x="4755918" y="3929694"/>
            <a:ext cx="4335159" cy="326725"/>
          </a:xfrm>
          <a:prstGeom prst="rect">
            <a:avLst/>
          </a:prstGeom>
          <a:noFill/>
          <a:ln>
            <a:noFill/>
          </a:ln>
        </p:spPr>
      </p:pic>
      <p:pic>
        <p:nvPicPr>
          <p:cNvPr id="89" name="Google Shape;89;p15" descr="\nabla_\theta\int\pi_\theta(\tau)r(\tau)d\tau = \int\nabla_\theta\pi_\theta(\tau)r(\tau)d\tau "/>
          <p:cNvPicPr preferRelativeResize="0"/>
          <p:nvPr/>
        </p:nvPicPr>
        <p:blipFill>
          <a:blip r:embed="rId9">
            <a:alphaModFix/>
          </a:blip>
          <a:stretch>
            <a:fillRect/>
          </a:stretch>
        </p:blipFill>
        <p:spPr>
          <a:xfrm>
            <a:off x="921925" y="3496138"/>
            <a:ext cx="2375143" cy="326725"/>
          </a:xfrm>
          <a:prstGeom prst="rect">
            <a:avLst/>
          </a:prstGeom>
          <a:noFill/>
          <a:ln>
            <a:noFill/>
          </a:ln>
        </p:spPr>
      </p:pic>
      <p:pic>
        <p:nvPicPr>
          <p:cNvPr id="90" name="Google Shape;90;p15" descr="\frac{\pi_{\theta'}(a_t\vert s_t)}{\pi_{\theta}(a_t\vert s_t)}"/>
          <p:cNvPicPr preferRelativeResize="0"/>
          <p:nvPr/>
        </p:nvPicPr>
        <p:blipFill>
          <a:blip r:embed="rId10">
            <a:alphaModFix/>
          </a:blip>
          <a:stretch>
            <a:fillRect/>
          </a:stretch>
        </p:blipFill>
        <p:spPr>
          <a:xfrm>
            <a:off x="884981" y="4479412"/>
            <a:ext cx="523566" cy="32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Derivative of log(d(s))</a:t>
            </a:r>
            <a:endParaRPr/>
          </a:p>
        </p:txBody>
      </p:sp>
      <p:sp>
        <p:nvSpPr>
          <p:cNvPr id="96" name="Google Shape;96;p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                       in </a:t>
            </a:r>
            <a:endParaRPr/>
          </a:p>
          <a:p>
            <a:pPr marL="0" lvl="0" indent="0" algn="l" rtl="0">
              <a:spcBef>
                <a:spcPts val="1600"/>
              </a:spcBef>
              <a:spcAft>
                <a:spcPts val="0"/>
              </a:spcAft>
              <a:buNone/>
            </a:pPr>
            <a:r>
              <a:rPr lang="zh-CN"/>
              <a:t>Theoretical side:</a:t>
            </a:r>
            <a:endParaRPr/>
          </a:p>
          <a:p>
            <a:pPr marL="0" lvl="0" indent="0" algn="l" rtl="0">
              <a:spcBef>
                <a:spcPts val="1600"/>
              </a:spcBef>
              <a:spcAft>
                <a:spcPts val="0"/>
              </a:spcAft>
              <a:buNone/>
            </a:pPr>
            <a:r>
              <a:rPr lang="zh-CN"/>
              <a:t>Under our assumptions, we derived a theorem as following:</a:t>
            </a:r>
            <a:endParaRPr/>
          </a:p>
          <a:p>
            <a:pPr marL="0" lvl="0" indent="0" algn="l" rtl="0">
              <a:spcBef>
                <a:spcPts val="1600"/>
              </a:spcBef>
              <a:spcAft>
                <a:spcPts val="1600"/>
              </a:spcAft>
              <a:buNone/>
            </a:pPr>
            <a:r>
              <a:rPr lang="zh-CN"/>
              <a:t>A proper approximation w(s) of 		   must satisfy that:</a:t>
            </a:r>
            <a:endParaRPr/>
          </a:p>
        </p:txBody>
      </p:sp>
      <p:sp>
        <p:nvSpPr>
          <p:cNvPr id="97" name="Google Shape;97;p16"/>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zh-CN"/>
              <a:t>In practice: </a:t>
            </a:r>
            <a:endParaRPr/>
          </a:p>
          <a:p>
            <a:pPr marL="0" lvl="0" indent="0" algn="l" rtl="0">
              <a:spcBef>
                <a:spcPts val="1600"/>
              </a:spcBef>
              <a:spcAft>
                <a:spcPts val="0"/>
              </a:spcAft>
              <a:buNone/>
            </a:pPr>
            <a:r>
              <a:rPr lang="zh-CN"/>
              <a:t>solve the following least square problem: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zh-CN"/>
              <a:t>This optimization result is translation-invariant. Under our assumptions, the expectation of the gradient of log-likelihood function is always zero. Therefore we calculate a solution first, then deducted its mean to obtain the real solution of w.</a:t>
            </a:r>
            <a:endParaRPr/>
          </a:p>
          <a:p>
            <a:pPr marL="0" lvl="0" indent="0" algn="l" rtl="0">
              <a:spcBef>
                <a:spcPts val="1600"/>
              </a:spcBef>
              <a:spcAft>
                <a:spcPts val="1600"/>
              </a:spcAft>
              <a:buNone/>
            </a:pPr>
            <a:endParaRPr/>
          </a:p>
        </p:txBody>
      </p:sp>
      <p:pic>
        <p:nvPicPr>
          <p:cNvPr id="98" name="Google Shape;98;p16" descr="\nabla_\theta \log d_{\pi_\theta}(s)"/>
          <p:cNvPicPr preferRelativeResize="0"/>
          <p:nvPr/>
        </p:nvPicPr>
        <p:blipFill>
          <a:blip r:embed="rId3">
            <a:alphaModFix/>
          </a:blip>
          <a:stretch>
            <a:fillRect/>
          </a:stretch>
        </p:blipFill>
        <p:spPr>
          <a:xfrm>
            <a:off x="379450" y="1612650"/>
            <a:ext cx="905385" cy="193300"/>
          </a:xfrm>
          <a:prstGeom prst="rect">
            <a:avLst/>
          </a:prstGeom>
          <a:noFill/>
          <a:ln>
            <a:noFill/>
          </a:ln>
        </p:spPr>
      </p:pic>
      <p:pic>
        <p:nvPicPr>
          <p:cNvPr id="99" name="Google Shape;99;p16" descr="\nabla_\theta \log d_{\pi_\theta}(s)"/>
          <p:cNvPicPr preferRelativeResize="0"/>
          <p:nvPr/>
        </p:nvPicPr>
        <p:blipFill>
          <a:blip r:embed="rId3">
            <a:alphaModFix/>
          </a:blip>
          <a:stretch>
            <a:fillRect/>
          </a:stretch>
        </p:blipFill>
        <p:spPr>
          <a:xfrm>
            <a:off x="2760600" y="3125525"/>
            <a:ext cx="905385" cy="193300"/>
          </a:xfrm>
          <a:prstGeom prst="rect">
            <a:avLst/>
          </a:prstGeom>
          <a:noFill/>
          <a:ln>
            <a:noFill/>
          </a:ln>
        </p:spPr>
      </p:pic>
      <p:pic>
        <p:nvPicPr>
          <p:cNvPr id="100" name="Google Shape;100;p16" descr=" w(s') = \mathbb{E}_{(s,a)\vert s' \sim d_{\pi_{0}}}[w(s) + \nabla_{\theta}\log(f_{\pi_{\theta}}(a\vert s)) ] "/>
          <p:cNvPicPr preferRelativeResize="0"/>
          <p:nvPr/>
        </p:nvPicPr>
        <p:blipFill>
          <a:blip r:embed="rId4">
            <a:alphaModFix/>
          </a:blip>
          <a:stretch>
            <a:fillRect/>
          </a:stretch>
        </p:blipFill>
        <p:spPr>
          <a:xfrm>
            <a:off x="768987" y="3811550"/>
            <a:ext cx="3085327" cy="257525"/>
          </a:xfrm>
          <a:prstGeom prst="rect">
            <a:avLst/>
          </a:prstGeom>
          <a:noFill/>
          <a:ln>
            <a:noFill/>
          </a:ln>
        </p:spPr>
      </p:pic>
      <p:pic>
        <p:nvPicPr>
          <p:cNvPr id="101" name="Google Shape;101;p16" descr="\min_{w(s)} \sum_{i=1}^{n} ( w(s_{i+1}) - w(s_{i})- \nabla _{\theta} \log f_{\pi_{\theta}}( a_{i}| s_{i} ) )^{2} "/>
          <p:cNvPicPr preferRelativeResize="0"/>
          <p:nvPr/>
        </p:nvPicPr>
        <p:blipFill>
          <a:blip r:embed="rId5">
            <a:alphaModFix/>
          </a:blip>
          <a:stretch>
            <a:fillRect/>
          </a:stretch>
        </p:blipFill>
        <p:spPr>
          <a:xfrm>
            <a:off x="4969371" y="2816575"/>
            <a:ext cx="3085349" cy="499689"/>
          </a:xfrm>
          <a:prstGeom prst="rect">
            <a:avLst/>
          </a:prstGeom>
          <a:noFill/>
          <a:ln>
            <a:noFill/>
          </a:ln>
        </p:spPr>
      </p:pic>
      <p:sp>
        <p:nvSpPr>
          <p:cNvPr id="102" name="Google Shape;102;p16"/>
          <p:cNvSpPr/>
          <p:nvPr/>
        </p:nvSpPr>
        <p:spPr>
          <a:xfrm>
            <a:off x="5065375" y="1580600"/>
            <a:ext cx="844800" cy="25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 name="Google Shape;103;p16" descr="\nabla_{\theta} J(\theta)= E_{(s,a,s')\sim d_{\pi_0}}\left[\frac{\pi_{\theta}(a\vert s)d_{\pi_{\theta}}(s)}&#10;{\pi_0(a\vert s)d_{\pi_0}(s)}\left(\nabla_{\theta}\log\pi_{\theta}(a\vert s) + \nabla_{\theta}\log d_{\pi_{\theta}}(s)\right)r(s,a,s')\right]"/>
          <p:cNvPicPr preferRelativeResize="0"/>
          <p:nvPr/>
        </p:nvPicPr>
        <p:blipFill>
          <a:blip r:embed="rId6">
            <a:alphaModFix/>
          </a:blip>
          <a:stretch>
            <a:fillRect/>
          </a:stretch>
        </p:blipFill>
        <p:spPr>
          <a:xfrm>
            <a:off x="1549549" y="1526700"/>
            <a:ext cx="5068274" cy="38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Experiment Setting</a:t>
            </a:r>
            <a:endParaRPr/>
          </a:p>
        </p:txBody>
      </p:sp>
      <p:sp>
        <p:nvSpPr>
          <p:cNvPr id="109" name="Google Shape;109;p17"/>
          <p:cNvSpPr txBox="1">
            <a:spLocks noGrp="1"/>
          </p:cNvSpPr>
          <p:nvPr>
            <p:ph type="body" idx="1"/>
          </p:nvPr>
        </p:nvSpPr>
        <p:spPr>
          <a:xfrm>
            <a:off x="311700" y="1505700"/>
            <a:ext cx="41184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Riverswim problem:</a:t>
            </a:r>
            <a:endParaRPr/>
          </a:p>
          <a:p>
            <a:pPr marL="0" lvl="0" indent="0" algn="l" rtl="0">
              <a:spcBef>
                <a:spcPts val="1600"/>
              </a:spcBef>
              <a:spcAft>
                <a:spcPts val="0"/>
              </a:spcAft>
              <a:buNone/>
            </a:pPr>
            <a:r>
              <a:rPr lang="zh-CN"/>
              <a:t>Initial state: s = 0 or 1 for probabiliy 50%</a:t>
            </a:r>
            <a:endParaRPr/>
          </a:p>
          <a:p>
            <a:pPr marL="0" lvl="0" indent="0" algn="l" rtl="0">
              <a:spcBef>
                <a:spcPts val="1600"/>
              </a:spcBef>
              <a:spcAft>
                <a:spcPts val="0"/>
              </a:spcAft>
              <a:buNone/>
            </a:pPr>
            <a:r>
              <a:rPr lang="zh-CN"/>
              <a:t>Action space: A = {0, 1}</a:t>
            </a:r>
            <a:endParaRPr/>
          </a:p>
          <a:p>
            <a:pPr marL="0" lvl="0" indent="0" algn="l" rtl="0">
              <a:spcBef>
                <a:spcPts val="1600"/>
              </a:spcBef>
              <a:spcAft>
                <a:spcPts val="0"/>
              </a:spcAft>
              <a:buNone/>
            </a:pPr>
            <a:r>
              <a:rPr lang="zh-CN"/>
              <a:t>Some modification:</a:t>
            </a:r>
            <a:endParaRPr/>
          </a:p>
          <a:p>
            <a:pPr marL="457200" lvl="0" indent="-311150" algn="l" rtl="0">
              <a:spcBef>
                <a:spcPts val="1600"/>
              </a:spcBef>
              <a:spcAft>
                <a:spcPts val="0"/>
              </a:spcAft>
              <a:buSzPts val="1300"/>
              <a:buAutoNum type="arabicPeriod"/>
            </a:pPr>
            <a:r>
              <a:rPr lang="zh-CN"/>
              <a:t>To save the computational cost, modified some of the parameters.</a:t>
            </a:r>
            <a:endParaRPr/>
          </a:p>
          <a:p>
            <a:pPr marL="457200" lvl="0" indent="-311150" algn="l" rtl="0">
              <a:spcBef>
                <a:spcPts val="0"/>
              </a:spcBef>
              <a:spcAft>
                <a:spcPts val="0"/>
              </a:spcAft>
              <a:buSzPts val="1300"/>
              <a:buAutoNum type="arabicPeriod"/>
            </a:pPr>
            <a:r>
              <a:rPr lang="zh-CN"/>
              <a:t>To control the value from stack overflow, scaled the rewards from 5, 10000 to 5e-4 and 1 </a:t>
            </a:r>
            <a:endParaRPr/>
          </a:p>
        </p:txBody>
      </p:sp>
      <p:pic>
        <p:nvPicPr>
          <p:cNvPr id="110" name="Google Shape;110;p17"/>
          <p:cNvPicPr preferRelativeResize="0"/>
          <p:nvPr/>
        </p:nvPicPr>
        <p:blipFill>
          <a:blip r:embed="rId3">
            <a:alphaModFix/>
          </a:blip>
          <a:stretch>
            <a:fillRect/>
          </a:stretch>
        </p:blipFill>
        <p:spPr>
          <a:xfrm>
            <a:off x="4220700" y="1779388"/>
            <a:ext cx="4824526" cy="1221874"/>
          </a:xfrm>
          <a:prstGeom prst="rect">
            <a:avLst/>
          </a:prstGeom>
          <a:noFill/>
          <a:ln>
            <a:noFill/>
          </a:ln>
        </p:spPr>
      </p:pic>
      <p:sp>
        <p:nvSpPr>
          <p:cNvPr id="111" name="Google Shape;111;p17"/>
          <p:cNvSpPr txBox="1">
            <a:spLocks noGrp="1"/>
          </p:cNvSpPr>
          <p:nvPr>
            <p:ph type="body" idx="2"/>
          </p:nvPr>
        </p:nvSpPr>
        <p:spPr>
          <a:xfrm>
            <a:off x="4713800" y="1505700"/>
            <a:ext cx="41184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zh-CN"/>
              <a:t>Riverswim’s graphical illustration, The triple on the graph is (action, probability, reward), modified from [2]</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2" name="Google Shape;112;p17"/>
          <p:cNvSpPr txBox="1"/>
          <p:nvPr/>
        </p:nvSpPr>
        <p:spPr>
          <a:xfrm>
            <a:off x="332450" y="4637575"/>
            <a:ext cx="8436900" cy="26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sz="800">
                <a:solidFill>
                  <a:schemeClr val="dk2"/>
                </a:solidFill>
                <a:latin typeface="Roboto"/>
                <a:ea typeface="Roboto"/>
                <a:cs typeface="Roboto"/>
                <a:sym typeface="Roboto"/>
              </a:rPr>
              <a:t>[2] Strehl, A. L., &amp; Littman, M. L. (2008). An analysis of model-based interval estimation for Markov decision processes. Journal of Computer and System Sciences, 74(8), 1309-1331.</a:t>
            </a:r>
            <a:endParaRPr sz="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Benchmark methods</a:t>
            </a:r>
            <a:endParaRPr/>
          </a:p>
        </p:txBody>
      </p:sp>
      <p:sp>
        <p:nvSpPr>
          <p:cNvPr id="118" name="Google Shape;118;p18"/>
          <p:cNvSpPr txBox="1"/>
          <p:nvPr/>
        </p:nvSpPr>
        <p:spPr>
          <a:xfrm>
            <a:off x="243925" y="1373900"/>
            <a:ext cx="76293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Roboto"/>
                <a:ea typeface="Roboto"/>
                <a:cs typeface="Roboto"/>
                <a:sym typeface="Roboto"/>
              </a:rPr>
              <a:t>Benchmark: No variance control method applied</a:t>
            </a:r>
            <a:endParaRPr>
              <a:latin typeface="Roboto"/>
              <a:ea typeface="Roboto"/>
              <a:cs typeface="Roboto"/>
              <a:sym typeface="Roboto"/>
            </a:endParaRPr>
          </a:p>
        </p:txBody>
      </p:sp>
      <p:pic>
        <p:nvPicPr>
          <p:cNvPr id="119" name="Google Shape;119;p18" descr="\nabla_{\theta} J(\theta)= E_{\tau\sim\pi_{\theta}(\tau)}\left[\left(\prod_{t = 1}^T\frac{\pi_{\theta'}(a_{t}\vert s_{t})}{\pi_{\theta}(a_{t}\vert s_{t})}\right)\sum _{t=1}^T \nabla_{\theta'}\log\pi_{\theta'}(a_t\vert s_t)\left(\sum_{t = 1}^T r(s_{t}, a_{t})\right)\right]"/>
          <p:cNvPicPr preferRelativeResize="0"/>
          <p:nvPr/>
        </p:nvPicPr>
        <p:blipFill>
          <a:blip r:embed="rId3">
            <a:alphaModFix/>
          </a:blip>
          <a:stretch>
            <a:fillRect/>
          </a:stretch>
        </p:blipFill>
        <p:spPr>
          <a:xfrm>
            <a:off x="311713" y="1755625"/>
            <a:ext cx="5464064" cy="623700"/>
          </a:xfrm>
          <a:prstGeom prst="rect">
            <a:avLst/>
          </a:prstGeom>
          <a:noFill/>
          <a:ln>
            <a:noFill/>
          </a:ln>
        </p:spPr>
      </p:pic>
      <p:sp>
        <p:nvSpPr>
          <p:cNvPr id="120" name="Google Shape;120;p18"/>
          <p:cNvSpPr txBox="1"/>
          <p:nvPr/>
        </p:nvSpPr>
        <p:spPr>
          <a:xfrm>
            <a:off x="243925" y="2465850"/>
            <a:ext cx="7930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Roboto"/>
                <a:ea typeface="Roboto"/>
                <a:cs typeface="Roboto"/>
                <a:sym typeface="Roboto"/>
              </a:rPr>
              <a:t>Variant control method “causality”: The future gradient cannot affect the past</a:t>
            </a:r>
            <a:endParaRPr>
              <a:latin typeface="Roboto"/>
              <a:ea typeface="Roboto"/>
              <a:cs typeface="Roboto"/>
              <a:sym typeface="Roboto"/>
            </a:endParaRPr>
          </a:p>
        </p:txBody>
      </p:sp>
      <p:pic>
        <p:nvPicPr>
          <p:cNvPr id="121" name="Google Shape;121;p18" descr="\nabla_{\theta} J(\theta)= E_{\tau\sim\pi_{\theta}(\tau)}\left[\sum _{t=1}^T \nabla_{\theta'}\log\pi_{\theta'}(a_t\vert s_t)\left(\prod_{t' = 1}^t\frac{\pi_{\theta'}(a_{t'}\vert s_{t'})}{\pi_{\theta}(a_{t'}\vert s_{t'})}\right)\left(\sum_{t' = t}^T r(s_{t'}, a_{t'})\right)\right]"/>
          <p:cNvPicPr preferRelativeResize="0"/>
          <p:nvPr/>
        </p:nvPicPr>
        <p:blipFill>
          <a:blip r:embed="rId4">
            <a:alphaModFix/>
          </a:blip>
          <a:stretch>
            <a:fillRect/>
          </a:stretch>
        </p:blipFill>
        <p:spPr>
          <a:xfrm>
            <a:off x="311724" y="2861425"/>
            <a:ext cx="5646881" cy="623700"/>
          </a:xfrm>
          <a:prstGeom prst="rect">
            <a:avLst/>
          </a:prstGeom>
          <a:noFill/>
          <a:ln>
            <a:noFill/>
          </a:ln>
        </p:spPr>
      </p:pic>
      <p:sp>
        <p:nvSpPr>
          <p:cNvPr id="122" name="Google Shape;122;p18"/>
          <p:cNvSpPr txBox="1"/>
          <p:nvPr/>
        </p:nvSpPr>
        <p:spPr>
          <a:xfrm>
            <a:off x="243925" y="3585500"/>
            <a:ext cx="7930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Roboto"/>
                <a:ea typeface="Roboto"/>
                <a:cs typeface="Roboto"/>
                <a:sym typeface="Roboto"/>
              </a:rPr>
              <a:t>Variant control method “Baseline”: The rewards from each trajectories are normalized</a:t>
            </a:r>
            <a:endParaRPr>
              <a:latin typeface="Roboto"/>
              <a:ea typeface="Roboto"/>
              <a:cs typeface="Roboto"/>
              <a:sym typeface="Roboto"/>
            </a:endParaRPr>
          </a:p>
        </p:txBody>
      </p:sp>
      <p:pic>
        <p:nvPicPr>
          <p:cNvPr id="123" name="Google Shape;123;p18" descr="\nabla_{\theta} J(\theta)= E_{\tau\sim\pi_{\theta}(\tau)}\left[\left(\prod_{t = 1}^T\frac{\pi_{\theta'}(a_{t}\vert s_{t})}{\pi_{\theta}(a_{t}\vert s_{t})}\right)\sum _{t=1}^T \nabla_{\theta'}\log\pi_{\theta'}(a_t\vert s_t)\left(\sum_{t = 1}^T r(s_{t}, a_{t}) - b\right)\right]\\ \mbox{             where } b = E_{\tau\sim\pi_{\theta}(\tau)}\left[r(\tau)) \right ]"/>
          <p:cNvPicPr preferRelativeResize="0"/>
          <p:nvPr/>
        </p:nvPicPr>
        <p:blipFill>
          <a:blip r:embed="rId5">
            <a:alphaModFix/>
          </a:blip>
          <a:stretch>
            <a:fillRect/>
          </a:stretch>
        </p:blipFill>
        <p:spPr>
          <a:xfrm>
            <a:off x="243925" y="3981075"/>
            <a:ext cx="6107097" cy="8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25" y="196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Bias and Variance Analysis: </a:t>
            </a:r>
            <a:endParaRPr/>
          </a:p>
          <a:p>
            <a:pPr marL="0" lvl="0" indent="0" algn="l" rtl="0">
              <a:spcBef>
                <a:spcPts val="0"/>
              </a:spcBef>
              <a:spcAft>
                <a:spcPts val="0"/>
              </a:spcAft>
              <a:buNone/>
            </a:pPr>
            <a:r>
              <a:rPr lang="zh-CN"/>
              <a:t>Parametric Model Implementation</a:t>
            </a:r>
            <a:endParaRPr/>
          </a:p>
        </p:txBody>
      </p:sp>
      <p:sp>
        <p:nvSpPr>
          <p:cNvPr id="129" name="Google Shape;129;p1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policy is implemented in a 6-variable parametric model, where the variables are the limiting distribution for all the state s. All the theoretical derivations are available in our github repo (at the end of the slide). </a:t>
            </a:r>
            <a:endParaRPr lang="en-US" dirty="0"/>
          </a:p>
          <a:p>
            <a:pPr marL="0" lvl="0" indent="0" algn="l" rtl="0">
              <a:spcBef>
                <a:spcPts val="1600"/>
              </a:spcBef>
              <a:spcAft>
                <a:spcPts val="1600"/>
              </a:spcAft>
              <a:buNone/>
            </a:pPr>
            <a:r>
              <a:rPr lang="en-US" altLang="zh-CN" dirty="0"/>
              <a:t>The result supports our statement that our implementation do have the bias and variance order in each entry. The bias difference is of order 10</a:t>
            </a:r>
            <a:r>
              <a:rPr lang="en-US" altLang="zh-CN" baseline="30000" dirty="0"/>
              <a:t>2</a:t>
            </a:r>
            <a:r>
              <a:rPr lang="en-US" altLang="zh-CN" dirty="0"/>
              <a:t>, and variance is of order 10</a:t>
            </a:r>
            <a:r>
              <a:rPr lang="en-US" altLang="zh-CN" baseline="30000" dirty="0"/>
              <a:t>4</a:t>
            </a:r>
            <a:endParaRPr baseline="30000" dirty="0"/>
          </a:p>
        </p:txBody>
      </p:sp>
      <p:sp>
        <p:nvSpPr>
          <p:cNvPr id="130" name="Google Shape;130;p1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1" name="Google Shape;131;p19"/>
          <p:cNvPicPr preferRelativeResize="0"/>
          <p:nvPr/>
        </p:nvPicPr>
        <p:blipFill>
          <a:blip r:embed="rId3">
            <a:alphaModFix/>
          </a:blip>
          <a:stretch>
            <a:fillRect/>
          </a:stretch>
        </p:blipFill>
        <p:spPr>
          <a:xfrm>
            <a:off x="4724400" y="1334450"/>
            <a:ext cx="4305300" cy="3429000"/>
          </a:xfrm>
          <a:prstGeom prst="rect">
            <a:avLst/>
          </a:prstGeom>
          <a:noFill/>
          <a:ln>
            <a:noFill/>
          </a:ln>
        </p:spPr>
      </p:pic>
      <p:pic>
        <p:nvPicPr>
          <p:cNvPr id="132" name="Google Shape;132;p19"/>
          <p:cNvPicPr preferRelativeResize="0"/>
          <p:nvPr/>
        </p:nvPicPr>
        <p:blipFill>
          <a:blip r:embed="rId4">
            <a:alphaModFix/>
          </a:blip>
          <a:stretch>
            <a:fillRect/>
          </a:stretch>
        </p:blipFill>
        <p:spPr>
          <a:xfrm>
            <a:off x="4679700" y="1334450"/>
            <a:ext cx="43053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25" y="196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Variance analysis:</a:t>
            </a:r>
            <a:endParaRPr/>
          </a:p>
          <a:p>
            <a:pPr marL="0" lvl="0" indent="0" algn="l" rtl="0">
              <a:spcBef>
                <a:spcPts val="0"/>
              </a:spcBef>
              <a:spcAft>
                <a:spcPts val="0"/>
              </a:spcAft>
              <a:buNone/>
            </a:pPr>
            <a:r>
              <a:rPr lang="zh-CN"/>
              <a:t>Neural Network Implementation</a:t>
            </a:r>
            <a:endParaRPr/>
          </a:p>
        </p:txBody>
      </p:sp>
      <p:sp>
        <p:nvSpPr>
          <p:cNvPr id="138" name="Google Shape;138;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zh-CN"/>
              <a:t>                          is obtained from auto-diff</a:t>
            </a:r>
            <a:endParaRPr/>
          </a:p>
          <a:p>
            <a:pPr marL="457200" lvl="0" indent="-311150" algn="l" rtl="0">
              <a:spcBef>
                <a:spcPts val="0"/>
              </a:spcBef>
              <a:spcAft>
                <a:spcPts val="0"/>
              </a:spcAft>
              <a:buSzPts val="1300"/>
              <a:buAutoNum type="arabicPeriod"/>
            </a:pPr>
            <a:r>
              <a:rPr lang="zh-CN"/>
              <a:t>The policy is a 20-variable-NN:</a:t>
            </a:r>
            <a:endParaRPr/>
          </a:p>
          <a:p>
            <a:pPr marL="914400" lvl="1" indent="-298450" algn="l" rtl="0">
              <a:spcBef>
                <a:spcPts val="0"/>
              </a:spcBef>
              <a:spcAft>
                <a:spcPts val="0"/>
              </a:spcAft>
              <a:buSzPts val="1100"/>
              <a:buAutoNum type="alphaLcPeriod"/>
            </a:pPr>
            <a:r>
              <a:rPr lang="zh-CN"/>
              <a:t>takes in the one-hot encoding of state </a:t>
            </a:r>
            <a:endParaRPr/>
          </a:p>
          <a:p>
            <a:pPr marL="914400" lvl="1" indent="-298450" algn="l" rtl="0">
              <a:spcBef>
                <a:spcPts val="0"/>
              </a:spcBef>
              <a:spcAft>
                <a:spcPts val="0"/>
              </a:spcAft>
              <a:buSzPts val="1100"/>
              <a:buAutoNum type="alphaLcPeriod"/>
            </a:pPr>
            <a:r>
              <a:rPr lang="zh-CN"/>
              <a:t>output the probability of actions</a:t>
            </a:r>
            <a:endParaRPr/>
          </a:p>
          <a:p>
            <a:pPr marL="914400" lvl="1" indent="-298450" algn="l" rtl="0">
              <a:spcBef>
                <a:spcPts val="0"/>
              </a:spcBef>
              <a:spcAft>
                <a:spcPts val="0"/>
              </a:spcAft>
              <a:buSzPts val="1100"/>
              <a:buAutoNum type="alphaLcPeriod"/>
            </a:pPr>
            <a:r>
              <a:rPr lang="zh-CN"/>
              <a:t>the probability is applied to a categorical distribution and sampled</a:t>
            </a:r>
            <a:endParaRPr/>
          </a:p>
          <a:p>
            <a:pPr marL="457200" lvl="0" indent="-311150" algn="l" rtl="0">
              <a:spcBef>
                <a:spcPts val="0"/>
              </a:spcBef>
              <a:spcAft>
                <a:spcPts val="0"/>
              </a:spcAft>
              <a:buSzPts val="1300"/>
              <a:buAutoNum type="arabicPeriod"/>
            </a:pPr>
            <a:r>
              <a:rPr lang="zh-CN"/>
              <a:t>The variance analysis showed that the newly implemented method have:</a:t>
            </a:r>
            <a:endParaRPr/>
          </a:p>
          <a:p>
            <a:pPr marL="914400" lvl="1" indent="-298450" algn="l" rtl="0">
              <a:spcBef>
                <a:spcPts val="0"/>
              </a:spcBef>
              <a:spcAft>
                <a:spcPts val="0"/>
              </a:spcAft>
              <a:buSzPts val="1100"/>
              <a:buAutoNum type="alphaLcPeriod"/>
            </a:pPr>
            <a:r>
              <a:rPr lang="zh-CN"/>
              <a:t>A smaller magnitude (thus a smaller length variance), in the meantime the entry-wise value of IHP is close to the true value</a:t>
            </a:r>
            <a:endParaRPr/>
          </a:p>
          <a:p>
            <a:pPr marL="914400" lvl="1" indent="-298450" algn="l" rtl="0">
              <a:spcBef>
                <a:spcPts val="0"/>
              </a:spcBef>
              <a:spcAft>
                <a:spcPts val="1600"/>
              </a:spcAft>
              <a:buSzPts val="1100"/>
              <a:buAutoNum type="alphaLcPeriod"/>
            </a:pPr>
            <a:r>
              <a:rPr lang="zh-CN"/>
              <a:t>A smaller direction variance (measured by the trace of covariance matrix of normalized gradient), which is very important in the optimization.</a:t>
            </a:r>
            <a:endParaRPr/>
          </a:p>
        </p:txBody>
      </p:sp>
      <p:pic>
        <p:nvPicPr>
          <p:cNvPr id="139" name="Google Shape;139;p20" descr="\nabla_\theta \log \pi_\theta(a\vert s)"/>
          <p:cNvPicPr preferRelativeResize="0"/>
          <p:nvPr/>
        </p:nvPicPr>
        <p:blipFill>
          <a:blip r:embed="rId3">
            <a:alphaModFix/>
          </a:blip>
          <a:stretch>
            <a:fillRect/>
          </a:stretch>
        </p:blipFill>
        <p:spPr>
          <a:xfrm>
            <a:off x="856150" y="1613750"/>
            <a:ext cx="1007901" cy="181350"/>
          </a:xfrm>
          <a:prstGeom prst="rect">
            <a:avLst/>
          </a:prstGeom>
          <a:noFill/>
          <a:ln>
            <a:noFill/>
          </a:ln>
        </p:spPr>
      </p:pic>
      <p:pic>
        <p:nvPicPr>
          <p:cNvPr id="140" name="Google Shape;140;p20"/>
          <p:cNvPicPr preferRelativeResize="0"/>
          <p:nvPr/>
        </p:nvPicPr>
        <p:blipFill>
          <a:blip r:embed="rId4">
            <a:alphaModFix/>
          </a:blip>
          <a:stretch>
            <a:fillRect/>
          </a:stretch>
        </p:blipFill>
        <p:spPr>
          <a:xfrm>
            <a:off x="4817975" y="1672200"/>
            <a:ext cx="4114800" cy="2743200"/>
          </a:xfrm>
          <a:prstGeom prst="rect">
            <a:avLst/>
          </a:prstGeom>
          <a:noFill/>
          <a:ln>
            <a:noFill/>
          </a:ln>
        </p:spPr>
      </p:pic>
      <p:pic>
        <p:nvPicPr>
          <p:cNvPr id="141" name="Google Shape;141;p20"/>
          <p:cNvPicPr preferRelativeResize="0"/>
          <p:nvPr/>
        </p:nvPicPr>
        <p:blipFill>
          <a:blip r:embed="rId5">
            <a:alphaModFix/>
          </a:blip>
          <a:stretch>
            <a:fillRect/>
          </a:stretch>
        </p:blipFill>
        <p:spPr>
          <a:xfrm>
            <a:off x="4817975" y="1672200"/>
            <a:ext cx="4114800" cy="274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25" y="196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Variance analysis:</a:t>
            </a:r>
            <a:endParaRPr/>
          </a:p>
          <a:p>
            <a:pPr marL="0" lvl="0" indent="0" algn="l" rtl="0">
              <a:spcBef>
                <a:spcPts val="0"/>
              </a:spcBef>
              <a:spcAft>
                <a:spcPts val="0"/>
              </a:spcAft>
              <a:buNone/>
            </a:pPr>
            <a:r>
              <a:rPr lang="zh-CN"/>
              <a:t>Neural Network Implementation</a:t>
            </a:r>
            <a:endParaRPr/>
          </a:p>
          <a:p>
            <a:pPr marL="0" lvl="0" indent="0" algn="l" rtl="0">
              <a:spcBef>
                <a:spcPts val="0"/>
              </a:spcBef>
              <a:spcAft>
                <a:spcPts val="0"/>
              </a:spcAft>
              <a:buNone/>
            </a:pPr>
            <a:endParaRPr/>
          </a:p>
        </p:txBody>
      </p:sp>
      <p:pic>
        <p:nvPicPr>
          <p:cNvPr id="147" name="Google Shape;147;p21"/>
          <p:cNvPicPr preferRelativeResize="0"/>
          <p:nvPr/>
        </p:nvPicPr>
        <p:blipFill>
          <a:blip r:embed="rId3">
            <a:alphaModFix/>
          </a:blip>
          <a:stretch>
            <a:fillRect/>
          </a:stretch>
        </p:blipFill>
        <p:spPr>
          <a:xfrm>
            <a:off x="152425" y="3061609"/>
            <a:ext cx="8839199" cy="1596377"/>
          </a:xfrm>
          <a:prstGeom prst="rect">
            <a:avLst/>
          </a:prstGeom>
          <a:noFill/>
          <a:ln>
            <a:noFill/>
          </a:ln>
        </p:spPr>
      </p:pic>
      <p:sp>
        <p:nvSpPr>
          <p:cNvPr id="148" name="Google Shape;148;p21"/>
          <p:cNvSpPr txBox="1">
            <a:spLocks noGrp="1"/>
          </p:cNvSpPr>
          <p:nvPr>
            <p:ph type="body" idx="1"/>
          </p:nvPr>
        </p:nvSpPr>
        <p:spPr>
          <a:xfrm>
            <a:off x="311700" y="1505700"/>
            <a:ext cx="83085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columns:</a:t>
            </a:r>
            <a:endParaRPr/>
          </a:p>
          <a:p>
            <a:pPr marL="457200" lvl="0" indent="-311150" algn="l" rtl="0">
              <a:spcBef>
                <a:spcPts val="1600"/>
              </a:spcBef>
              <a:spcAft>
                <a:spcPts val="0"/>
              </a:spcAft>
              <a:buSzPts val="1300"/>
              <a:buAutoNum type="arabicPeriod"/>
            </a:pPr>
            <a:r>
              <a:rPr lang="zh-CN"/>
              <a:t>tr(cov): trace of covariance matrix, the general variance</a:t>
            </a:r>
            <a:endParaRPr/>
          </a:p>
          <a:p>
            <a:pPr marL="457200" lvl="0" indent="-311150" algn="l" rtl="0">
              <a:spcBef>
                <a:spcPts val="0"/>
              </a:spcBef>
              <a:spcAft>
                <a:spcPts val="0"/>
              </a:spcAft>
              <a:buSzPts val="1300"/>
              <a:buAutoNum type="arabicPeriod"/>
            </a:pPr>
            <a:r>
              <a:rPr lang="zh-CN"/>
              <a:t>mean(l2-norm): the magnitude of gradient</a:t>
            </a:r>
            <a:endParaRPr/>
          </a:p>
          <a:p>
            <a:pPr marL="457200" lvl="0" indent="-311150" algn="l" rtl="0">
              <a:spcBef>
                <a:spcPts val="0"/>
              </a:spcBef>
              <a:spcAft>
                <a:spcPts val="0"/>
              </a:spcAft>
              <a:buSzPts val="1300"/>
              <a:buAutoNum type="arabicPeriod"/>
            </a:pPr>
            <a:r>
              <a:rPr lang="zh-CN"/>
              <a:t>std(l2_norm): the std.dev of the magnitude</a:t>
            </a:r>
            <a:endParaRPr/>
          </a:p>
          <a:p>
            <a:pPr marL="457200" lvl="0" indent="-311150" algn="l" rtl="0">
              <a:spcBef>
                <a:spcPts val="0"/>
              </a:spcBef>
              <a:spcAft>
                <a:spcPts val="0"/>
              </a:spcAft>
              <a:buSzPts val="1300"/>
              <a:buAutoNum type="arabicPeriod"/>
            </a:pPr>
            <a:r>
              <a:rPr lang="zh-CN"/>
              <a:t>tr(cov(normed)): trace of covariance matrix of the normalized gradient, the variance in the direction</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972</Words>
  <Application>Microsoft Macintosh PowerPoint</Application>
  <PresentationFormat>全屏显示(16:9)</PresentationFormat>
  <Paragraphs>94</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Merriweather</vt:lpstr>
      <vt:lpstr>Roboto</vt:lpstr>
      <vt:lpstr>Arial</vt:lpstr>
      <vt:lpstr>Paradigm</vt:lpstr>
      <vt:lpstr>Project 14: Bias and Variance Reduction in Off-policy Reinforcement Learning</vt:lpstr>
      <vt:lpstr>Background</vt:lpstr>
      <vt:lpstr>Our Idea</vt:lpstr>
      <vt:lpstr>Derivative of log(d(s))</vt:lpstr>
      <vt:lpstr>Experiment Setting</vt:lpstr>
      <vt:lpstr>Benchmark methods</vt:lpstr>
      <vt:lpstr>Bias and Variance Analysis:  Parametric Model Implementation</vt:lpstr>
      <vt:lpstr>Variance analysis: Neural Network Implementation</vt:lpstr>
      <vt:lpstr>Variance analysis: Neural Network Implementation </vt:lpstr>
      <vt:lpstr>Optimization Analysis: Neural Network Implementation, off-policy</vt:lpstr>
      <vt:lpstr>Optimization Analysis: Neural Network Implementation, in-policy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14: Bias and Variance Reduction in Off-policy Reinforcement Learning</dc:title>
  <cp:lastModifiedBy>Yihao Li</cp:lastModifiedBy>
  <cp:revision>4</cp:revision>
  <dcterms:modified xsi:type="dcterms:W3CDTF">2020-08-22T05:35:38Z</dcterms:modified>
</cp:coreProperties>
</file>