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6"/>
  </p:notesMasterIdLst>
  <p:handoutMasterIdLst>
    <p:handoutMasterId r:id="rId27"/>
  </p:handoutMasterIdLst>
  <p:sldIdLst>
    <p:sldId id="264" r:id="rId2"/>
    <p:sldId id="275" r:id="rId3"/>
    <p:sldId id="278" r:id="rId4"/>
    <p:sldId id="279" r:id="rId5"/>
    <p:sldId id="270" r:id="rId6"/>
    <p:sldId id="271" r:id="rId7"/>
    <p:sldId id="276" r:id="rId8"/>
    <p:sldId id="277" r:id="rId9"/>
    <p:sldId id="280" r:id="rId10"/>
    <p:sldId id="272" r:id="rId11"/>
    <p:sldId id="281" r:id="rId12"/>
    <p:sldId id="292" r:id="rId13"/>
    <p:sldId id="282" r:id="rId14"/>
    <p:sldId id="285" r:id="rId15"/>
    <p:sldId id="286" r:id="rId16"/>
    <p:sldId id="284" r:id="rId17"/>
    <p:sldId id="291" r:id="rId18"/>
    <p:sldId id="273" r:id="rId19"/>
    <p:sldId id="287" r:id="rId20"/>
    <p:sldId id="289" r:id="rId21"/>
    <p:sldId id="283" r:id="rId22"/>
    <p:sldId id="274" r:id="rId23"/>
    <p:sldId id="288" r:id="rId24"/>
    <p:sldId id="293" r:id="rId2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oosen" initials="AL" lastIdx="1" clrIdx="0">
    <p:extLst>
      <p:ext uri="{19B8F6BF-5375-455C-9EA6-DF929625EA0E}">
        <p15:presenceInfo xmlns:p15="http://schemas.microsoft.com/office/powerpoint/2012/main" userId="9c094653d6c5e8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9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13.01.2022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13.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Anwesenheitsanalyse anhand von CO2-Werten</a:t>
            </a: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Loosen</a:t>
            </a:r>
          </a:p>
          <a:p>
            <a:r>
              <a:rPr lang="de-DE" dirty="0"/>
              <a:t>13.01.2022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05 Elektro- und Informationstechnik|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B7226-F602-4176-B55B-A05293CA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br>
              <a:rPr lang="de-DE" dirty="0"/>
            </a:b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8EC9C2-CEAF-481E-8344-7699FA10DFA5}"/>
              </a:ext>
            </a:extLst>
          </p:cNvPr>
          <p:cNvSpPr txBox="1"/>
          <p:nvPr/>
        </p:nvSpPr>
        <p:spPr>
          <a:xfrm>
            <a:off x="395536" y="1412776"/>
            <a:ext cx="795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Datenset ausgleichen indem Ausreißer entfernt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Interquartile</a:t>
            </a:r>
            <a:r>
              <a:rPr lang="de-DE" sz="2000" dirty="0"/>
              <a:t>-Range (IQR) mit </a:t>
            </a:r>
            <a:r>
              <a:rPr lang="de-DE" sz="2000" dirty="0" err="1"/>
              <a:t>Tukey‘s</a:t>
            </a:r>
            <a:r>
              <a:rPr lang="de-DE" sz="2000" dirty="0"/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Datenset beinhaltet kaum </a:t>
            </a:r>
            <a:r>
              <a:rPr lang="de-DE" sz="2000" dirty="0" err="1"/>
              <a:t>Outlier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daher schwer auszuwerten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C43ADA-A770-48C6-9F29-509ABBEE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7956464" cy="11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A215-35DC-4B2E-9A46-32A42E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br>
              <a:rPr lang="de-DE" dirty="0"/>
            </a:br>
            <a:r>
              <a:rPr lang="de-DE" dirty="0"/>
              <a:t>Temperatur/Luftfeuchtigkeit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23F59-3102-407E-ADA9-D07FB9FE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r>
              <a:rPr lang="de-DE" sz="2000" dirty="0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Beide Werte sind von äußeren Einflussfaktoren abhängig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Jahreszeit, Wetter,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Veränderten die Genauigkeit aller Algorithmen nicht maßgeblich </a:t>
            </a:r>
            <a:r>
              <a:rPr lang="de-DE" sz="2000" dirty="0">
                <a:sym typeface="Wingdings" panose="05000000000000000000" pitchFamily="2" charset="2"/>
              </a:rPr>
              <a:t> daher später kaum noch benutzt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Argument: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CO2 völlig unabhängig von äußeren Faktoren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Mensch kann in einem geschlossenen Raum als einzige Quelle angesehen werden</a:t>
            </a:r>
          </a:p>
          <a:p>
            <a:pPr lvl="2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daher sehr guter Wert für das Training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665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609B-01DA-4AB4-87B0-D02926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br>
              <a:rPr lang="de-DE" dirty="0"/>
            </a:br>
            <a:r>
              <a:rPr lang="de-DE" dirty="0"/>
              <a:t>Temperatur/Luftfeuchtigkeit - Beispiel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DF6B8F-6D82-46A5-A0AE-EF1A7CA7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19217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E5D6-63B9-49B4-9B93-ED7EBB3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201DA-8144-4975-A9A2-420AF51F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58" y="1349124"/>
            <a:ext cx="8064000" cy="5032203"/>
          </a:xfrm>
        </p:spPr>
        <p:txBody>
          <a:bodyPr/>
          <a:lstStyle/>
          <a:p>
            <a:r>
              <a:rPr lang="de-DE" sz="2000" dirty="0"/>
              <a:t>Benutzte </a:t>
            </a:r>
            <a:r>
              <a:rPr lang="de-DE" sz="2000" dirty="0" err="1"/>
              <a:t>Classifier</a:t>
            </a:r>
            <a:r>
              <a:rPr lang="de-DE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Gradient </a:t>
            </a:r>
            <a:r>
              <a:rPr lang="de-DE" sz="2000" dirty="0" err="1"/>
              <a:t>Boosting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Support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K-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Neighbours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Neuronales Netzwerk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Datenset: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Trainings-/Testsplit zwischen 0.7/0.3 und 0.8/0.2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/>
              <a:t>Allgemeine Ergebnisse: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Datenset bietet ein typisches </a:t>
            </a:r>
            <a:r>
              <a:rPr lang="de-DE" sz="2000" dirty="0" err="1"/>
              <a:t>Klassifizerungs</a:t>
            </a:r>
            <a:r>
              <a:rPr lang="de-DE" sz="2000" dirty="0"/>
              <a:t>-Problem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Classifier</a:t>
            </a:r>
            <a:r>
              <a:rPr lang="de-DE" sz="2000" dirty="0"/>
              <a:t> daher alle ähnlich gut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Genauigkeit zwischen 92-95%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Auswertung der Ergebnisse?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7784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4A828-6424-4723-8D32-14486C07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4DD08-A39F-4CF7-A255-2D0EC239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92" y="1412776"/>
            <a:ext cx="8064000" cy="13681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Auswertung per Cross-Validation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Durchschnitt von 10 Cross-Validation Sets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28B044-1FF4-426B-B718-EBA3F436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5086350" cy="2781300"/>
          </a:xfrm>
          <a:prstGeom prst="rect">
            <a:avLst/>
          </a:prstGeom>
          <a:ln w="12700"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330DF2-0C23-44BE-BB27-306760EA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92" y="5353189"/>
            <a:ext cx="7416824" cy="6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7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93E45-888A-44F8-8B97-775B8FC9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CAD7D9-1856-47E2-B47F-3D3D12CE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73303"/>
            <a:ext cx="8064000" cy="1623649"/>
          </a:xfrm>
        </p:spPr>
        <p:txBody>
          <a:bodyPr/>
          <a:lstStyle/>
          <a:p>
            <a:r>
              <a:rPr lang="de-DE" sz="2000" dirty="0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Datenset ist mind. im Verhältnis 2-1 unausgeglichen, da täglich (24h) nur ca. 8h Anwesenheit (zzgl. Wochenende,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Daher auch Betrachtung des </a:t>
            </a:r>
            <a:r>
              <a:rPr lang="de-DE" sz="2000" dirty="0" err="1"/>
              <a:t>classification_report</a:t>
            </a:r>
            <a:r>
              <a:rPr lang="de-DE" sz="2000" dirty="0"/>
              <a:t>()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20257C-EEB8-42E4-B0CA-EF59DD4B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42" y="3330560"/>
            <a:ext cx="6210916" cy="27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72E0C-7D9E-4B9E-9B1A-228D3D3F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789C7E4-AF2C-4145-8DD7-2B1D56DB4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0" y="2924944"/>
            <a:ext cx="6948796" cy="35315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42E5951-D03A-414C-B476-38FA0C3E62B3}"/>
              </a:ext>
            </a:extLst>
          </p:cNvPr>
          <p:cNvSpPr txBox="1"/>
          <p:nvPr/>
        </p:nvSpPr>
        <p:spPr>
          <a:xfrm>
            <a:off x="288000" y="1412776"/>
            <a:ext cx="8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Ergebnis zusammen mit </a:t>
            </a:r>
            <a:r>
              <a:rPr lang="de-DE" sz="2000" dirty="0" err="1">
                <a:latin typeface="+mn-lt"/>
              </a:rPr>
              <a:t>timestamp</a:t>
            </a:r>
            <a:r>
              <a:rPr lang="de-DE" sz="2000" dirty="0">
                <a:latin typeface="+mn-lt"/>
              </a:rPr>
              <a:t>, CO2 plotten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232B88-4377-455E-9757-0F668EFA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70097"/>
            <a:ext cx="5836001" cy="12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43F05-5EC5-480D-9C6E-C8F82B98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Neuronales 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98FDB-3FBB-49DB-8C05-09233D84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Netzwerk mit mehreren </a:t>
            </a:r>
            <a:r>
              <a:rPr lang="de-DE" sz="2000" dirty="0" err="1"/>
              <a:t>Layern</a:t>
            </a:r>
            <a:endParaRPr lang="de-DE" sz="2000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Beste Ergebnisse mit Input-Layer-Neuronen gleicher Anzahl Spalten wie Datenset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Schrittweise Reduktion über zwei weitere Layer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Scaling</a:t>
            </a:r>
            <a:r>
              <a:rPr lang="de-DE" sz="2000" dirty="0"/>
              <a:t> aller Spalten per </a:t>
            </a:r>
            <a:r>
              <a:rPr lang="de-DE" sz="2000" dirty="0" err="1"/>
              <a:t>MinMaxScaler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650B9F-873B-4314-B6EB-9076198A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2" y="3217170"/>
            <a:ext cx="4208391" cy="2743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758ECB-870B-40ED-B36F-BBF840EE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1" y="3182112"/>
            <a:ext cx="411802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C9E89-C38D-447C-9886-04B6F5F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Tuning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B8963C-30A7-4249-883D-641D43DF6A04}"/>
              </a:ext>
            </a:extLst>
          </p:cNvPr>
          <p:cNvSpPr txBox="1"/>
          <p:nvPr/>
        </p:nvSpPr>
        <p:spPr>
          <a:xfrm>
            <a:off x="288000" y="1340768"/>
            <a:ext cx="806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Idee: Durchlaufen von verschiedenen Parameter-Kombinationen pro </a:t>
            </a:r>
            <a:r>
              <a:rPr lang="de-DE" dirty="0" err="1">
                <a:latin typeface="+mn-lt"/>
              </a:rPr>
              <a:t>Classifier</a:t>
            </a:r>
            <a:r>
              <a:rPr lang="de-DE" dirty="0">
                <a:latin typeface="+mn-lt"/>
              </a:rPr>
              <a:t> zur Steigerung der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Danach Gegenüberstellung durch bereits implementierte Evaluierungsmethode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2CD16F-6EC7-43DD-AFE9-96C0E6C4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01478"/>
            <a:ext cx="478221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5C730-7553-4A5A-933D-35D18B73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Tuning</a:t>
            </a:r>
            <a:br>
              <a:rPr lang="de-DE" dirty="0"/>
            </a:br>
            <a:r>
              <a:rPr lang="de-DE" dirty="0"/>
              <a:t>„Probleme“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3D7E3-7746-4CE9-A52E-BC2B6022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Nicht alle </a:t>
            </a:r>
            <a:r>
              <a:rPr lang="de-DE" sz="2000" dirty="0" err="1"/>
              <a:t>Classifier</a:t>
            </a:r>
            <a:r>
              <a:rPr lang="de-DE" sz="2000" dirty="0"/>
              <a:t> konnten verbessert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Gefundene beste Parameter-Kombinationen sehr nah an Default-Werten der einzelnen </a:t>
            </a:r>
            <a:r>
              <a:rPr lang="de-DE" sz="2000" dirty="0" err="1"/>
              <a:t>Classifier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Vermutung: Default-Werte sind sehr vorsichtig gewählt, sodass typische Klassifizierungsprobleme zuverlässig gelöst werden können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FAFD5E-F2A0-4D19-B5AD-D28F9304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5" y="1484784"/>
            <a:ext cx="7752296" cy="13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14E9F-756E-432A-AE63-3F2D13CD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2B0AE-E1DA-460A-9254-2D725546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556792"/>
            <a:ext cx="8064000" cy="47949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Ziel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Data Understanding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Data </a:t>
            </a:r>
            <a:r>
              <a:rPr lang="de-DE" sz="2400" dirty="0" err="1"/>
              <a:t>Preparation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Weiteres</a:t>
            </a:r>
          </a:p>
        </p:txBody>
      </p:sp>
    </p:spTree>
    <p:extLst>
      <p:ext uri="{BB962C8B-B14F-4D97-AF65-F5344CB8AC3E}">
        <p14:creationId xmlns:p14="http://schemas.microsoft.com/office/powerpoint/2010/main" val="157186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C23C9-A938-4DD4-851C-4AA97B0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Tuning</a:t>
            </a:r>
            <a:br>
              <a:rPr lang="de-DE" dirty="0"/>
            </a:br>
            <a:r>
              <a:rPr lang="de-DE" dirty="0"/>
              <a:t>Ergebnisse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FCB1E7-FA18-4FEA-B06B-D3F5E597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0" y="1340768"/>
            <a:ext cx="8172488" cy="50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4A71-30F3-4F5F-9BAB-B9F3A17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  <a:br>
              <a:rPr lang="de-DE" dirty="0"/>
            </a:br>
            <a:r>
              <a:rPr lang="de-DE" dirty="0"/>
              <a:t>Fehlerhafte-Messdaten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C2D76C-7DAE-4497-996B-29DA893DBD91}"/>
              </a:ext>
            </a:extLst>
          </p:cNvPr>
          <p:cNvSpPr txBox="1"/>
          <p:nvPr/>
        </p:nvSpPr>
        <p:spPr>
          <a:xfrm>
            <a:off x="251520" y="134076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Idee: Testweise Reparatur der falschen Messdaten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Ausschneiden des falschen Datensets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Anwendung des gleichen </a:t>
            </a:r>
            <a:r>
              <a:rPr lang="de-DE" sz="2000" dirty="0" err="1">
                <a:latin typeface="+mn-lt"/>
              </a:rPr>
              <a:t>Pre</a:t>
            </a:r>
            <a:r>
              <a:rPr lang="de-DE" sz="2000" dirty="0">
                <a:latin typeface="+mn-lt"/>
              </a:rPr>
              <a:t>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Trainiertes Model „richtige“ Werte einfügen lassen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317B7C-4263-4AE8-8BAE-96B5FE61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68" y="2996975"/>
            <a:ext cx="6414664" cy="31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A59C2-62E4-47EF-8A88-BFEE4EA1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  <a:br>
              <a:rPr lang="de-DE" dirty="0"/>
            </a:br>
            <a:r>
              <a:rPr lang="de-DE" dirty="0"/>
              <a:t>Erwartung für die Zukunft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5CAA25-430A-455A-BADD-72D1AF40DBDC}"/>
              </a:ext>
            </a:extLst>
          </p:cNvPr>
          <p:cNvSpPr txBox="1"/>
          <p:nvPr/>
        </p:nvSpPr>
        <p:spPr>
          <a:xfrm>
            <a:off x="251520" y="1484784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Idee: Links-Shift der Präsenzwerte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Datenset zeigt nun an ob 5 Minuten </a:t>
            </a:r>
            <a:r>
              <a:rPr lang="de-DE" sz="2000" u="sng" dirty="0">
                <a:latin typeface="+mn-lt"/>
              </a:rPr>
              <a:t>später</a:t>
            </a:r>
            <a:r>
              <a:rPr lang="de-DE" sz="2000" dirty="0">
                <a:latin typeface="+mn-lt"/>
              </a:rPr>
              <a:t> Präsenz gemessen wurde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Ist es möglich, anhand von aktuellen CO2-Werten eine Präsenz-Erwartung für in 5/10/etc. Minuten zu treffen?</a:t>
            </a:r>
          </a:p>
        </p:txBody>
      </p:sp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D7B55A18-1139-414E-8540-8A720F742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708920"/>
            <a:ext cx="5508136" cy="27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A677-5825-4A20-912A-3E36BAE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  <a:br>
              <a:rPr lang="de-DE" dirty="0"/>
            </a:br>
            <a:r>
              <a:rPr lang="de-DE" dirty="0"/>
              <a:t>Erwartung für die Zukunft - Ergebnis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607560-AB98-4994-807B-037E6991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9" y="1340768"/>
            <a:ext cx="4767737" cy="2278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B96463-2247-49A3-820B-51C2DDDD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3618769"/>
            <a:ext cx="4917089" cy="289320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F031E67-8198-4F5D-9686-9E80481A42A7}"/>
              </a:ext>
            </a:extLst>
          </p:cNvPr>
          <p:cNvSpPr txBox="1"/>
          <p:nvPr/>
        </p:nvSpPr>
        <p:spPr>
          <a:xfrm>
            <a:off x="5221935" y="1340768"/>
            <a:ext cx="34918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Hier: Links-Shift um 30 Minuten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  <a:sym typeface="Wingdings" panose="05000000000000000000" pitchFamily="2" charset="2"/>
              </a:rPr>
              <a:t> wird in 30 Min. jemand im Büro sein?</a:t>
            </a: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Erwartung für Präsenz wird weniger Präzise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+mn-lt"/>
              </a:rPr>
              <a:t>Model verlässt sich zunehmend auf die aktuelle Uhrzeit</a:t>
            </a:r>
          </a:p>
        </p:txBody>
      </p:sp>
    </p:spTree>
    <p:extLst>
      <p:ext uri="{BB962C8B-B14F-4D97-AF65-F5344CB8AC3E}">
        <p14:creationId xmlns:p14="http://schemas.microsoft.com/office/powerpoint/2010/main" val="42803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21164-FC2C-4939-B5C5-BD5E936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  <a:br>
              <a:rPr lang="de-DE" dirty="0"/>
            </a:br>
            <a:r>
              <a:rPr lang="de-DE" dirty="0"/>
              <a:t>Anzahl Personen im Raum (?)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CC602-9D24-4A8F-9E95-BD47B439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Kann man anhand der CO2-Messwerte die Anzahl Personen im Raum bestimmen?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Probleme: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CO2-ppm abhängig vom Luftvolumen im Raum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D.h. ppm-Wert kann nicht eindeutig einer Personenzahl zugeordnet werden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Abhängigkeiten zu körperlichen Eigenschaften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Kein Trainingswert (wie PIR für Anzahl)</a:t>
            </a:r>
          </a:p>
        </p:txBody>
      </p:sp>
    </p:spTree>
    <p:extLst>
      <p:ext uri="{BB962C8B-B14F-4D97-AF65-F5344CB8AC3E}">
        <p14:creationId xmlns:p14="http://schemas.microsoft.com/office/powerpoint/2010/main" val="124162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7539C-F7B2-4B6F-B93E-234AF231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E40BB-4408-4DFD-9B75-D77EC9D4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 verschiedenen Räumen sind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PIR-Sensoren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CO2-Sensoren angebracht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Aufgabe:</a:t>
            </a:r>
            <a:br>
              <a:rPr lang="de-DE" sz="2000" dirty="0"/>
            </a:br>
            <a:r>
              <a:rPr lang="de-DE" sz="2000" dirty="0"/>
              <a:t>Training von </a:t>
            </a:r>
            <a:r>
              <a:rPr lang="de-DE" sz="2000" dirty="0" err="1"/>
              <a:t>Machine</a:t>
            </a:r>
            <a:r>
              <a:rPr lang="de-DE" sz="2000" dirty="0"/>
              <a:t>-Learning Algorithmen auf die Erkennung von Präsenz anhand von CO2-Werten</a:t>
            </a:r>
          </a:p>
          <a:p>
            <a:pPr marL="3556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81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DFC7-64F7-4B8D-991D-46A82005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B08C1-7510-460B-B90F-97CFFB20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Erstellung von Drill-Funktionen für Räume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H215, H216, H217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dfs.co2_meter:</a:t>
            </a:r>
            <a:r>
              <a:rPr lang="de-DE" sz="2400" dirty="0"/>
              <a:t>		</a:t>
            </a:r>
          </a:p>
          <a:p>
            <a:pPr marL="1181100" lvl="4" indent="-457200">
              <a:buFont typeface="+mj-lt"/>
              <a:buAutoNum type="alphaLcParenR"/>
            </a:pPr>
            <a:r>
              <a:rPr lang="de-DE" sz="2000" dirty="0"/>
              <a:t>Keine Präsenz per PIR</a:t>
            </a:r>
          </a:p>
          <a:p>
            <a:pPr marL="1181100" lvl="4" indent="-457200">
              <a:buFont typeface="+mj-lt"/>
              <a:buAutoNum type="alphaLcParenR"/>
            </a:pPr>
            <a:r>
              <a:rPr lang="de-DE" sz="2000" dirty="0"/>
              <a:t>Je nach Sensor inkonsistente Daten</a:t>
            </a:r>
          </a:p>
          <a:p>
            <a:pPr marL="342900" lvl="3" indent="-342900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152FC2-7FF9-403F-A781-59BE848F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5516666" cy="2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A968B-BB18-42F6-8FC5-F2DEA7C0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  <a:br>
              <a:rPr lang="de-DE" dirty="0"/>
            </a:br>
            <a:r>
              <a:rPr lang="de-DE" dirty="0"/>
              <a:t>H217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7B496E-463A-4560-A3EE-D99E8FE1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1337263"/>
            <a:ext cx="8064000" cy="39330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398A4FD-9BB8-4057-8884-7B8B9D14A627}"/>
              </a:ext>
            </a:extLst>
          </p:cNvPr>
          <p:cNvSpPr txBox="1"/>
          <p:nvPr/>
        </p:nvSpPr>
        <p:spPr>
          <a:xfrm>
            <a:off x="395536" y="5301208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häufigsten Benutzt, da sehr konsistent und (größtenteils) fehlerfrei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Kleinere Probleme bei Messungen zwischen Oktober und Dezember</a:t>
            </a:r>
          </a:p>
        </p:txBody>
      </p:sp>
    </p:spTree>
    <p:extLst>
      <p:ext uri="{BB962C8B-B14F-4D97-AF65-F5344CB8AC3E}">
        <p14:creationId xmlns:p14="http://schemas.microsoft.com/office/powerpoint/2010/main" val="7259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227C4-4EFE-45E2-BD11-A814FA7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  <a:br>
              <a:rPr lang="de-DE" dirty="0"/>
            </a:br>
            <a:r>
              <a:rPr lang="de-DE" dirty="0"/>
              <a:t>Einzelner Tag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D8C2F4-085C-4F17-B45F-9EF6BBEA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5" y="1340768"/>
            <a:ext cx="4464496" cy="38380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8D0716E-47C6-49D3-BC4D-D2CFE89C1209}"/>
              </a:ext>
            </a:extLst>
          </p:cNvPr>
          <p:cNvSpPr txBox="1"/>
          <p:nvPr/>
        </p:nvSpPr>
        <p:spPr>
          <a:xfrm>
            <a:off x="4860032" y="1340768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Starker Anstieg ab ca. 8:00 mit ständiger Anwesenheit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Täglicher Höchstwert ca. 12:00 mit schnellem Abstieg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Leichter Anstieg am späten Nachmittag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Stetiger langsamer Abstieg über die gesamte Nacht</a:t>
            </a:r>
          </a:p>
        </p:txBody>
      </p:sp>
    </p:spTree>
    <p:extLst>
      <p:ext uri="{BB962C8B-B14F-4D97-AF65-F5344CB8AC3E}">
        <p14:creationId xmlns:p14="http://schemas.microsoft.com/office/powerpoint/2010/main" val="170147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18AAB-8E5F-4A7D-810F-C500FFC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96A44-1A08-4967-8D4C-159ADA6F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484784"/>
            <a:ext cx="8064000" cy="486697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400" dirty="0"/>
              <a:t>Zyklische Encodierung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CO2-Deltas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 err="1"/>
              <a:t>Outlier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Temperatur/Luftfeuchtigkeit</a:t>
            </a:r>
          </a:p>
          <a:p>
            <a:pPr marL="342900" indent="-342900">
              <a:buFontTx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248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15BCB-464C-487E-A92D-F0FF0097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br>
              <a:rPr lang="de-DE" dirty="0"/>
            </a:br>
            <a:r>
              <a:rPr lang="de-DE" dirty="0"/>
              <a:t>Zyklische Encodierung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5BE-AD71-47FA-A795-6A288F02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268760"/>
            <a:ext cx="8064000" cy="50829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Darstellung von </a:t>
            </a:r>
            <a:r>
              <a:rPr lang="de-DE" sz="2000" dirty="0" err="1"/>
              <a:t>timestamp</a:t>
            </a:r>
            <a:r>
              <a:rPr lang="de-DE" sz="2000" dirty="0"/>
              <a:t>-Werten in sin/cos-Werten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181100" lvl="2" indent="-457200">
              <a:buFont typeface="+mj-lt"/>
              <a:buAutoNum type="arabicPeriod"/>
            </a:pPr>
            <a:r>
              <a:rPr lang="de-DE" sz="2000" dirty="0"/>
              <a:t>Umwandlung von </a:t>
            </a:r>
            <a:r>
              <a:rPr lang="de-DE" sz="2000" dirty="0" err="1"/>
              <a:t>timestamp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Sekunde des Tages</a:t>
            </a:r>
          </a:p>
          <a:p>
            <a:pPr marL="1181100" lvl="2" indent="-457200">
              <a:buFont typeface="+mj-lt"/>
              <a:buAutoNum type="arabicPeriod"/>
            </a:pPr>
            <a:r>
              <a:rPr lang="de-DE" sz="2000" dirty="0">
                <a:sym typeface="Wingdings" panose="05000000000000000000" pitchFamily="2" charset="2"/>
              </a:rPr>
              <a:t>Encodierung des neuen Sekunden-Wertes in „</a:t>
            </a:r>
            <a:r>
              <a:rPr lang="de-DE" sz="2000" dirty="0" err="1">
                <a:sym typeface="Wingdings" panose="05000000000000000000" pitchFamily="2" charset="2"/>
              </a:rPr>
              <a:t>second_sin</a:t>
            </a:r>
            <a:r>
              <a:rPr lang="de-DE" sz="2000" dirty="0">
                <a:sym typeface="Wingdings" panose="05000000000000000000" pitchFamily="2" charset="2"/>
              </a:rPr>
              <a:t>“ und „</a:t>
            </a:r>
            <a:r>
              <a:rPr lang="de-DE" sz="2000" dirty="0" err="1">
                <a:sym typeface="Wingdings" panose="05000000000000000000" pitchFamily="2" charset="2"/>
              </a:rPr>
              <a:t>second_cos</a:t>
            </a:r>
            <a:r>
              <a:rPr lang="de-DE" sz="2000" dirty="0">
                <a:sym typeface="Wingdings" panose="05000000000000000000" pitchFamily="2" charset="2"/>
              </a:rPr>
              <a:t>“</a:t>
            </a:r>
            <a:endParaRPr lang="de-DE" sz="2000" dirty="0"/>
          </a:p>
          <a:p>
            <a:r>
              <a:rPr lang="de-DE" sz="28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698F7D-948F-4C95-82F9-D169E03D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59" y="3929639"/>
            <a:ext cx="3877627" cy="22211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C7EB97-3C0C-4A5D-AF2E-4CED1D0B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59" y="3082889"/>
            <a:ext cx="6480720" cy="7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6A29-33CE-40F1-8484-E23B4532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br>
              <a:rPr lang="de-DE" dirty="0"/>
            </a:br>
            <a:r>
              <a:rPr lang="de-DE" dirty="0"/>
              <a:t>CO2-Deltas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2D582-D390-44E2-8805-7C0935F3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340768"/>
            <a:ext cx="8064000" cy="50109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Einfügen von CO2-Deltas von 5 Min. bis 40 Min.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Deltas von 1-8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Feature </a:t>
            </a:r>
            <a:r>
              <a:rPr lang="de-DE" sz="2000" dirty="0" err="1"/>
              <a:t>Importance</a:t>
            </a:r>
            <a:r>
              <a:rPr lang="de-DE" sz="2000" dirty="0"/>
              <a:t> ab Delta &gt; 9 nicht besonders hoch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D0CAB9-4595-4E45-8C47-3AB1BE73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6678741" cy="7525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67B8C6D-2046-4FFE-A071-24B1C53D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3355119"/>
            <a:ext cx="562053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672</Words>
  <Application>Microsoft Office PowerPoint</Application>
  <PresentationFormat>Bildschirmpräsentation (4:3)</PresentationFormat>
  <Paragraphs>176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Verdana</vt:lpstr>
      <vt:lpstr>Vorlage_Powerpoint_2010</vt:lpstr>
      <vt:lpstr>Anwesenheitsanalyse anhand von CO2-Werten </vt:lpstr>
      <vt:lpstr>Inhalt </vt:lpstr>
      <vt:lpstr>Ziel</vt:lpstr>
      <vt:lpstr>Data Understanding</vt:lpstr>
      <vt:lpstr>Data Understanding H217</vt:lpstr>
      <vt:lpstr>Data Understanding Einzelner Tag</vt:lpstr>
      <vt:lpstr>Data Preparation</vt:lpstr>
      <vt:lpstr>Data Preparation Zyklische Encodierung</vt:lpstr>
      <vt:lpstr>Data Preparation CO2-Deltas</vt:lpstr>
      <vt:lpstr>Data Preparation Outlier Detection</vt:lpstr>
      <vt:lpstr>Data Preparation Temperatur/Luftfeuchtigkeit</vt:lpstr>
      <vt:lpstr>Data Preparation Temperatur/Luftfeuchtigkeit - Beispiel</vt:lpstr>
      <vt:lpstr>Models</vt:lpstr>
      <vt:lpstr>Models Auswertung</vt:lpstr>
      <vt:lpstr>Models Auswertung</vt:lpstr>
      <vt:lpstr>Models Prediction</vt:lpstr>
      <vt:lpstr>Models Neuronales Netzwerk</vt:lpstr>
      <vt:lpstr>Parameter Tuning</vt:lpstr>
      <vt:lpstr>Parameter Tuning „Probleme“</vt:lpstr>
      <vt:lpstr>Parameter Tuning Ergebnisse</vt:lpstr>
      <vt:lpstr>Weiteres Fehlerhafte-Messdaten</vt:lpstr>
      <vt:lpstr>Weiteres Erwartung für die Zukunft</vt:lpstr>
      <vt:lpstr>Weiteres Erwartung für die Zukunft - Ergebnis</vt:lpstr>
      <vt:lpstr>Weiteres Anzahl Personen im Raum (?)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 ggf. Untertitel</dc:title>
  <dc:creator>Alexander Loosen</dc:creator>
  <cp:lastModifiedBy>Alexander Loosen</cp:lastModifiedBy>
  <cp:revision>25</cp:revision>
  <dcterms:created xsi:type="dcterms:W3CDTF">2021-07-10T08:46:35Z</dcterms:created>
  <dcterms:modified xsi:type="dcterms:W3CDTF">2022-01-13T10:38:20Z</dcterms:modified>
</cp:coreProperties>
</file>