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28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1E2075-118F-4476-8884-4908A4A944D7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14FA2E6-2B4F-44A5-932F-BB6C289C175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43000" y="685800"/>
            <a:ext cx="4570920" cy="3427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685800" y="4343400"/>
            <a:ext cx="5447160" cy="40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4560" cy="40629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EC2CF2D-CE1B-4CCC-A26E-527A625AB2A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D38E82D-377D-471A-B7FB-269E4697B80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0C9B8FA-FA5A-4C05-8B77-ABFA68D0469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184053B-CD09-4C1B-A287-83794763C35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BF20A5C-A6DD-459F-A861-F1D1A634F15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AD97A3E-F487-4610-8891-AA86A366FA0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787AC45-D3EF-4B58-9334-5B49FD25826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8888FFD-F4DF-44A7-9BED-465AB6680BA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8DCDA04-B434-452A-9CBF-02C3EDCBD27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4E6C64C-1CF3-4674-B72D-8DF4FB04780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39D2E2F-A6BD-4F2D-9FAF-3CC300E12B9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514785E-18A7-4A20-B384-593D43CAEDB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92B40C3-16B6-4BB5-8B7E-0D90B3D740D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9AFA0B0-3E06-4551-8BD7-8AC35A36A5F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EE57F01-2E08-43E5-98A7-5B6383CA31A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EA69551-9D9E-45C3-8B20-B11CC41F3C0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CD7ABAA-7BA0-49A0-BFDC-9AA36754796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1E81D26-C7ED-410C-875C-8BFC286A687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3382816-A278-4F63-BC84-984FCDFF39C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676D9EF-F5FF-43BB-87DD-C09F0B797CD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67D4C88-6E40-4667-A913-036703074F6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B9EDEE6-63B2-4139-84EA-DC32693BDF6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FD13691-63E6-4A31-95FB-080D47CD3A7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76E01BF-94D6-4490-8841-2B7AF2F5375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D22BA9E-1BDA-436B-AD35-34779EB88B5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0E8A31C-4545-4406-8A8C-E28160D7C50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48D27A2-09D8-4DB2-B481-399363B5274A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A0B9B81-3255-4164-A815-A59A5F3666D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103BBCF-3126-4ED5-9AA1-7D67F84B937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0C7291A-85FE-455B-9673-498AC430D8A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760" y="8685360"/>
            <a:ext cx="291996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8E32CBF-C291-427A-B8A6-9F766CB9F31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85800" y="4343400"/>
            <a:ext cx="5464800" cy="40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 descr=""/>
          <p:cNvPicPr/>
          <p:nvPr/>
        </p:nvPicPr>
        <p:blipFill>
          <a:blip r:embed="rId2"/>
          <a:stretch/>
        </p:blipFill>
        <p:spPr>
          <a:xfrm>
            <a:off x="0" y="-4680"/>
            <a:ext cx="9157320" cy="1278360"/>
          </a:xfrm>
          <a:prstGeom prst="rect">
            <a:avLst/>
          </a:prstGeom>
          <a:ln>
            <a:noFill/>
          </a:ln>
        </p:spPr>
      </p:pic>
      <p:pic>
        <p:nvPicPr>
          <p:cNvPr id="38" name="Picture 4" descr=""/>
          <p:cNvPicPr/>
          <p:nvPr/>
        </p:nvPicPr>
        <p:blipFill>
          <a:blip r:embed="rId3"/>
          <a:srcRect l="0" t="0" r="0" b="30721"/>
          <a:stretch/>
        </p:blipFill>
        <p:spPr>
          <a:xfrm>
            <a:off x="1440" y="6543360"/>
            <a:ext cx="9142920" cy="3409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mailto:imgsar@sipam.gov.br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2920" cy="1987920"/>
          </a:xfrm>
          <a:prstGeom prst="rect">
            <a:avLst/>
          </a:prstGeom>
          <a:solidFill>
            <a:srgbClr val="21614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Catálogo de Imagens do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Projeto AmazoniaSAR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" y="4509000"/>
            <a:ext cx="2995560" cy="1222920"/>
          </a:xfrm>
          <a:prstGeom prst="rect">
            <a:avLst/>
          </a:prstGeom>
          <a:solidFill>
            <a:srgbClr val="02482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 Lopes Pereira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alex.pereira@sipam.gov.br, alexlopespereira@gmail.com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Geração do Índice com o MetaGETA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Gera um shapefile e uma tabela com os metadados das imagens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0" indent="-4546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Recursivamente dentro de uma árvore de diretórios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0" indent="-4546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formato compatível.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shapefile é disponibilizado via Banco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 de Drivers para as imagens ALOS2, Sentinel e Cosmo (Bruno Alphonsus)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Ainda não foi integrado ao trunk (branch master) do MetaGETA.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04760" y="-5472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2 - Indexador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rcRect l="2966" t="30887" r="54888" b="31043"/>
          <a:stretch/>
        </p:blipFill>
        <p:spPr>
          <a:xfrm>
            <a:off x="1670760" y="2894760"/>
            <a:ext cx="7318080" cy="39128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– Email lista Análise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Um email é enviado automaticamente para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imgsar@sipam.gov.br</a:t>
            </a: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avisando que há novas imagens brutas catalogadas pendentes de análise de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Imagens cobertas por nuvem devem ser recoletadas.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52280" y="4849560"/>
            <a:ext cx="1800000" cy="863640"/>
          </a:xfrm>
          <a:custGeom>
            <a:avLst/>
            <a:gdLst/>
            <a:ahLst/>
            <a:rect l="l" t="t" r="r" b="b"/>
            <a:pathLst>
              <a:path w="4841" h="2402">
                <a:moveTo>
                  <a:pt x="664" y="0"/>
                </a:moveTo>
                <a:cubicBezTo>
                  <a:pt x="332" y="0"/>
                  <a:pt x="0" y="199"/>
                  <a:pt x="0" y="399"/>
                </a:cubicBezTo>
                <a:lnTo>
                  <a:pt x="0" y="698"/>
                </a:lnTo>
                <a:lnTo>
                  <a:pt x="0" y="997"/>
                </a:lnTo>
                <a:lnTo>
                  <a:pt x="0" y="1403"/>
                </a:lnTo>
                <a:lnTo>
                  <a:pt x="0" y="1702"/>
                </a:lnTo>
                <a:lnTo>
                  <a:pt x="0" y="2001"/>
                </a:lnTo>
                <a:cubicBezTo>
                  <a:pt x="0" y="2201"/>
                  <a:pt x="332" y="2401"/>
                  <a:pt x="664" y="2401"/>
                </a:cubicBezTo>
                <a:lnTo>
                  <a:pt x="1163" y="2401"/>
                </a:lnTo>
                <a:lnTo>
                  <a:pt x="1661" y="2401"/>
                </a:lnTo>
                <a:lnTo>
                  <a:pt x="2339" y="2401"/>
                </a:lnTo>
                <a:lnTo>
                  <a:pt x="2837" y="2401"/>
                </a:lnTo>
                <a:lnTo>
                  <a:pt x="3336" y="2401"/>
                </a:lnTo>
                <a:cubicBezTo>
                  <a:pt x="3668" y="2401"/>
                  <a:pt x="4000" y="2201"/>
                  <a:pt x="4000" y="2001"/>
                </a:cubicBezTo>
                <a:lnTo>
                  <a:pt x="4840" y="1829"/>
                </a:lnTo>
                <a:lnTo>
                  <a:pt x="4000" y="1403"/>
                </a:lnTo>
                <a:lnTo>
                  <a:pt x="4000" y="997"/>
                </a:lnTo>
                <a:lnTo>
                  <a:pt x="4000" y="698"/>
                </a:lnTo>
                <a:lnTo>
                  <a:pt x="4000" y="399"/>
                </a:lnTo>
                <a:cubicBezTo>
                  <a:pt x="4000" y="199"/>
                  <a:pt x="3668" y="0"/>
                  <a:pt x="3336" y="0"/>
                </a:cubicBezTo>
                <a:lnTo>
                  <a:pt x="2837" y="0"/>
                </a:lnTo>
                <a:lnTo>
                  <a:pt x="2339" y="0"/>
                </a:lnTo>
                <a:lnTo>
                  <a:pt x="1661" y="0"/>
                </a:lnTo>
                <a:lnTo>
                  <a:pt x="1163" y="0"/>
                </a:lnTo>
                <a:lnTo>
                  <a:pt x="664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Procedimento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– Toolbox Sipamsar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Conjunto de plugins do QGIS (Software Livre)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Sinalizador de Camadas         (Mario Fraga/CRPV)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0" t="17575" r="21445" b="12371"/>
          <a:stretch/>
        </p:blipFill>
        <p:spPr>
          <a:xfrm>
            <a:off x="1008360" y="1872000"/>
            <a:ext cx="2663280" cy="6469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rcRect l="0" t="4947" r="0" b="1271"/>
          <a:stretch/>
        </p:blipFill>
        <p:spPr>
          <a:xfrm>
            <a:off x="803520" y="3168000"/>
            <a:ext cx="7087320" cy="36889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rcRect l="48827" t="22189" r="34191" b="23319"/>
          <a:stretch/>
        </p:blipFill>
        <p:spPr>
          <a:xfrm>
            <a:off x="4608720" y="2592720"/>
            <a:ext cx="574920" cy="5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rcRect l="15396" t="42395" r="23233" b="12953"/>
          <a:stretch/>
        </p:blipFill>
        <p:spPr>
          <a:xfrm>
            <a:off x="1131480" y="3384000"/>
            <a:ext cx="8011440" cy="34506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 – Criação de Arquivos XML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processammento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Quando imagens brutas são sinalizadas como sem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gerado um arquivo XML descrevendo o processamento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6228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Usado para transformar imagens brutas em imagens georeferenciadas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 flipV="1">
            <a:off x="2088720" y="587664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rcRect l="26825" t="51467" r="19025" b="12953"/>
          <a:stretch/>
        </p:blipFill>
        <p:spPr>
          <a:xfrm>
            <a:off x="205920" y="3240000"/>
            <a:ext cx="8701560" cy="33836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 – IDL Sarprocessor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Script IDL criado pela Empresa Sulsoft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Específicamente para o Projeto Amazoniasar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Não temos acesso ao código fonte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Transforma imagens brutas em imagens georeferenciadas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Multilook, Geocodificação, Corregistro e outras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 flipV="1">
            <a:off x="2880000" y="647928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rcRect l="29225" t="49429" r="16617" b="12953"/>
          <a:stretch/>
        </p:blipFill>
        <p:spPr>
          <a:xfrm>
            <a:off x="408960" y="3024000"/>
            <a:ext cx="8581680" cy="35276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 – copy_idl_result.sh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Copia as imagens processadas para o storage do Censipam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processamento IDL é realizado localmente pois assim é mais rápido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 flipH="1" flipV="1">
            <a:off x="7703280" y="5112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rcRect l="29225" t="32147" r="16617" b="23856"/>
          <a:stretch/>
        </p:blipFill>
        <p:spPr>
          <a:xfrm>
            <a:off x="460080" y="3063960"/>
            <a:ext cx="7891560" cy="37936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 – Indexador (imagens processadas)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9a. Catalogação de imagens processadas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9b. Movimentação para o repositório de imagens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9c. Email automático para o responsável pela análise de desmatamento de cada 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736000" y="4536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4644360" y="3816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3888720" y="5400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rcRect l="30331" t="50617" r="20079" b="21125"/>
          <a:stretch/>
        </p:blipFill>
        <p:spPr>
          <a:xfrm>
            <a:off x="0" y="4608000"/>
            <a:ext cx="5831280" cy="196560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 – Edição Vetorial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O operação é manual onde o Analista de SR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dá sua contribuição intelectual identificando áreas de desmatamento e marcando estas áreas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áreas desenhando polígonos que contornam a região desmatada.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 flipH="1">
            <a:off x="2663280" y="5760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2"/>
          <a:srcRect l="0" t="7542" r="0" b="0"/>
          <a:stretch/>
        </p:blipFill>
        <p:spPr>
          <a:xfrm>
            <a:off x="5832000" y="3312000"/>
            <a:ext cx="3433680" cy="35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rcRect l="30331" t="50617" r="20079" b="21125"/>
          <a:stretch/>
        </p:blipFill>
        <p:spPr>
          <a:xfrm>
            <a:off x="0" y="4752000"/>
            <a:ext cx="6258240" cy="21096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 – Modelagem e Versionamento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Automação da criação de atributos para cada polígo desenhado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Ponto de centro geométrico do polígono;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Área do polígo;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Versionamento dos polígonos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 usuário fez que tipo de operação (Inserção, Alteração e Remoção) e quando (data)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Permite a avaliação da produtividade (via toolbox sipamsar      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 flipH="1">
            <a:off x="1583280" y="5688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2"/>
          <a:srcRect l="33950" t="25331" r="53290" b="27884"/>
          <a:stretch/>
        </p:blipFill>
        <p:spPr>
          <a:xfrm>
            <a:off x="8208000" y="3960000"/>
            <a:ext cx="287280" cy="28728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6696360" y="4392360"/>
            <a:ext cx="2015280" cy="1007280"/>
          </a:xfrm>
          <a:custGeom>
            <a:avLst/>
            <a:gdLst/>
            <a:ahLst/>
            <a:rect l="l" t="t" r="r" b="b"/>
            <a:pathLst>
              <a:path w="5602" h="2607">
                <a:moveTo>
                  <a:pt x="930" y="1206"/>
                </a:moveTo>
                <a:cubicBezTo>
                  <a:pt x="465" y="1206"/>
                  <a:pt x="0" y="1322"/>
                  <a:pt x="0" y="1438"/>
                </a:cubicBezTo>
                <a:lnTo>
                  <a:pt x="0" y="1613"/>
                </a:lnTo>
                <a:lnTo>
                  <a:pt x="0" y="1787"/>
                </a:lnTo>
                <a:lnTo>
                  <a:pt x="0" y="2025"/>
                </a:lnTo>
                <a:lnTo>
                  <a:pt x="0" y="2199"/>
                </a:lnTo>
                <a:lnTo>
                  <a:pt x="0" y="2374"/>
                </a:lnTo>
                <a:cubicBezTo>
                  <a:pt x="0" y="2490"/>
                  <a:pt x="465" y="2606"/>
                  <a:pt x="930" y="2606"/>
                </a:cubicBezTo>
                <a:lnTo>
                  <a:pt x="1628" y="2606"/>
                </a:lnTo>
                <a:lnTo>
                  <a:pt x="2325" y="2606"/>
                </a:lnTo>
                <a:lnTo>
                  <a:pt x="3275" y="2606"/>
                </a:lnTo>
                <a:lnTo>
                  <a:pt x="3972" y="2606"/>
                </a:lnTo>
                <a:lnTo>
                  <a:pt x="4670" y="2606"/>
                </a:lnTo>
                <a:cubicBezTo>
                  <a:pt x="5135" y="2606"/>
                  <a:pt x="5601" y="2490"/>
                  <a:pt x="5601" y="2374"/>
                </a:cubicBezTo>
                <a:lnTo>
                  <a:pt x="5601" y="2199"/>
                </a:lnTo>
                <a:lnTo>
                  <a:pt x="5601" y="2025"/>
                </a:lnTo>
                <a:lnTo>
                  <a:pt x="5601" y="1787"/>
                </a:lnTo>
                <a:lnTo>
                  <a:pt x="5601" y="1613"/>
                </a:lnTo>
                <a:lnTo>
                  <a:pt x="5601" y="1438"/>
                </a:lnTo>
                <a:cubicBezTo>
                  <a:pt x="5601" y="1322"/>
                  <a:pt x="5135" y="1206"/>
                  <a:pt x="4670" y="1206"/>
                </a:cubicBezTo>
                <a:lnTo>
                  <a:pt x="4541" y="0"/>
                </a:lnTo>
                <a:lnTo>
                  <a:pt x="3275" y="1206"/>
                </a:lnTo>
                <a:lnTo>
                  <a:pt x="2325" y="1206"/>
                </a:lnTo>
                <a:lnTo>
                  <a:pt x="1628" y="1206"/>
                </a:lnTo>
                <a:lnTo>
                  <a:pt x="930" y="1206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Luiz Kairuz/CRPV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13–Consulta de desmatamento por Usuário externo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Interface Web para visualização de dados geográficos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Dá celeridade à divulgação dos resultados </a:t>
            </a:r>
            <a:r>
              <a:rPr b="1" lang="pt-BR" sz="2400" spc="-1" strike="noStrike" u="sng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(Requisito temporal)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Ainda não foi desenvolvido.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Versionamento dos polígonos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Sugere-se adotar um Webgis (software livre) e também divulgar os resultados via serviços OGC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rcRect l="310" t="30003" r="27906" b="-567"/>
          <a:stretch/>
        </p:blipFill>
        <p:spPr>
          <a:xfrm>
            <a:off x="20160" y="1296000"/>
            <a:ext cx="8979120" cy="522360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 flipH="1">
            <a:off x="1943280" y="489600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89080" y="93600"/>
            <a:ext cx="79999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Roteiro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4880"/>
            <a:ext cx="8228520" cy="48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Princípios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Soluções desenvolvidas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Estatísticas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Próximos Passos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Estatísticas de Desempenho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1"/>
          <a:srcRect l="310" t="31817" r="19168" b="1805"/>
          <a:stretch/>
        </p:blipFill>
        <p:spPr>
          <a:xfrm>
            <a:off x="8640" y="2088000"/>
            <a:ext cx="9062640" cy="41029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2088000" y="1296000"/>
            <a:ext cx="1943640" cy="648000"/>
          </a:xfrm>
          <a:custGeom>
            <a:avLst/>
            <a:gdLst/>
            <a:ahLst/>
            <a:rect l="l" t="t" r="r" b="b"/>
            <a:pathLst>
              <a:path w="5402" h="2268">
                <a:moveTo>
                  <a:pt x="897" y="0"/>
                </a:moveTo>
                <a:cubicBezTo>
                  <a:pt x="448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448" y="1400"/>
                  <a:pt x="897" y="1400"/>
                </a:cubicBezTo>
                <a:lnTo>
                  <a:pt x="1025" y="2267"/>
                </a:lnTo>
                <a:lnTo>
                  <a:pt x="2242" y="1400"/>
                </a:lnTo>
                <a:lnTo>
                  <a:pt x="3158" y="1400"/>
                </a:lnTo>
                <a:lnTo>
                  <a:pt x="3830" y="1400"/>
                </a:lnTo>
                <a:lnTo>
                  <a:pt x="4503" y="1400"/>
                </a:lnTo>
                <a:cubicBezTo>
                  <a:pt x="4952" y="1400"/>
                  <a:pt x="5401" y="1284"/>
                  <a:pt x="5401" y="1168"/>
                </a:cubicBezTo>
                <a:lnTo>
                  <a:pt x="5401" y="993"/>
                </a:lnTo>
                <a:lnTo>
                  <a:pt x="5401" y="819"/>
                </a:lnTo>
                <a:lnTo>
                  <a:pt x="5401" y="581"/>
                </a:lnTo>
                <a:lnTo>
                  <a:pt x="5401" y="407"/>
                </a:lnTo>
                <a:lnTo>
                  <a:pt x="5401" y="232"/>
                </a:lnTo>
                <a:cubicBezTo>
                  <a:pt x="5401" y="116"/>
                  <a:pt x="4952" y="0"/>
                  <a:pt x="4503" y="0"/>
                </a:cubicBezTo>
                <a:lnTo>
                  <a:pt x="3830" y="0"/>
                </a:lnTo>
                <a:lnTo>
                  <a:pt x="3158" y="0"/>
                </a:lnTo>
                <a:lnTo>
                  <a:pt x="2242" y="0"/>
                </a:lnTo>
                <a:lnTo>
                  <a:pt x="1570" y="0"/>
                </a:lnTo>
                <a:lnTo>
                  <a:pt x="897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624000" y="1368000"/>
            <a:ext cx="1943640" cy="720000"/>
          </a:xfrm>
          <a:custGeom>
            <a:avLst/>
            <a:gdLst/>
            <a:ahLst/>
            <a:rect l="l" t="t" r="r" b="b"/>
            <a:pathLst>
              <a:path w="5402" h="2268">
                <a:moveTo>
                  <a:pt x="897" y="0"/>
                </a:moveTo>
                <a:cubicBezTo>
                  <a:pt x="448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448" y="1400"/>
                  <a:pt x="897" y="1400"/>
                </a:cubicBezTo>
                <a:lnTo>
                  <a:pt x="1025" y="2267"/>
                </a:lnTo>
                <a:lnTo>
                  <a:pt x="2242" y="1400"/>
                </a:lnTo>
                <a:lnTo>
                  <a:pt x="3158" y="1400"/>
                </a:lnTo>
                <a:lnTo>
                  <a:pt x="3830" y="1400"/>
                </a:lnTo>
                <a:lnTo>
                  <a:pt x="4503" y="1400"/>
                </a:lnTo>
                <a:cubicBezTo>
                  <a:pt x="4952" y="1400"/>
                  <a:pt x="5401" y="1284"/>
                  <a:pt x="5401" y="1168"/>
                </a:cubicBezTo>
                <a:lnTo>
                  <a:pt x="5401" y="993"/>
                </a:lnTo>
                <a:lnTo>
                  <a:pt x="5401" y="819"/>
                </a:lnTo>
                <a:lnTo>
                  <a:pt x="5401" y="581"/>
                </a:lnTo>
                <a:lnTo>
                  <a:pt x="5401" y="407"/>
                </a:lnTo>
                <a:lnTo>
                  <a:pt x="5401" y="232"/>
                </a:lnTo>
                <a:cubicBezTo>
                  <a:pt x="5401" y="116"/>
                  <a:pt x="4952" y="0"/>
                  <a:pt x="4503" y="0"/>
                </a:cubicBezTo>
                <a:lnTo>
                  <a:pt x="3830" y="0"/>
                </a:lnTo>
                <a:lnTo>
                  <a:pt x="3158" y="0"/>
                </a:lnTo>
                <a:lnTo>
                  <a:pt x="2242" y="0"/>
                </a:lnTo>
                <a:lnTo>
                  <a:pt x="1570" y="0"/>
                </a:lnTo>
                <a:lnTo>
                  <a:pt x="897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968000" y="2448000"/>
            <a:ext cx="1943640" cy="503640"/>
          </a:xfrm>
          <a:custGeom>
            <a:avLst/>
            <a:gdLst/>
            <a:ahLst/>
            <a:rect l="l" t="t" r="r" b="b"/>
            <a:pathLst>
              <a:path w="5987" h="1401">
                <a:moveTo>
                  <a:pt x="897" y="0"/>
                </a:moveTo>
                <a:cubicBezTo>
                  <a:pt x="448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448" y="1400"/>
                  <a:pt x="897" y="1400"/>
                </a:cubicBezTo>
                <a:lnTo>
                  <a:pt x="1570" y="1400"/>
                </a:lnTo>
                <a:lnTo>
                  <a:pt x="2242" y="1400"/>
                </a:lnTo>
                <a:lnTo>
                  <a:pt x="3158" y="1400"/>
                </a:lnTo>
                <a:lnTo>
                  <a:pt x="3830" y="1400"/>
                </a:lnTo>
                <a:lnTo>
                  <a:pt x="4503" y="1400"/>
                </a:lnTo>
                <a:cubicBezTo>
                  <a:pt x="4952" y="1400"/>
                  <a:pt x="5401" y="1284"/>
                  <a:pt x="5401" y="1168"/>
                </a:cubicBezTo>
                <a:lnTo>
                  <a:pt x="5986" y="1367"/>
                </a:lnTo>
                <a:lnTo>
                  <a:pt x="5401" y="819"/>
                </a:lnTo>
                <a:lnTo>
                  <a:pt x="5401" y="581"/>
                </a:lnTo>
                <a:lnTo>
                  <a:pt x="5401" y="407"/>
                </a:lnTo>
                <a:lnTo>
                  <a:pt x="5401" y="232"/>
                </a:lnTo>
                <a:cubicBezTo>
                  <a:pt x="5401" y="116"/>
                  <a:pt x="4952" y="0"/>
                  <a:pt x="4503" y="0"/>
                </a:cubicBezTo>
                <a:lnTo>
                  <a:pt x="3830" y="0"/>
                </a:lnTo>
                <a:lnTo>
                  <a:pt x="3158" y="0"/>
                </a:lnTo>
                <a:lnTo>
                  <a:pt x="2242" y="0"/>
                </a:lnTo>
                <a:lnTo>
                  <a:pt x="1570" y="0"/>
                </a:lnTo>
                <a:lnTo>
                  <a:pt x="897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200000" y="5616000"/>
            <a:ext cx="1943640" cy="936000"/>
          </a:xfrm>
          <a:custGeom>
            <a:avLst/>
            <a:gdLst/>
            <a:ahLst/>
            <a:rect l="l" t="t" r="r" b="b"/>
            <a:pathLst>
              <a:path w="5402" h="3580">
                <a:moveTo>
                  <a:pt x="897" y="2179"/>
                </a:moveTo>
                <a:cubicBezTo>
                  <a:pt x="448" y="2179"/>
                  <a:pt x="0" y="2295"/>
                  <a:pt x="0" y="2411"/>
                </a:cubicBezTo>
                <a:lnTo>
                  <a:pt x="0" y="2586"/>
                </a:lnTo>
                <a:lnTo>
                  <a:pt x="0" y="2760"/>
                </a:lnTo>
                <a:lnTo>
                  <a:pt x="0" y="2998"/>
                </a:lnTo>
                <a:lnTo>
                  <a:pt x="0" y="3172"/>
                </a:lnTo>
                <a:lnTo>
                  <a:pt x="0" y="3347"/>
                </a:lnTo>
                <a:cubicBezTo>
                  <a:pt x="0" y="3463"/>
                  <a:pt x="448" y="3579"/>
                  <a:pt x="897" y="3579"/>
                </a:cubicBezTo>
                <a:lnTo>
                  <a:pt x="1570" y="3579"/>
                </a:lnTo>
                <a:lnTo>
                  <a:pt x="2242" y="3579"/>
                </a:lnTo>
                <a:lnTo>
                  <a:pt x="3158" y="3579"/>
                </a:lnTo>
                <a:lnTo>
                  <a:pt x="3830" y="3579"/>
                </a:lnTo>
                <a:lnTo>
                  <a:pt x="4503" y="3579"/>
                </a:lnTo>
                <a:cubicBezTo>
                  <a:pt x="4952" y="3579"/>
                  <a:pt x="5401" y="3463"/>
                  <a:pt x="5401" y="3347"/>
                </a:cubicBezTo>
                <a:lnTo>
                  <a:pt x="5401" y="3172"/>
                </a:lnTo>
                <a:lnTo>
                  <a:pt x="5401" y="2998"/>
                </a:lnTo>
                <a:lnTo>
                  <a:pt x="5401" y="2760"/>
                </a:lnTo>
                <a:lnTo>
                  <a:pt x="5401" y="2586"/>
                </a:lnTo>
                <a:lnTo>
                  <a:pt x="5401" y="2411"/>
                </a:lnTo>
                <a:cubicBezTo>
                  <a:pt x="5401" y="2295"/>
                  <a:pt x="4952" y="2179"/>
                  <a:pt x="4503" y="2179"/>
                </a:cubicBezTo>
                <a:lnTo>
                  <a:pt x="2969" y="0"/>
                </a:lnTo>
                <a:lnTo>
                  <a:pt x="3158" y="2179"/>
                </a:lnTo>
                <a:lnTo>
                  <a:pt x="2242" y="2179"/>
                </a:lnTo>
                <a:lnTo>
                  <a:pt x="1570" y="2179"/>
                </a:lnTo>
                <a:lnTo>
                  <a:pt x="897" y="2179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4968000" y="5472000"/>
            <a:ext cx="1943640" cy="1079640"/>
          </a:xfrm>
          <a:custGeom>
            <a:avLst/>
            <a:gdLst/>
            <a:ahLst/>
            <a:rect l="l" t="t" r="r" b="b"/>
            <a:pathLst>
              <a:path w="5402" h="2940">
                <a:moveTo>
                  <a:pt x="897" y="1539"/>
                </a:moveTo>
                <a:cubicBezTo>
                  <a:pt x="448" y="1539"/>
                  <a:pt x="0" y="1655"/>
                  <a:pt x="0" y="1771"/>
                </a:cubicBezTo>
                <a:lnTo>
                  <a:pt x="0" y="1946"/>
                </a:lnTo>
                <a:lnTo>
                  <a:pt x="0" y="2120"/>
                </a:lnTo>
                <a:lnTo>
                  <a:pt x="0" y="2358"/>
                </a:lnTo>
                <a:lnTo>
                  <a:pt x="0" y="2532"/>
                </a:lnTo>
                <a:lnTo>
                  <a:pt x="0" y="2707"/>
                </a:lnTo>
                <a:cubicBezTo>
                  <a:pt x="0" y="2823"/>
                  <a:pt x="448" y="2939"/>
                  <a:pt x="897" y="2939"/>
                </a:cubicBezTo>
                <a:lnTo>
                  <a:pt x="1570" y="2939"/>
                </a:lnTo>
                <a:lnTo>
                  <a:pt x="2242" y="2939"/>
                </a:lnTo>
                <a:lnTo>
                  <a:pt x="3158" y="2939"/>
                </a:lnTo>
                <a:lnTo>
                  <a:pt x="3830" y="2939"/>
                </a:lnTo>
                <a:lnTo>
                  <a:pt x="4503" y="2939"/>
                </a:lnTo>
                <a:cubicBezTo>
                  <a:pt x="4952" y="2939"/>
                  <a:pt x="5401" y="2823"/>
                  <a:pt x="5401" y="2707"/>
                </a:cubicBezTo>
                <a:lnTo>
                  <a:pt x="5401" y="2532"/>
                </a:lnTo>
                <a:lnTo>
                  <a:pt x="5401" y="2358"/>
                </a:lnTo>
                <a:lnTo>
                  <a:pt x="5401" y="2120"/>
                </a:lnTo>
                <a:lnTo>
                  <a:pt x="5401" y="1946"/>
                </a:lnTo>
                <a:lnTo>
                  <a:pt x="5401" y="1771"/>
                </a:lnTo>
                <a:cubicBezTo>
                  <a:pt x="5401" y="1655"/>
                  <a:pt x="4952" y="1539"/>
                  <a:pt x="4503" y="1539"/>
                </a:cubicBezTo>
                <a:lnTo>
                  <a:pt x="2803" y="0"/>
                </a:lnTo>
                <a:lnTo>
                  <a:pt x="3158" y="1539"/>
                </a:lnTo>
                <a:lnTo>
                  <a:pt x="2242" y="1539"/>
                </a:lnTo>
                <a:lnTo>
                  <a:pt x="1570" y="1539"/>
                </a:lnTo>
                <a:lnTo>
                  <a:pt x="897" y="1539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4896000" y="3672000"/>
            <a:ext cx="2519640" cy="864000"/>
          </a:xfrm>
          <a:custGeom>
            <a:avLst/>
            <a:gdLst/>
            <a:ahLst/>
            <a:rect l="l" t="t" r="r" b="b"/>
            <a:pathLst>
              <a:path w="7002" h="2301">
                <a:moveTo>
                  <a:pt x="1163" y="0"/>
                </a:moveTo>
                <a:cubicBezTo>
                  <a:pt x="581" y="0"/>
                  <a:pt x="0" y="116"/>
                  <a:pt x="0" y="232"/>
                </a:cubicBezTo>
                <a:lnTo>
                  <a:pt x="0" y="407"/>
                </a:lnTo>
                <a:lnTo>
                  <a:pt x="0" y="581"/>
                </a:lnTo>
                <a:lnTo>
                  <a:pt x="0" y="819"/>
                </a:lnTo>
                <a:lnTo>
                  <a:pt x="0" y="993"/>
                </a:lnTo>
                <a:lnTo>
                  <a:pt x="0" y="1168"/>
                </a:lnTo>
                <a:cubicBezTo>
                  <a:pt x="0" y="1284"/>
                  <a:pt x="581" y="1400"/>
                  <a:pt x="1163" y="1400"/>
                </a:cubicBezTo>
                <a:lnTo>
                  <a:pt x="2035" y="1400"/>
                </a:lnTo>
                <a:lnTo>
                  <a:pt x="2907" y="1400"/>
                </a:lnTo>
                <a:lnTo>
                  <a:pt x="4093" y="1400"/>
                </a:lnTo>
                <a:lnTo>
                  <a:pt x="3578" y="2300"/>
                </a:lnTo>
                <a:lnTo>
                  <a:pt x="5837" y="1400"/>
                </a:lnTo>
                <a:cubicBezTo>
                  <a:pt x="6419" y="1400"/>
                  <a:pt x="7001" y="1284"/>
                  <a:pt x="7001" y="1168"/>
                </a:cubicBezTo>
                <a:lnTo>
                  <a:pt x="7001" y="993"/>
                </a:lnTo>
                <a:lnTo>
                  <a:pt x="7001" y="819"/>
                </a:lnTo>
                <a:lnTo>
                  <a:pt x="7001" y="581"/>
                </a:lnTo>
                <a:lnTo>
                  <a:pt x="7001" y="407"/>
                </a:lnTo>
                <a:lnTo>
                  <a:pt x="7001" y="232"/>
                </a:lnTo>
                <a:cubicBezTo>
                  <a:pt x="7001" y="116"/>
                  <a:pt x="6419" y="0"/>
                  <a:pt x="5837" y="0"/>
                </a:cubicBezTo>
                <a:lnTo>
                  <a:pt x="4965" y="0"/>
                </a:lnTo>
                <a:lnTo>
                  <a:pt x="4093" y="0"/>
                </a:lnTo>
                <a:lnTo>
                  <a:pt x="2907" y="0"/>
                </a:lnTo>
                <a:lnTo>
                  <a:pt x="2035" y="0"/>
                </a:lnTo>
                <a:lnTo>
                  <a:pt x="1163" y="0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0,5 a 1 dia/imagem x 2*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72000" y="3744000"/>
            <a:ext cx="1943640" cy="1223640"/>
          </a:xfrm>
          <a:custGeom>
            <a:avLst/>
            <a:gdLst/>
            <a:ahLst/>
            <a:rect l="l" t="t" r="r" b="b"/>
            <a:pathLst>
              <a:path w="5402" h="3580">
                <a:moveTo>
                  <a:pt x="897" y="2179"/>
                </a:moveTo>
                <a:cubicBezTo>
                  <a:pt x="448" y="2179"/>
                  <a:pt x="0" y="2295"/>
                  <a:pt x="0" y="2411"/>
                </a:cubicBezTo>
                <a:lnTo>
                  <a:pt x="0" y="2586"/>
                </a:lnTo>
                <a:lnTo>
                  <a:pt x="0" y="2760"/>
                </a:lnTo>
                <a:lnTo>
                  <a:pt x="0" y="2998"/>
                </a:lnTo>
                <a:lnTo>
                  <a:pt x="0" y="3172"/>
                </a:lnTo>
                <a:lnTo>
                  <a:pt x="0" y="3347"/>
                </a:lnTo>
                <a:cubicBezTo>
                  <a:pt x="0" y="3463"/>
                  <a:pt x="448" y="3579"/>
                  <a:pt x="897" y="3579"/>
                </a:cubicBezTo>
                <a:lnTo>
                  <a:pt x="1570" y="3579"/>
                </a:lnTo>
                <a:lnTo>
                  <a:pt x="2242" y="3579"/>
                </a:lnTo>
                <a:lnTo>
                  <a:pt x="3158" y="3579"/>
                </a:lnTo>
                <a:lnTo>
                  <a:pt x="3830" y="3579"/>
                </a:lnTo>
                <a:lnTo>
                  <a:pt x="4503" y="3579"/>
                </a:lnTo>
                <a:cubicBezTo>
                  <a:pt x="4952" y="3579"/>
                  <a:pt x="5401" y="3463"/>
                  <a:pt x="5401" y="3347"/>
                </a:cubicBezTo>
                <a:lnTo>
                  <a:pt x="5401" y="3172"/>
                </a:lnTo>
                <a:lnTo>
                  <a:pt x="5401" y="2998"/>
                </a:lnTo>
                <a:lnTo>
                  <a:pt x="5401" y="2760"/>
                </a:lnTo>
                <a:lnTo>
                  <a:pt x="5401" y="2586"/>
                </a:lnTo>
                <a:lnTo>
                  <a:pt x="5401" y="2411"/>
                </a:lnTo>
                <a:cubicBezTo>
                  <a:pt x="5401" y="2295"/>
                  <a:pt x="4952" y="2179"/>
                  <a:pt x="4503" y="2179"/>
                </a:cubicBezTo>
                <a:lnTo>
                  <a:pt x="2969" y="0"/>
                </a:lnTo>
                <a:lnTo>
                  <a:pt x="3158" y="2179"/>
                </a:lnTo>
                <a:lnTo>
                  <a:pt x="2242" y="2179"/>
                </a:lnTo>
                <a:lnTo>
                  <a:pt x="1570" y="2179"/>
                </a:lnTo>
                <a:lnTo>
                  <a:pt x="897" y="2179"/>
                </a:lnTo>
              </a:path>
            </a:pathLst>
          </a:cu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~1 min/imagem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Estatísticas de Desempenho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Tempo total das tarefas automatizadas: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37 minutos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Tempo para identificação de 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1 min / imagem  (depende da disponibilidade de analistas)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Tempo para análise de desmatamento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0,5 a 1 dia / imagem x 2  (incluindo edição e revisão)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 da disponibilidade de analistas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60000" y="2232000"/>
            <a:ext cx="7791120" cy="44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Próximos Passos e Recomendações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Interface Web para publicação dos 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(Semi)Automação de identificação de nuvens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(Semi)Automação de detecção de desmatamento (detecção de mudança)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Disponibilização de imagens em formato de tiles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Produto de alta qualidade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Priorizar a qualidade em detrimento da quantidade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Desenvolver a infra-estrutura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 soluções temporárias (“gambiarras”)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Recomendações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Produto de alta qualidade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Priorizar a qualidade em detrimento da quantidade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Fazer o produto ser conhecido pela: celeridade e acurácia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Analogia com a operação Serenata de Amor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Sistema de TI que detecta gastos ilegais de verbas de gabinete de congressistas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51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627 indicações de alta qualidade.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https://serenatadeamor.org/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Desenvolver a infra-estrutura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 soluções temporárias (“gambiarras”)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Plugins QGIS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2280" y="1484640"/>
            <a:ext cx="88365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Barra de Ferramentas no QGIS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46196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800" spc="-1" strike="noStrike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Atualmente com 2 Plugins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Imagem 1" descr=""/>
          <p:cNvPicPr/>
          <p:nvPr/>
        </p:nvPicPr>
        <p:blipFill>
          <a:blip r:embed="rId1"/>
          <a:stretch/>
        </p:blipFill>
        <p:spPr>
          <a:xfrm>
            <a:off x="152280" y="2739960"/>
            <a:ext cx="8870760" cy="411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Plugins QGIS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280" y="1257480"/>
            <a:ext cx="8836560" cy="52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Atribuição de tarefas (Regiões Geográficas)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Imagem 2" descr=""/>
          <p:cNvPicPr/>
          <p:nvPr/>
        </p:nvPicPr>
        <p:blipFill>
          <a:blip r:embed="rId1"/>
          <a:srcRect l="0" t="3120" r="0" b="22746"/>
          <a:stretch/>
        </p:blipFill>
        <p:spPr>
          <a:xfrm>
            <a:off x="0" y="1772640"/>
            <a:ext cx="914292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Plugins QGIS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52280" y="1257480"/>
            <a:ext cx="8836560" cy="52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Cópia de Imagens baseado em seleção geográfica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Imagem 1" descr=""/>
          <p:cNvPicPr/>
          <p:nvPr/>
        </p:nvPicPr>
        <p:blipFill>
          <a:blip r:embed="rId1"/>
          <a:srcRect l="0" t="14901" r="0" b="0"/>
          <a:stretch/>
        </p:blipFill>
        <p:spPr>
          <a:xfrm>
            <a:off x="0" y="1728360"/>
            <a:ext cx="9142920" cy="5156280"/>
          </a:xfrm>
          <a:prstGeom prst="rect">
            <a:avLst/>
          </a:prstGeom>
          <a:ln>
            <a:noFill/>
          </a:ln>
        </p:spPr>
      </p:pic>
      <p:pic>
        <p:nvPicPr>
          <p:cNvPr id="175" name="Imagem 3" descr=""/>
          <p:cNvPicPr/>
          <p:nvPr/>
        </p:nvPicPr>
        <p:blipFill>
          <a:blip r:embed="rId2"/>
          <a:srcRect l="0" t="0" r="0" b="22123"/>
          <a:stretch/>
        </p:blipFill>
        <p:spPr>
          <a:xfrm>
            <a:off x="4289760" y="2504880"/>
            <a:ext cx="4776120" cy="40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Sincronização com o AD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1412640"/>
            <a:ext cx="914292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Vários analistas produzindo dados vetoriais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4 sites diferentes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46196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Porto Velho, Manaus, Belém e Brasília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Gestão de usuários, grupos e permissões do Censipam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Já encontra-se centralizado e bem estável no AD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Sincronizar a infra-estrutura existente com Postgres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https://github.com/larskanis/pg-ldap-sync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Sincronização com o AD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1204920"/>
            <a:ext cx="9142920" cy="53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Instalar o pg_ldap_sync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6200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7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https://github.com/larskanis/pg-ldap-sync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Arquivo de configuração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Comando a executar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46196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3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pg_ldap_sync -c ./config_sync_ldap.yaml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Imagem 1" descr=""/>
          <p:cNvPicPr/>
          <p:nvPr/>
        </p:nvPicPr>
        <p:blipFill>
          <a:blip r:embed="rId1"/>
          <a:srcRect l="0" t="2948" r="0" b="2810"/>
          <a:stretch/>
        </p:blipFill>
        <p:spPr>
          <a:xfrm>
            <a:off x="323640" y="2786760"/>
            <a:ext cx="6864840" cy="280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Sincronização com o AD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1412640"/>
            <a:ext cx="914292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Regra: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4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./grant_[write / read_only]_privileges.sh  IP GRUPO ESQUEMAS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4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Exemplos: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4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./grant_write_privileges.sh 172.23.5.66 GLB-DST-CRPV-COPER-Membros vetorial_crpv prodmet,prodser,amazoniasar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4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 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./grant_write_privileges.sh 172.23.5.66 GLB-SEC-CCG-DIPRO-CGOPE vetorial_crpv prodmet,prodser,amazoniasar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4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 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./grant_readonly_privileges.sh 172.23.5.66 vetorial_crpv public,vetor,publicacao,parceiros,prodmet,prodser,amazoniasar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89080" y="93600"/>
            <a:ext cx="799992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4880"/>
            <a:ext cx="8228520" cy="48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Detecção de desmatamento na Amazônia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 época de cobertura de nuvem (outubro a abril)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 imagens de radar micro-ondas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6228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Pouco sensíveis às condições meteorológicas*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520" indent="-31968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Requisito temporal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Prover as informações de desmatamento enquanto o delito estiver em curso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62280" indent="-54648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Maximizar a chance de uma operação de combate ser bem sucedida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Detecção de Corte Raso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1412640"/>
            <a:ext cx="914292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Alex Pereira e Thiago Bortoleto (CRPV)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04000" y="2376000"/>
            <a:ext cx="7944480" cy="446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Trabalho Conjunto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CRPV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 Pereira: Script shell, PostGis, PyQGIS, plPython, Processamento de 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Mario Fraga: PyQGIS, PostgreSQL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Luis Kairuz: Postgis, PyQGIS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CCGTIC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Bruno Alphonsus: Indexador(Python), Postgis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José de Paula: Postgis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Rafael Costa: Script shell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CGOPE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Cristina Beneditti: especificação de requisitos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Miguel Arcanjo: especificação de requisitos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Perguntas 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79640" y="4869000"/>
            <a:ext cx="4319280" cy="12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 Lopes Pereira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alex.pereira@sipam.gov.br alexlopespereira@gmail.com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52200" y="4869000"/>
            <a:ext cx="4560840" cy="122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133200" y="2088000"/>
            <a:ext cx="89337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Grato pela oportunidade de ter trabalhado com vocês.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04760" y="-8208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Princípios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52280" y="1557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Repositório de dados único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Dados Brutos/Originais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Automatizar Processos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Controle Prévio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Imagem 1" descr=""/>
          <p:cNvPicPr/>
          <p:nvPr/>
        </p:nvPicPr>
        <p:blipFill>
          <a:blip r:embed="rId1"/>
          <a:stretch/>
        </p:blipFill>
        <p:spPr>
          <a:xfrm>
            <a:off x="5245920" y="2277000"/>
            <a:ext cx="3760560" cy="39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Fluxo automatizado e contínuo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52280" y="121932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849" t="21396" r="9386" b="1463"/>
          <a:stretch/>
        </p:blipFill>
        <p:spPr>
          <a:xfrm>
            <a:off x="360" y="1296360"/>
            <a:ext cx="9197640" cy="46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rcRect l="5056" t="30874" r="56298" b="44195"/>
          <a:stretch/>
        </p:blipFill>
        <p:spPr>
          <a:xfrm>
            <a:off x="504000" y="3312720"/>
            <a:ext cx="8063640" cy="30675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– downloads_nao_indexados.sh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 o download de todas as imagens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 ainda não estão indexadas/catalogadas (Rafael Costa/CGTIC)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ftp da empresa e-Geos (ftp://ftp.e-geos.it)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04960" y="3240000"/>
            <a:ext cx="7134120" cy="95580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Motivação do Índice de Imagem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52280" y="121932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8520"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Procurar imagens pelo nome do arquivo/pasta é uma tarefa “ingrata”.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8520"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indent="-5245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Analogia com livro.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rcRect l="18405" t="30887" r="21165" b="32316"/>
          <a:stretch/>
        </p:blipFill>
        <p:spPr>
          <a:xfrm>
            <a:off x="-145800" y="3168000"/>
            <a:ext cx="9312480" cy="33559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– Indexador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2a. Cataloga imagens originais (brutas) no BD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2b. Move as imagens para o repositório de imagens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Garantia de padronização (Bruno Alphonsus)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 flipV="1">
            <a:off x="4176000" y="3672000"/>
            <a:ext cx="286920" cy="7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 flipV="1">
            <a:off x="504720" y="4031280"/>
            <a:ext cx="934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04760" y="-136440"/>
            <a:ext cx="813636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MetaGETA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52280" y="1341360"/>
            <a:ext cx="88365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Livre para Gerar tabelas de metadados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Aplicação 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0956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descobrir e extrair metadados de dataset de rasters espaciais (metadata crawler)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transformar isso num XML (metadata transformation).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0956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Vários formatos genéricos e especializados são suportados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0952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mais formatos podem ser adicionados facilmente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Endereço do repositório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09560" indent="-308520">
              <a:lnSpc>
                <a:spcPct val="100000"/>
              </a:lnSpc>
              <a:buClr>
                <a:srgbClr val="008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https://github.com/lpinner/metageta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17046</TotalTime>
  <Application>LibreOffice/5.1.4.2$Windows_x86 LibreOffice_project/f99d75f39f1c57ebdd7ffc5f42867c12031db97a</Application>
  <Words>856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alex</dc:creator>
  <dc:description/>
  <dc:language>pt-BR</dc:language>
  <cp:lastModifiedBy/>
  <cp:lastPrinted>1601-01-01T00:00:00Z</cp:lastPrinted>
  <dcterms:modified xsi:type="dcterms:W3CDTF">2017-03-03T14:23:50Z</dcterms:modified>
  <cp:revision>121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27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