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27BFA2F-3CBA-45FE-8CB2-7E9163A3CD87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28D9DA85-F2AA-4473-A40B-1B109D785AA3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143000" y="685800"/>
            <a:ext cx="4570920" cy="3427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685800" y="4343400"/>
            <a:ext cx="5447160" cy="40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4560" cy="406296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2D2A12A1-9836-4189-BDDF-45166D2C4420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68173709-B593-4AA6-A5AA-BA3260AF8B99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6C5DD240-F935-4DAF-A9E2-8F418E60B52E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DDA7D3BA-5208-4A01-A64A-D6FA9F5ED29B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8C7C1229-25E8-4806-93D2-D0099D4369FA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845CCF6A-7AF7-4484-8B8D-12935F915823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A94D9713-AACC-4297-AF6E-A1BB92FE5299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8CD00604-2E60-4BA7-82E7-1691517728F6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95CF08BF-B703-4A69-8241-93F4A7ECE33A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A1CADB14-CA39-4D8C-BFCF-CBE312C66F67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96492A71-ADEC-48FE-8656-97EFA095CDFC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AE376026-A2F6-4034-88C2-ACD6CA829ACD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9ADCA34A-C7FF-465E-BA67-3F2E4DA238EB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4C119E00-71E8-4BFF-8F32-CA47B5BFFA57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436A87B-57BB-4BAD-B7FA-BD012253D6A9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D89F4DCE-9A2B-4421-9D89-5FA524EAF3CC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A3364657-1E7E-4A10-87B8-C5DBFB519668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81BC9083-5AA4-4015-8229-682BBB8852AB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E5B4F66E-E6BE-4E2B-91DF-723AA9D73F6F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A1724E8-9991-40BE-BF62-C0275EB0B4B6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EAD78F0-EC7B-4284-99FE-D3DBB6FA8BBB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28B9FAB-D4C5-48D6-A14E-55E7CA23E072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2CD9B5AA-FF39-4A90-9519-EC60E177F89E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" descr=""/>
          <p:cNvPicPr/>
          <p:nvPr/>
        </p:nvPicPr>
        <p:blipFill>
          <a:blip r:embed="rId2"/>
          <a:stretch/>
        </p:blipFill>
        <p:spPr>
          <a:xfrm>
            <a:off x="0" y="-4680"/>
            <a:ext cx="9157320" cy="1278360"/>
          </a:xfrm>
          <a:prstGeom prst="rect">
            <a:avLst/>
          </a:prstGeom>
          <a:ln>
            <a:noFill/>
          </a:ln>
        </p:spPr>
      </p:pic>
      <p:pic>
        <p:nvPicPr>
          <p:cNvPr id="38" name="Picture 4" descr=""/>
          <p:cNvPicPr/>
          <p:nvPr/>
        </p:nvPicPr>
        <p:blipFill>
          <a:blip r:embed="rId3"/>
          <a:srcRect l="0" t="0" r="0" b="30721"/>
          <a:stretch/>
        </p:blipFill>
        <p:spPr>
          <a:xfrm>
            <a:off x="1440" y="6543360"/>
            <a:ext cx="9142920" cy="34092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mailto:imgsar@sipam.gov.br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9142920" cy="1987920"/>
          </a:xfrm>
          <a:prstGeom prst="rect">
            <a:avLst/>
          </a:prstGeom>
          <a:solidFill>
            <a:srgbClr val="21614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3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Catálogo de Imagens do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Projeto Amazoniasar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600" y="4509000"/>
            <a:ext cx="2995560" cy="1222920"/>
          </a:xfrm>
          <a:prstGeom prst="rect">
            <a:avLst/>
          </a:prstGeom>
          <a:solidFill>
            <a:srgbClr val="02482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Alex Lopes Pereira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alex.pereira@sipam.gov.br, alexlopespereira@gmail.com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 – Toolbox Sipamsar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Conjunto de plugins do QGIS (Software Livre)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Sinalizador de Camadas         (Mario Fraga/CRPV)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rcRect l="0" t="17575" r="21445" b="12371"/>
          <a:stretch/>
        </p:blipFill>
        <p:spPr>
          <a:xfrm>
            <a:off x="1008360" y="1872000"/>
            <a:ext cx="2663280" cy="6469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rcRect l="0" t="4947" r="0" b="1271"/>
          <a:stretch/>
        </p:blipFill>
        <p:spPr>
          <a:xfrm>
            <a:off x="803520" y="3168000"/>
            <a:ext cx="7087320" cy="368892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rcRect l="48827" t="22189" r="34191" b="23319"/>
          <a:stretch/>
        </p:blipFill>
        <p:spPr>
          <a:xfrm>
            <a:off x="4608720" y="2592720"/>
            <a:ext cx="574920" cy="50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rcRect l="15396" t="42395" r="23233" b="12953"/>
          <a:stretch/>
        </p:blipFill>
        <p:spPr>
          <a:xfrm>
            <a:off x="1131480" y="3384000"/>
            <a:ext cx="8011440" cy="345060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 – Criação de Arquivos XML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processammento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Quando imagens brutas são sinalizadas como sem nuvem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gerado um arquivo XML descrevendo o processamento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862280" indent="-54648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pt-BR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Usado para transformar imagens brutas em imagens georeferenciadas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 flipV="1">
            <a:off x="2088720" y="587664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rcRect l="26825" t="51467" r="19025" b="12953"/>
          <a:stretch/>
        </p:blipFill>
        <p:spPr>
          <a:xfrm>
            <a:off x="205920" y="3240000"/>
            <a:ext cx="8701560" cy="338364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 – IDL Sarprocessor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Script IDL criado pela Empresa Sulsoft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Específicamente para o Projeto Amazoniasar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Não temos acesso ao código fonte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Transforma imagens brutas em imagens georeferenciadas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Multilook, Geocodificação, Corregistro e outras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 flipV="1">
            <a:off x="2880000" y="647928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rcRect l="29225" t="49429" r="16617" b="12953"/>
          <a:stretch/>
        </p:blipFill>
        <p:spPr>
          <a:xfrm>
            <a:off x="408960" y="3024000"/>
            <a:ext cx="8581680" cy="35276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 – copy_idl_result.sh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Copia as imagens processadas para o storage do Censipam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processamento IDL é realizado localmente pois assim é mais rápido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 flipH="1" flipV="1">
            <a:off x="7703280" y="511200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rcRect l="29225" t="32147" r="16617" b="23856"/>
          <a:stretch/>
        </p:blipFill>
        <p:spPr>
          <a:xfrm>
            <a:off x="460080" y="3063960"/>
            <a:ext cx="7891560" cy="379368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 – Indexador (imagens processadas)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9a. Catalogação de imagens processadas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9b. Movimentação para o repositório de imagens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9c. Email automático para o responsável pela análise de desmatamento de cada imagem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736000" y="453600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4644360" y="381600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5"/>
          <p:cNvSpPr/>
          <p:nvPr/>
        </p:nvSpPr>
        <p:spPr>
          <a:xfrm>
            <a:off x="3888720" y="540000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rcRect l="30331" t="50617" r="20079" b="21125"/>
          <a:stretch/>
        </p:blipFill>
        <p:spPr>
          <a:xfrm>
            <a:off x="0" y="4608000"/>
            <a:ext cx="5831280" cy="196560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11 – Edição Vetorial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O operação é manual onde o Analista de SR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dá sua contribuição intelectual identificando áreas de desmatamento e marcando estas áreas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áreas desenhando polígonos que contornam a região desmatada.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 flipH="1">
            <a:off x="2663280" y="576000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2"/>
          <a:srcRect l="0" t="7542" r="0" b="0"/>
          <a:stretch/>
        </p:blipFill>
        <p:spPr>
          <a:xfrm>
            <a:off x="5832000" y="3312000"/>
            <a:ext cx="3433680" cy="352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rcRect l="30331" t="50617" r="20079" b="21125"/>
          <a:stretch/>
        </p:blipFill>
        <p:spPr>
          <a:xfrm>
            <a:off x="0" y="4752000"/>
            <a:ext cx="6258240" cy="210960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 – Modelagem e Versionamento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Automação da criação de atributos para cada polígo desenhado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Ponto de centro geométrico do polígono;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Área do polígo;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Versionamento dos polígonos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Qual usuário fez que tipo de operação (Inserção, Alteração e Remoção) e quando (data)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Permite a avaliação da produtividade (via toolbox sipamsar      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 flipH="1">
            <a:off x="1583280" y="568800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" descr=""/>
          <p:cNvPicPr/>
          <p:nvPr/>
        </p:nvPicPr>
        <p:blipFill>
          <a:blip r:embed="rId2"/>
          <a:srcRect l="33950" t="25331" r="53290" b="27884"/>
          <a:stretch/>
        </p:blipFill>
        <p:spPr>
          <a:xfrm>
            <a:off x="8208000" y="3960000"/>
            <a:ext cx="287280" cy="28728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6696360" y="4392360"/>
            <a:ext cx="2015280" cy="1007280"/>
          </a:xfrm>
          <a:custGeom>
            <a:avLst/>
            <a:gdLst/>
            <a:ahLst/>
            <a:rect l="l" t="t" r="r" b="b"/>
            <a:pathLst>
              <a:path w="5602" h="2607">
                <a:moveTo>
                  <a:pt x="930" y="1206"/>
                </a:moveTo>
                <a:cubicBezTo>
                  <a:pt x="465" y="1206"/>
                  <a:pt x="0" y="1322"/>
                  <a:pt x="0" y="1438"/>
                </a:cubicBezTo>
                <a:lnTo>
                  <a:pt x="0" y="1613"/>
                </a:lnTo>
                <a:lnTo>
                  <a:pt x="0" y="1787"/>
                </a:lnTo>
                <a:lnTo>
                  <a:pt x="0" y="2025"/>
                </a:lnTo>
                <a:lnTo>
                  <a:pt x="0" y="2199"/>
                </a:lnTo>
                <a:lnTo>
                  <a:pt x="0" y="2374"/>
                </a:lnTo>
                <a:cubicBezTo>
                  <a:pt x="0" y="2490"/>
                  <a:pt x="465" y="2606"/>
                  <a:pt x="930" y="2606"/>
                </a:cubicBezTo>
                <a:lnTo>
                  <a:pt x="1628" y="2606"/>
                </a:lnTo>
                <a:lnTo>
                  <a:pt x="2325" y="2606"/>
                </a:lnTo>
                <a:lnTo>
                  <a:pt x="3275" y="2606"/>
                </a:lnTo>
                <a:lnTo>
                  <a:pt x="3972" y="2606"/>
                </a:lnTo>
                <a:lnTo>
                  <a:pt x="4670" y="2606"/>
                </a:lnTo>
                <a:cubicBezTo>
                  <a:pt x="5135" y="2606"/>
                  <a:pt x="5601" y="2490"/>
                  <a:pt x="5601" y="2374"/>
                </a:cubicBezTo>
                <a:lnTo>
                  <a:pt x="5601" y="2199"/>
                </a:lnTo>
                <a:lnTo>
                  <a:pt x="5601" y="2025"/>
                </a:lnTo>
                <a:lnTo>
                  <a:pt x="5601" y="1787"/>
                </a:lnTo>
                <a:lnTo>
                  <a:pt x="5601" y="1613"/>
                </a:lnTo>
                <a:lnTo>
                  <a:pt x="5601" y="1438"/>
                </a:lnTo>
                <a:cubicBezTo>
                  <a:pt x="5601" y="1322"/>
                  <a:pt x="5135" y="1206"/>
                  <a:pt x="4670" y="1206"/>
                </a:cubicBezTo>
                <a:lnTo>
                  <a:pt x="4541" y="0"/>
                </a:lnTo>
                <a:lnTo>
                  <a:pt x="3275" y="1206"/>
                </a:lnTo>
                <a:lnTo>
                  <a:pt x="2325" y="1206"/>
                </a:lnTo>
                <a:lnTo>
                  <a:pt x="1628" y="1206"/>
                </a:lnTo>
                <a:lnTo>
                  <a:pt x="930" y="1206"/>
                </a:lnTo>
              </a:path>
            </a:pathLst>
          </a:cu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Luiz Kairuz/CRPV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13–Consulta de desmatamento por Usuário externo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Interface Web para visualização de dados geográficos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Dá celeridade à divulgação dos resultados </a:t>
            </a:r>
            <a:r>
              <a:rPr b="1" lang="pt-BR" sz="2400" spc="-1" strike="noStrike" u="sng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(Requisito temporal)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Ainda não foi desenvolvido.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Versionamento dos polígonos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Sugere-se adotar um Webgis (software livre) e também divulgar os resultados via serviços OGC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rcRect l="310" t="30003" r="27906" b="-567"/>
          <a:stretch/>
        </p:blipFill>
        <p:spPr>
          <a:xfrm>
            <a:off x="20160" y="1296000"/>
            <a:ext cx="8979120" cy="522360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 flipH="1">
            <a:off x="1943280" y="489600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>
                <p:childTnLst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Estatísticas de Desempenho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1"/>
          <a:srcRect l="310" t="31817" r="19168" b="1805"/>
          <a:stretch/>
        </p:blipFill>
        <p:spPr>
          <a:xfrm>
            <a:off x="8640" y="2088000"/>
            <a:ext cx="9062640" cy="410292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2088000" y="1296000"/>
            <a:ext cx="1943640" cy="648000"/>
          </a:xfrm>
          <a:custGeom>
            <a:avLst/>
            <a:gdLst/>
            <a:ahLst/>
            <a:rect l="l" t="t" r="r" b="b"/>
            <a:pathLst>
              <a:path w="5402" h="2268">
                <a:moveTo>
                  <a:pt x="897" y="0"/>
                </a:moveTo>
                <a:cubicBezTo>
                  <a:pt x="448" y="0"/>
                  <a:pt x="0" y="116"/>
                  <a:pt x="0" y="232"/>
                </a:cubicBezTo>
                <a:lnTo>
                  <a:pt x="0" y="407"/>
                </a:lnTo>
                <a:lnTo>
                  <a:pt x="0" y="581"/>
                </a:lnTo>
                <a:lnTo>
                  <a:pt x="0" y="819"/>
                </a:lnTo>
                <a:lnTo>
                  <a:pt x="0" y="993"/>
                </a:lnTo>
                <a:lnTo>
                  <a:pt x="0" y="1168"/>
                </a:lnTo>
                <a:cubicBezTo>
                  <a:pt x="0" y="1284"/>
                  <a:pt x="448" y="1400"/>
                  <a:pt x="897" y="1400"/>
                </a:cubicBezTo>
                <a:lnTo>
                  <a:pt x="1025" y="2267"/>
                </a:lnTo>
                <a:lnTo>
                  <a:pt x="2242" y="1400"/>
                </a:lnTo>
                <a:lnTo>
                  <a:pt x="3158" y="1400"/>
                </a:lnTo>
                <a:lnTo>
                  <a:pt x="3830" y="1400"/>
                </a:lnTo>
                <a:lnTo>
                  <a:pt x="4503" y="1400"/>
                </a:lnTo>
                <a:cubicBezTo>
                  <a:pt x="4952" y="1400"/>
                  <a:pt x="5401" y="1284"/>
                  <a:pt x="5401" y="1168"/>
                </a:cubicBezTo>
                <a:lnTo>
                  <a:pt x="5401" y="993"/>
                </a:lnTo>
                <a:lnTo>
                  <a:pt x="5401" y="819"/>
                </a:lnTo>
                <a:lnTo>
                  <a:pt x="5401" y="581"/>
                </a:lnTo>
                <a:lnTo>
                  <a:pt x="5401" y="407"/>
                </a:lnTo>
                <a:lnTo>
                  <a:pt x="5401" y="232"/>
                </a:lnTo>
                <a:cubicBezTo>
                  <a:pt x="5401" y="116"/>
                  <a:pt x="4952" y="0"/>
                  <a:pt x="4503" y="0"/>
                </a:cubicBezTo>
                <a:lnTo>
                  <a:pt x="3830" y="0"/>
                </a:lnTo>
                <a:lnTo>
                  <a:pt x="3158" y="0"/>
                </a:lnTo>
                <a:lnTo>
                  <a:pt x="2242" y="0"/>
                </a:lnTo>
                <a:lnTo>
                  <a:pt x="1570" y="0"/>
                </a:lnTo>
                <a:lnTo>
                  <a:pt x="897" y="0"/>
                </a:lnTo>
              </a:path>
            </a:pathLst>
          </a:cu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 min/imagem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6624000" y="1368000"/>
            <a:ext cx="1943640" cy="720000"/>
          </a:xfrm>
          <a:custGeom>
            <a:avLst/>
            <a:gdLst/>
            <a:ahLst/>
            <a:rect l="l" t="t" r="r" b="b"/>
            <a:pathLst>
              <a:path w="5402" h="2268">
                <a:moveTo>
                  <a:pt x="897" y="0"/>
                </a:moveTo>
                <a:cubicBezTo>
                  <a:pt x="448" y="0"/>
                  <a:pt x="0" y="116"/>
                  <a:pt x="0" y="232"/>
                </a:cubicBezTo>
                <a:lnTo>
                  <a:pt x="0" y="407"/>
                </a:lnTo>
                <a:lnTo>
                  <a:pt x="0" y="581"/>
                </a:lnTo>
                <a:lnTo>
                  <a:pt x="0" y="819"/>
                </a:lnTo>
                <a:lnTo>
                  <a:pt x="0" y="993"/>
                </a:lnTo>
                <a:lnTo>
                  <a:pt x="0" y="1168"/>
                </a:lnTo>
                <a:cubicBezTo>
                  <a:pt x="0" y="1284"/>
                  <a:pt x="448" y="1400"/>
                  <a:pt x="897" y="1400"/>
                </a:cubicBezTo>
                <a:lnTo>
                  <a:pt x="1025" y="2267"/>
                </a:lnTo>
                <a:lnTo>
                  <a:pt x="2242" y="1400"/>
                </a:lnTo>
                <a:lnTo>
                  <a:pt x="3158" y="1400"/>
                </a:lnTo>
                <a:lnTo>
                  <a:pt x="3830" y="1400"/>
                </a:lnTo>
                <a:lnTo>
                  <a:pt x="4503" y="1400"/>
                </a:lnTo>
                <a:cubicBezTo>
                  <a:pt x="4952" y="1400"/>
                  <a:pt x="5401" y="1284"/>
                  <a:pt x="5401" y="1168"/>
                </a:cubicBezTo>
                <a:lnTo>
                  <a:pt x="5401" y="993"/>
                </a:lnTo>
                <a:lnTo>
                  <a:pt x="5401" y="819"/>
                </a:lnTo>
                <a:lnTo>
                  <a:pt x="5401" y="581"/>
                </a:lnTo>
                <a:lnTo>
                  <a:pt x="5401" y="407"/>
                </a:lnTo>
                <a:lnTo>
                  <a:pt x="5401" y="232"/>
                </a:lnTo>
                <a:cubicBezTo>
                  <a:pt x="5401" y="116"/>
                  <a:pt x="4952" y="0"/>
                  <a:pt x="4503" y="0"/>
                </a:cubicBezTo>
                <a:lnTo>
                  <a:pt x="3830" y="0"/>
                </a:lnTo>
                <a:lnTo>
                  <a:pt x="3158" y="0"/>
                </a:lnTo>
                <a:lnTo>
                  <a:pt x="2242" y="0"/>
                </a:lnTo>
                <a:lnTo>
                  <a:pt x="1570" y="0"/>
                </a:lnTo>
                <a:lnTo>
                  <a:pt x="897" y="0"/>
                </a:lnTo>
              </a:path>
            </a:pathLst>
          </a:cu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min/imagem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4968000" y="2448000"/>
            <a:ext cx="1943640" cy="503640"/>
          </a:xfrm>
          <a:custGeom>
            <a:avLst/>
            <a:gdLst/>
            <a:ahLst/>
            <a:rect l="l" t="t" r="r" b="b"/>
            <a:pathLst>
              <a:path w="5987" h="1401">
                <a:moveTo>
                  <a:pt x="897" y="0"/>
                </a:moveTo>
                <a:cubicBezTo>
                  <a:pt x="448" y="0"/>
                  <a:pt x="0" y="116"/>
                  <a:pt x="0" y="232"/>
                </a:cubicBezTo>
                <a:lnTo>
                  <a:pt x="0" y="407"/>
                </a:lnTo>
                <a:lnTo>
                  <a:pt x="0" y="581"/>
                </a:lnTo>
                <a:lnTo>
                  <a:pt x="0" y="819"/>
                </a:lnTo>
                <a:lnTo>
                  <a:pt x="0" y="993"/>
                </a:lnTo>
                <a:lnTo>
                  <a:pt x="0" y="1168"/>
                </a:lnTo>
                <a:cubicBezTo>
                  <a:pt x="0" y="1284"/>
                  <a:pt x="448" y="1400"/>
                  <a:pt x="897" y="1400"/>
                </a:cubicBezTo>
                <a:lnTo>
                  <a:pt x="1570" y="1400"/>
                </a:lnTo>
                <a:lnTo>
                  <a:pt x="2242" y="1400"/>
                </a:lnTo>
                <a:lnTo>
                  <a:pt x="3158" y="1400"/>
                </a:lnTo>
                <a:lnTo>
                  <a:pt x="3830" y="1400"/>
                </a:lnTo>
                <a:lnTo>
                  <a:pt x="4503" y="1400"/>
                </a:lnTo>
                <a:cubicBezTo>
                  <a:pt x="4952" y="1400"/>
                  <a:pt x="5401" y="1284"/>
                  <a:pt x="5401" y="1168"/>
                </a:cubicBezTo>
                <a:lnTo>
                  <a:pt x="5986" y="1367"/>
                </a:lnTo>
                <a:lnTo>
                  <a:pt x="5401" y="819"/>
                </a:lnTo>
                <a:lnTo>
                  <a:pt x="5401" y="581"/>
                </a:lnTo>
                <a:lnTo>
                  <a:pt x="5401" y="407"/>
                </a:lnTo>
                <a:lnTo>
                  <a:pt x="5401" y="232"/>
                </a:lnTo>
                <a:cubicBezTo>
                  <a:pt x="5401" y="116"/>
                  <a:pt x="4952" y="0"/>
                  <a:pt x="4503" y="0"/>
                </a:cubicBezTo>
                <a:lnTo>
                  <a:pt x="3830" y="0"/>
                </a:lnTo>
                <a:lnTo>
                  <a:pt x="3158" y="0"/>
                </a:lnTo>
                <a:lnTo>
                  <a:pt x="2242" y="0"/>
                </a:lnTo>
                <a:lnTo>
                  <a:pt x="1570" y="0"/>
                </a:lnTo>
                <a:lnTo>
                  <a:pt x="897" y="0"/>
                </a:lnTo>
              </a:path>
            </a:pathLst>
          </a:cu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min/imagem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7200000" y="5616000"/>
            <a:ext cx="1943640" cy="936000"/>
          </a:xfrm>
          <a:custGeom>
            <a:avLst/>
            <a:gdLst/>
            <a:ahLst/>
            <a:rect l="l" t="t" r="r" b="b"/>
            <a:pathLst>
              <a:path w="5402" h="3580">
                <a:moveTo>
                  <a:pt x="897" y="2179"/>
                </a:moveTo>
                <a:cubicBezTo>
                  <a:pt x="448" y="2179"/>
                  <a:pt x="0" y="2295"/>
                  <a:pt x="0" y="2411"/>
                </a:cubicBezTo>
                <a:lnTo>
                  <a:pt x="0" y="2586"/>
                </a:lnTo>
                <a:lnTo>
                  <a:pt x="0" y="2760"/>
                </a:lnTo>
                <a:lnTo>
                  <a:pt x="0" y="2998"/>
                </a:lnTo>
                <a:lnTo>
                  <a:pt x="0" y="3172"/>
                </a:lnTo>
                <a:lnTo>
                  <a:pt x="0" y="3347"/>
                </a:lnTo>
                <a:cubicBezTo>
                  <a:pt x="0" y="3463"/>
                  <a:pt x="448" y="3579"/>
                  <a:pt x="897" y="3579"/>
                </a:cubicBezTo>
                <a:lnTo>
                  <a:pt x="1570" y="3579"/>
                </a:lnTo>
                <a:lnTo>
                  <a:pt x="2242" y="3579"/>
                </a:lnTo>
                <a:lnTo>
                  <a:pt x="3158" y="3579"/>
                </a:lnTo>
                <a:lnTo>
                  <a:pt x="3830" y="3579"/>
                </a:lnTo>
                <a:lnTo>
                  <a:pt x="4503" y="3579"/>
                </a:lnTo>
                <a:cubicBezTo>
                  <a:pt x="4952" y="3579"/>
                  <a:pt x="5401" y="3463"/>
                  <a:pt x="5401" y="3347"/>
                </a:cubicBezTo>
                <a:lnTo>
                  <a:pt x="5401" y="3172"/>
                </a:lnTo>
                <a:lnTo>
                  <a:pt x="5401" y="2998"/>
                </a:lnTo>
                <a:lnTo>
                  <a:pt x="5401" y="2760"/>
                </a:lnTo>
                <a:lnTo>
                  <a:pt x="5401" y="2586"/>
                </a:lnTo>
                <a:lnTo>
                  <a:pt x="5401" y="2411"/>
                </a:lnTo>
                <a:cubicBezTo>
                  <a:pt x="5401" y="2295"/>
                  <a:pt x="4952" y="2179"/>
                  <a:pt x="4503" y="2179"/>
                </a:cubicBezTo>
                <a:lnTo>
                  <a:pt x="2969" y="0"/>
                </a:lnTo>
                <a:lnTo>
                  <a:pt x="3158" y="2179"/>
                </a:lnTo>
                <a:lnTo>
                  <a:pt x="2242" y="2179"/>
                </a:lnTo>
                <a:lnTo>
                  <a:pt x="1570" y="2179"/>
                </a:lnTo>
                <a:lnTo>
                  <a:pt x="897" y="2179"/>
                </a:lnTo>
              </a:path>
            </a:pathLst>
          </a:cu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min/imagem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4968000" y="5472000"/>
            <a:ext cx="1943640" cy="1079640"/>
          </a:xfrm>
          <a:custGeom>
            <a:avLst/>
            <a:gdLst/>
            <a:ahLst/>
            <a:rect l="l" t="t" r="r" b="b"/>
            <a:pathLst>
              <a:path w="5402" h="2940">
                <a:moveTo>
                  <a:pt x="897" y="1539"/>
                </a:moveTo>
                <a:cubicBezTo>
                  <a:pt x="448" y="1539"/>
                  <a:pt x="0" y="1655"/>
                  <a:pt x="0" y="1771"/>
                </a:cubicBezTo>
                <a:lnTo>
                  <a:pt x="0" y="1946"/>
                </a:lnTo>
                <a:lnTo>
                  <a:pt x="0" y="2120"/>
                </a:lnTo>
                <a:lnTo>
                  <a:pt x="0" y="2358"/>
                </a:lnTo>
                <a:lnTo>
                  <a:pt x="0" y="2532"/>
                </a:lnTo>
                <a:lnTo>
                  <a:pt x="0" y="2707"/>
                </a:lnTo>
                <a:cubicBezTo>
                  <a:pt x="0" y="2823"/>
                  <a:pt x="448" y="2939"/>
                  <a:pt x="897" y="2939"/>
                </a:cubicBezTo>
                <a:lnTo>
                  <a:pt x="1570" y="2939"/>
                </a:lnTo>
                <a:lnTo>
                  <a:pt x="2242" y="2939"/>
                </a:lnTo>
                <a:lnTo>
                  <a:pt x="3158" y="2939"/>
                </a:lnTo>
                <a:lnTo>
                  <a:pt x="3830" y="2939"/>
                </a:lnTo>
                <a:lnTo>
                  <a:pt x="4503" y="2939"/>
                </a:lnTo>
                <a:cubicBezTo>
                  <a:pt x="4952" y="2939"/>
                  <a:pt x="5401" y="2823"/>
                  <a:pt x="5401" y="2707"/>
                </a:cubicBezTo>
                <a:lnTo>
                  <a:pt x="5401" y="2532"/>
                </a:lnTo>
                <a:lnTo>
                  <a:pt x="5401" y="2358"/>
                </a:lnTo>
                <a:lnTo>
                  <a:pt x="5401" y="2120"/>
                </a:lnTo>
                <a:lnTo>
                  <a:pt x="5401" y="1946"/>
                </a:lnTo>
                <a:lnTo>
                  <a:pt x="5401" y="1771"/>
                </a:lnTo>
                <a:cubicBezTo>
                  <a:pt x="5401" y="1655"/>
                  <a:pt x="4952" y="1539"/>
                  <a:pt x="4503" y="1539"/>
                </a:cubicBezTo>
                <a:lnTo>
                  <a:pt x="2803" y="0"/>
                </a:lnTo>
                <a:lnTo>
                  <a:pt x="3158" y="1539"/>
                </a:lnTo>
                <a:lnTo>
                  <a:pt x="2242" y="1539"/>
                </a:lnTo>
                <a:lnTo>
                  <a:pt x="1570" y="1539"/>
                </a:lnTo>
                <a:lnTo>
                  <a:pt x="897" y="1539"/>
                </a:lnTo>
              </a:path>
            </a:pathLst>
          </a:cu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30 min/imagem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4896000" y="3672000"/>
            <a:ext cx="2519640" cy="864000"/>
          </a:xfrm>
          <a:custGeom>
            <a:avLst/>
            <a:gdLst/>
            <a:ahLst/>
            <a:rect l="l" t="t" r="r" b="b"/>
            <a:pathLst>
              <a:path w="7002" h="2301">
                <a:moveTo>
                  <a:pt x="1163" y="0"/>
                </a:moveTo>
                <a:cubicBezTo>
                  <a:pt x="581" y="0"/>
                  <a:pt x="0" y="116"/>
                  <a:pt x="0" y="232"/>
                </a:cubicBezTo>
                <a:lnTo>
                  <a:pt x="0" y="407"/>
                </a:lnTo>
                <a:lnTo>
                  <a:pt x="0" y="581"/>
                </a:lnTo>
                <a:lnTo>
                  <a:pt x="0" y="819"/>
                </a:lnTo>
                <a:lnTo>
                  <a:pt x="0" y="993"/>
                </a:lnTo>
                <a:lnTo>
                  <a:pt x="0" y="1168"/>
                </a:lnTo>
                <a:cubicBezTo>
                  <a:pt x="0" y="1284"/>
                  <a:pt x="581" y="1400"/>
                  <a:pt x="1163" y="1400"/>
                </a:cubicBezTo>
                <a:lnTo>
                  <a:pt x="2035" y="1400"/>
                </a:lnTo>
                <a:lnTo>
                  <a:pt x="2907" y="1400"/>
                </a:lnTo>
                <a:lnTo>
                  <a:pt x="4093" y="1400"/>
                </a:lnTo>
                <a:lnTo>
                  <a:pt x="3578" y="2300"/>
                </a:lnTo>
                <a:lnTo>
                  <a:pt x="5837" y="1400"/>
                </a:lnTo>
                <a:cubicBezTo>
                  <a:pt x="6419" y="1400"/>
                  <a:pt x="7001" y="1284"/>
                  <a:pt x="7001" y="1168"/>
                </a:cubicBezTo>
                <a:lnTo>
                  <a:pt x="7001" y="993"/>
                </a:lnTo>
                <a:lnTo>
                  <a:pt x="7001" y="819"/>
                </a:lnTo>
                <a:lnTo>
                  <a:pt x="7001" y="581"/>
                </a:lnTo>
                <a:lnTo>
                  <a:pt x="7001" y="407"/>
                </a:lnTo>
                <a:lnTo>
                  <a:pt x="7001" y="232"/>
                </a:lnTo>
                <a:cubicBezTo>
                  <a:pt x="7001" y="116"/>
                  <a:pt x="6419" y="0"/>
                  <a:pt x="5837" y="0"/>
                </a:cubicBezTo>
                <a:lnTo>
                  <a:pt x="4965" y="0"/>
                </a:lnTo>
                <a:lnTo>
                  <a:pt x="4093" y="0"/>
                </a:lnTo>
                <a:lnTo>
                  <a:pt x="2907" y="0"/>
                </a:lnTo>
                <a:lnTo>
                  <a:pt x="2035" y="0"/>
                </a:lnTo>
                <a:lnTo>
                  <a:pt x="1163" y="0"/>
                </a:lnTo>
              </a:path>
            </a:pathLst>
          </a:cu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0,5 a 1 dia/imagem x 2*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72000" y="3744000"/>
            <a:ext cx="1943640" cy="1223640"/>
          </a:xfrm>
          <a:custGeom>
            <a:avLst/>
            <a:gdLst/>
            <a:ahLst/>
            <a:rect l="l" t="t" r="r" b="b"/>
            <a:pathLst>
              <a:path w="5402" h="3580">
                <a:moveTo>
                  <a:pt x="897" y="2179"/>
                </a:moveTo>
                <a:cubicBezTo>
                  <a:pt x="448" y="2179"/>
                  <a:pt x="0" y="2295"/>
                  <a:pt x="0" y="2411"/>
                </a:cubicBezTo>
                <a:lnTo>
                  <a:pt x="0" y="2586"/>
                </a:lnTo>
                <a:lnTo>
                  <a:pt x="0" y="2760"/>
                </a:lnTo>
                <a:lnTo>
                  <a:pt x="0" y="2998"/>
                </a:lnTo>
                <a:lnTo>
                  <a:pt x="0" y="3172"/>
                </a:lnTo>
                <a:lnTo>
                  <a:pt x="0" y="3347"/>
                </a:lnTo>
                <a:cubicBezTo>
                  <a:pt x="0" y="3463"/>
                  <a:pt x="448" y="3579"/>
                  <a:pt x="897" y="3579"/>
                </a:cubicBezTo>
                <a:lnTo>
                  <a:pt x="1570" y="3579"/>
                </a:lnTo>
                <a:lnTo>
                  <a:pt x="2242" y="3579"/>
                </a:lnTo>
                <a:lnTo>
                  <a:pt x="3158" y="3579"/>
                </a:lnTo>
                <a:lnTo>
                  <a:pt x="3830" y="3579"/>
                </a:lnTo>
                <a:lnTo>
                  <a:pt x="4503" y="3579"/>
                </a:lnTo>
                <a:cubicBezTo>
                  <a:pt x="4952" y="3579"/>
                  <a:pt x="5401" y="3463"/>
                  <a:pt x="5401" y="3347"/>
                </a:cubicBezTo>
                <a:lnTo>
                  <a:pt x="5401" y="3172"/>
                </a:lnTo>
                <a:lnTo>
                  <a:pt x="5401" y="2998"/>
                </a:lnTo>
                <a:lnTo>
                  <a:pt x="5401" y="2760"/>
                </a:lnTo>
                <a:lnTo>
                  <a:pt x="5401" y="2586"/>
                </a:lnTo>
                <a:lnTo>
                  <a:pt x="5401" y="2411"/>
                </a:lnTo>
                <a:cubicBezTo>
                  <a:pt x="5401" y="2295"/>
                  <a:pt x="4952" y="2179"/>
                  <a:pt x="4503" y="2179"/>
                </a:cubicBezTo>
                <a:lnTo>
                  <a:pt x="2969" y="0"/>
                </a:lnTo>
                <a:lnTo>
                  <a:pt x="3158" y="2179"/>
                </a:lnTo>
                <a:lnTo>
                  <a:pt x="2242" y="2179"/>
                </a:lnTo>
                <a:lnTo>
                  <a:pt x="1570" y="2179"/>
                </a:lnTo>
                <a:lnTo>
                  <a:pt x="897" y="2179"/>
                </a:lnTo>
              </a:path>
            </a:pathLst>
          </a:cu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~1 min/imagem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Estatísticas de Desempenho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Tempo total das tarefas automatizadas: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37 minutos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Tempo para identificação de nuvem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 1 min / imagem  (depende da disponibilidade de analistas)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Tempo para análise de desmatamento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0,5 a 1 dia / imagem x 2  (incluindo edição e revisão)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 da disponibilidade de analistas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360000" y="2232000"/>
            <a:ext cx="7791120" cy="446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>
                <p:childTnLst>
                  <p:par>
                    <p:cTn id="47" fill="freeze">
                      <p:stCondLst>
                        <p:cond delay="indefinite"/>
                      </p:stCondLst>
                      <p:childTnLst>
                        <p:par>
                          <p:cTn id="48" fill="freeze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189080" y="93600"/>
            <a:ext cx="799992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Roteiro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4880"/>
            <a:ext cx="8228520" cy="48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425520" indent="-3196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Contexto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425520" indent="-3196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Princípios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425520" indent="-3196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Soluções desenvolvidas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425520" indent="-3196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Estatísticas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425520" indent="-3196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Próximos Passos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Próximos Passos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Interface Web para publicação dos resultados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(Semi)Automação de identificação de nuvens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(Semi)Automação de detecção de desmatamento (detecção de mudança)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Disponibilização de imagens em formato de tiles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Recomendações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Produto de alta qualidade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Priorizar a qualidade em detrimento da quantidade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Fazer o produto ser conhecido pela: celeridade e acurácia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Analogia com a operação Serenata de Amor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Sistema de TI que detecta gastos irregulares de verbas de gabinete de congressistas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6" marL="151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627 indicações de alta qualidade (reconhecimento da Câmara dos Deputados.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https://serenatadeamor.org/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Desenvolver as soluções de TI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sem opções temporárias (“gambiarras”)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Fazer bem feito pra fazer só uma vez.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tem que ser feito, tem que ser bem feito.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Recomendações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Foco na Efetividade do produto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1" marL="864000" indent="-323280"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Nosso papel termina quando nossas informações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Forem responsaveis por operacoes bem sucedidas.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Trabalho Conjunto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CRPV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Alex Pereira: Script shell, PostGis, PyQGIS, plPython, Processamento de Imagem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Mario Fraga: PyQGIS, PostgreSQL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Luis Kairuz: Postgis, PyQGIS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CCGTIC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Bruno Alphonsus: Indexador(Python), Postgis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José de Paula: Postgis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Rafael Costa: Script shell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CGOPE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Cristina Beneditti: especificação de requisitos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Miguel Arcanjo: especificação de requisitos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Perguntas 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79640" y="4869000"/>
            <a:ext cx="4319280" cy="129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Alex Lopes Pereira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alex.pereira@sipam.gov.br alexlopespereira@gmail.com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552200" y="4869000"/>
            <a:ext cx="4560840" cy="1222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133200" y="2088000"/>
            <a:ext cx="893376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Grato pela oportunidade de ter trabalhado com vocês.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89080" y="93600"/>
            <a:ext cx="799992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Contexto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4880"/>
            <a:ext cx="8228520" cy="48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425520" indent="-3196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Detecção de desmatamento na Amazônia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2" marL="110952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 época de cobertura de nuvem (outubro a abril)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2" marL="110952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 imagens de radar micro-ondas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2" marL="1862280" indent="-54648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pt-BR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Pouco sensíveis às condições meteorológicas*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425520" indent="-3196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Requisito temporal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2" marL="110952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Prover as informações de desmatamento enquanto o delito estiver em curso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2" marL="1862280" indent="-54648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pt-BR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Maximizar a chance de uma operação de combate ser bem sucedida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04760" y="-8208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Princípios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52280" y="1557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lvl="1"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Repositório de dados único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1"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Dados Brutos/Originais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1"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Utilidade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1"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1"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Automatizar Processos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1"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Controle Prévio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</p:txBody>
      </p:sp>
      <p:pic>
        <p:nvPicPr>
          <p:cNvPr id="88" name="Imagem 1" descr=""/>
          <p:cNvPicPr/>
          <p:nvPr/>
        </p:nvPicPr>
        <p:blipFill>
          <a:blip r:embed="rId1"/>
          <a:stretch/>
        </p:blipFill>
        <p:spPr>
          <a:xfrm>
            <a:off x="5245920" y="2277000"/>
            <a:ext cx="3760560" cy="397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Fluxo automatizado e contínuo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52280" y="121932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rcRect l="849" t="21396" r="9386" b="1463"/>
          <a:stretch/>
        </p:blipFill>
        <p:spPr>
          <a:xfrm>
            <a:off x="360" y="1296360"/>
            <a:ext cx="9197640" cy="467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rcRect l="5056" t="30874" r="56298" b="44195"/>
          <a:stretch/>
        </p:blipFill>
        <p:spPr>
          <a:xfrm>
            <a:off x="504000" y="3312720"/>
            <a:ext cx="8063640" cy="306756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– downloads_nao_indexados.sh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Faz o download de todas as imagens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0952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 ainda não estão indexadas/catalogadas (Rafael Costa/CGTIC)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0952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 ftp da empresa e-Geos (ftp://ftp.e-geos.it)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804960" y="3240000"/>
            <a:ext cx="7134120" cy="95580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rcRect l="18405" t="30887" r="21165" b="32316"/>
          <a:stretch/>
        </p:blipFill>
        <p:spPr>
          <a:xfrm>
            <a:off x="-145800" y="3168000"/>
            <a:ext cx="9312480" cy="335592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– Indexador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2a. Cataloga imagens originais (brutas) no BD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2b. Move as imagens para o repositório de imagens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0952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Garantia de padronização (Bruno Alphonsus)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 flipV="1">
            <a:off x="4176000" y="3672000"/>
            <a:ext cx="286920" cy="71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 flipV="1">
            <a:off x="504720" y="403128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Motivação do Índice de Imagem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52280" y="121932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8520"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Procurar imagens pelo nome do arquivo/pasta é uma tarefa “ingrata”.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8520"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indent="-52452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Analogia com livro.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rcRect l="2966" t="30887" r="54888" b="31043"/>
          <a:stretch/>
        </p:blipFill>
        <p:spPr>
          <a:xfrm>
            <a:off x="1670760" y="2894760"/>
            <a:ext cx="7318080" cy="391284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– Email lista Análise Nuvem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Um email é enviado automaticamente para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imgsar@sipam.gov.br</a:t>
            </a: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avisando que há novas imagens brutas catalogadas pendentes de análise de nuvem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Imagens cobertas por nuvem devem ser recoletadas.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3720" y="4680360"/>
            <a:ext cx="1808280" cy="863640"/>
          </a:xfrm>
          <a:custGeom>
            <a:avLst/>
            <a:gdLst/>
            <a:ahLst/>
            <a:rect l="l" t="t" r="r" b="b"/>
            <a:pathLst>
              <a:path w="4841" h="2402">
                <a:moveTo>
                  <a:pt x="664" y="0"/>
                </a:moveTo>
                <a:cubicBezTo>
                  <a:pt x="332" y="0"/>
                  <a:pt x="0" y="199"/>
                  <a:pt x="0" y="399"/>
                </a:cubicBezTo>
                <a:lnTo>
                  <a:pt x="0" y="698"/>
                </a:lnTo>
                <a:lnTo>
                  <a:pt x="0" y="997"/>
                </a:lnTo>
                <a:lnTo>
                  <a:pt x="0" y="1403"/>
                </a:lnTo>
                <a:lnTo>
                  <a:pt x="0" y="1702"/>
                </a:lnTo>
                <a:lnTo>
                  <a:pt x="0" y="2001"/>
                </a:lnTo>
                <a:cubicBezTo>
                  <a:pt x="0" y="2201"/>
                  <a:pt x="332" y="2401"/>
                  <a:pt x="664" y="2401"/>
                </a:cubicBezTo>
                <a:lnTo>
                  <a:pt x="1163" y="2401"/>
                </a:lnTo>
                <a:lnTo>
                  <a:pt x="1661" y="2401"/>
                </a:lnTo>
                <a:lnTo>
                  <a:pt x="2339" y="2401"/>
                </a:lnTo>
                <a:lnTo>
                  <a:pt x="2837" y="2401"/>
                </a:lnTo>
                <a:lnTo>
                  <a:pt x="3336" y="2401"/>
                </a:lnTo>
                <a:cubicBezTo>
                  <a:pt x="3668" y="2401"/>
                  <a:pt x="4000" y="2201"/>
                  <a:pt x="4000" y="2001"/>
                </a:cubicBezTo>
                <a:lnTo>
                  <a:pt x="4840" y="1829"/>
                </a:lnTo>
                <a:lnTo>
                  <a:pt x="4000" y="1403"/>
                </a:lnTo>
                <a:lnTo>
                  <a:pt x="4000" y="997"/>
                </a:lnTo>
                <a:lnTo>
                  <a:pt x="4000" y="698"/>
                </a:lnTo>
                <a:lnTo>
                  <a:pt x="4000" y="399"/>
                </a:lnTo>
                <a:cubicBezTo>
                  <a:pt x="4000" y="199"/>
                  <a:pt x="3668" y="0"/>
                  <a:pt x="3336" y="0"/>
                </a:cubicBezTo>
                <a:lnTo>
                  <a:pt x="2837" y="0"/>
                </a:lnTo>
                <a:lnTo>
                  <a:pt x="2339" y="0"/>
                </a:lnTo>
                <a:lnTo>
                  <a:pt x="1661" y="0"/>
                </a:lnTo>
                <a:lnTo>
                  <a:pt x="1163" y="0"/>
                </a:lnTo>
                <a:lnTo>
                  <a:pt x="664" y="0"/>
                </a:lnTo>
              </a:path>
            </a:pathLst>
          </a:cu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Procedimento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Manual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43920" y="288000"/>
            <a:ext cx="9105480" cy="652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>
                <p:childTnLst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17072</TotalTime>
  <Application>LibreOffice/5.1.4.2$Windows_x86 LibreOffice_project/f99d75f39f1c57ebdd7ffc5f42867c12031db97a</Application>
  <Words>856</Words>
  <Paragraphs>207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alex</dc:creator>
  <dc:description/>
  <dc:language>pt-BR</dc:language>
  <cp:lastModifiedBy/>
  <cp:lastPrinted>1601-01-01T00:00:00Z</cp:lastPrinted>
  <dcterms:modified xsi:type="dcterms:W3CDTF">2017-03-03T14:50:17Z</dcterms:modified>
  <cp:revision>130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27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