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2"/>
    <p:sldId id="293" r:id="rId3"/>
    <p:sldId id="281" r:id="rId4"/>
    <p:sldId id="302" r:id="rId5"/>
    <p:sldId id="307" r:id="rId6"/>
    <p:sldId id="308" r:id="rId7"/>
    <p:sldId id="304" r:id="rId8"/>
    <p:sldId id="306" r:id="rId9"/>
    <p:sldId id="325" r:id="rId10"/>
    <p:sldId id="294" r:id="rId11"/>
    <p:sldId id="311" r:id="rId12"/>
    <p:sldId id="312" r:id="rId13"/>
    <p:sldId id="314" r:id="rId14"/>
    <p:sldId id="318" r:id="rId15"/>
    <p:sldId id="317" r:id="rId16"/>
    <p:sldId id="319" r:id="rId17"/>
    <p:sldId id="322" r:id="rId18"/>
    <p:sldId id="323" r:id="rId19"/>
    <p:sldId id="298" r:id="rId20"/>
    <p:sldId id="333" r:id="rId21"/>
    <p:sldId id="334" r:id="rId22"/>
    <p:sldId id="297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</p:sldIdLst>
  <p:sldSz cx="10688638" cy="7562850"/>
  <p:notesSz cx="6797675" cy="9928225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A2CDEE4-BAE9-4A78-B7C4-C0B4C2D4AFE2}">
          <p14:sldIdLst>
            <p14:sldId id="257"/>
            <p14:sldId id="293"/>
            <p14:sldId id="281"/>
            <p14:sldId id="302"/>
            <p14:sldId id="307"/>
            <p14:sldId id="308"/>
            <p14:sldId id="304"/>
            <p14:sldId id="306"/>
            <p14:sldId id="325"/>
            <p14:sldId id="294"/>
            <p14:sldId id="311"/>
            <p14:sldId id="312"/>
            <p14:sldId id="314"/>
            <p14:sldId id="318"/>
            <p14:sldId id="317"/>
            <p14:sldId id="319"/>
            <p14:sldId id="322"/>
            <p14:sldId id="323"/>
            <p14:sldId id="298"/>
            <p14:sldId id="333"/>
            <p14:sldId id="334"/>
            <p14:sldId id="297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Untitled Section" id="{6E8E9776-C7E9-424F-B248-F7FEFAE730E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EDE"/>
    <a:srgbClr val="FFFFB3"/>
    <a:srgbClr val="EA0000"/>
    <a:srgbClr val="FFBDBD"/>
    <a:srgbClr val="FF6161"/>
    <a:srgbClr val="FF2121"/>
    <a:srgbClr val="FF8181"/>
    <a:srgbClr val="FF8585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1" autoAdjust="0"/>
  </p:normalViewPr>
  <p:slideViewPr>
    <p:cSldViewPr snapToGrid="0" snapToObjects="1">
      <p:cViewPr varScale="1">
        <p:scale>
          <a:sx n="92" d="100"/>
          <a:sy n="92" d="100"/>
        </p:scale>
        <p:origin x="725" y="58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108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136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2136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D9107E-0BA9-4AB3-935F-E971C714CF6A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136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2136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83A479-7B30-48F5-A86B-315935444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136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2136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42F913-1FA0-4403-826E-76F2D3C418F2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4538"/>
            <a:ext cx="52609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136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2136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BFBB30-20DA-4F40-9CDA-3A1847B46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5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9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04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3388" y="7167563"/>
            <a:ext cx="31384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4" tIns="52137" rIns="104274" bIns="52137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FF0000"/>
                </a:solidFill>
                <a:latin typeface="+mn-lt"/>
              </a:rPr>
              <a:t>Copyright</a:t>
            </a:r>
            <a:r>
              <a:rPr lang="ro-RO" sz="1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+mn-lt"/>
                <a:cs typeface="Neuton regular" pitchFamily="2" charset="2"/>
              </a:rPr>
              <a:t>©</a:t>
            </a:r>
            <a:r>
              <a:rPr lang="ro-RO" sz="1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Bitdefender</a:t>
            </a:r>
            <a:r>
              <a:rPr lang="ro-RO" sz="1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201</a:t>
            </a:r>
            <a:r>
              <a:rPr lang="ro-RO" sz="1000" dirty="0">
                <a:solidFill>
                  <a:srgbClr val="FF0000"/>
                </a:solidFill>
                <a:latin typeface="+mn-lt"/>
              </a:rPr>
              <a:t>6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  /  www.bitdefender.com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9167813" y="7189788"/>
            <a:ext cx="97631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4" tIns="52137" rIns="104274" bIns="52137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587427DF-C9B3-4133-BB05-4804DC7630D3}" type="datetime1">
              <a:rPr lang="en-US" sz="1000" smtClean="0"/>
              <a:pPr>
                <a:defRPr/>
              </a:pPr>
              <a:t>12/12/2016</a:t>
            </a:fld>
            <a:r>
              <a:rPr lang="en-US" sz="1000" dirty="0"/>
              <a:t> • </a:t>
            </a:r>
            <a:fld id="{7EF10D7B-A870-4CB0-B5B6-3F6F914AD596}" type="slidenum">
              <a:rPr lang="en-US" sz="1000" smtClean="0"/>
              <a:pPr>
                <a:defRPr/>
              </a:pPr>
              <a:t>‹#›</a:t>
            </a:fld>
            <a:endParaRPr lang="en-US" sz="1000" dirty="0"/>
          </a:p>
          <a:p>
            <a:pPr>
              <a:defRPr/>
            </a:pP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30" y="437642"/>
            <a:ext cx="8141654" cy="722395"/>
          </a:xfrm>
          <a:prstGeom prst="rect">
            <a:avLst/>
          </a:prstGeom>
        </p:spPr>
        <p:txBody>
          <a:bodyPr vert="horz"/>
          <a:lstStyle>
            <a:lvl1pPr algn="l">
              <a:defRPr sz="4000" b="1" baseline="0">
                <a:solidFill>
                  <a:srgbClr val="FF0000"/>
                </a:solidFill>
                <a:latin typeface="Tahoma" panose="020B060403050404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34226" y="1481511"/>
            <a:ext cx="8920189" cy="5036196"/>
          </a:xfrm>
          <a:prstGeom prst="rect">
            <a:avLst/>
          </a:prstGeom>
        </p:spPr>
        <p:txBody>
          <a:bodyPr vert="horz" lIns="104274" tIns="52137" rIns="104274" bIns="52137"/>
          <a:lstStyle>
            <a:lvl1pPr>
              <a:buFont typeface="+mj-lt"/>
              <a:buAutoNum type="arabicPeriod"/>
              <a:defRPr sz="3200">
                <a:latin typeface="Tahoma" panose="020B0604030504040204" pitchFamily="34" charset="0"/>
                <a:cs typeface="Arial"/>
              </a:defRPr>
            </a:lvl1pPr>
            <a:lvl2pPr marL="912392" indent="-391026">
              <a:buClr>
                <a:srgbClr val="FF0000"/>
              </a:buClr>
              <a:buFont typeface="Arial"/>
              <a:buChar char="•"/>
              <a:defRPr sz="3200">
                <a:latin typeface="Tahoma" panose="020B0604030504040204" pitchFamily="34" charset="0"/>
                <a:cs typeface="Arial"/>
              </a:defRPr>
            </a:lvl2pPr>
            <a:lvl3pPr marL="1433759" indent="-391026">
              <a:buFont typeface="Lucida Grande"/>
              <a:buChar char="-"/>
              <a:defRPr sz="2800">
                <a:latin typeface="Tahoma" panose="020B0604030504040204" pitchFamily="34" charset="0"/>
                <a:cs typeface="Arial"/>
              </a:defRPr>
            </a:lvl3pPr>
            <a:lvl4pPr marL="1955126" indent="-391026">
              <a:buFont typeface="Lucida Grande"/>
              <a:buChar char="-"/>
              <a:defRPr sz="2800" i="1">
                <a:latin typeface="Tahoma" panose="020B0604030504040204" pitchFamily="34" charset="0"/>
                <a:cs typeface="Arial"/>
              </a:defRPr>
            </a:lvl4pPr>
            <a:lvl5pPr marL="2476493" indent="-391026">
              <a:buFont typeface="Lucida Grande"/>
              <a:buChar char="-"/>
              <a:defRPr sz="2800">
                <a:latin typeface="Tahoma" panose="020B0604030504040204" pitchFamily="34" charset="0"/>
                <a:cs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071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39738" y="3040063"/>
            <a:ext cx="793591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4" tIns="52137" rIns="104274" bIns="52137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7438"/>
              </a:lnSpc>
              <a:defRPr/>
            </a:pPr>
            <a:r>
              <a:rPr lang="en-US" sz="7500" b="1" dirty="0" err="1">
                <a:solidFill>
                  <a:srgbClr val="FFFFFF"/>
                </a:solidFill>
                <a:latin typeface="Tahoma" panose="020B0604030504040204" pitchFamily="34" charset="0"/>
              </a:rPr>
              <a:t>Vă</a:t>
            </a:r>
            <a:r>
              <a:rPr lang="en-US" sz="7500" b="1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7500" b="1" dirty="0" err="1">
                <a:solidFill>
                  <a:srgbClr val="FFFFFF"/>
                </a:solidFill>
                <a:latin typeface="Tahoma" panose="020B0604030504040204" pitchFamily="34" charset="0"/>
              </a:rPr>
              <a:t>mulțumim</a:t>
            </a:r>
            <a:r>
              <a:rPr lang="en-US" sz="7500" b="1" dirty="0">
                <a:solidFill>
                  <a:srgbClr val="FFFFFF"/>
                </a:solidFill>
                <a:latin typeface="Tahom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574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800" r:id="rId3"/>
    <p:sldLayoutId id="2147483794" r:id="rId4"/>
    <p:sldLayoutId id="2147483805" r:id="rId5"/>
  </p:sldLayoutIdLst>
  <p:txStyles>
    <p:titleStyle>
      <a:lvl1pPr algn="ctr" defTabSz="520700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2pPr>
      <a:lvl3pPr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3pPr>
      <a:lvl4pPr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4pPr>
      <a:lvl5pPr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5pPr>
      <a:lvl6pPr marL="4572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9144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3716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18288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90525" indent="-390525" algn="l" defTabSz="5207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325438" algn="l" defTabSz="5207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338" indent="-260350" algn="l" defTabSz="5207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038" indent="-260350" algn="l" defTabSz="5207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738" indent="-260350" algn="l" defTabSz="5207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518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885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252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619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67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34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01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467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835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201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569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935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5"/>
          <p:cNvSpPr txBox="1">
            <a:spLocks/>
          </p:cNvSpPr>
          <p:nvPr/>
        </p:nvSpPr>
        <p:spPr bwMode="auto">
          <a:xfrm>
            <a:off x="0" y="5394960"/>
            <a:ext cx="10688638" cy="213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ro-RO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Programare în limbaj</a:t>
            </a:r>
            <a:r>
              <a:rPr lang="en-US" sz="2800" b="1">
                <a:solidFill>
                  <a:schemeClr val="bg1"/>
                </a:solidFill>
                <a:latin typeface="Cambria" panose="02040503050406030204" pitchFamily="18" charset="0"/>
              </a:rPr>
              <a:t>ul</a:t>
            </a:r>
            <a:r>
              <a:rPr lang="ro-RO" sz="2800" b="1">
                <a:solidFill>
                  <a:schemeClr val="bg1"/>
                </a:solidFill>
                <a:latin typeface="Cambria" panose="02040503050406030204" pitchFamily="18" charset="0"/>
              </a:rPr>
              <a:t> de asamblare x86 pe 32-biți</a:t>
            </a:r>
            <a:endParaRPr lang="ro-RO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ro-RO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Marius Van</a:t>
            </a:r>
            <a:r>
              <a:rPr lang="ro-RO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ța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ro-RO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mvanta@bitdefender.com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28" y="3016332"/>
            <a:ext cx="8141654" cy="722395"/>
          </a:xfrm>
        </p:spPr>
        <p:txBody>
          <a:bodyPr/>
          <a:lstStyle/>
          <a:p>
            <a:pPr algn="ctr"/>
            <a:r>
              <a:rPr lang="ro-RO" sz="6000" dirty="0"/>
              <a:t>2. Arhitectura</a:t>
            </a:r>
            <a:br>
              <a:rPr lang="ro-RO" sz="6000" dirty="0"/>
            </a:br>
            <a:r>
              <a:rPr lang="ro-RO" sz="6000" dirty="0"/>
              <a:t>procesoarelor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1172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Modul Real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32330" y="1671634"/>
                <a:ext cx="9232288" cy="5046038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16 </a:t>
                </a:r>
                <a:r>
                  <a:rPr lang="ro-RO" sz="2400" dirty="0"/>
                  <a:t>biți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1MiB </a:t>
                </a:r>
                <a:r>
                  <a:rPr lang="ro-RO" sz="2400" dirty="0"/>
                  <a:t>memorie pentru un spațiu de adrese pe </a:t>
                </a:r>
                <a:r>
                  <a:rPr lang="en-US" sz="2400" dirty="0"/>
                  <a:t> 20</a:t>
                </a:r>
                <a:r>
                  <a:rPr lang="ro-RO" sz="2400" dirty="0"/>
                  <a:t> biți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ro-RO" sz="2400" dirty="0"/>
                  <a:t> valori distincte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Segmentare</a:t>
                </a:r>
                <a:r>
                  <a:rPr lang="en-US" sz="2400" dirty="0"/>
                  <a:t>: 64KiB / segment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𝑠𝑒𝑔𝑚𝑒𝑛𝑡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Accesul lipsit de constrângeri (direct) la resursele hardware</a:t>
                </a:r>
                <a:r>
                  <a:rPr lang="en-US" sz="2400" dirty="0"/>
                  <a:t> (</a:t>
                </a:r>
                <a:r>
                  <a:rPr lang="ro-RO" sz="2400" dirty="0"/>
                  <a:t>UCP</a:t>
                </a:r>
                <a:r>
                  <a:rPr lang="en-US" sz="2400" dirty="0"/>
                  <a:t>, </a:t>
                </a:r>
                <a:r>
                  <a:rPr lang="ro-RO" sz="2400" dirty="0"/>
                  <a:t>memorie</a:t>
                </a:r>
                <a:r>
                  <a:rPr lang="en-US" sz="2400" dirty="0"/>
                  <a:t>, </a:t>
                </a:r>
                <a:r>
                  <a:rPr lang="ro-RO" sz="2400" dirty="0"/>
                  <a:t>dispozitive externe</a:t>
                </a:r>
                <a:r>
                  <a:rPr lang="en-US" sz="2400" dirty="0"/>
                  <a:t>, …)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Suportat de toate procesoarele x86 și x86-64</a:t>
                </a:r>
                <a:r>
                  <a:rPr lang="en-US" sz="2400" dirty="0"/>
                  <a:t>, </a:t>
                </a:r>
                <a:r>
                  <a:rPr lang="ro-RO" sz="2400" dirty="0"/>
                  <a:t>stare prestabilită la pornirea procesorului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Adresare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𝑑𝑖𝑠𝑝𝑙𝑎𝑐𝑒𝑚𝑒𝑛𝑡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32330" y="1671634"/>
                <a:ext cx="9232288" cy="5046038"/>
              </a:xfrm>
              <a:blipFill>
                <a:blip r:embed="rId2"/>
                <a:stretch>
                  <a:fillRect l="-727" t="-845" r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83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Modul Protejat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32330" y="1762168"/>
                <a:ext cx="9119077" cy="4756328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Suport pentru adresare și operanzi pe 16 biți și 32 de biți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4GiB </a:t>
                </a:r>
                <a:r>
                  <a:rPr lang="ro-RO" sz="2400" dirty="0"/>
                  <a:t>memorie pentru un spațiu de adrese pe</a:t>
                </a:r>
                <a:r>
                  <a:rPr lang="en-US" sz="2400" dirty="0"/>
                  <a:t> 32</a:t>
                </a:r>
                <a:r>
                  <a:rPr lang="ro-RO" sz="2400" dirty="0"/>
                  <a:t> biți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/>
                  <a:t>valori distince</a:t>
                </a:r>
                <a:r>
                  <a:rPr lang="en-US" sz="2400" dirty="0"/>
                  <a:t>)</a:t>
                </a:r>
                <a:endParaRPr lang="ro-RO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Protecție</a:t>
                </a:r>
                <a:r>
                  <a:rPr lang="en-US" sz="2400" dirty="0"/>
                  <a:t>: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memorie virtuală</a:t>
                </a:r>
                <a:r>
                  <a:rPr lang="en-US" sz="2400" dirty="0"/>
                  <a:t>: </a:t>
                </a:r>
                <a:r>
                  <a:rPr lang="ro-RO" sz="2400" dirty="0"/>
                  <a:t>segmentarea și paginarea memoriei (remaparea adreselor)</a:t>
                </a:r>
                <a:endParaRPr lang="en-US" sz="2400" dirty="0"/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instrucțiuni privilegiate și resurse hardware</a:t>
                </a:r>
                <a:endParaRPr lang="en-US" sz="2400" dirty="0"/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nivele privilegiate (rings)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</a:t>
                </a:r>
                <a:r>
                  <a:rPr lang="ro-RO" sz="2400" dirty="0"/>
                  <a:t>resare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𝑑𝑖𝑠𝑝𝑙𝑎𝑐𝑒𝑚𝑒𝑛𝑡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32330" y="1762168"/>
                <a:ext cx="9119077" cy="4756328"/>
              </a:xfrm>
              <a:blipFill>
                <a:blip r:embed="rId2"/>
                <a:stretch>
                  <a:fillRect l="-735" t="-897" r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57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Modul Protejat - Segmentare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617313"/>
            <a:ext cx="9493544" cy="50361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Tabelă de descriptor</a:t>
            </a:r>
            <a:r>
              <a:rPr lang="en-US" sz="2400" dirty="0"/>
              <a:t>: GDT </a:t>
            </a:r>
            <a:r>
              <a:rPr lang="ro-RO" sz="2400" dirty="0"/>
              <a:t>și</a:t>
            </a:r>
            <a:r>
              <a:rPr lang="en-US" sz="2400" dirty="0"/>
              <a:t> LDT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400" dirty="0"/>
              <a:t>Fiecare segment are un descriptor de segment asociat</a:t>
            </a:r>
            <a:endParaRPr lang="en-US" sz="24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400" dirty="0"/>
              <a:t>Regiștrii </a:t>
            </a:r>
            <a:r>
              <a:rPr lang="en-US" sz="2400" dirty="0"/>
              <a:t>CS, DS, ES, SS, FS, GS</a:t>
            </a:r>
            <a:r>
              <a:rPr lang="ro-RO" sz="2400" dirty="0"/>
              <a:t> sunt </a:t>
            </a:r>
            <a:r>
              <a:rPr lang="ro-RO" sz="2400" b="1" dirty="0"/>
              <a:t>selectorii</a:t>
            </a:r>
            <a:r>
              <a:rPr lang="ro-RO" sz="2400" dirty="0"/>
              <a:t> pe </a:t>
            </a:r>
            <a:r>
              <a:rPr lang="en-US" sz="2400" dirty="0"/>
              <a:t>16</a:t>
            </a:r>
            <a:r>
              <a:rPr lang="ro-RO" sz="2400" dirty="0"/>
              <a:t> biți ai valorilor corespunzătoare din tabelă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Descriptor de segment </a:t>
            </a:r>
            <a:r>
              <a:rPr lang="en-US" sz="2400" dirty="0"/>
              <a:t>(</a:t>
            </a:r>
            <a:r>
              <a:rPr lang="ro-RO" sz="2400" dirty="0"/>
              <a:t>intrare din tabela de descriptori</a:t>
            </a:r>
            <a:r>
              <a:rPr lang="en-US" sz="2400" dirty="0"/>
              <a:t>)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400" dirty="0"/>
              <a:t>Interval</a:t>
            </a:r>
            <a:r>
              <a:rPr lang="en-US" sz="2400" dirty="0"/>
              <a:t>:</a:t>
            </a:r>
            <a:r>
              <a:rPr lang="ro-RO" sz="2400" dirty="0"/>
              <a:t> adresa de bază și limita segmentului</a:t>
            </a:r>
            <a:endParaRPr lang="en-US" sz="24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ro-RO" sz="2400" dirty="0"/>
              <a:t>ip</a:t>
            </a:r>
            <a:r>
              <a:rPr lang="en-US" sz="2400" dirty="0"/>
              <a:t>: cod, </a:t>
            </a:r>
            <a:r>
              <a:rPr lang="en-US" sz="2400" dirty="0" err="1"/>
              <a:t>dat</a:t>
            </a:r>
            <a:r>
              <a:rPr lang="ro-RO" sz="2400" dirty="0"/>
              <a:t>e</a:t>
            </a:r>
            <a:r>
              <a:rPr lang="en-US" sz="2400" dirty="0"/>
              <a:t>, …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400" dirty="0"/>
              <a:t>Nivel de privilegii</a:t>
            </a:r>
            <a:endParaRPr lang="en-US" sz="24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Pre</a:t>
            </a:r>
            <a:r>
              <a:rPr lang="ro-RO" sz="2400" dirty="0"/>
              <a:t>zent</a:t>
            </a:r>
            <a:r>
              <a:rPr lang="en-US" sz="2400" dirty="0"/>
              <a:t>, </a:t>
            </a:r>
            <a:r>
              <a:rPr lang="en-US" sz="2400" dirty="0" err="1"/>
              <a:t>acces</a:t>
            </a:r>
            <a:r>
              <a:rPr lang="ro-RO" sz="2400" dirty="0"/>
              <a:t>at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858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Modul Protejat - Segmentare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226" y="1481511"/>
            <a:ext cx="9807053" cy="5036196"/>
          </a:xfrm>
        </p:spPr>
        <p:txBody>
          <a:bodyPr/>
          <a:lstStyle/>
          <a:p>
            <a:pPr marL="0" indent="0">
              <a:buNone/>
            </a:pPr>
            <a:r>
              <a:rPr lang="ro-RO" sz="2400" dirty="0"/>
              <a:t>Perspectivă de ansamblu asupra segmentării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4226" y="3560672"/>
            <a:ext cx="2172597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Selector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42974"/>
              </p:ext>
            </p:extLst>
          </p:nvPr>
        </p:nvGraphicFramePr>
        <p:xfrm>
          <a:off x="3148480" y="2701831"/>
          <a:ext cx="300110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101">
                  <a:extLst>
                    <a:ext uri="{9D8B030D-6E8A-4147-A177-3AD203B41FA5}">
                      <a16:colId xmlns:a16="http://schemas.microsoft.com/office/drawing/2014/main" val="91858736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Tabelă descriptori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1175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594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2753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3951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23316" y="4821878"/>
            <a:ext cx="2651428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Adres</a:t>
            </a:r>
            <a:r>
              <a:rPr lang="ro-RO" sz="2000" dirty="0"/>
              <a:t>ă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dirty="0"/>
              <a:t>segment</a:t>
            </a:r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4649030" y="4347751"/>
            <a:ext cx="0" cy="474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2330" y="5503754"/>
            <a:ext cx="2174493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/>
              <a:t>Deplasament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4" idx="2"/>
            <a:endCxn id="27" idx="0"/>
          </p:cNvCxnSpPr>
          <p:nvPr/>
        </p:nvCxnSpPr>
        <p:spPr>
          <a:xfrm>
            <a:off x="4649030" y="5237376"/>
            <a:ext cx="0" cy="26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27" idx="1"/>
          </p:cNvCxnSpPr>
          <p:nvPr/>
        </p:nvCxnSpPr>
        <p:spPr>
          <a:xfrm>
            <a:off x="2606823" y="5711503"/>
            <a:ext cx="18502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7045" y="5503754"/>
            <a:ext cx="383969" cy="4154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9582" y="5503754"/>
            <a:ext cx="2364583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Adresă</a:t>
            </a:r>
            <a:r>
              <a:rPr lang="en-US" b="1" dirty="0"/>
              <a:t> </a:t>
            </a:r>
            <a:r>
              <a:rPr lang="en-US" b="1" dirty="0" err="1"/>
              <a:t>lineară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27" idx="3"/>
            <a:endCxn id="30" idx="1"/>
          </p:cNvCxnSpPr>
          <p:nvPr/>
        </p:nvCxnSpPr>
        <p:spPr>
          <a:xfrm>
            <a:off x="4841014" y="5711503"/>
            <a:ext cx="13085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</p:cNvCxnSpPr>
          <p:nvPr/>
        </p:nvCxnSpPr>
        <p:spPr>
          <a:xfrm>
            <a:off x="2606823" y="3768421"/>
            <a:ext cx="54165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0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Modul Protejat - Paginare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780275"/>
            <a:ext cx="9807053" cy="44575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Memorie virtuală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Structurile de date care descriu tranzlatarea spațiului de adrese virtuale la spațiul de adrese fizice disponibile.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Setări și constrângeri adiționale</a:t>
            </a:r>
            <a:endParaRPr lang="en-US" sz="24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400" dirty="0"/>
              <a:t>Citire</a:t>
            </a:r>
            <a:r>
              <a:rPr lang="en-US" sz="2400" dirty="0"/>
              <a:t>/</a:t>
            </a:r>
            <a:r>
              <a:rPr lang="ro-RO" sz="2400" dirty="0"/>
              <a:t>Scriere</a:t>
            </a:r>
            <a:r>
              <a:rPr lang="en-US" sz="2400" dirty="0"/>
              <a:t>, </a:t>
            </a:r>
            <a:r>
              <a:rPr lang="ro-RO" sz="2400" dirty="0"/>
              <a:t>Utilizator</a:t>
            </a:r>
            <a:r>
              <a:rPr lang="en-US" sz="2400" dirty="0"/>
              <a:t>/</a:t>
            </a:r>
            <a:r>
              <a:rPr lang="en-US" sz="2400" dirty="0" err="1"/>
              <a:t>Supervi</a:t>
            </a:r>
            <a:r>
              <a:rPr lang="ro-RO" sz="2400" dirty="0"/>
              <a:t>z</a:t>
            </a:r>
            <a:r>
              <a:rPr lang="en-US" sz="2400" dirty="0"/>
              <a:t>or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400" dirty="0"/>
              <a:t>Bitul Present și Accessed for swapping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400" dirty="0"/>
              <a:t>Setări de caching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Multiple scheme de paginare, de la o tabelă de tranzlatare pentru pagini de 4MiB până la pagini de 4KiB (structuri de date complexe)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3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437642"/>
            <a:ext cx="8579191" cy="722395"/>
          </a:xfrm>
        </p:spPr>
        <p:txBody>
          <a:bodyPr/>
          <a:lstStyle/>
          <a:p>
            <a:r>
              <a:rPr lang="ro-RO" sz="2800" dirty="0"/>
              <a:t>Modul Protejat – Segmentare și Paginare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71098" y="1063352"/>
            <a:ext cx="9807053" cy="606973"/>
          </a:xfrm>
        </p:spPr>
        <p:txBody>
          <a:bodyPr/>
          <a:lstStyle/>
          <a:p>
            <a:pPr marL="0" indent="0">
              <a:buNone/>
            </a:pPr>
            <a:r>
              <a:rPr lang="ro-RO" sz="2400" dirty="0"/>
              <a:t>Perspectivă de ansamblu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38757" y="1516816"/>
            <a:ext cx="22444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Selector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35955"/>
              </p:ext>
            </p:extLst>
          </p:nvPr>
        </p:nvGraphicFramePr>
        <p:xfrm>
          <a:off x="7610874" y="1444390"/>
          <a:ext cx="23868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800">
                  <a:extLst>
                    <a:ext uri="{9D8B030D-6E8A-4147-A177-3AD203B41FA5}">
                      <a16:colId xmlns:a16="http://schemas.microsoft.com/office/drawing/2014/main" val="91858736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ro-RO" b="0" dirty="0"/>
                        <a:t>Tabelă</a:t>
                      </a:r>
                      <a:r>
                        <a:rPr lang="ro-RO" b="0" baseline="0" dirty="0"/>
                        <a:t> descriptori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1175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594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2753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39512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>
            <a:stCxn id="4" idx="3"/>
            <a:endCxn id="5" idx="1"/>
          </p:cNvCxnSpPr>
          <p:nvPr/>
        </p:nvCxnSpPr>
        <p:spPr>
          <a:xfrm>
            <a:off x="6983193" y="1716871"/>
            <a:ext cx="627681" cy="5504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38757" y="2667492"/>
            <a:ext cx="224443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Adresă bază a segmentului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8757" y="2113495"/>
            <a:ext cx="22444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Offset</a:t>
            </a:r>
          </a:p>
        </p:txBody>
      </p:sp>
      <p:cxnSp>
        <p:nvCxnSpPr>
          <p:cNvPr id="20" name="Straight Arrow Connector 19"/>
          <p:cNvCxnSpPr>
            <a:stCxn id="17" idx="1"/>
            <a:endCxn id="27" idx="3"/>
          </p:cNvCxnSpPr>
          <p:nvPr/>
        </p:nvCxnSpPr>
        <p:spPr>
          <a:xfrm flipH="1">
            <a:off x="4188598" y="2313550"/>
            <a:ext cx="5501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27" idx="2"/>
          </p:cNvCxnSpPr>
          <p:nvPr/>
        </p:nvCxnSpPr>
        <p:spPr>
          <a:xfrm flipH="1" flipV="1">
            <a:off x="3996614" y="2513605"/>
            <a:ext cx="742143" cy="507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04629" y="2113495"/>
            <a:ext cx="38396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1786" y="1959607"/>
            <a:ext cx="279376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sz="2000" b="1" dirty="0"/>
              <a:t>Adresă liniara</a:t>
            </a:r>
            <a:endParaRPr lang="en-US" sz="2000" b="1" dirty="0"/>
          </a:p>
          <a:p>
            <a:pPr algn="ctr"/>
            <a:r>
              <a:rPr lang="en-US" sz="2000" dirty="0"/>
              <a:t>(</a:t>
            </a:r>
            <a:r>
              <a:rPr lang="ro-RO" sz="2000" dirty="0"/>
              <a:t>indici </a:t>
            </a:r>
            <a:r>
              <a:rPr lang="en-US" sz="2000" dirty="0"/>
              <a:t>PD  : PT : P)</a:t>
            </a:r>
          </a:p>
        </p:txBody>
      </p:sp>
      <p:cxnSp>
        <p:nvCxnSpPr>
          <p:cNvPr id="33" name="Straight Arrow Connector 32"/>
          <p:cNvCxnSpPr>
            <a:stCxn id="27" idx="1"/>
            <a:endCxn id="30" idx="3"/>
          </p:cNvCxnSpPr>
          <p:nvPr/>
        </p:nvCxnSpPr>
        <p:spPr>
          <a:xfrm flipH="1">
            <a:off x="3105554" y="2313550"/>
            <a:ext cx="6990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143710"/>
                  </p:ext>
                </p:extLst>
              </p:nvPr>
            </p:nvGraphicFramePr>
            <p:xfrm>
              <a:off x="735276" y="2859090"/>
              <a:ext cx="1381198" cy="1830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1198">
                      <a:extLst>
                        <a:ext uri="{9D8B030D-6E8A-4147-A177-3AD203B41FA5}">
                          <a16:colId xmlns:a16="http://schemas.microsoft.com/office/drawing/2014/main" val="918587364"/>
                        </a:ext>
                      </a:extLst>
                    </a:gridCol>
                  </a:tblGrid>
                  <a:tr h="732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o-RO" b="0" dirty="0"/>
                            <a:t>Director Pagini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8117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𝑃𝐷𝐸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105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927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𝑃𝐷𝐸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439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143710"/>
                  </p:ext>
                </p:extLst>
              </p:nvPr>
            </p:nvGraphicFramePr>
            <p:xfrm>
              <a:off x="735276" y="2859090"/>
              <a:ext cx="1381198" cy="1830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1198">
                      <a:extLst>
                        <a:ext uri="{9D8B030D-6E8A-4147-A177-3AD203B41FA5}">
                          <a16:colId xmlns:a16="http://schemas.microsoft.com/office/drawing/2014/main" val="918587364"/>
                        </a:ext>
                      </a:extLst>
                    </a:gridCol>
                  </a:tblGrid>
                  <a:tr h="732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o-RO" b="0" dirty="0"/>
                            <a:t>Director Pagini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8117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9" t="-211667" r="-1754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05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927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9" t="-411667" r="-175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439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703007"/>
                  </p:ext>
                </p:extLst>
              </p:nvPr>
            </p:nvGraphicFramePr>
            <p:xfrm>
              <a:off x="735276" y="5215742"/>
              <a:ext cx="1703123" cy="151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3123">
                      <a:extLst>
                        <a:ext uri="{9D8B030D-6E8A-4147-A177-3AD203B41FA5}">
                          <a16:colId xmlns:a16="http://schemas.microsoft.com/office/drawing/2014/main" val="918587364"/>
                        </a:ext>
                      </a:extLst>
                    </a:gridCol>
                  </a:tblGrid>
                  <a:tr h="414798">
                    <a:tc>
                      <a:txBody>
                        <a:bodyPr/>
                        <a:lstStyle/>
                        <a:p>
                          <a:r>
                            <a:rPr lang="ro-RO" sz="1800" b="0" dirty="0"/>
                            <a:t>Tabelă pagini </a:t>
                          </a:r>
                          <a:r>
                            <a:rPr lang="en-US" sz="18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8117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𝑃𝑇𝐸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105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927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𝑃𝑇𝐸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439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703007"/>
                  </p:ext>
                </p:extLst>
              </p:nvPr>
            </p:nvGraphicFramePr>
            <p:xfrm>
              <a:off x="735276" y="5215742"/>
              <a:ext cx="1703123" cy="151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3123">
                      <a:extLst>
                        <a:ext uri="{9D8B030D-6E8A-4147-A177-3AD203B41FA5}">
                          <a16:colId xmlns:a16="http://schemas.microsoft.com/office/drawing/2014/main" val="918587364"/>
                        </a:ext>
                      </a:extLst>
                    </a:gridCol>
                  </a:tblGrid>
                  <a:tr h="414798">
                    <a:tc>
                      <a:txBody>
                        <a:bodyPr/>
                        <a:lstStyle/>
                        <a:p>
                          <a:r>
                            <a:rPr lang="ro-RO" sz="1800" b="0" dirty="0"/>
                            <a:t>Tabelă pagini </a:t>
                          </a:r>
                          <a:r>
                            <a:rPr lang="en-US" sz="18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8117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19672" r="-178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05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927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23333" r="-178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439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876617"/>
                  </p:ext>
                </p:extLst>
              </p:nvPr>
            </p:nvGraphicFramePr>
            <p:xfrm>
              <a:off x="4738757" y="5206649"/>
              <a:ext cx="2089992" cy="1471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9992">
                      <a:extLst>
                        <a:ext uri="{9D8B030D-6E8A-4147-A177-3AD203B41FA5}">
                          <a16:colId xmlns:a16="http://schemas.microsoft.com/office/drawing/2014/main" val="918587364"/>
                        </a:ext>
                      </a:extLst>
                    </a:gridCol>
                  </a:tblGrid>
                  <a:tr h="374344">
                    <a:tc>
                      <a:txBody>
                        <a:bodyPr/>
                        <a:lstStyle/>
                        <a:p>
                          <a:r>
                            <a:rPr lang="ro-RO" sz="1800" b="0" dirty="0"/>
                            <a:t>Tabelă pagini 1023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8117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𝑃𝑇𝐸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105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927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𝑃𝑇𝐸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439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876617"/>
                  </p:ext>
                </p:extLst>
              </p:nvPr>
            </p:nvGraphicFramePr>
            <p:xfrm>
              <a:off x="4738757" y="5206649"/>
              <a:ext cx="2089992" cy="1471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9992">
                      <a:extLst>
                        <a:ext uri="{9D8B030D-6E8A-4147-A177-3AD203B41FA5}">
                          <a16:colId xmlns:a16="http://schemas.microsoft.com/office/drawing/2014/main" val="918587364"/>
                        </a:ext>
                      </a:extLst>
                    </a:gridCol>
                  </a:tblGrid>
                  <a:tr h="374344">
                    <a:tc>
                      <a:txBody>
                        <a:bodyPr/>
                        <a:lstStyle/>
                        <a:p>
                          <a:r>
                            <a:rPr lang="ro-RO" sz="1800" b="0" dirty="0"/>
                            <a:t>Tabelă pagini 1023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8117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1" t="-111667" r="-1163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05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927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1" t="-311667" r="-116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439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262733"/>
                  </p:ext>
                </p:extLst>
              </p:nvPr>
            </p:nvGraphicFramePr>
            <p:xfrm>
              <a:off x="2590799" y="5211762"/>
              <a:ext cx="1703123" cy="15085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3123">
                      <a:extLst>
                        <a:ext uri="{9D8B030D-6E8A-4147-A177-3AD203B41FA5}">
                          <a16:colId xmlns:a16="http://schemas.microsoft.com/office/drawing/2014/main" val="918587364"/>
                        </a:ext>
                      </a:extLst>
                    </a:gridCol>
                  </a:tblGrid>
                  <a:tr h="411272">
                    <a:tc>
                      <a:txBody>
                        <a:bodyPr/>
                        <a:lstStyle/>
                        <a:p>
                          <a:r>
                            <a:rPr lang="ro-RO" sz="1800" b="0" dirty="0"/>
                            <a:t>Tabelă pagini </a:t>
                          </a:r>
                          <a:r>
                            <a:rPr lang="en-US" sz="1800" b="0" dirty="0"/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8117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𝑃𝑇𝐸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105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927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𝑃𝑇𝐸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439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262733"/>
                  </p:ext>
                </p:extLst>
              </p:nvPr>
            </p:nvGraphicFramePr>
            <p:xfrm>
              <a:off x="2590799" y="5211762"/>
              <a:ext cx="1703123" cy="15085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3123">
                      <a:extLst>
                        <a:ext uri="{9D8B030D-6E8A-4147-A177-3AD203B41FA5}">
                          <a16:colId xmlns:a16="http://schemas.microsoft.com/office/drawing/2014/main" val="918587364"/>
                        </a:ext>
                      </a:extLst>
                    </a:gridCol>
                  </a:tblGrid>
                  <a:tr h="411272">
                    <a:tc>
                      <a:txBody>
                        <a:bodyPr/>
                        <a:lstStyle/>
                        <a:p>
                          <a:r>
                            <a:rPr lang="ro-RO" sz="1800" b="0" dirty="0"/>
                            <a:t>Tabelă pagini </a:t>
                          </a:r>
                          <a:r>
                            <a:rPr lang="en-US" sz="1800" b="0" dirty="0"/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8117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6" t="-121667" r="-142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05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927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6" t="-323333" r="-142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439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Elbow Connector 27"/>
          <p:cNvCxnSpPr>
            <a:stCxn id="15" idx="2"/>
            <a:endCxn id="26" idx="0"/>
          </p:cNvCxnSpPr>
          <p:nvPr/>
        </p:nvCxnSpPr>
        <p:spPr>
          <a:xfrm rot="16200000" flipH="1">
            <a:off x="2172796" y="3942198"/>
            <a:ext cx="522642" cy="20164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664715"/>
                  </p:ext>
                </p:extLst>
              </p:nvPr>
            </p:nvGraphicFramePr>
            <p:xfrm>
              <a:off x="7111999" y="5878692"/>
              <a:ext cx="299347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8694">
                      <a:extLst>
                        <a:ext uri="{9D8B030D-6E8A-4147-A177-3AD203B41FA5}">
                          <a16:colId xmlns:a16="http://schemas.microsoft.com/office/drawing/2014/main" val="339192775"/>
                        </a:ext>
                      </a:extLst>
                    </a:gridCol>
                    <a:gridCol w="598694">
                      <a:extLst>
                        <a:ext uri="{9D8B030D-6E8A-4147-A177-3AD203B41FA5}">
                          <a16:colId xmlns:a16="http://schemas.microsoft.com/office/drawing/2014/main" val="2432499982"/>
                        </a:ext>
                      </a:extLst>
                    </a:gridCol>
                    <a:gridCol w="598694">
                      <a:extLst>
                        <a:ext uri="{9D8B030D-6E8A-4147-A177-3AD203B41FA5}">
                          <a16:colId xmlns:a16="http://schemas.microsoft.com/office/drawing/2014/main" val="4144404496"/>
                        </a:ext>
                      </a:extLst>
                    </a:gridCol>
                    <a:gridCol w="598694">
                      <a:extLst>
                        <a:ext uri="{9D8B030D-6E8A-4147-A177-3AD203B41FA5}">
                          <a16:colId xmlns:a16="http://schemas.microsoft.com/office/drawing/2014/main" val="699316693"/>
                        </a:ext>
                      </a:extLst>
                    </a:gridCol>
                    <a:gridCol w="598694">
                      <a:extLst>
                        <a:ext uri="{9D8B030D-6E8A-4147-A177-3AD203B41FA5}">
                          <a16:colId xmlns:a16="http://schemas.microsoft.com/office/drawing/2014/main" val="477026434"/>
                        </a:ext>
                      </a:extLst>
                    </a:gridCol>
                  </a:tblGrid>
                  <a:tr h="4114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o-RO" b="0" dirty="0"/>
                            <a:t>Memoria</a:t>
                          </a:r>
                          <a:r>
                            <a:rPr lang="ro-RO" b="0" baseline="0" dirty="0"/>
                            <a:t> fizică</a:t>
                          </a:r>
                          <a:endParaRPr lang="en-US" b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37982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5386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664715"/>
                  </p:ext>
                </p:extLst>
              </p:nvPr>
            </p:nvGraphicFramePr>
            <p:xfrm>
              <a:off x="7111999" y="5878692"/>
              <a:ext cx="299347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8694">
                      <a:extLst>
                        <a:ext uri="{9D8B030D-6E8A-4147-A177-3AD203B41FA5}">
                          <a16:colId xmlns:a16="http://schemas.microsoft.com/office/drawing/2014/main" val="339192775"/>
                        </a:ext>
                      </a:extLst>
                    </a:gridCol>
                    <a:gridCol w="598694">
                      <a:extLst>
                        <a:ext uri="{9D8B030D-6E8A-4147-A177-3AD203B41FA5}">
                          <a16:colId xmlns:a16="http://schemas.microsoft.com/office/drawing/2014/main" val="2432499982"/>
                        </a:ext>
                      </a:extLst>
                    </a:gridCol>
                    <a:gridCol w="598694">
                      <a:extLst>
                        <a:ext uri="{9D8B030D-6E8A-4147-A177-3AD203B41FA5}">
                          <a16:colId xmlns:a16="http://schemas.microsoft.com/office/drawing/2014/main" val="4144404496"/>
                        </a:ext>
                      </a:extLst>
                    </a:gridCol>
                    <a:gridCol w="598694">
                      <a:extLst>
                        <a:ext uri="{9D8B030D-6E8A-4147-A177-3AD203B41FA5}">
                          <a16:colId xmlns:a16="http://schemas.microsoft.com/office/drawing/2014/main" val="699316693"/>
                        </a:ext>
                      </a:extLst>
                    </a:gridCol>
                    <a:gridCol w="598694">
                      <a:extLst>
                        <a:ext uri="{9D8B030D-6E8A-4147-A177-3AD203B41FA5}">
                          <a16:colId xmlns:a16="http://schemas.microsoft.com/office/drawing/2014/main" val="477026434"/>
                        </a:ext>
                      </a:extLst>
                    </a:gridCol>
                  </a:tblGrid>
                  <a:tr h="4114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o-RO" b="0" dirty="0"/>
                            <a:t>Memoria</a:t>
                          </a:r>
                          <a:r>
                            <a:rPr lang="ro-RO" b="0" baseline="0" dirty="0"/>
                            <a:t> fizică</a:t>
                          </a:r>
                          <a:endParaRPr lang="en-US" b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37982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0" t="-108824" r="-406122" b="-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8824" r="-302020" b="-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041" t="-108824" r="-205102" b="-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3061" t="-108824" r="-4082" b="-27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538654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6" name="Elbow Connector 75"/>
          <p:cNvCxnSpPr>
            <a:stCxn id="5" idx="2"/>
            <a:endCxn id="14" idx="2"/>
          </p:cNvCxnSpPr>
          <p:nvPr/>
        </p:nvCxnSpPr>
        <p:spPr>
          <a:xfrm rot="5400000">
            <a:off x="7190091" y="1761195"/>
            <a:ext cx="285068" cy="2943298"/>
          </a:xfrm>
          <a:prstGeom prst="bentConnector3">
            <a:avLst>
              <a:gd name="adj1" fmla="val 1801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106185" y="3145013"/>
            <a:ext cx="1074449" cy="1837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26" idx="3"/>
          </p:cNvCxnSpPr>
          <p:nvPr/>
        </p:nvCxnSpPr>
        <p:spPr>
          <a:xfrm rot="16200000" flipH="1">
            <a:off x="1631369" y="3303485"/>
            <a:ext cx="3251866" cy="2073239"/>
          </a:xfrm>
          <a:prstGeom prst="bentConnector4">
            <a:avLst>
              <a:gd name="adj1" fmla="val 60380"/>
              <a:gd name="adj2" fmla="val 1110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6" idx="2"/>
            <a:endCxn id="37" idx="2"/>
          </p:cNvCxnSpPr>
          <p:nvPr/>
        </p:nvCxnSpPr>
        <p:spPr>
          <a:xfrm rot="5400000" flipH="1" flipV="1">
            <a:off x="6016216" y="4127796"/>
            <a:ext cx="18662" cy="5166374"/>
          </a:xfrm>
          <a:prstGeom prst="bentConnector3">
            <a:avLst>
              <a:gd name="adj1" fmla="val -12249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486516" y="4838788"/>
            <a:ext cx="22444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ro-RO" sz="2000" dirty="0"/>
              <a:t>agină fizică </a:t>
            </a:r>
            <a:r>
              <a:rPr lang="en-US" sz="2000" dirty="0"/>
              <a:t>4KiB</a:t>
            </a:r>
          </a:p>
        </p:txBody>
      </p:sp>
      <p:cxnSp>
        <p:nvCxnSpPr>
          <p:cNvPr id="148" name="Straight Arrow Connector 147"/>
          <p:cNvCxnSpPr>
            <a:stCxn id="37" idx="0"/>
            <a:endCxn id="146" idx="2"/>
          </p:cNvCxnSpPr>
          <p:nvPr/>
        </p:nvCxnSpPr>
        <p:spPr>
          <a:xfrm flipV="1">
            <a:off x="8608734" y="5238898"/>
            <a:ext cx="0" cy="639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endCxn id="146" idx="1"/>
          </p:cNvCxnSpPr>
          <p:nvPr/>
        </p:nvCxnSpPr>
        <p:spPr>
          <a:xfrm>
            <a:off x="2807072" y="2667493"/>
            <a:ext cx="4679444" cy="2371350"/>
          </a:xfrm>
          <a:prstGeom prst="curvedConnector3">
            <a:avLst>
              <a:gd name="adj1" fmla="val 251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486516" y="4110888"/>
            <a:ext cx="22444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Dat</a:t>
            </a:r>
            <a:r>
              <a:rPr lang="ro-RO" sz="2400" b="1" dirty="0"/>
              <a:t>e</a:t>
            </a:r>
            <a:endParaRPr lang="en-US" sz="2400" b="1" dirty="0"/>
          </a:p>
        </p:txBody>
      </p:sp>
      <p:cxnSp>
        <p:nvCxnSpPr>
          <p:cNvPr id="194" name="Straight Arrow Connector 193"/>
          <p:cNvCxnSpPr>
            <a:stCxn id="146" idx="0"/>
            <a:endCxn id="192" idx="2"/>
          </p:cNvCxnSpPr>
          <p:nvPr/>
        </p:nvCxnSpPr>
        <p:spPr>
          <a:xfrm flipV="1">
            <a:off x="8608734" y="4572553"/>
            <a:ext cx="0" cy="266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1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Regiștrii UCP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226" y="1481511"/>
            <a:ext cx="9807053" cy="5172786"/>
          </a:xfrm>
        </p:spPr>
        <p:txBody>
          <a:bodyPr/>
          <a:lstStyle/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000" dirty="0"/>
              <a:t>Uz general</a:t>
            </a:r>
            <a:endParaRPr lang="en-US" sz="20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AX,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BX,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CX,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DX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000" dirty="0"/>
              <a:t>Segment (selectori)</a:t>
            </a:r>
            <a:endParaRPr lang="en-US" sz="20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CS, DS, ES, SS, </a:t>
            </a:r>
            <a:r>
              <a:rPr lang="en-US" sz="1800" b="1" dirty="0">
                <a:solidFill>
                  <a:srgbClr val="FF0000"/>
                </a:solidFill>
              </a:rPr>
              <a:t>FS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FF0000"/>
                </a:solidFill>
              </a:rPr>
              <a:t>GS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Control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CR0</a:t>
            </a:r>
            <a:r>
              <a:rPr lang="en-US" sz="1800" dirty="0"/>
              <a:t> – </a:t>
            </a:r>
            <a:r>
              <a:rPr lang="ro-RO" sz="1800" dirty="0"/>
              <a:t>protecție, paginare, caching</a:t>
            </a:r>
            <a:endParaRPr lang="en-US" sz="18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CR2</a:t>
            </a:r>
            <a:r>
              <a:rPr lang="en-US" sz="1800" dirty="0"/>
              <a:t> – </a:t>
            </a:r>
            <a:r>
              <a:rPr lang="ro-RO" sz="1800" dirty="0"/>
              <a:t>PF adresă liniară</a:t>
            </a:r>
            <a:endParaRPr lang="en-US" sz="18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CR3</a:t>
            </a:r>
            <a:r>
              <a:rPr lang="en-US" sz="1800" dirty="0"/>
              <a:t> – PDBR (</a:t>
            </a:r>
            <a:r>
              <a:rPr lang="ro-RO" sz="1800" dirty="0"/>
              <a:t>tabele de paginare</a:t>
            </a:r>
            <a:r>
              <a:rPr lang="en-US" sz="1800" dirty="0"/>
              <a:t>)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CR4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Index/Pointer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SI,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DI,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SP,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BP,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IP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Indicator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FLAGS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818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Regiștrii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8166"/>
              </p:ext>
            </p:extLst>
          </p:nvPr>
        </p:nvGraphicFramePr>
        <p:xfrm>
          <a:off x="940277" y="2136502"/>
          <a:ext cx="712576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40">
                  <a:extLst>
                    <a:ext uri="{9D8B030D-6E8A-4147-A177-3AD203B41FA5}">
                      <a16:colId xmlns:a16="http://schemas.microsoft.com/office/drawing/2014/main" val="3357420646"/>
                    </a:ext>
                  </a:extLst>
                </a:gridCol>
                <a:gridCol w="1781440">
                  <a:extLst>
                    <a:ext uri="{9D8B030D-6E8A-4147-A177-3AD203B41FA5}">
                      <a16:colId xmlns:a16="http://schemas.microsoft.com/office/drawing/2014/main" val="3275835629"/>
                    </a:ext>
                  </a:extLst>
                </a:gridCol>
                <a:gridCol w="1781440">
                  <a:extLst>
                    <a:ext uri="{9D8B030D-6E8A-4147-A177-3AD203B41FA5}">
                      <a16:colId xmlns:a16="http://schemas.microsoft.com/office/drawing/2014/main" val="441183006"/>
                    </a:ext>
                  </a:extLst>
                </a:gridCol>
                <a:gridCol w="1781440">
                  <a:extLst>
                    <a:ext uri="{9D8B030D-6E8A-4147-A177-3AD203B41FA5}">
                      <a16:colId xmlns:a16="http://schemas.microsoft.com/office/drawing/2014/main" val="4277392836"/>
                    </a:ext>
                  </a:extLst>
                </a:gridCol>
              </a:tblGrid>
              <a:tr h="4114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EAX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6494"/>
                  </a:ext>
                </a:extLst>
              </a:tr>
              <a:tr h="41148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671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AH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042"/>
                  </a:ext>
                </a:extLst>
              </a:tr>
            </a:tbl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226" y="1481511"/>
            <a:ext cx="9807053" cy="546465"/>
          </a:xfrm>
        </p:spPr>
        <p:txBody>
          <a:bodyPr/>
          <a:lstStyle/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32/16/8 bit </a:t>
            </a:r>
            <a:r>
              <a:rPr lang="ro-RO" sz="2000" dirty="0"/>
              <a:t>regiștrii de uz general</a:t>
            </a:r>
            <a:endParaRPr lang="en-US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34226" y="3856298"/>
            <a:ext cx="9807053" cy="546465"/>
          </a:xfrm>
          <a:prstGeom prst="rect">
            <a:avLst/>
          </a:prstGeom>
        </p:spPr>
        <p:txBody>
          <a:bodyPr vert="horz" lIns="104274" tIns="52137" rIns="104274" bIns="52137"/>
          <a:lstStyle>
            <a:lvl1pPr marL="390525" indent="-390525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3200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1pPr>
            <a:lvl2pPr marL="912392" indent="-391026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2pPr>
            <a:lvl3pPr marL="1433759" indent="-391026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2800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3pPr>
            <a:lvl4pPr marL="1955126" indent="-391026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2800" i="1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4pPr>
            <a:lvl5pPr marL="2476493" indent="-391026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2800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5pPr>
            <a:lvl6pPr marL="2867518" indent="-260684" algn="l" defTabSz="52136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8885" indent="-260684" algn="l" defTabSz="52136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252" indent="-260684" algn="l" defTabSz="52136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1619" indent="-260684" algn="l" defTabSz="52136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</a:rPr>
              <a:t>32/16 bit</a:t>
            </a:r>
            <a:r>
              <a:rPr lang="ro-RO" sz="2000" dirty="0">
                <a:latin typeface="Tahoma" panose="020B0604030504040204" pitchFamily="34" charset="0"/>
              </a:rPr>
              <a:t> regiștrii de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ro-RO" sz="2000" dirty="0">
                <a:latin typeface="Tahoma" panose="020B0604030504040204" pitchFamily="34" charset="0"/>
              </a:rPr>
              <a:t>I</a:t>
            </a:r>
            <a:r>
              <a:rPr lang="en-US" sz="2000" dirty="0" err="1">
                <a:latin typeface="Tahoma" panose="020B0604030504040204" pitchFamily="34" charset="0"/>
              </a:rPr>
              <a:t>ndex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ro-RO" sz="2000" dirty="0">
                <a:latin typeface="Tahoma" panose="020B0604030504040204" pitchFamily="34" charset="0"/>
              </a:rPr>
              <a:t>și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ro-RO" sz="2000" dirty="0">
                <a:latin typeface="Tahoma" panose="020B0604030504040204" pitchFamily="34" charset="0"/>
              </a:rPr>
              <a:t>P</a:t>
            </a:r>
            <a:r>
              <a:rPr lang="en-US" sz="2000" dirty="0" err="1">
                <a:latin typeface="Tahoma" panose="020B0604030504040204" pitchFamily="34" charset="0"/>
              </a:rPr>
              <a:t>ointe</a:t>
            </a:r>
            <a:r>
              <a:rPr lang="ro-RO" sz="2000" dirty="0">
                <a:latin typeface="Tahoma" panose="020B0604030504040204" pitchFamily="34" charset="0"/>
              </a:rPr>
              <a:t>ri</a:t>
            </a:r>
            <a:endParaRPr lang="en-US" sz="2000" dirty="0">
              <a:latin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65783"/>
              </p:ext>
            </p:extLst>
          </p:nvPr>
        </p:nvGraphicFramePr>
        <p:xfrm>
          <a:off x="940277" y="4407529"/>
          <a:ext cx="71257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880">
                  <a:extLst>
                    <a:ext uri="{9D8B030D-6E8A-4147-A177-3AD203B41FA5}">
                      <a16:colId xmlns:a16="http://schemas.microsoft.com/office/drawing/2014/main" val="3357420646"/>
                    </a:ext>
                  </a:extLst>
                </a:gridCol>
                <a:gridCol w="3562880">
                  <a:extLst>
                    <a:ext uri="{9D8B030D-6E8A-4147-A177-3AD203B41FA5}">
                      <a16:colId xmlns:a16="http://schemas.microsoft.com/office/drawing/2014/main" val="441183006"/>
                    </a:ext>
                  </a:extLst>
                </a:gridCol>
              </a:tblGrid>
              <a:tr h="4114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EBP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649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4646716"/>
                  </a:ext>
                </a:extLst>
              </a:tr>
            </a:tbl>
          </a:graphicData>
        </a:graphic>
      </p:graphicFrame>
      <p:sp>
        <p:nvSpPr>
          <p:cNvPr id="8" name="Text Placeholder 2"/>
          <p:cNvSpPr txBox="1">
            <a:spLocks/>
          </p:cNvSpPr>
          <p:nvPr/>
        </p:nvSpPr>
        <p:spPr>
          <a:xfrm>
            <a:off x="432330" y="5586352"/>
            <a:ext cx="8394799" cy="887719"/>
          </a:xfrm>
          <a:prstGeom prst="rect">
            <a:avLst/>
          </a:prstGeom>
        </p:spPr>
        <p:txBody>
          <a:bodyPr vert="horz" lIns="104274" tIns="52137" rIns="104274" bIns="52137"/>
          <a:lstStyle>
            <a:lvl1pPr marL="390525" indent="-390525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3200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1pPr>
            <a:lvl2pPr marL="912392" indent="-391026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2pPr>
            <a:lvl3pPr marL="1433759" indent="-391026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2800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3pPr>
            <a:lvl4pPr marL="1955126" indent="-391026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2800" i="1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4pPr>
            <a:lvl5pPr marL="2476493" indent="-391026" algn="l" defTabSz="5207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2800" kern="1200">
                <a:solidFill>
                  <a:schemeClr val="tx1"/>
                </a:solidFill>
                <a:latin typeface="Le Monde Courrier Ptf Demi" pitchFamily="50" charset="0"/>
                <a:ea typeface="+mn-ea"/>
                <a:cs typeface="Arial"/>
              </a:defRPr>
            </a:lvl5pPr>
            <a:lvl6pPr marL="2867518" indent="-260684" algn="l" defTabSz="52136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8885" indent="-260684" algn="l" defTabSz="52136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252" indent="-260684" algn="l" defTabSz="52136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1619" indent="-260684" algn="l" defTabSz="52136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000" dirty="0">
                <a:latin typeface="Tahoma" panose="020B0604030504040204" pitchFamily="34" charset="0"/>
              </a:rPr>
              <a:t>Nu toți regiștrii sunt adresabili în acest mod</a:t>
            </a:r>
            <a:r>
              <a:rPr lang="en-US" sz="2000" dirty="0">
                <a:latin typeface="Tahoma" panose="020B0604030504040204" pitchFamily="34" charset="0"/>
              </a:rPr>
              <a:t>! </a:t>
            </a:r>
            <a:r>
              <a:rPr lang="ro-RO" sz="2000" dirty="0">
                <a:solidFill>
                  <a:srgbClr val="FF0000"/>
                </a:solidFill>
                <a:latin typeface="Tahoma" panose="020B0604030504040204" pitchFamily="34" charset="0"/>
              </a:rPr>
              <a:t>Nu există</a:t>
            </a:r>
            <a:r>
              <a:rPr lang="ro-RO" sz="2000" dirty="0">
                <a:latin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</a:rPr>
              <a:t>ECS, ECR0, IH, IL, …</a:t>
            </a:r>
          </a:p>
        </p:txBody>
      </p:sp>
    </p:spTree>
    <p:extLst>
      <p:ext uri="{BB962C8B-B14F-4D97-AF65-F5344CB8AC3E}">
        <p14:creationId xmlns:p14="http://schemas.microsoft.com/office/powerpoint/2010/main" val="307459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28" y="3016332"/>
            <a:ext cx="8141654" cy="722395"/>
          </a:xfrm>
        </p:spPr>
        <p:txBody>
          <a:bodyPr/>
          <a:lstStyle/>
          <a:p>
            <a:pPr algn="ctr"/>
            <a:r>
              <a:rPr lang="en-US" sz="6000" dirty="0"/>
              <a:t>3</a:t>
            </a:r>
            <a:r>
              <a:rPr lang="ro-RO" sz="6000" dirty="0"/>
              <a:t>. Adresarea memoriei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5468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226" y="1653527"/>
            <a:ext cx="10254412" cy="4683899"/>
          </a:xfrm>
        </p:spPr>
        <p:txBody>
          <a:bodyPr/>
          <a:lstStyle/>
          <a:p>
            <a:r>
              <a:rPr lang="ro-RO" sz="3600" dirty="0"/>
              <a:t>Reprezentarea datelor</a:t>
            </a:r>
          </a:p>
          <a:p>
            <a:r>
              <a:rPr lang="ro-RO" sz="3600" dirty="0"/>
              <a:t>Arhitectura procesoarelor x86 32-bit</a:t>
            </a:r>
          </a:p>
          <a:p>
            <a:r>
              <a:rPr lang="ro-RO" sz="3600" dirty="0"/>
              <a:t>Adresarea memoriei</a:t>
            </a:r>
            <a:endParaRPr lang="en-US" sz="3600" dirty="0"/>
          </a:p>
          <a:p>
            <a:r>
              <a:rPr lang="ro-RO" sz="3600" dirty="0"/>
              <a:t>Moduri de adresare ale operanzilor</a:t>
            </a:r>
          </a:p>
          <a:p>
            <a:r>
              <a:rPr lang="ro-RO" sz="3600" dirty="0"/>
              <a:t>Setul de instrucțiuni</a:t>
            </a:r>
            <a:endParaRPr lang="en-US" sz="3600" dirty="0"/>
          </a:p>
          <a:p>
            <a:r>
              <a:rPr lang="ro-RO" sz="3600" dirty="0"/>
              <a:t>Controlul fluxului de execuție</a:t>
            </a:r>
            <a:endParaRPr lang="en-US" sz="3600" dirty="0"/>
          </a:p>
          <a:p>
            <a:r>
              <a:rPr lang="ro-RO" sz="3600" dirty="0"/>
              <a:t>Limbajul de asamblare</a:t>
            </a:r>
          </a:p>
        </p:txBody>
      </p:sp>
    </p:spTree>
    <p:extLst>
      <p:ext uri="{BB962C8B-B14F-4D97-AF65-F5344CB8AC3E}">
        <p14:creationId xmlns:p14="http://schemas.microsoft.com/office/powerpoint/2010/main" val="19400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Noțiuni de adresare a memoriei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32330" y="1294645"/>
                <a:ext cx="9807053" cy="5296277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Adresare pe 16 biți</a:t>
                </a:r>
                <a:r>
                  <a:rPr lang="en-US" sz="2400" dirty="0"/>
                  <a:t>: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400" dirty="0">
                    <a:latin typeface="Cambria Math" panose="02040503050406030204" pitchFamily="18" charset="0"/>
                  </a:rPr>
                  <a:t>Adresă logică</a:t>
                </a:r>
                <a:r>
                  <a:rPr lang="en-US" sz="2400" dirty="0">
                    <a:latin typeface="Cambria Math" panose="02040503050406030204" pitchFamily="18" charset="0"/>
                  </a:rPr>
                  <a:t> = </a:t>
                </a:r>
                <a:r>
                  <a:rPr lang="en-US" sz="2400" dirty="0" err="1">
                    <a:latin typeface="Cambria Math" panose="02040503050406030204" pitchFamily="18" charset="0"/>
                  </a:rPr>
                  <a:t>segment:offset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adres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ă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efectiv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ă)=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base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displacement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dres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ă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liniar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ă=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segment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∙16+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offset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adres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ă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fizic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>
                        <a:latin typeface="Cambria Math" panose="02040503050406030204" pitchFamily="18" charset="0"/>
                      </a:rPr>
                      <m:t>adres</m:t>
                    </m:r>
                    <m:r>
                      <a:rPr lang="ro-RO" sz="2400">
                        <a:latin typeface="Cambria Math" panose="02040503050406030204" pitchFamily="18" charset="0"/>
                      </a:rPr>
                      <m:t>ă </m:t>
                    </m:r>
                    <m:r>
                      <m:rPr>
                        <m:sty m:val="p"/>
                      </m:rPr>
                      <a:rPr lang="ro-RO" sz="2400">
                        <a:latin typeface="Cambria Math" panose="02040503050406030204" pitchFamily="18" charset="0"/>
                      </a:rPr>
                      <m:t>liniar</m:t>
                    </m:r>
                    <m:r>
                      <a:rPr lang="ro-RO" sz="2400">
                        <a:latin typeface="Cambria Math" panose="02040503050406030204" pitchFamily="18" charset="0"/>
                      </a:rPr>
                      <m:t>ă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Adresare pe 32 biți</a:t>
                </a:r>
                <a:r>
                  <a:rPr lang="en-US" sz="2400" dirty="0"/>
                  <a:t>: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400" dirty="0">
                    <a:latin typeface="Cambria Math" panose="02040503050406030204" pitchFamily="18" charset="0"/>
                  </a:rPr>
                  <a:t>Adresă logică</a:t>
                </a:r>
                <a:r>
                  <a:rPr lang="en-US" sz="2400" dirty="0">
                    <a:latin typeface="Cambria Math" panose="02040503050406030204" pitchFamily="18" charset="0"/>
                  </a:rPr>
                  <a:t> = </a:t>
                </a:r>
                <a:r>
                  <a:rPr lang="en-US" sz="2400" dirty="0" err="1">
                    <a:latin typeface="Cambria Math" panose="02040503050406030204" pitchFamily="18" charset="0"/>
                  </a:rPr>
                  <a:t>selector:offset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effective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address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base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scale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displacement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>
                        <a:latin typeface="Cambria Math" panose="02040503050406030204" pitchFamily="18" charset="0"/>
                      </a:rPr>
                      <m:t>adres</m:t>
                    </m:r>
                    <m:r>
                      <a:rPr lang="ro-RO" sz="2400">
                        <a:latin typeface="Cambria Math" panose="02040503050406030204" pitchFamily="18" charset="0"/>
                      </a:rPr>
                      <m:t>ă </m:t>
                    </m:r>
                    <m:r>
                      <m:rPr>
                        <m:sty m:val="p"/>
                      </m:rPr>
                      <a:rPr lang="ro-RO" sz="2400">
                        <a:latin typeface="Cambria Math" panose="02040503050406030204" pitchFamily="18" charset="0"/>
                      </a:rPr>
                      <m:t>linir</m:t>
                    </m:r>
                    <m:r>
                      <a:rPr lang="ro-RO" sz="2400">
                        <a:latin typeface="Cambria Math" panose="02040503050406030204" pitchFamily="18" charset="0"/>
                      </a:rPr>
                      <m:t>ă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= descriptor.ba</a:t>
                </a:r>
                <a:r>
                  <a:rPr lang="ro-RO" sz="2400" dirty="0">
                    <a:latin typeface="Cambria Math" panose="02040503050406030204" pitchFamily="18" charset="0"/>
                  </a:rPr>
                  <a:t>ză</a:t>
                </a:r>
                <a:r>
                  <a:rPr lang="en-US" sz="2400" dirty="0">
                    <a:latin typeface="Cambria Math" panose="02040503050406030204" pitchFamily="18" charset="0"/>
                  </a:rPr>
                  <a:t> + effective address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400" dirty="0">
                    <a:latin typeface="Cambria Math" panose="02040503050406030204" pitchFamily="18" charset="0"/>
                  </a:rPr>
                  <a:t>Adresă fizică </a:t>
                </a:r>
                <a:r>
                  <a:rPr lang="en-US" sz="2400" dirty="0">
                    <a:latin typeface="Cambria Math" panose="02040503050406030204" pitchFamily="18" charset="0"/>
                  </a:rPr>
                  <a:t>= </a:t>
                </a:r>
                <a:r>
                  <a:rPr lang="ro-RO" sz="2400" dirty="0">
                    <a:latin typeface="Cambria Math" panose="02040503050406030204" pitchFamily="18" charset="0"/>
                  </a:rPr>
                  <a:t>translatare_pagină</a:t>
                </a:r>
                <a:r>
                  <a:rPr lang="en-US" sz="2400" dirty="0">
                    <a:latin typeface="Cambria Math" panose="02040503050406030204" pitchFamily="18" charset="0"/>
                  </a:rPr>
                  <a:t>(</a:t>
                </a:r>
                <a:r>
                  <a:rPr lang="ro-RO" sz="2400" dirty="0">
                    <a:latin typeface="Cambria Math" panose="02040503050406030204" pitchFamily="18" charset="0"/>
                  </a:rPr>
                  <a:t>adresă liniară</a:t>
                </a:r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32330" y="1294645"/>
                <a:ext cx="9807053" cy="5296277"/>
              </a:xfrm>
              <a:blipFill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31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642"/>
            <a:ext cx="9063362" cy="722395"/>
          </a:xfrm>
        </p:spPr>
        <p:txBody>
          <a:bodyPr/>
          <a:lstStyle/>
          <a:p>
            <a:r>
              <a:rPr lang="ro-RO" sz="3200" dirty="0"/>
              <a:t>Constrângeri de adresare a memoriei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40678" y="1412341"/>
                <a:ext cx="10547960" cy="5106154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Adresare pe 16 biți</a:t>
                </a:r>
                <a:r>
                  <a:rPr lang="en-US" sz="2400" dirty="0"/>
                  <a:t>: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Base: BP/BX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Index: SI/DI</a:t>
                </a:r>
              </a:p>
              <a:p>
                <a:pPr marL="521867" lvl="1" indent="0">
                  <a:buNone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Adresare pe 32 biți</a:t>
                </a:r>
                <a:r>
                  <a:rPr lang="en-US" sz="2400" dirty="0"/>
                  <a:t>: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Base: </a:t>
                </a:r>
                <a:r>
                  <a:rPr lang="ro-RO" sz="2400" dirty="0"/>
                  <a:t>oricare dintre</a:t>
                </a:r>
                <a:r>
                  <a:rPr lang="en-US" sz="2400" dirty="0"/>
                  <a:t> EAX/EBX/ECX/EDX/ESP/EBP/ESI/EDI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Index: </a:t>
                </a:r>
                <a:r>
                  <a:rPr lang="ro-RO" sz="2400" dirty="0"/>
                  <a:t>oricare dintre</a:t>
                </a:r>
                <a:r>
                  <a:rPr lang="en-US" sz="2400" dirty="0"/>
                  <a:t> EAX/EBX/ECX/EDX/</a:t>
                </a:r>
                <a:r>
                  <a:rPr lang="en-US" sz="2400" strike="sngStrike" dirty="0">
                    <a:solidFill>
                      <a:srgbClr val="FF0000"/>
                    </a:solidFill>
                  </a:rPr>
                  <a:t>ESP</a:t>
                </a:r>
                <a:r>
                  <a:rPr lang="en-US" sz="2400" dirty="0"/>
                  <a:t>/EBP/ESI/EDI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Scale: 1/2/4/8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0/1/2/3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521867" lvl="1" indent="0">
                  <a:buNone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Nicio instrucțiune nu poate codifica doi operanzi de memorie expliciți</a:t>
                </a:r>
                <a:r>
                  <a:rPr lang="en-US" sz="2400" dirty="0"/>
                  <a:t>!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40678" y="1412341"/>
                <a:ext cx="10547960" cy="5106154"/>
              </a:xfrm>
              <a:blipFill>
                <a:blip r:embed="rId2"/>
                <a:stretch>
                  <a:fillRect l="-636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16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79" y="3016332"/>
            <a:ext cx="8580803" cy="722395"/>
          </a:xfrm>
        </p:spPr>
        <p:txBody>
          <a:bodyPr/>
          <a:lstStyle/>
          <a:p>
            <a:pPr algn="ctr"/>
            <a:r>
              <a:rPr lang="en-US" sz="6000" dirty="0"/>
              <a:t>4</a:t>
            </a:r>
            <a:r>
              <a:rPr lang="ro-RO" sz="6000" dirty="0"/>
              <a:t>. Moduri de adresare ale operanzilor</a:t>
            </a:r>
          </a:p>
        </p:txBody>
      </p:sp>
    </p:spTree>
    <p:extLst>
      <p:ext uri="{BB962C8B-B14F-4D97-AF65-F5344CB8AC3E}">
        <p14:creationId xmlns:p14="http://schemas.microsoft.com/office/powerpoint/2010/main" val="218940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Moduri</a:t>
            </a:r>
            <a:r>
              <a:rPr lang="en-US" sz="3200" dirty="0"/>
              <a:t> de </a:t>
            </a:r>
            <a:r>
              <a:rPr lang="en-US" sz="3200" dirty="0" err="1"/>
              <a:t>adresare</a:t>
            </a:r>
            <a:endParaRPr lang="en-US" sz="32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351908"/>
            <a:ext cx="9933888" cy="54936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Implicit </a:t>
            </a:r>
            <a:r>
              <a:rPr lang="en-US" sz="2000" dirty="0" err="1"/>
              <a:t>sau</a:t>
            </a:r>
            <a:r>
              <a:rPr lang="en-US" sz="2000" dirty="0"/>
              <a:t> explicit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Implicit: </a:t>
            </a:r>
            <a:r>
              <a:rPr lang="en-US" sz="2000" noProof="1"/>
              <a:t>operanzii sunt deja ale</a:t>
            </a:r>
            <a:r>
              <a:rPr lang="ro-RO" sz="2000" noProof="1"/>
              <a:t>și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800" dirty="0"/>
              <a:t>Operandul NU este inclus in codificarea (octeții) instrucțiunii</a:t>
            </a:r>
            <a:endParaRPr lang="en-US" sz="18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800" dirty="0"/>
              <a:t>Exemple</a:t>
            </a:r>
            <a:r>
              <a:rPr lang="en-US" sz="1800" dirty="0"/>
              <a:t>: cli, div, </a:t>
            </a:r>
            <a:r>
              <a:rPr lang="en-US" sz="1800" dirty="0" err="1"/>
              <a:t>popf</a:t>
            </a:r>
            <a:r>
              <a:rPr lang="en-US" sz="1800" dirty="0"/>
              <a:t>, </a:t>
            </a:r>
            <a:r>
              <a:rPr lang="en-US" sz="1800" dirty="0" err="1"/>
              <a:t>stosd</a:t>
            </a:r>
            <a:r>
              <a:rPr lang="en-US" sz="1800" dirty="0"/>
              <a:t>, …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Explicit: </a:t>
            </a:r>
            <a:r>
              <a:rPr lang="ro-RO" sz="2000" dirty="0"/>
              <a:t>operanzii trebuie aleși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Direct </a:t>
            </a:r>
            <a:r>
              <a:rPr lang="ro-RO" sz="2000" dirty="0"/>
              <a:t>sau</a:t>
            </a:r>
            <a:r>
              <a:rPr lang="en-US" sz="2000" dirty="0"/>
              <a:t> indirect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Direct: </a:t>
            </a:r>
            <a:r>
              <a:rPr lang="ro-RO" sz="1800" dirty="0"/>
              <a:t>operandul este valoarea resursei specificate</a:t>
            </a:r>
            <a:endParaRPr lang="en-US" sz="18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Indirect:</a:t>
            </a:r>
            <a:r>
              <a:rPr lang="ro-RO" sz="1800" dirty="0"/>
              <a:t> operandul este localizat la adresa indicată prin valoarea resursei specificate </a:t>
            </a:r>
            <a:endParaRPr lang="en-US" sz="18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/>
              <a:t>Exemplu</a:t>
            </a:r>
            <a:r>
              <a:rPr lang="en-US" sz="1600" dirty="0"/>
              <a:t>: </a:t>
            </a:r>
            <a:r>
              <a:rPr lang="en-US" sz="1600" dirty="0" err="1"/>
              <a:t>jmp</a:t>
            </a:r>
            <a:r>
              <a:rPr lang="en-US" sz="1600" dirty="0"/>
              <a:t> [</a:t>
            </a:r>
            <a:r>
              <a:rPr lang="en-US" sz="1600" dirty="0" err="1"/>
              <a:t>eax</a:t>
            </a:r>
            <a:r>
              <a:rPr lang="en-US" sz="1600" dirty="0"/>
              <a:t>] – </a:t>
            </a:r>
            <a:r>
              <a:rPr lang="en-US" sz="1600" dirty="0" err="1"/>
              <a:t>eax</a:t>
            </a:r>
            <a:r>
              <a:rPr lang="en-US" sz="1600" dirty="0"/>
              <a:t> </a:t>
            </a:r>
            <a:r>
              <a:rPr lang="ro-RO" sz="1600" dirty="0"/>
              <a:t>este specificat ca un identificator numeric și este folosit ca un pointer la o locație de memorie ce conține adresa instrucțiunii / secvenței de cod destinație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Absolut </a:t>
            </a:r>
            <a:r>
              <a:rPr lang="ro-RO" sz="2000" dirty="0"/>
              <a:t>sau</a:t>
            </a:r>
            <a:r>
              <a:rPr lang="en-US" sz="2000" dirty="0"/>
              <a:t> </a:t>
            </a:r>
            <a:r>
              <a:rPr lang="en-US" sz="2000" dirty="0" err="1"/>
              <a:t>relativ</a:t>
            </a:r>
            <a:endParaRPr lang="en-US" sz="20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Absolut: </a:t>
            </a:r>
            <a:r>
              <a:rPr lang="ro-RO" sz="1800" dirty="0"/>
              <a:t>operandul este la adresa de memorie specificată 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Relativ</a:t>
            </a:r>
            <a:r>
              <a:rPr lang="en-US" sz="1800" dirty="0"/>
              <a:t>:</a:t>
            </a:r>
            <a:r>
              <a:rPr lang="ro-RO" sz="1800" dirty="0"/>
              <a:t>operandul este la o adresă de memorie aflată o distanță de N octeți în spate / față relativ la poziția curentă</a:t>
            </a:r>
            <a:endParaRPr lang="en-US" sz="18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/>
              <a:t>Acest mod de adresare funcționează și in cazul in care o secvență de cod este copiată într-o altă zonă  de memorie</a:t>
            </a:r>
          </a:p>
        </p:txBody>
      </p:sp>
    </p:spTree>
    <p:extLst>
      <p:ext uri="{BB962C8B-B14F-4D97-AF65-F5344CB8AC3E}">
        <p14:creationId xmlns:p14="http://schemas.microsoft.com/office/powerpoint/2010/main" val="406741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Moduri de adresare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32330" y="1412341"/>
                <a:ext cx="9933888" cy="5106154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Imediat</a:t>
                </a:r>
                <a:endParaRPr lang="en-US" sz="2400" dirty="0"/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O valoare constantă, codificată în instrucțiune</a:t>
                </a:r>
                <a:endParaRPr lang="en-US" sz="2000" dirty="0"/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</a:t>
                </a:r>
                <a:r>
                  <a:rPr lang="ro-RO" sz="2000" dirty="0"/>
                  <a:t>emplu</a:t>
                </a:r>
                <a:r>
                  <a:rPr lang="en-US" sz="2000" dirty="0"/>
                  <a:t>: push </a:t>
                </a:r>
                <a:r>
                  <a:rPr lang="en-US" sz="2000" dirty="0" err="1"/>
                  <a:t>dword</a:t>
                </a:r>
                <a:r>
                  <a:rPr lang="en-US" sz="2000" dirty="0"/>
                  <a:t> 0x12345678 =&gt;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68 78 56 34 12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Registru</a:t>
                </a:r>
                <a:endParaRPr lang="en-US" sz="2400" dirty="0"/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Operandul este un registru codificat printr-un identificator numeric</a:t>
                </a:r>
                <a:endParaRPr lang="en-US" sz="2000" dirty="0"/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Exemplu</a:t>
                </a:r>
                <a:r>
                  <a:rPr lang="en-US" sz="2000" dirty="0"/>
                  <a:t>: neg EDI =&gt;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F7 DF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400" dirty="0"/>
                  <a:t>Memorie</a:t>
                </a:r>
                <a:endParaRPr lang="en-US" sz="2400" dirty="0"/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Variații ale formulei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 panose="02040503050406030204" pitchFamily="18" charset="0"/>
                      </a:rPr>
                      <m:t>az</m:t>
                    </m:r>
                    <m:r>
                      <a:rPr lang="ro-RO" sz="2000" b="0" i="0" smtClean="0">
                        <a:latin typeface="Cambria Math" panose="02040503050406030204" pitchFamily="18" charset="0"/>
                      </a:rPr>
                      <m:t>ă+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 panose="02040503050406030204" pitchFamily="18" charset="0"/>
                      </a:rPr>
                      <m:t>scalar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 panose="02040503050406030204" pitchFamily="18" charset="0"/>
                      </a:rPr>
                      <m:t>deplasament</m:t>
                    </m:r>
                  </m:oMath>
                </a14:m>
                <a:endParaRPr lang="ro-RO" sz="2000" b="0" dirty="0"/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Ba</a:t>
                </a:r>
                <a:r>
                  <a:rPr lang="ro-RO" sz="1600" dirty="0"/>
                  <a:t>ză</a:t>
                </a:r>
                <a:r>
                  <a:rPr lang="en-US" sz="1600" dirty="0"/>
                  <a:t> / </a:t>
                </a:r>
                <a:r>
                  <a:rPr lang="ro-RO" sz="1600" dirty="0"/>
                  <a:t>bază</a:t>
                </a:r>
                <a:r>
                  <a:rPr lang="en-US" sz="1600" dirty="0"/>
                  <a:t>+ index / </a:t>
                </a:r>
                <a:r>
                  <a:rPr lang="ro-RO" sz="1600" dirty="0"/>
                  <a:t>bază </a:t>
                </a:r>
                <a:r>
                  <a:rPr lang="en-US" sz="1600" dirty="0"/>
                  <a:t>+ index∙</a:t>
                </a:r>
                <a:r>
                  <a:rPr lang="ro-RO" sz="1600" dirty="0"/>
                  <a:t>scalar</a:t>
                </a:r>
                <a:r>
                  <a:rPr lang="en-US" sz="1600" dirty="0"/>
                  <a:t>/ </a:t>
                </a:r>
                <a:r>
                  <a:rPr lang="ro-RO" sz="1600" dirty="0"/>
                  <a:t>bază </a:t>
                </a:r>
                <a:r>
                  <a:rPr lang="en-US" sz="1600" dirty="0"/>
                  <a:t>+ displacement / index∙</a:t>
                </a:r>
                <a:r>
                  <a:rPr lang="ro-RO" sz="1600" dirty="0"/>
                  <a:t> scalar </a:t>
                </a:r>
                <a:r>
                  <a:rPr lang="en-US" sz="1600" dirty="0"/>
                  <a:t>+ </a:t>
                </a:r>
                <a:r>
                  <a:rPr lang="ro-RO" sz="1600" dirty="0"/>
                  <a:t>deplasament </a:t>
                </a:r>
                <a:r>
                  <a:rPr lang="en-US" sz="1600" dirty="0"/>
                  <a:t>/ </a:t>
                </a:r>
                <a:r>
                  <a:rPr lang="ro-RO" sz="1600" dirty="0"/>
                  <a:t>deplasament</a:t>
                </a:r>
                <a:endParaRPr lang="en-US" sz="1600" dirty="0"/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ro-RO" sz="1800" dirty="0"/>
                  <a:t>Deplasamentul poate fi pe 8 sau 32 biți</a:t>
                </a:r>
              </a:p>
              <a:p>
                <a:pPr marL="1043234" lvl="2" indent="0">
                  <a:buNone/>
                </a:pPr>
                <a:endParaRPr lang="en-US" sz="1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NU exisă instrucțiuni ce să codifice două locații de memorie explicite ca operanzi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32330" y="1412341"/>
                <a:ext cx="9933888" cy="5106154"/>
              </a:xfrm>
              <a:blipFill>
                <a:blip r:embed="rId2"/>
                <a:stretch>
                  <a:fillRect l="-675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7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79" y="2871552"/>
            <a:ext cx="8580803" cy="722395"/>
          </a:xfrm>
        </p:spPr>
        <p:txBody>
          <a:bodyPr/>
          <a:lstStyle/>
          <a:p>
            <a:pPr algn="ctr"/>
            <a:r>
              <a:rPr lang="en-US" sz="6000" dirty="0"/>
              <a:t>5</a:t>
            </a:r>
            <a:r>
              <a:rPr lang="ro-RO" sz="6000" dirty="0"/>
              <a:t>. Setul de instrucțiuni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22407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Transfer de date și conversii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34226" y="1335675"/>
                <a:ext cx="9807053" cy="541723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16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Registrul EFLAGS ramâne neschimbat, în afara cazului în care este operand destinație implicit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</a:rPr>
                  <a:t>MOV</a:t>
                </a:r>
                <a:r>
                  <a:rPr lang="en-US" sz="1800" dirty="0"/>
                  <a:t> </a:t>
                </a:r>
                <a:r>
                  <a:rPr lang="ro-RO" sz="1800" dirty="0">
                    <a:latin typeface="Cambria Math" panose="02040503050406030204" pitchFamily="18" charset="0"/>
                  </a:rPr>
                  <a:t>destinație</a:t>
                </a:r>
                <a:r>
                  <a:rPr lang="en-US" sz="1800" dirty="0">
                    <a:latin typeface="Cambria Math" panose="02040503050406030204" pitchFamily="18" charset="0"/>
                  </a:rPr>
                  <a:t>, </a:t>
                </a:r>
                <a:r>
                  <a:rPr lang="ro-RO" sz="1800" dirty="0">
                    <a:latin typeface="Cambria Math" panose="02040503050406030204" pitchFamily="18" charset="0"/>
                  </a:rPr>
                  <a:t>sursă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ro-RO" sz="1400" dirty="0">
                    <a:latin typeface="Cambria Math" panose="02040503050406030204" pitchFamily="18" charset="0"/>
                  </a:rPr>
                  <a:t>destinație</a:t>
                </a:r>
                <a:r>
                  <a:rPr lang="en-US" sz="1400" dirty="0">
                    <a:latin typeface="Cambria Math" panose="02040503050406030204" pitchFamily="18" charset="0"/>
                  </a:rPr>
                  <a:t>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 </a:t>
                </a:r>
                <a:r>
                  <a:rPr lang="ro-RO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sură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521867" lvl="1" indent="0">
                  <a:buNone/>
                </a:pP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</a:rPr>
                  <a:t>LEA </a:t>
                </a:r>
                <a:r>
                  <a:rPr lang="ro-RO" sz="1800" dirty="0">
                    <a:latin typeface="Cambria Math" panose="02040503050406030204" pitchFamily="18" charset="0"/>
                  </a:rPr>
                  <a:t>destinație</a:t>
                </a:r>
                <a:r>
                  <a:rPr lang="en-US" sz="1800" dirty="0">
                    <a:latin typeface="Cambria Math" panose="02040503050406030204" pitchFamily="18" charset="0"/>
                  </a:rPr>
                  <a:t>, </a:t>
                </a:r>
                <a:r>
                  <a:rPr lang="ro-RO" sz="1800" dirty="0">
                    <a:latin typeface="Cambria Math" panose="02040503050406030204" pitchFamily="18" charset="0"/>
                  </a:rPr>
                  <a:t>sursă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ro-RO" sz="1400" dirty="0">
                    <a:latin typeface="Cambria Math" panose="02040503050406030204" pitchFamily="18" charset="0"/>
                  </a:rPr>
                  <a:t>destinație</a:t>
                </a:r>
                <a:r>
                  <a:rPr lang="en-US" sz="1400" dirty="0">
                    <a:latin typeface="Cambria Math" panose="02040503050406030204" pitchFamily="18" charset="0"/>
                  </a:rPr>
                  <a:t>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 </a:t>
                </a:r>
                <a:r>
                  <a:rPr lang="ro-RO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adresă (sursă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1043234" lvl="2" indent="0"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</a:rPr>
                  <a:t>XCHG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operand</m:t>
                        </m:r>
                      </m:e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operand</m:t>
                        </m:r>
                      </m:e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</a:rPr>
                          <m:t>operand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</a:rPr>
                          <m:t>operand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1043234" lvl="2" indent="0"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</a:rPr>
                  <a:t>MOVZX/MOVSX </a:t>
                </a:r>
                <a:r>
                  <a:rPr lang="ro-RO" sz="1800" dirty="0">
                    <a:latin typeface="Cambria Math" panose="02040503050406030204" pitchFamily="18" charset="0"/>
                  </a:rPr>
                  <a:t>destinație</a:t>
                </a:r>
                <a:r>
                  <a:rPr lang="en-US" sz="1800" dirty="0">
                    <a:latin typeface="Cambria Math" panose="02040503050406030204" pitchFamily="18" charset="0"/>
                  </a:rPr>
                  <a:t>, </a:t>
                </a:r>
                <a:r>
                  <a:rPr lang="ro-RO" sz="1800" dirty="0">
                    <a:latin typeface="Cambria Math" panose="02040503050406030204" pitchFamily="18" charset="0"/>
                  </a:rPr>
                  <a:t>sursă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ro-RO" sz="1400" dirty="0">
                    <a:latin typeface="Cambria Math" panose="02040503050406030204" pitchFamily="18" charset="0"/>
                  </a:rPr>
                  <a:t>destinație</a:t>
                </a:r>
                <a:r>
                  <a:rPr lang="en-US" sz="1400" dirty="0">
                    <a:latin typeface="Cambria Math" panose="02040503050406030204" pitchFamily="18" charset="0"/>
                  </a:rPr>
                  <a:t> 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 </a:t>
                </a:r>
                <a:r>
                  <a:rPr lang="ro-RO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valoarea din sursă, extinsă cu 0 / SEMN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</a:rPr>
                  <a:t>CBW/CWDE</a:t>
                </a: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mbria Math" panose="02040503050406030204" pitchFamily="18" charset="0"/>
                  </a:rPr>
                  <a:t>AX/EAX ←</a:t>
                </a:r>
                <a:r>
                  <a:rPr lang="ro-RO" sz="1400" dirty="0">
                    <a:latin typeface="Cambria Math" panose="02040503050406030204" pitchFamily="18" charset="0"/>
                  </a:rPr>
                  <a:t> valoara din AL / AX, extinsă cu SEMN</a:t>
                </a:r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</a:rPr>
                  <a:t>BSWAP </a:t>
                </a:r>
                <a:r>
                  <a:rPr lang="ro-RO" sz="1800" dirty="0">
                    <a:latin typeface="Cambria Math" panose="02040503050406030204" pitchFamily="18" charset="0"/>
                  </a:rPr>
                  <a:t>registru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ro-RO" sz="1400" dirty="0">
                    <a:latin typeface="Cambria Math" panose="02040503050406030204" pitchFamily="18" charset="0"/>
                  </a:rPr>
                  <a:t>Schimbă ordinea octeților (endianness) a unui registru pe 32 biți</a:t>
                </a:r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34226" y="1335675"/>
                <a:ext cx="9807053" cy="5417230"/>
              </a:xfrm>
              <a:blipFill>
                <a:blip r:embed="rId2"/>
                <a:stretch>
                  <a:fillRect l="-124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3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312437"/>
            <a:ext cx="9807053" cy="54230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1800" i="1" dirty="0">
                <a:solidFill>
                  <a:srgbClr val="FF0000"/>
                </a:solidFill>
                <a:latin typeface="Cambria Math" panose="02040503050406030204" pitchFamily="18" charset="0"/>
              </a:rPr>
              <a:t>Registrul EFLAGS ramâne neschimbat, în afara cazului în care este operand destinație implicit</a:t>
            </a:r>
            <a:endParaRPr lang="en-US" sz="2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16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PUSH</a:t>
            </a:r>
            <a:r>
              <a:rPr lang="en-US" sz="1800" dirty="0"/>
              <a:t> s</a:t>
            </a:r>
            <a:r>
              <a:rPr lang="ro-RO" sz="1800" dirty="0"/>
              <a:t>ursă</a:t>
            </a:r>
            <a:endParaRPr lang="en-US" sz="18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Cambria Math" panose="02040503050406030204" pitchFamily="18" charset="0"/>
              </a:rPr>
              <a:t>ESP ← ESP – size(</a:t>
            </a:r>
            <a:r>
              <a:rPr lang="ro-RO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sursă</a:t>
            </a:r>
            <a:r>
              <a:rPr lang="en-US" sz="1400" dirty="0">
                <a:latin typeface="Cambria Math" panose="02040503050406030204" pitchFamily="18" charset="0"/>
              </a:rPr>
              <a:t>)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Cambria Math" panose="02040503050406030204" pitchFamily="18" charset="0"/>
              </a:rPr>
              <a:t>SS:[ESP] ← source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endParaRPr lang="en-US" sz="16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POP</a:t>
            </a:r>
            <a:r>
              <a:rPr lang="en-US" sz="1800" dirty="0"/>
              <a:t> </a:t>
            </a:r>
            <a:r>
              <a:rPr lang="ro-RO" sz="1800" dirty="0"/>
              <a:t>destinație</a:t>
            </a:r>
            <a:endParaRPr lang="en-US" sz="18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400" dirty="0">
                <a:latin typeface="Cambria Math" panose="02040503050406030204" pitchFamily="18" charset="0"/>
              </a:rPr>
              <a:t>Destinație</a:t>
            </a:r>
            <a:r>
              <a:rPr lang="en-US" sz="1400" dirty="0">
                <a:latin typeface="Cambria Math" panose="02040503050406030204" pitchFamily="18" charset="0"/>
              </a:rPr>
              <a:t>← SS:[ESP]</a:t>
            </a:r>
            <a:endParaRPr lang="en-US" sz="1400" dirty="0"/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Cambria Math" panose="02040503050406030204" pitchFamily="18" charset="0"/>
              </a:rPr>
              <a:t>ESP ← ESP + size(</a:t>
            </a:r>
            <a:r>
              <a:rPr lang="ro-RO" sz="1400" dirty="0">
                <a:latin typeface="Cambria Math" panose="02040503050406030204" pitchFamily="18" charset="0"/>
              </a:rPr>
              <a:t>destinație</a:t>
            </a:r>
            <a:r>
              <a:rPr lang="en-US" sz="1400" dirty="0">
                <a:latin typeface="Cambria Math" panose="02040503050406030204" pitchFamily="18" charset="0"/>
              </a:rPr>
              <a:t>)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endParaRPr lang="en-US" sz="14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PUSHA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400" dirty="0">
                <a:latin typeface="Cambria Math" panose="02040503050406030204" pitchFamily="18" charset="0"/>
              </a:rPr>
              <a:t>PUSH pentru valorile curente ale </a:t>
            </a:r>
            <a:r>
              <a:rPr lang="en-US" sz="1400" dirty="0" err="1">
                <a:latin typeface="Cambria Math" panose="02040503050406030204" pitchFamily="18" charset="0"/>
              </a:rPr>
              <a:t>regi</a:t>
            </a:r>
            <a:r>
              <a:rPr lang="ro-RO" sz="1400" dirty="0">
                <a:latin typeface="Cambria Math" panose="02040503050406030204" pitchFamily="18" charset="0"/>
              </a:rPr>
              <a:t>ș</a:t>
            </a:r>
            <a:r>
              <a:rPr lang="en-US" sz="1400" dirty="0" err="1">
                <a:latin typeface="Cambria Math" panose="02040503050406030204" pitchFamily="18" charset="0"/>
              </a:rPr>
              <a:t>trilor</a:t>
            </a:r>
            <a:r>
              <a:rPr lang="en-US" sz="1400" dirty="0">
                <a:latin typeface="Cambria Math" panose="02040503050406030204" pitchFamily="18" charset="0"/>
              </a:rPr>
              <a:t> EAX, ECX, EDX, EBX, ESP, EBP, ESI, EDI, in </a:t>
            </a:r>
            <a:r>
              <a:rPr lang="en-US" sz="1400" dirty="0" err="1">
                <a:latin typeface="Cambria Math" panose="02040503050406030204" pitchFamily="18" charset="0"/>
              </a:rPr>
              <a:t>aceast</a:t>
            </a:r>
            <a:r>
              <a:rPr lang="ro-RO" sz="1400" dirty="0">
                <a:latin typeface="Cambria Math" panose="02040503050406030204" pitchFamily="18" charset="0"/>
              </a:rPr>
              <a:t>ă</a:t>
            </a:r>
            <a:r>
              <a:rPr lang="en-US" sz="1400" dirty="0">
                <a:latin typeface="Cambria Math" panose="02040503050406030204" pitchFamily="18" charset="0"/>
              </a:rPr>
              <a:t> </a:t>
            </a:r>
            <a:r>
              <a:rPr lang="en-US" sz="1400" dirty="0" err="1">
                <a:latin typeface="Cambria Math" panose="02040503050406030204" pitchFamily="18" charset="0"/>
              </a:rPr>
              <a:t>ordine</a:t>
            </a:r>
            <a:endParaRPr lang="en-US" sz="14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endParaRPr lang="en-US" sz="14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POPA</a:t>
            </a:r>
            <a:endParaRPr lang="ro-RO" sz="18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400" dirty="0">
                <a:latin typeface="Cambria Math" panose="02040503050406030204" pitchFamily="18" charset="0"/>
              </a:rPr>
              <a:t>Execută </a:t>
            </a:r>
            <a:r>
              <a:rPr lang="en-US" sz="1400" dirty="0">
                <a:latin typeface="Cambria Math" panose="02040503050406030204" pitchFamily="18" charset="0"/>
              </a:rPr>
              <a:t>P</a:t>
            </a:r>
            <a:r>
              <a:rPr lang="ro-RO" sz="1400" dirty="0">
                <a:latin typeface="Cambria Math" panose="02040503050406030204" pitchFamily="18" charset="0"/>
              </a:rPr>
              <a:t>OP</a:t>
            </a:r>
            <a:r>
              <a:rPr lang="en-US" sz="1400" dirty="0">
                <a:latin typeface="Cambria Math" panose="02040503050406030204" pitchFamily="18" charset="0"/>
              </a:rPr>
              <a:t> in </a:t>
            </a:r>
            <a:r>
              <a:rPr lang="en-US" sz="1400" dirty="0" err="1">
                <a:latin typeface="Cambria Math" panose="02040503050406030204" pitchFamily="18" charset="0"/>
              </a:rPr>
              <a:t>aceast</a:t>
            </a:r>
            <a:r>
              <a:rPr lang="ro-RO" sz="1400" dirty="0">
                <a:latin typeface="Cambria Math" panose="02040503050406030204" pitchFamily="18" charset="0"/>
              </a:rPr>
              <a:t>ă</a:t>
            </a:r>
            <a:r>
              <a:rPr lang="en-US" sz="1400" dirty="0">
                <a:latin typeface="Cambria Math" panose="02040503050406030204" pitchFamily="18" charset="0"/>
              </a:rPr>
              <a:t> </a:t>
            </a:r>
            <a:r>
              <a:rPr lang="en-US" sz="1400" dirty="0" err="1">
                <a:latin typeface="Cambria Math" panose="02040503050406030204" pitchFamily="18" charset="0"/>
              </a:rPr>
              <a:t>ordine</a:t>
            </a:r>
            <a:r>
              <a:rPr lang="en-US" sz="1400" dirty="0">
                <a:latin typeface="Cambria Math" panose="02040503050406030204" pitchFamily="18" charset="0"/>
              </a:rPr>
              <a:t>: EDI, ESI, EBP, ESP, EBX, EDX, ECX, EAX</a:t>
            </a:r>
          </a:p>
          <a:p>
            <a:pPr marL="1043234" lvl="2" indent="0">
              <a:buNone/>
            </a:pPr>
            <a:endParaRPr lang="en-US" sz="14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PUSHF/PUSHFD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POPF/POPFD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 Math" panose="02040503050406030204" pitchFamily="18" charset="0"/>
              </a:rPr>
              <a:t>Modific</a:t>
            </a:r>
            <a:r>
              <a:rPr lang="ro-RO" sz="1400" dirty="0">
                <a:latin typeface="Cambria Math" panose="02040503050406030204" pitchFamily="18" charset="0"/>
              </a:rPr>
              <a:t>ă registrul </a:t>
            </a:r>
            <a:r>
              <a:rPr lang="en-US" sz="1400" dirty="0">
                <a:latin typeface="Cambria Math" panose="02040503050406030204" pitchFamily="18" charset="0"/>
              </a:rPr>
              <a:t>EFLAGS!</a:t>
            </a:r>
            <a:endParaRPr lang="en-US" sz="1600" dirty="0">
              <a:latin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i="1" dirty="0">
              <a:latin typeface="Cambria Math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4730" y="590042"/>
            <a:ext cx="8141654" cy="722395"/>
          </a:xfrm>
          <a:prstGeom prst="rect">
            <a:avLst/>
          </a:prstGeom>
        </p:spPr>
        <p:txBody>
          <a:bodyPr vert="horz"/>
          <a:lstStyle>
            <a:lvl1pPr algn="l" defTabSz="5207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0000"/>
                </a:solidFill>
                <a:latin typeface="Le Monde Courrier Ptf Demi" pitchFamily="50" charset="0"/>
                <a:ea typeface="+mj-ea"/>
                <a:cs typeface="Arial"/>
              </a:defRPr>
            </a:lvl1pPr>
            <a:lvl2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2pPr>
            <a:lvl3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3pPr>
            <a:lvl4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4pPr>
            <a:lvl5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o-RO" sz="3200" dirty="0">
                <a:latin typeface="Tahoma" panose="020B0604030504040204" pitchFamily="34" charset="0"/>
              </a:rPr>
              <a:t>Transfer de date și conversii</a:t>
            </a:r>
            <a:endParaRPr lang="en-US" sz="3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06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Instrucțiuni aritmetice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3279" y="1508670"/>
                <a:ext cx="9807053" cy="536291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Registrul EFLAGS este schimbat pentru a evidenția caracteristici are rezultatului</a:t>
                </a:r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</a:rPr>
                  <a:t>INC/DEC</a:t>
                </a: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ADD/SUB</a:t>
                </a: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</a:rPr>
                  <a:t>CM</a:t>
                </a:r>
                <a:r>
                  <a:rPr lang="ro-RO" sz="1600" dirty="0">
                    <a:latin typeface="Cambria Math" panose="02040503050406030204" pitchFamily="18" charset="0"/>
                  </a:rPr>
                  <a:t>P, doar la comparare</a:t>
                </a:r>
                <a:r>
                  <a:rPr lang="en-US" sz="1600" dirty="0">
                    <a:latin typeface="Cambria Math" panose="02040503050406030204" pitchFamily="18" charset="0"/>
                  </a:rPr>
                  <a:t>!</a:t>
                </a: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MUL/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sz="2000" dirty="0">
                    <a:latin typeface="Cambria Math" panose="02040503050406030204" pitchFamily="18" charset="0"/>
                  </a:rPr>
                  <a:t>MUL </a:t>
                </a:r>
                <a:r>
                  <a:rPr lang="ro-RO" sz="2000" dirty="0">
                    <a:latin typeface="Cambria Math" panose="02040503050406030204" pitchFamily="18" charset="0"/>
                  </a:rPr>
                  <a:t>sursă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</a:rPr>
                  <a:t>EDX:EAX /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DX:AX / AX  </a:t>
                </a:r>
                <a:r>
                  <a:rPr lang="en-US" sz="1600" dirty="0">
                    <a:latin typeface="Cambria Math" panose="02040503050406030204" pitchFamily="18" charset="0"/>
                  </a:rPr>
                  <a:t>← (EAX /  AX / AL)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</a:t>
                </a:r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sursă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43234" lvl="2" indent="0">
                  <a:buNone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DIV/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sz="2000" dirty="0">
                    <a:latin typeface="Cambria Math" panose="02040503050406030204" pitchFamily="18" charset="0"/>
                  </a:rPr>
                  <a:t>DIV s</a:t>
                </a:r>
                <a:r>
                  <a:rPr lang="ro-RO" sz="2000" dirty="0">
                    <a:latin typeface="Cambria Math" panose="02040503050406030204" pitchFamily="18" charset="0"/>
                  </a:rPr>
                  <a:t>ursă 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</a:rPr>
                  <a:t>EAX/AX/AL 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</a:rPr>
                              <m:t>EDX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</a:rPr>
                              <m:t>EAX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</a:rPr>
                              <m:t> / 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DX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AX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/ 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AX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ro-RO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surs</m:t>
                            </m:r>
                            <m:r>
                              <m:rPr>
                                <m:nor/>
                              </m:rPr>
                              <a:rPr lang="ro-RO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,  EDX/DX/DL ← 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EDX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EAX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 /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DX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AX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/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AX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ro-RO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surs</m:t>
                                </m:r>
                                <m:r>
                                  <m:rPr>
                                    <m:nor/>
                                  </m:rPr>
                                  <a:rPr lang="ro-RO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ă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979067" lvl="1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</a:rPr>
                  <a:t>NEG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dest</a:t>
                </a:r>
                <a:r>
                  <a:rPr lang="ro-RO" sz="2000" dirty="0">
                    <a:latin typeface="Cambria Math" panose="02040503050406030204" pitchFamily="18" charset="0"/>
                  </a:rPr>
                  <a:t>inație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1500434" lvl="2" indent="-457200">
                  <a:buFont typeface="Arial" panose="020B0604020202020204" pitchFamily="34" charset="0"/>
                  <a:buChar char="•"/>
                </a:pPr>
                <a:r>
                  <a:rPr lang="ro-RO" sz="1600" dirty="0">
                    <a:latin typeface="Cambria Math" panose="02040503050406030204" pitchFamily="18" charset="0"/>
                  </a:rPr>
                  <a:t>Schimbă semnul</a:t>
                </a:r>
                <a:r>
                  <a:rPr lang="en-US" sz="16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sz="1600" b="0" i="0" smtClean="0">
                            <a:latin typeface="Cambria Math" panose="02040503050406030204" pitchFamily="18" charset="0"/>
                          </a:rPr>
                          <m:t>de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</a:rPr>
                          <m:t>𝑠𝑡𝑖𝑛𝑎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</a:rPr>
                          <m:t>ț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</a:rPr>
                          <m:t>𝑖𝑒</m:t>
                        </m:r>
                      </m:e>
                    </m:d>
                  </m:oMath>
                </a14:m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3279" y="1508670"/>
                <a:ext cx="9807053" cy="5362910"/>
              </a:xfrm>
              <a:blipFill rotWithShape="0">
                <a:blip r:embed="rId2"/>
                <a:stretch>
                  <a:fillRect l="-311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16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Instrucțiuni logice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3279" y="1508670"/>
            <a:ext cx="9807053" cy="51727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1800" i="1" dirty="0">
                <a:solidFill>
                  <a:srgbClr val="FF0000"/>
                </a:solidFill>
                <a:latin typeface="Cambria Math" panose="02040503050406030204" pitchFamily="18" charset="0"/>
              </a:rPr>
              <a:t>Registrul EFLAGS este schimbat pentru a evidenția caracteristici are rezultatului</a:t>
            </a:r>
            <a:endParaRPr lang="en-US" sz="18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i="1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AND </a:t>
            </a:r>
            <a:r>
              <a:rPr lang="ro-RO" sz="2400" dirty="0">
                <a:latin typeface="Cambria Math" panose="02040503050406030204" pitchFamily="18" charset="0"/>
              </a:rPr>
              <a:t>destinație</a:t>
            </a:r>
            <a:r>
              <a:rPr lang="en-US" sz="2400" dirty="0">
                <a:latin typeface="Cambria Math" panose="02040503050406030204" pitchFamily="18" charset="0"/>
              </a:rPr>
              <a:t>, </a:t>
            </a:r>
            <a:r>
              <a:rPr lang="ro-RO" sz="2400" dirty="0">
                <a:latin typeface="Cambria Math" panose="02040503050406030204" pitchFamily="18" charset="0"/>
              </a:rPr>
              <a:t>sursă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800" dirty="0">
                <a:latin typeface="Cambria Math" panose="02040503050406030204" pitchFamily="18" charset="0"/>
              </a:rPr>
              <a:t>Ștergere de biți sau verificare dacă anumiți biți sunt setați</a:t>
            </a:r>
            <a:endParaRPr lang="en-US" sz="18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TEST</a:t>
            </a:r>
            <a:r>
              <a:rPr lang="ro-RO" sz="1800" dirty="0">
                <a:latin typeface="Cambria Math" panose="02040503050406030204" pitchFamily="18" charset="0"/>
              </a:rPr>
              <a:t> destinație, sursă </a:t>
            </a:r>
            <a:r>
              <a:rPr lang="en-US" sz="1800" dirty="0">
                <a:latin typeface="Cambria Math" panose="02040503050406030204" pitchFamily="18" charset="0"/>
              </a:rPr>
              <a:t> </a:t>
            </a:r>
            <a:r>
              <a:rPr lang="ro-RO" sz="1800" dirty="0">
                <a:latin typeface="Cambria Math" panose="02040503050406030204" pitchFamily="18" charset="0"/>
              </a:rPr>
              <a:t>când doar trebuie verificați anumiți biți</a:t>
            </a:r>
          </a:p>
          <a:p>
            <a:pPr marL="1043234" lvl="2" indent="0">
              <a:buNone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OR </a:t>
            </a:r>
            <a:r>
              <a:rPr lang="ro-RO" sz="2400" dirty="0">
                <a:latin typeface="Cambria Math" panose="02040503050406030204" pitchFamily="18" charset="0"/>
              </a:rPr>
              <a:t>destinație</a:t>
            </a:r>
            <a:r>
              <a:rPr lang="en-US" sz="2400" dirty="0">
                <a:latin typeface="Cambria Math" panose="02040503050406030204" pitchFamily="18" charset="0"/>
              </a:rPr>
              <a:t>, </a:t>
            </a:r>
            <a:r>
              <a:rPr lang="ro-RO" sz="2400" dirty="0">
                <a:latin typeface="Cambria Math" panose="02040503050406030204" pitchFamily="18" charset="0"/>
              </a:rPr>
              <a:t>sursă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800" dirty="0">
                <a:latin typeface="Cambria Math" panose="02040503050406030204" pitchFamily="18" charset="0"/>
              </a:rPr>
              <a:t>Setare de biți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XOR </a:t>
            </a:r>
            <a:r>
              <a:rPr lang="ro-RO" sz="2400" dirty="0">
                <a:latin typeface="Cambria Math" panose="02040503050406030204" pitchFamily="18" charset="0"/>
              </a:rPr>
              <a:t>destinație</a:t>
            </a:r>
            <a:r>
              <a:rPr lang="en-US" sz="2400" dirty="0">
                <a:latin typeface="Cambria Math" panose="02040503050406030204" pitchFamily="18" charset="0"/>
              </a:rPr>
              <a:t>, </a:t>
            </a:r>
            <a:r>
              <a:rPr lang="ro-RO" sz="2400" dirty="0">
                <a:latin typeface="Cambria Math" panose="02040503050406030204" pitchFamily="18" charset="0"/>
              </a:rPr>
              <a:t>sursă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800" dirty="0">
                <a:latin typeface="Cambria Math" panose="02040503050406030204" pitchFamily="18" charset="0"/>
              </a:rPr>
              <a:t>Comutare de biți</a:t>
            </a:r>
            <a:endParaRPr lang="en-US" sz="1800" dirty="0">
              <a:latin typeface="Cambria Math" panose="02040503050406030204" pitchFamily="18" charset="0"/>
            </a:endParaRPr>
          </a:p>
          <a:p>
            <a:pPr marL="1043234" lvl="2" indent="0">
              <a:buNone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NOT </a:t>
            </a:r>
            <a:r>
              <a:rPr lang="ro-RO" sz="2400" dirty="0">
                <a:latin typeface="Cambria Math" panose="02040503050406030204" pitchFamily="18" charset="0"/>
              </a:rPr>
              <a:t>destinație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800" dirty="0">
                <a:latin typeface="Cambria Math" panose="02040503050406030204" pitchFamily="18" charset="0"/>
              </a:rPr>
              <a:t>Inversează valorilor biților valorii specificate</a:t>
            </a:r>
            <a:endParaRPr lang="en-US" sz="1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8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28" y="3016332"/>
            <a:ext cx="8141654" cy="722395"/>
          </a:xfrm>
        </p:spPr>
        <p:txBody>
          <a:bodyPr/>
          <a:lstStyle/>
          <a:p>
            <a:pPr algn="ctr"/>
            <a:r>
              <a:rPr lang="ro-RO" sz="6000" dirty="0"/>
              <a:t>1. Reprezentarea datelor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err="1"/>
              <a:t>Instruc</a:t>
            </a:r>
            <a:r>
              <a:rPr lang="ro-RO" sz="2900" dirty="0"/>
              <a:t>țiuni pentru operații pe biți</a:t>
            </a:r>
            <a:endParaRPr lang="en-US" sz="2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3279" y="1508670"/>
            <a:ext cx="9807053" cy="53991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1800" i="1" dirty="0">
                <a:solidFill>
                  <a:srgbClr val="FF0000"/>
                </a:solidFill>
                <a:latin typeface="Cambria Math" panose="02040503050406030204" pitchFamily="18" charset="0"/>
              </a:rPr>
              <a:t>Registrul EFLAGS este schimbat pentru a evidenția caracteristici are rezultatului</a:t>
            </a:r>
            <a:endParaRPr lang="en-US" sz="18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SHL/SAL </a:t>
            </a:r>
            <a:r>
              <a:rPr lang="ro-RO" sz="2000" dirty="0">
                <a:latin typeface="Cambria Math" panose="02040503050406030204" pitchFamily="18" charset="0"/>
              </a:rPr>
              <a:t>destinație</a:t>
            </a:r>
            <a:r>
              <a:rPr lang="en-US" sz="2000" dirty="0">
                <a:latin typeface="Cambria Math" panose="02040503050406030204" pitchFamily="18" charset="0"/>
              </a:rPr>
              <a:t>, </a:t>
            </a:r>
            <a:r>
              <a:rPr lang="ro-RO" sz="2000" dirty="0">
                <a:latin typeface="Cambria Math" panose="02040503050406030204" pitchFamily="18" charset="0"/>
              </a:rPr>
              <a:t>contor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Mută biții destinației la stânga, cu un număr de poziții specificat în contor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Înmulțire repetată cu 2</a:t>
            </a:r>
            <a:endParaRPr lang="en-US" sz="1600" dirty="0">
              <a:latin typeface="Cambria Math" panose="02040503050406030204" pitchFamily="18" charset="0"/>
            </a:endParaRPr>
          </a:p>
          <a:p>
            <a:pPr marL="1043234" lvl="2" indent="0">
              <a:buNone/>
            </a:pPr>
            <a:endParaRPr lang="en-US" sz="16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SHR/SAR </a:t>
            </a:r>
            <a:r>
              <a:rPr lang="ro-RO" sz="2000" dirty="0">
                <a:latin typeface="Cambria Math" panose="02040503050406030204" pitchFamily="18" charset="0"/>
              </a:rPr>
              <a:t>destinație</a:t>
            </a:r>
            <a:r>
              <a:rPr lang="en-US" sz="2000" dirty="0">
                <a:latin typeface="Cambria Math" panose="02040503050406030204" pitchFamily="18" charset="0"/>
              </a:rPr>
              <a:t>, </a:t>
            </a:r>
            <a:r>
              <a:rPr lang="ro-RO" sz="2000" dirty="0">
                <a:latin typeface="Cambria Math" panose="02040503050406030204" pitchFamily="18" charset="0"/>
              </a:rPr>
              <a:t>contor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Mută biții destinației la dreapta, cu un număr de poziții specificat în contor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Împărțire repetată cu 2 (SAR ține cont de bitul de semn)</a:t>
            </a:r>
            <a:endParaRPr lang="en-US" sz="16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endParaRPr lang="en-US" sz="16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ROL/RCL </a:t>
            </a:r>
            <a:r>
              <a:rPr lang="ro-RO" sz="2000" dirty="0">
                <a:latin typeface="Cambria Math" panose="02040503050406030204" pitchFamily="18" charset="0"/>
              </a:rPr>
              <a:t>destinație</a:t>
            </a:r>
            <a:r>
              <a:rPr lang="en-US" sz="2000" dirty="0">
                <a:latin typeface="Cambria Math" panose="02040503050406030204" pitchFamily="18" charset="0"/>
              </a:rPr>
              <a:t>, </a:t>
            </a:r>
            <a:r>
              <a:rPr lang="ro-RO" sz="2000" dirty="0">
                <a:latin typeface="Cambria Math" panose="02040503050406030204" pitchFamily="18" charset="0"/>
              </a:rPr>
              <a:t>contor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Rotește biții desinației la stânga, cu un număr de poziții specificat în contor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</a:rPr>
              <a:t>RCL </a:t>
            </a:r>
            <a:r>
              <a:rPr lang="ro-RO" sz="1600" dirty="0">
                <a:latin typeface="Cambria Math" panose="02040503050406030204" pitchFamily="18" charset="0"/>
              </a:rPr>
              <a:t>va utiliza CF ca destinație pentru cel mai semnifativ bit (cel mai din stânga)</a:t>
            </a:r>
            <a:endParaRPr lang="en-US" sz="16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ROR/RCR </a:t>
            </a:r>
            <a:r>
              <a:rPr lang="ro-RO" sz="2000" dirty="0">
                <a:latin typeface="Cambria Math" panose="02040503050406030204" pitchFamily="18" charset="0"/>
              </a:rPr>
              <a:t>destinație</a:t>
            </a:r>
            <a:r>
              <a:rPr lang="en-US" sz="2000" dirty="0">
                <a:latin typeface="Cambria Math" panose="02040503050406030204" pitchFamily="18" charset="0"/>
              </a:rPr>
              <a:t>, </a:t>
            </a:r>
            <a:r>
              <a:rPr lang="ro-RO" sz="2000" dirty="0">
                <a:latin typeface="Cambria Math" panose="02040503050406030204" pitchFamily="18" charset="0"/>
              </a:rPr>
              <a:t>contor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Rotește biții desinației la dreapta, cu un număr de poziții specificat în contor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</a:rPr>
              <a:t>RC</a:t>
            </a:r>
            <a:r>
              <a:rPr lang="ro-RO" sz="1600" dirty="0">
                <a:latin typeface="Cambria Math" panose="02040503050406030204" pitchFamily="18" charset="0"/>
              </a:rPr>
              <a:t>R</a:t>
            </a:r>
            <a:r>
              <a:rPr lang="en-US" sz="1600" dirty="0">
                <a:latin typeface="Cambria Math" panose="02040503050406030204" pitchFamily="18" charset="0"/>
              </a:rPr>
              <a:t> </a:t>
            </a:r>
            <a:r>
              <a:rPr lang="ro-RO" sz="1600" dirty="0">
                <a:latin typeface="Cambria Math" panose="02040503050406030204" pitchFamily="18" charset="0"/>
              </a:rPr>
              <a:t>va utiliza CF ca destinație pentru cel mai puțin semnificativ bit (cel mai din dreapta)</a:t>
            </a:r>
            <a:endParaRPr lang="en-US" sz="16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80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3279" y="1801640"/>
            <a:ext cx="9807053" cy="51061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i="1" dirty="0">
                <a:solidFill>
                  <a:srgbClr val="FF0000"/>
                </a:solidFill>
                <a:latin typeface="Cambria Math" panose="02040503050406030204" pitchFamily="18" charset="0"/>
              </a:rPr>
              <a:t>Registrul EFLAGS este schimbat pentru a evidenția caracteristici are rezultatului</a:t>
            </a:r>
            <a:endParaRPr lang="en-US" sz="20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SHLD/SHRD operand1, operand2, </a:t>
            </a:r>
            <a:r>
              <a:rPr lang="ro-RO" sz="2000" dirty="0">
                <a:latin typeface="Cambria Math" panose="02040503050406030204" pitchFamily="18" charset="0"/>
              </a:rPr>
              <a:t>contor 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</a:rPr>
              <a:t>SHL/SHR operand1:operand2, </a:t>
            </a:r>
            <a:r>
              <a:rPr lang="ro-RO" sz="1600" dirty="0">
                <a:latin typeface="Cambria Math" panose="02040503050406030204" pitchFamily="18" charset="0"/>
              </a:rPr>
              <a:t>contor</a:t>
            </a:r>
            <a:endParaRPr lang="en-US" sz="1600" dirty="0">
              <a:latin typeface="Cambria Math" panose="02040503050406030204" pitchFamily="18" charset="0"/>
            </a:endParaRPr>
          </a:p>
          <a:p>
            <a:pPr marL="1043234" lvl="2" indent="0">
              <a:buNone/>
            </a:pPr>
            <a:endParaRPr lang="en-US" sz="16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BT/BTS/BTR/BTC </a:t>
            </a:r>
            <a:r>
              <a:rPr lang="ro-RO" sz="2000" dirty="0">
                <a:latin typeface="Cambria Math" panose="02040503050406030204" pitchFamily="18" charset="0"/>
              </a:rPr>
              <a:t>desinație</a:t>
            </a:r>
            <a:r>
              <a:rPr lang="en-US" sz="2000" dirty="0">
                <a:latin typeface="Cambria Math" panose="02040503050406030204" pitchFamily="18" charset="0"/>
              </a:rPr>
              <a:t>, </a:t>
            </a:r>
            <a:r>
              <a:rPr lang="ro-RO" sz="2000" dirty="0">
                <a:latin typeface="Cambria Math" panose="02040503050406030204" pitchFamily="18" charset="0"/>
              </a:rPr>
              <a:t>poziție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</a:rPr>
              <a:t>CF ← </a:t>
            </a:r>
            <a:r>
              <a:rPr lang="ro-RO" sz="1600" dirty="0">
                <a:latin typeface="Cambria Math" panose="02040503050406030204" pitchFamily="18" charset="0"/>
              </a:rPr>
              <a:t>destinație</a:t>
            </a:r>
            <a:r>
              <a:rPr lang="en-US" sz="1600" dirty="0">
                <a:latin typeface="Cambria Math" panose="02040503050406030204" pitchFamily="18" charset="0"/>
              </a:rPr>
              <a:t>[</a:t>
            </a:r>
            <a:r>
              <a:rPr lang="ro-RO" sz="1600" dirty="0">
                <a:latin typeface="Cambria Math" panose="02040503050406030204" pitchFamily="18" charset="0"/>
              </a:rPr>
              <a:t>poziție</a:t>
            </a:r>
            <a:r>
              <a:rPr lang="en-US" sz="1600" dirty="0">
                <a:latin typeface="Cambria Math" panose="02040503050406030204" pitchFamily="18" charset="0"/>
              </a:rPr>
              <a:t>]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Lasă neschimbată valoarea bitului specificat</a:t>
            </a:r>
            <a:endParaRPr lang="en-US" sz="16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endParaRPr lang="en-US" sz="16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BSF/BSR </a:t>
            </a:r>
            <a:r>
              <a:rPr lang="ro-RO" sz="2000" dirty="0">
                <a:latin typeface="Cambria Math" panose="02040503050406030204" pitchFamily="18" charset="0"/>
              </a:rPr>
              <a:t>desinație</a:t>
            </a:r>
            <a:r>
              <a:rPr lang="en-US" sz="2000" dirty="0">
                <a:latin typeface="Cambria Math" panose="02040503050406030204" pitchFamily="18" charset="0"/>
              </a:rPr>
              <a:t>, </a:t>
            </a:r>
            <a:r>
              <a:rPr lang="ro-RO" sz="2000" dirty="0">
                <a:latin typeface="Cambria Math" panose="02040503050406030204" pitchFamily="18" charset="0"/>
              </a:rPr>
              <a:t>sursă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destinație</a:t>
            </a:r>
            <a:r>
              <a:rPr lang="en-US" sz="1600" dirty="0">
                <a:latin typeface="Cambria Math" panose="02040503050406030204" pitchFamily="18" charset="0"/>
              </a:rPr>
              <a:t>← </a:t>
            </a:r>
            <a:r>
              <a:rPr lang="ro-RO" sz="1600" dirty="0">
                <a:latin typeface="Cambria Math" panose="02040503050406030204" pitchFamily="18" charset="0"/>
              </a:rPr>
              <a:t>poziția celui mai semnificativ / celui mai puțin semnificativ bit setat</a:t>
            </a:r>
            <a:endParaRPr lang="en-US" sz="16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endParaRPr 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2330" y="437642"/>
            <a:ext cx="8141654" cy="722395"/>
          </a:xfrm>
        </p:spPr>
        <p:txBody>
          <a:bodyPr/>
          <a:lstStyle/>
          <a:p>
            <a:r>
              <a:rPr lang="en-US" sz="2900" dirty="0" err="1"/>
              <a:t>Instruc</a:t>
            </a:r>
            <a:r>
              <a:rPr lang="ro-RO" sz="2900" dirty="0"/>
              <a:t>țiuni pentru operații pe biți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123971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900" dirty="0"/>
              <a:t>Instrucțiuni de control al exec</a:t>
            </a:r>
            <a:r>
              <a:rPr lang="en-US" sz="2900" dirty="0"/>
              <a:t>u</a:t>
            </a:r>
            <a:r>
              <a:rPr lang="ro-RO" sz="2900" dirty="0"/>
              <a:t>ției</a:t>
            </a:r>
            <a:endParaRPr lang="en-US" sz="2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412341"/>
            <a:ext cx="9807053" cy="5106154"/>
          </a:xfrm>
        </p:spPr>
        <p:txBody>
          <a:bodyPr/>
          <a:lstStyle/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JMP </a:t>
            </a:r>
            <a:r>
              <a:rPr lang="ro-RO" sz="2000" dirty="0">
                <a:latin typeface="Cambria Math" panose="02040503050406030204" pitchFamily="18" charset="0"/>
              </a:rPr>
              <a:t>adresă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CALL </a:t>
            </a:r>
            <a:r>
              <a:rPr lang="ro-RO" sz="2000" dirty="0">
                <a:latin typeface="Cambria Math" panose="02040503050406030204" pitchFamily="18" charset="0"/>
              </a:rPr>
              <a:t>adresă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RET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INT </a:t>
            </a:r>
            <a:r>
              <a:rPr lang="ro-RO" sz="2000" dirty="0">
                <a:latin typeface="Cambria Math" panose="02040503050406030204" pitchFamily="18" charset="0"/>
              </a:rPr>
              <a:t>cod întrerupere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IRET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J(c/</a:t>
            </a:r>
            <a:r>
              <a:rPr lang="en-US" sz="2000" dirty="0" err="1">
                <a:latin typeface="Cambria Math" panose="02040503050406030204" pitchFamily="18" charset="0"/>
              </a:rPr>
              <a:t>nc</a:t>
            </a:r>
            <a:r>
              <a:rPr lang="en-US" sz="2000" dirty="0">
                <a:latin typeface="Cambria Math" panose="02040503050406030204" pitchFamily="18" charset="0"/>
              </a:rPr>
              <a:t>/z/</a:t>
            </a:r>
            <a:r>
              <a:rPr lang="en-US" sz="2000" dirty="0" err="1">
                <a:latin typeface="Cambria Math" panose="02040503050406030204" pitchFamily="18" charset="0"/>
              </a:rPr>
              <a:t>nz</a:t>
            </a:r>
            <a:r>
              <a:rPr lang="en-US" sz="2000" dirty="0">
                <a:latin typeface="Cambria Math" panose="02040503050406030204" pitchFamily="18" charset="0"/>
              </a:rPr>
              <a:t>/p/np/s/ns/o/no) </a:t>
            </a:r>
            <a:r>
              <a:rPr lang="ro-RO" sz="2000" dirty="0">
                <a:latin typeface="Cambria Math" panose="02040503050406030204" pitchFamily="18" charset="0"/>
              </a:rPr>
              <a:t>adresă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Saltul se execută dacă flag-ul specificat </a:t>
            </a:r>
            <a:endParaRPr lang="en-US" sz="16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J(l/le/g/</a:t>
            </a:r>
            <a:r>
              <a:rPr lang="en-US" sz="2000" dirty="0" err="1">
                <a:latin typeface="Cambria Math" panose="02040503050406030204" pitchFamily="18" charset="0"/>
              </a:rPr>
              <a:t>ge</a:t>
            </a:r>
            <a:r>
              <a:rPr lang="en-US" sz="2000" dirty="0">
                <a:latin typeface="Cambria Math" panose="02040503050406030204" pitchFamily="18" charset="0"/>
              </a:rPr>
              <a:t>/</a:t>
            </a:r>
            <a:r>
              <a:rPr lang="en-US" sz="2000" dirty="0" err="1">
                <a:latin typeface="Cambria Math" panose="02040503050406030204" pitchFamily="18" charset="0"/>
              </a:rPr>
              <a:t>nl</a:t>
            </a:r>
            <a:r>
              <a:rPr lang="en-US" sz="2000" dirty="0">
                <a:latin typeface="Cambria Math" panose="02040503050406030204" pitchFamily="18" charset="0"/>
              </a:rPr>
              <a:t>/</a:t>
            </a:r>
            <a:r>
              <a:rPr lang="en-US" sz="2000" dirty="0" err="1">
                <a:latin typeface="Cambria Math" panose="02040503050406030204" pitchFamily="18" charset="0"/>
              </a:rPr>
              <a:t>nle</a:t>
            </a:r>
            <a:r>
              <a:rPr lang="en-US" sz="2000" dirty="0">
                <a:latin typeface="Cambria Math" panose="02040503050406030204" pitchFamily="18" charset="0"/>
              </a:rPr>
              <a:t>/ng/</a:t>
            </a:r>
            <a:r>
              <a:rPr lang="en-US" sz="2000" dirty="0" err="1">
                <a:latin typeface="Cambria Math" panose="02040503050406030204" pitchFamily="18" charset="0"/>
              </a:rPr>
              <a:t>nge</a:t>
            </a:r>
            <a:r>
              <a:rPr lang="en-US" sz="2000" dirty="0">
                <a:latin typeface="Cambria Math" panose="02040503050406030204" pitchFamily="18" charset="0"/>
              </a:rPr>
              <a:t>) a</a:t>
            </a:r>
            <a:r>
              <a:rPr lang="ro-RO" sz="2000" dirty="0">
                <a:latin typeface="Cambria Math" panose="02040503050406030204" pitchFamily="18" charset="0"/>
              </a:rPr>
              <a:t>dresă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Saltul se execută dacă la ultima operație CMP / SUB primul operand nu a fost mai  mic (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n</a:t>
            </a:r>
            <a:r>
              <a:rPr lang="ro-RO" sz="1600" dirty="0">
                <a:latin typeface="Cambria Math" panose="02040503050406030204" pitchFamily="18" charset="0"/>
              </a:rPr>
              <a:t>ot 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l</a:t>
            </a:r>
            <a:r>
              <a:rPr lang="ro-RO" sz="1600" dirty="0">
                <a:latin typeface="Cambria Math" panose="02040503050406030204" pitchFamily="18" charset="0"/>
              </a:rPr>
              <a:t>ess) / a fost mai mare sau egal cu al doilea (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g</a:t>
            </a:r>
            <a:r>
              <a:rPr lang="ro-RO" sz="1600" dirty="0">
                <a:latin typeface="Cambria Math" panose="02040503050406030204" pitchFamily="18" charset="0"/>
              </a:rPr>
              <a:t>reater or 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ro-RO" sz="1600" dirty="0">
                <a:latin typeface="Cambria Math" panose="02040503050406030204" pitchFamily="18" charset="0"/>
              </a:rPr>
              <a:t>qual) (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cu SEMN</a:t>
            </a:r>
            <a:r>
              <a:rPr lang="ro-RO" sz="1600" dirty="0">
                <a:latin typeface="Cambria Math" panose="02040503050406030204" pitchFamily="18" charset="0"/>
              </a:rPr>
              <a:t>)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J(b/be/a/ae/</a:t>
            </a:r>
            <a:r>
              <a:rPr lang="en-US" sz="2000" dirty="0" err="1">
                <a:latin typeface="Cambria Math" panose="02040503050406030204" pitchFamily="18" charset="0"/>
              </a:rPr>
              <a:t>nb</a:t>
            </a:r>
            <a:r>
              <a:rPr lang="en-US" sz="2000" dirty="0">
                <a:latin typeface="Cambria Math" panose="02040503050406030204" pitchFamily="18" charset="0"/>
              </a:rPr>
              <a:t>/</a:t>
            </a:r>
            <a:r>
              <a:rPr lang="en-US" sz="2000" dirty="0" err="1">
                <a:latin typeface="Cambria Math" panose="02040503050406030204" pitchFamily="18" charset="0"/>
              </a:rPr>
              <a:t>nbe</a:t>
            </a:r>
            <a:r>
              <a:rPr lang="en-US" sz="2000" dirty="0">
                <a:latin typeface="Cambria Math" panose="02040503050406030204" pitchFamily="18" charset="0"/>
              </a:rPr>
              <a:t>/</a:t>
            </a:r>
            <a:r>
              <a:rPr lang="en-US" sz="2000" dirty="0" err="1">
                <a:latin typeface="Cambria Math" panose="02040503050406030204" pitchFamily="18" charset="0"/>
              </a:rPr>
              <a:t>na</a:t>
            </a:r>
            <a:r>
              <a:rPr lang="en-US" sz="2000" dirty="0">
                <a:latin typeface="Cambria Math" panose="02040503050406030204" pitchFamily="18" charset="0"/>
              </a:rPr>
              <a:t>/</a:t>
            </a:r>
            <a:r>
              <a:rPr lang="en-US" sz="2000" dirty="0" err="1">
                <a:latin typeface="Cambria Math" panose="02040503050406030204" pitchFamily="18" charset="0"/>
              </a:rPr>
              <a:t>nae</a:t>
            </a:r>
            <a:r>
              <a:rPr lang="en-US" sz="2000" dirty="0">
                <a:latin typeface="Cambria Math" panose="02040503050406030204" pitchFamily="18" charset="0"/>
              </a:rPr>
              <a:t>) </a:t>
            </a:r>
            <a:r>
              <a:rPr lang="ro-RO" sz="2000" dirty="0">
                <a:latin typeface="Cambria Math" panose="02040503050406030204" pitchFamily="18" charset="0"/>
              </a:rPr>
              <a:t>adresă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Saltul se execută dacă la ultima operație CMP / SUB primul operand nu a fost mai  mic (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n</a:t>
            </a:r>
            <a:r>
              <a:rPr lang="ro-RO" sz="1600" dirty="0">
                <a:latin typeface="Cambria Math" panose="02040503050406030204" pitchFamily="18" charset="0"/>
              </a:rPr>
              <a:t>ot 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b</a:t>
            </a:r>
            <a:r>
              <a:rPr lang="ro-RO" sz="1600" dirty="0">
                <a:latin typeface="Cambria Math" panose="02040503050406030204" pitchFamily="18" charset="0"/>
              </a:rPr>
              <a:t>elow) / a fost mai mare sau egal cu al doilea (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a</a:t>
            </a:r>
            <a:r>
              <a:rPr lang="ro-RO" sz="1600" dirty="0">
                <a:latin typeface="Cambria Math" panose="02040503050406030204" pitchFamily="18" charset="0"/>
              </a:rPr>
              <a:t>bove or 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ro-RO" sz="1600" dirty="0">
                <a:latin typeface="Cambria Math" panose="02040503050406030204" pitchFamily="18" charset="0"/>
              </a:rPr>
              <a:t>qual) (</a:t>
            </a:r>
            <a:r>
              <a:rPr lang="ro-RO" sz="1600" dirty="0">
                <a:solidFill>
                  <a:srgbClr val="FF0000"/>
                </a:solidFill>
                <a:latin typeface="Cambria Math" panose="02040503050406030204" pitchFamily="18" charset="0"/>
              </a:rPr>
              <a:t>fără SEMN</a:t>
            </a:r>
            <a:r>
              <a:rPr lang="ro-RO" sz="1600" dirty="0">
                <a:latin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0340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900" dirty="0"/>
              <a:t>Instrucțiuni de control al exec</a:t>
            </a:r>
            <a:r>
              <a:rPr lang="en-US" sz="2900" dirty="0"/>
              <a:t>u</a:t>
            </a:r>
            <a:r>
              <a:rPr lang="ro-RO" sz="2900" dirty="0"/>
              <a:t>ției</a:t>
            </a:r>
            <a:endParaRPr lang="en-US" sz="29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575303"/>
            <a:ext cx="9807053" cy="4508626"/>
          </a:xfrm>
        </p:spPr>
        <p:txBody>
          <a:bodyPr/>
          <a:lstStyle/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</a:rPr>
              <a:t>LOOP/LOOPZ/LOOPNZ </a:t>
            </a:r>
            <a:r>
              <a:rPr lang="ro-RO" sz="2000" dirty="0">
                <a:latin typeface="Cambria Math" panose="02040503050406030204" pitchFamily="18" charset="0"/>
              </a:rPr>
              <a:t>adresă</a:t>
            </a:r>
            <a:r>
              <a:rPr lang="en-US" sz="2000" dirty="0">
                <a:latin typeface="Cambria Math" panose="02040503050406030204" pitchFamily="18" charset="0"/>
              </a:rPr>
              <a:t>: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mbria Math" panose="02040503050406030204" pitchFamily="18" charset="0"/>
              </a:rPr>
              <a:t>Precondi</a:t>
            </a:r>
            <a:r>
              <a:rPr lang="ro-RO" sz="1600" dirty="0">
                <a:latin typeface="Cambria Math" panose="02040503050406030204" pitchFamily="18" charset="0"/>
              </a:rPr>
              <a:t>ție</a:t>
            </a:r>
            <a:r>
              <a:rPr lang="en-US" sz="1600" dirty="0">
                <a:latin typeface="Cambria Math" panose="02040503050406030204" pitchFamily="18" charset="0"/>
              </a:rPr>
              <a:t>: </a:t>
            </a:r>
            <a:r>
              <a:rPr lang="ro-RO" sz="1600" dirty="0">
                <a:latin typeface="Cambria Math" panose="02040503050406030204" pitchFamily="18" charset="0"/>
              </a:rPr>
              <a:t>nimic </a:t>
            </a:r>
            <a:r>
              <a:rPr lang="en-US" sz="1600" dirty="0">
                <a:latin typeface="Cambria Math" panose="02040503050406030204" pitchFamily="18" charset="0"/>
              </a:rPr>
              <a:t>/</a:t>
            </a:r>
            <a:r>
              <a:rPr lang="ro-RO" sz="1600" dirty="0">
                <a:latin typeface="Cambria Math" panose="02040503050406030204" pitchFamily="18" charset="0"/>
              </a:rPr>
              <a:t>verifică </a:t>
            </a:r>
            <a:r>
              <a:rPr lang="en-US" sz="1600" dirty="0">
                <a:latin typeface="Cambria Math" panose="02040503050406030204" pitchFamily="18" charset="0"/>
              </a:rPr>
              <a:t>ZF=1/</a:t>
            </a:r>
            <a:r>
              <a:rPr lang="ro-RO" sz="1600" dirty="0">
                <a:latin typeface="Cambria Math" panose="02040503050406030204" pitchFamily="18" charset="0"/>
              </a:rPr>
              <a:t>verifică </a:t>
            </a:r>
            <a:r>
              <a:rPr lang="en-US" sz="1600" dirty="0">
                <a:latin typeface="Cambria Math" panose="02040503050406030204" pitchFamily="18" charset="0"/>
              </a:rPr>
              <a:t>ZF=0</a:t>
            </a: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Decrementează</a:t>
            </a:r>
            <a:r>
              <a:rPr lang="en-US" sz="1600" dirty="0">
                <a:latin typeface="Cambria Math" panose="02040503050406030204" pitchFamily="18" charset="0"/>
              </a:rPr>
              <a:t> ECX  </a:t>
            </a:r>
            <a:r>
              <a:rPr lang="ro-RO" sz="1600" dirty="0">
                <a:latin typeface="Cambria Math" panose="02040503050406030204" pitchFamily="18" charset="0"/>
              </a:rPr>
              <a:t>apoi salt la adresa speicificată dacă valoarea nouă din ECX nu este 0</a:t>
            </a:r>
            <a:endParaRPr lang="en-US" sz="1600" dirty="0">
              <a:latin typeface="Cambria Math" panose="02040503050406030204" pitchFamily="18" charset="0"/>
            </a:endParaRPr>
          </a:p>
          <a:p>
            <a:pPr marL="1500434" lvl="2" indent="-457200"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</a:rPr>
              <a:t>Dacă </a:t>
            </a:r>
            <a:r>
              <a:rPr lang="en-US" sz="1600" dirty="0">
                <a:latin typeface="Cambria Math" panose="02040503050406030204" pitchFamily="18" charset="0"/>
              </a:rPr>
              <a:t>ECX = 0 ?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JCXZ/JECXZ ad</a:t>
            </a:r>
            <a:r>
              <a:rPr lang="ro-RO" sz="1800" dirty="0">
                <a:latin typeface="Cambria Math" panose="02040503050406030204" pitchFamily="18" charset="0"/>
              </a:rPr>
              <a:t>dresă</a:t>
            </a:r>
            <a:endParaRPr lang="en-US" sz="1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71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Instrucțiuni de sistem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412341"/>
            <a:ext cx="9807053" cy="5106154"/>
          </a:xfrm>
        </p:spPr>
        <p:txBody>
          <a:bodyPr/>
          <a:lstStyle/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LIDT/LGDT/SIDT/SGDT/LTR/STR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IN/OUT/INS*/OUTS*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RDMSR/WRMSR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HLT, NOP</a:t>
            </a:r>
          </a:p>
          <a:p>
            <a:pPr marL="521867" lvl="1" indent="0">
              <a:buNone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RDTSC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INVLPG</a:t>
            </a:r>
          </a:p>
          <a:p>
            <a:pPr marL="521867" lvl="1" indent="0">
              <a:buNone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VMXON/VMCALL/VMRESUME/…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16186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29" y="1412341"/>
            <a:ext cx="9542944" cy="556395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[bits 16]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Code: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cli                    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</a:t>
            </a:r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ște primirea întreruperilor mascabile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; </a:t>
            </a:r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facem tabela de descriptori cunoscută procesorului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cr0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cr0,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; </a:t>
            </a:r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activare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ProtectionEnble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DescriptorTable.code16 -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ProtectedMode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ax,     DescriptorTable.data16 -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DescriptorTable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ds,     ax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DescriptorTable.code32 -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ProtectedMode32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[bits 32]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ProtectedMode32: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data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...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...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4730" y="590042"/>
            <a:ext cx="8141654" cy="722395"/>
          </a:xfrm>
          <a:prstGeom prst="rect">
            <a:avLst/>
          </a:prstGeom>
        </p:spPr>
        <p:txBody>
          <a:bodyPr vert="horz"/>
          <a:lstStyle>
            <a:lvl1pPr algn="l" defTabSz="5207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0000"/>
                </a:solidFill>
                <a:latin typeface="Le Monde Courrier Ptf Demi" pitchFamily="50" charset="0"/>
                <a:ea typeface="+mj-ea"/>
                <a:cs typeface="Arial"/>
              </a:defRPr>
            </a:lvl1pPr>
            <a:lvl2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2pPr>
            <a:lvl3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3pPr>
            <a:lvl4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4pPr>
            <a:lvl5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o-RO" sz="3200" dirty="0">
                <a:latin typeface="Tahoma" panose="020B0604030504040204" pitchFamily="34" charset="0"/>
              </a:rPr>
              <a:t>Instrucțiuni de sistem</a:t>
            </a:r>
            <a:endParaRPr lang="en-US" sz="3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18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28" y="3016332"/>
            <a:ext cx="8141654" cy="722395"/>
          </a:xfrm>
        </p:spPr>
        <p:txBody>
          <a:bodyPr/>
          <a:lstStyle/>
          <a:p>
            <a:pPr algn="ctr"/>
            <a:r>
              <a:rPr lang="en-US" sz="6000" dirty="0"/>
              <a:t>6</a:t>
            </a:r>
            <a:r>
              <a:rPr lang="ro-RO" sz="6000" dirty="0"/>
              <a:t>. </a:t>
            </a:r>
            <a:r>
              <a:rPr lang="en-US" sz="6000" dirty="0" err="1"/>
              <a:t>Controlul</a:t>
            </a:r>
            <a:r>
              <a:rPr lang="ro-RO" sz="6000" dirty="0"/>
              <a:t> execuției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20301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Controlul execuției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593410"/>
            <a:ext cx="9807053" cy="47892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Instrucțiuni de salt sau apel necondiționat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Instrucțiuni de ciclare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Combinație de</a:t>
            </a:r>
            <a:endParaRPr lang="en-US" sz="24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400" dirty="0"/>
              <a:t>Instrucțiuni ce modifică registrul EFALGS</a:t>
            </a:r>
            <a:endParaRPr lang="en-US" sz="24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sz="2400" dirty="0"/>
              <a:t>Salt condiționat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754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412341"/>
            <a:ext cx="9807053" cy="54501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Exemple</a:t>
            </a:r>
            <a:endParaRPr lang="en-US" sz="24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521867" lvl="1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încearcă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				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este cmp necesară?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primaCondițieAdevarată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va realiza saltul?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aDouaCondițieAdevărată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dar acesta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încearcă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 câte ori se repetă secvența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niciuna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ajunge la această instrucțiune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521867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primaCondițieAdevarată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gata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aDouaCondițieAdevărată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gata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niciuna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21867" lvl="1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spuneConcluzia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4730" y="590042"/>
            <a:ext cx="8141654" cy="722395"/>
          </a:xfrm>
          <a:prstGeom prst="rect">
            <a:avLst/>
          </a:prstGeom>
        </p:spPr>
        <p:txBody>
          <a:bodyPr vert="horz"/>
          <a:lstStyle>
            <a:lvl1pPr algn="l" defTabSz="5207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0000"/>
                </a:solidFill>
                <a:latin typeface="Le Monde Courrier Ptf Demi" pitchFamily="50" charset="0"/>
                <a:ea typeface="+mj-ea"/>
                <a:cs typeface="Arial"/>
              </a:defRPr>
            </a:lvl1pPr>
            <a:lvl2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2pPr>
            <a:lvl3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3pPr>
            <a:lvl4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4pPr>
            <a:lvl5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o-RO" sz="3200" dirty="0">
                <a:latin typeface="Tahoma" panose="020B0604030504040204" pitchFamily="34" charset="0"/>
              </a:rPr>
              <a:t>Controlul execuției</a:t>
            </a:r>
            <a:endParaRPr lang="en-US" sz="3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42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28" y="3016332"/>
            <a:ext cx="8141654" cy="722395"/>
          </a:xfrm>
        </p:spPr>
        <p:txBody>
          <a:bodyPr/>
          <a:lstStyle/>
          <a:p>
            <a:pPr algn="ctr"/>
            <a:r>
              <a:rPr lang="en-US" sz="6000" dirty="0"/>
              <a:t>7</a:t>
            </a:r>
            <a:r>
              <a:rPr lang="ro-RO" sz="6000" dirty="0"/>
              <a:t>. Limbaj de asamblare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3602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ro-RO" sz="2400" dirty="0"/>
                  <a:t>Dacă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/>
                  <a:t>este reprezentarea</a:t>
                </a:r>
                <a:r>
                  <a:rPr lang="en-US" sz="2400" dirty="0"/>
                  <a:t> </a:t>
                </a:r>
                <a:r>
                  <a:rPr lang="ro-RO" sz="2400" dirty="0"/>
                  <a:t>lui</a:t>
                </a:r>
                <a:r>
                  <a:rPr lang="en-US" sz="2400" dirty="0"/>
                  <a:t> V </a:t>
                </a:r>
                <a:r>
                  <a:rPr lang="ro-RO" sz="2400" dirty="0"/>
                  <a:t>în baza</a:t>
                </a:r>
                <a:r>
                  <a:rPr lang="en-US" sz="2400" dirty="0"/>
                  <a:t> B, </a:t>
                </a:r>
                <a:r>
                  <a:rPr lang="ro-RO" sz="2400" dirty="0"/>
                  <a:t>atunci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translat</a:t>
                </a:r>
                <a:r>
                  <a:rPr lang="ro-RO" sz="2400" dirty="0"/>
                  <a:t>ăm</a:t>
                </a:r>
                <a:r>
                  <a:rPr lang="en-US" sz="2400" dirty="0"/>
                  <a:t> </a:t>
                </a:r>
                <a:r>
                  <a:rPr lang="ro-RO" sz="2400" dirty="0"/>
                  <a:t>restul</a:t>
                </a:r>
                <a:r>
                  <a:rPr lang="en-US" sz="2400" dirty="0"/>
                  <a:t> </a:t>
                </a:r>
                <a:r>
                  <a:rPr lang="ro-RO" sz="2400" dirty="0"/>
                  <a:t>lui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ro-RO" sz="2400" dirty="0"/>
                  <a:t>în simbolul corespunzător din baza </a:t>
                </a:r>
                <a:r>
                  <a:rPr lang="en-US" sz="2400" dirty="0"/>
                  <a:t>B</a:t>
                </a:r>
                <a:endParaRPr lang="ro-RO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ro-RO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o-RO" sz="2400" dirty="0"/>
                  <a:t>Exemple:</a:t>
                </a:r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234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10110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+0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0110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∙16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∙16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751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29" y="437642"/>
            <a:ext cx="8303707" cy="722395"/>
          </a:xfrm>
        </p:spPr>
        <p:txBody>
          <a:bodyPr/>
          <a:lstStyle/>
          <a:p>
            <a:r>
              <a:rPr lang="ro-RO" sz="3200" dirty="0"/>
              <a:t>Recapitularea sistemelor numerice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2091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Limbaj de asamblare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160037"/>
            <a:ext cx="9807053" cy="53584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ro-RO" sz="2000" dirty="0"/>
              <a:t>Există multiple implementări și instrumente ce pot fi utilizate</a:t>
            </a:r>
            <a:endParaRPr lang="en-US" sz="20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MASM/ML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NASM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YASM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TASM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  <a:p>
            <a:pPr marL="521867" lvl="1" indent="0">
              <a:buNone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Instrumente pentru dezasambplare</a:t>
            </a:r>
            <a:endParaRPr lang="en-US" sz="20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IDA (</a:t>
            </a:r>
            <a:r>
              <a:rPr lang="ro-RO" sz="2000" dirty="0"/>
              <a:t>este disponibilă o versiune gratuită</a:t>
            </a:r>
            <a:r>
              <a:rPr lang="en-US" sz="2000" dirty="0"/>
              <a:t>)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OllyDbg</a:t>
            </a:r>
            <a:r>
              <a:rPr lang="en-US" sz="2000" dirty="0"/>
              <a:t>, 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WinDbg</a:t>
            </a:r>
            <a:endParaRPr lang="en-US" sz="20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NASM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3244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Limbaj de asamblare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160037"/>
            <a:ext cx="9807053" cy="53584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Exemple de sintaxă</a:t>
            </a:r>
            <a:r>
              <a:rPr lang="en-US" sz="2000" dirty="0"/>
              <a:t>: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MASM (</a:t>
            </a:r>
            <a:r>
              <a:rPr lang="ro-RO" sz="2000" dirty="0"/>
              <a:t>NU ține cont de majuscule</a:t>
            </a:r>
            <a:r>
              <a:rPr lang="en-US" sz="2000" dirty="0"/>
              <a:t>)</a:t>
            </a:r>
          </a:p>
          <a:p>
            <a:pPr marL="1043234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byte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pPr marL="1043234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foo</a:t>
            </a:r>
          </a:p>
          <a:p>
            <a:pPr marL="1043234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+ 2*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5]</a:t>
            </a:r>
          </a:p>
          <a:p>
            <a:pPr marL="521867" lvl="1" indent="0">
              <a:buNone/>
            </a:pPr>
            <a:endParaRPr lang="en-US" sz="2000" dirty="0"/>
          </a:p>
          <a:p>
            <a:pPr marL="864767" lvl="1" indent="-342900"/>
            <a:r>
              <a:rPr lang="en-US" sz="2000" dirty="0"/>
              <a:t>NASM (</a:t>
            </a:r>
            <a:r>
              <a:rPr lang="ro-RO" sz="2000" dirty="0"/>
              <a:t>ține cont de majuscule pentru identificatori</a:t>
            </a:r>
            <a:r>
              <a:rPr lang="en-US" sz="2000" dirty="0"/>
              <a:t>)</a:t>
            </a:r>
          </a:p>
          <a:p>
            <a:pPr marL="521867" lvl="1" indent="0">
              <a:buNone/>
            </a:pPr>
            <a:r>
              <a:rPr lang="en-US" sz="2400" dirty="0"/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byte [foo]</a:t>
            </a: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[foo]</a:t>
            </a:r>
          </a:p>
          <a:p>
            <a:pPr marL="52186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+ 2*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5]</a:t>
            </a:r>
          </a:p>
          <a:p>
            <a:pPr marL="0" indent="0">
              <a:buNone/>
            </a:pPr>
            <a:endParaRPr lang="en-US" sz="2000" dirty="0"/>
          </a:p>
          <a:p>
            <a:pPr marL="864767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AT&amp;T (</a:t>
            </a:r>
            <a:r>
              <a:rPr lang="ro-RO" sz="2000" dirty="0"/>
              <a:t>ține cont de majuscule </a:t>
            </a:r>
            <a:r>
              <a:rPr lang="en-US" sz="2000" dirty="0"/>
              <a:t>, </a:t>
            </a:r>
            <a:r>
              <a:rPr lang="ro-RO" sz="2000" dirty="0"/>
              <a:t>NU și pentru indentificatori)</a:t>
            </a:r>
            <a:endParaRPr lang="en-US" sz="2000" dirty="0"/>
          </a:p>
          <a:p>
            <a:pPr marL="1043234" lvl="2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$4, %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ro-RO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3234" lvl="2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foo, %al</a:t>
            </a:r>
          </a:p>
          <a:p>
            <a:pPr marL="1043234" lvl="2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movw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%ss:5(%ecx,%ebx,2), %ax</a:t>
            </a:r>
            <a:endParaRPr lang="ro-RO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60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/>
              <a:t>Limbaj de asamblare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001840"/>
            <a:ext cx="9807053" cy="60161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Capabilități</a:t>
            </a:r>
            <a:r>
              <a:rPr lang="en-US" sz="2000" dirty="0"/>
              <a:t>: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 asupra hărții de memorie a programului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 </a:t>
            </a: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asupra dependențelor externe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 asupra convențiilor de apel și asupra formei funcțiilor / procedurilor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Access la toate tipurile de resurse de sistem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Optimizează folosirea timpului de execuției și a memoriei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Combinații de cod pe 16/32/64 biți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altLang="en-US" sz="2400" dirty="0"/>
              <a:t>Limitări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 oferă suport pentru expresii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 oferă verificări de compilator la rulare (verificări de stabilitate și securitate)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 oferă optimizări la compilare, codul scris in asamblare poate fi mai încet decât echivalentul implementat într-un limbaj de nivel înalt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Necesită mai mult timp și atenție =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costuri mai mari și risc de apariție a erorilor</a:t>
            </a:r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 este portabil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o-RO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40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Convenții de apel pe 32 biți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466661"/>
            <a:ext cx="9807053" cy="50518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altLang="en-US" sz="2000" dirty="0"/>
              <a:t>Necesare pentru integrarea de cod extern</a:t>
            </a:r>
            <a:endParaRPr lang="en-US" altLang="en-US" sz="20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2000" dirty="0"/>
              <a:t>Câți parmetrii? Orice număr?</a:t>
            </a:r>
            <a:endParaRPr lang="en-US" altLang="en-US" sz="20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2000" dirty="0"/>
              <a:t>Unde sunt?</a:t>
            </a:r>
            <a:endParaRPr lang="en-US" altLang="en-US" sz="20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2000" dirty="0"/>
              <a:t>Cum este returnat rezultatul?</a:t>
            </a:r>
            <a:endParaRPr lang="en-US" altLang="en-US" sz="20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r>
              <a:rPr lang="ro-RO" altLang="en-US" sz="2000" dirty="0"/>
              <a:t>Este necesar un pas ce curățire?</a:t>
            </a:r>
            <a:endParaRPr lang="en-US" altLang="en-US" sz="2000" dirty="0"/>
          </a:p>
          <a:p>
            <a:pPr marL="979067" lvl="1" indent="-4572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41987"/>
              </p:ext>
            </p:extLst>
          </p:nvPr>
        </p:nvGraphicFramePr>
        <p:xfrm>
          <a:off x="660901" y="3701710"/>
          <a:ext cx="8990094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349">
                  <a:extLst>
                    <a:ext uri="{9D8B030D-6E8A-4147-A177-3AD203B41FA5}">
                      <a16:colId xmlns:a16="http://schemas.microsoft.com/office/drawing/2014/main" val="1522563752"/>
                    </a:ext>
                  </a:extLst>
                </a:gridCol>
                <a:gridCol w="1498349">
                  <a:extLst>
                    <a:ext uri="{9D8B030D-6E8A-4147-A177-3AD203B41FA5}">
                      <a16:colId xmlns:a16="http://schemas.microsoft.com/office/drawing/2014/main" val="2458884989"/>
                    </a:ext>
                  </a:extLst>
                </a:gridCol>
                <a:gridCol w="1498349">
                  <a:extLst>
                    <a:ext uri="{9D8B030D-6E8A-4147-A177-3AD203B41FA5}">
                      <a16:colId xmlns:a16="http://schemas.microsoft.com/office/drawing/2014/main" val="2842974542"/>
                    </a:ext>
                  </a:extLst>
                </a:gridCol>
                <a:gridCol w="1498349">
                  <a:extLst>
                    <a:ext uri="{9D8B030D-6E8A-4147-A177-3AD203B41FA5}">
                      <a16:colId xmlns:a16="http://schemas.microsoft.com/office/drawing/2014/main" val="2428036372"/>
                    </a:ext>
                  </a:extLst>
                </a:gridCol>
                <a:gridCol w="1498349">
                  <a:extLst>
                    <a:ext uri="{9D8B030D-6E8A-4147-A177-3AD203B41FA5}">
                      <a16:colId xmlns:a16="http://schemas.microsoft.com/office/drawing/2014/main" val="666310046"/>
                    </a:ext>
                  </a:extLst>
                </a:gridCol>
                <a:gridCol w="1498349">
                  <a:extLst>
                    <a:ext uri="{9D8B030D-6E8A-4147-A177-3AD203B41FA5}">
                      <a16:colId xmlns:a16="http://schemas.microsoft.com/office/drawing/2014/main" val="2179526395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Stocare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Ordine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Curățire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Oricați parametri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cdecl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dirty="0"/>
                        <a:t>stivă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←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dirty="0"/>
                        <a:t>apelator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EAX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7483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pascal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dirty="0"/>
                        <a:t>stivă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dirty="0"/>
                        <a:t>apelant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EAX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7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stdcall</a:t>
                      </a:r>
                      <a:r>
                        <a:rPr lang="en-US" sz="1600" dirty="0"/>
                        <a:t>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dirty="0"/>
                        <a:t>stivă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←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dirty="0"/>
                        <a:t>apelant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EAX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9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fastcall</a:t>
                      </a:r>
                      <a:r>
                        <a:rPr lang="en-US" sz="1600" dirty="0"/>
                        <a:t>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ECX, EDX,</a:t>
                      </a:r>
                      <a:r>
                        <a:rPr lang="en-US" sz="1600" baseline="0" dirty="0"/>
                        <a:t> </a:t>
                      </a:r>
                      <a:r>
                        <a:rPr lang="ro-RO" sz="1600" dirty="0"/>
                        <a:t>stivă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→, ←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dirty="0"/>
                        <a:t>apelant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EAX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5496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5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146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Convenții de apel pe 32 biți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647731"/>
            <a:ext cx="9807053" cy="47621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Exemplu de funcție cdecl</a:t>
            </a:r>
            <a:r>
              <a:rPr lang="en-US" sz="2400" dirty="0"/>
              <a:t> (NASM): </a:t>
            </a:r>
          </a:p>
          <a:p>
            <a:pPr marL="1043234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3234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FmtStrPtr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FmtStrPtr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șirului de caractere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3234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este variabile ca conține un pointer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3234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2*4        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curățire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ștergerea celor 2 valori adăugate pe 		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stivă </a:t>
            </a:r>
          </a:p>
          <a:p>
            <a:pPr marL="1043234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43234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FmtStrPtr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%d\n”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marL="1043234" lvl="2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Exemplu de funcție </a:t>
            </a:r>
            <a:r>
              <a:rPr lang="en-US" sz="2400" dirty="0" err="1"/>
              <a:t>sdtcall</a:t>
            </a:r>
            <a:r>
              <a:rPr lang="en-US" sz="2400" dirty="0"/>
              <a:t> (NASM): </a:t>
            </a:r>
          </a:p>
          <a:p>
            <a:pPr marL="1043234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-1 				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șire din aplicație</a:t>
            </a:r>
            <a:endParaRPr lang="en-US" sz="2000" dirty="0"/>
          </a:p>
          <a:p>
            <a:pPr marL="1043234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ExitProcess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043234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nu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necesar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ă o opearție de curățire (chiar dacă ExitProcess ar returna o valoare)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30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Funcții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846907"/>
            <a:ext cx="9807053" cy="50065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definirea unei funcții stdcall </a:t>
            </a:r>
            <a:r>
              <a:rPr lang="en-US" sz="2400" dirty="0"/>
              <a:t>(NASM):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adunăNumere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	; 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doi parametri numerici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push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; 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Ce există pe stivă în acest moment? Unde indică EBP?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	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+ 2*4]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add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	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+ 3*4]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pop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		2*4	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Ștergerea celor 2 parametrii de pe stivă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8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Func</a:t>
            </a:r>
            <a:r>
              <a:rPr lang="ro-RO" sz="3200" dirty="0"/>
              <a:t>ții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493822"/>
            <a:ext cx="10083270" cy="50065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definirea unei funcții cdecl </a:t>
            </a:r>
            <a:r>
              <a:rPr lang="en-US" sz="2000" dirty="0"/>
              <a:t>(NASM):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adunăNumere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CâteNumere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Număr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Număr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[1], …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Număr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[Count-1]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push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lea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		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+ 2*4]	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		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add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		4		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trece la următorul număr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.next: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add 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loop		.next			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 execută pentru fiecare număr din șir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pregătirea valorii de retur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pop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</a:t>
            </a:r>
          </a:p>
        </p:txBody>
      </p:sp>
    </p:spTree>
    <p:extLst>
      <p:ext uri="{BB962C8B-B14F-4D97-AF65-F5344CB8AC3E}">
        <p14:creationId xmlns:p14="http://schemas.microsoft.com/office/powerpoint/2010/main" val="2203580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Macro-uri linie (NASM)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846907"/>
            <a:ext cx="9807053" cy="50065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Constante numerice (la compilare)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043234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PAGE_SIZE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4096</a:t>
            </a:r>
          </a:p>
          <a:p>
            <a:pPr marL="1043234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43234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	PAGE_SIZE</a:t>
            </a:r>
          </a:p>
          <a:p>
            <a:pPr marL="1043234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ja 		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bufferOverflow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Înlocuiri textuale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043234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%define MAX(X,Y) ((X) &gt; (Y) ? (X) : (Y))</a:t>
            </a:r>
          </a:p>
          <a:p>
            <a:pPr marL="1043234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43234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	MAX(0x4000, PAGE_SIZE)</a:t>
            </a:r>
          </a:p>
          <a:p>
            <a:pPr marL="864767" lvl="1" indent="-342900"/>
            <a:endParaRPr lang="en-US" sz="2400" dirty="0"/>
          </a:p>
          <a:p>
            <a:pPr marL="521867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105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90" y="437642"/>
            <a:ext cx="8795490" cy="722395"/>
          </a:xfrm>
        </p:spPr>
        <p:txBody>
          <a:bodyPr/>
          <a:lstStyle/>
          <a:p>
            <a:r>
              <a:rPr lang="ro-RO" sz="3200" dirty="0"/>
              <a:t>Macro-uri multi-linie (NASM)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358020"/>
            <a:ext cx="9807053" cy="54954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/>
              <a:t>Înlocuiri textuale</a:t>
            </a:r>
            <a:r>
              <a:rPr lang="en-US" sz="2000" dirty="0"/>
              <a:t>(</a:t>
            </a:r>
            <a:r>
              <a:rPr lang="ro-RO" sz="2000" dirty="0"/>
              <a:t>funcționează ca și un caută&amp;schimbă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/>
              <a:t>Permite implementarea unor abtractizări lipsă de care este nevoie</a:t>
            </a:r>
            <a:r>
              <a:rPr lang="en-US" sz="2000" dirty="0"/>
              <a:t>:</a:t>
            </a:r>
          </a:p>
          <a:p>
            <a:pPr marL="864767" lvl="1" indent="-342900">
              <a:buFont typeface="Arial" panose="020B0604020202020204" pitchFamily="34" charset="0"/>
              <a:buChar char="•"/>
            </a:pPr>
            <a:r>
              <a:rPr lang="ro-RO" sz="2000" dirty="0"/>
              <a:t>Definirea și apelul de funcții</a:t>
            </a:r>
            <a:endParaRPr lang="en-US" sz="2000" dirty="0"/>
          </a:p>
          <a:p>
            <a:pPr marL="864767" lvl="1" indent="-342900">
              <a:buFont typeface="Arial" panose="020B0604020202020204" pitchFamily="34" charset="0"/>
              <a:buChar char="•"/>
            </a:pPr>
            <a:r>
              <a:rPr lang="ro-RO" sz="2000" dirty="0"/>
              <a:t>Adăugrea de funcționalități de depanare</a:t>
            </a:r>
            <a:endParaRPr lang="en-US" sz="2000" dirty="0"/>
          </a:p>
          <a:p>
            <a:pPr marL="864767" lvl="1" indent="-342900">
              <a:buFont typeface="Arial" panose="020B0604020202020204" pitchFamily="34" charset="0"/>
              <a:buChar char="•"/>
            </a:pPr>
            <a:r>
              <a:rPr lang="ro-RO" sz="2000" dirty="0"/>
              <a:t>Extinderea setului de instrucțiuni</a:t>
            </a:r>
            <a:endParaRPr lang="en-US" sz="2000" dirty="0"/>
          </a:p>
          <a:p>
            <a:pPr marL="864767" lvl="1" indent="-342900">
              <a:buFont typeface="Arial" panose="020B0604020202020204" pitchFamily="34" charset="0"/>
              <a:buChar char="•"/>
            </a:pPr>
            <a:r>
              <a:rPr lang="ro-RO" sz="2000" dirty="0"/>
              <a:t>Suport pentru cod structurat</a:t>
            </a:r>
            <a:r>
              <a:rPr lang="en-US" sz="2000" dirty="0"/>
              <a:t>: if, while, repeat</a:t>
            </a:r>
          </a:p>
          <a:p>
            <a:pPr marL="521867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%macro MOV_MM 2 	; 2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parametrii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implementeaz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ă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mem, mem</a:t>
            </a: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push %2		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salvează al doilea paramtru (sursa) pe</a:t>
            </a:r>
          </a:p>
          <a:p>
            <a:pPr marL="521867" lvl="1" indent="0"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stivă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  %1		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restaurarea datelor în destinație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endmacro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MOV_MM 	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+ 12],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*8 + 2]</a:t>
            </a:r>
          </a:p>
          <a:p>
            <a:pPr marL="521867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602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330" y="1331010"/>
            <a:ext cx="10167090" cy="5006566"/>
          </a:xfrm>
        </p:spPr>
        <p:txBody>
          <a:bodyPr/>
          <a:lstStyle/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%macro CDECL_CALL 1-* 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orice număr de parametrii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 		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puțin unul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; ad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ăugarea pe stivă a tuturor prametrilor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%rep %0-1			; %0 =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nr paramterii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salt pest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ție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%rotate -1 	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rotația parametrilor la stânga cu -1 		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poziții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push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%1	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salvarea parametrilor pe stivă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%rotate -1			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rev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original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ă a 			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argumentelor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call %1			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apelul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cției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add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4*(%0-1)	;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eliberearea zonei de stivă folosite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endmacro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521867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CDECL_CALL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FmtStrPtr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590" y="437642"/>
            <a:ext cx="8795490" cy="722395"/>
          </a:xfrm>
        </p:spPr>
        <p:txBody>
          <a:bodyPr/>
          <a:lstStyle/>
          <a:p>
            <a:r>
              <a:rPr lang="ro-RO" sz="3200" dirty="0"/>
              <a:t>Macro-uri - mai multe linii (NASM)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020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2400" dirty="0"/>
              <a:t>Exemple de transformare în baza 2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altLang="en-US" sz="2400" dirty="0"/>
              <a:t>857</a:t>
            </a:r>
            <a:r>
              <a:rPr lang="en-US" altLang="en-US" sz="2400" baseline="-25000" dirty="0"/>
              <a:t>(10)</a:t>
            </a:r>
            <a:r>
              <a:rPr lang="en-US" altLang="en-US" sz="2400" dirty="0"/>
              <a:t> = 1101011001</a:t>
            </a:r>
            <a:r>
              <a:rPr lang="en-US" altLang="en-US" sz="2400" baseline="-25000" dirty="0"/>
              <a:t>(2)</a:t>
            </a:r>
            <a:r>
              <a:rPr lang="en-US" altLang="en-US" sz="2400" dirty="0"/>
              <a:t> </a:t>
            </a:r>
            <a:r>
              <a:rPr lang="ro-RO" altLang="en-US" sz="2400" dirty="0"/>
              <a:t>     </a:t>
            </a:r>
            <a:r>
              <a:rPr lang="en-US" altLang="en-US" sz="2400" dirty="0"/>
              <a:t>123</a:t>
            </a:r>
            <a:r>
              <a:rPr lang="en-US" altLang="en-US" sz="2400" baseline="-25000" dirty="0"/>
              <a:t> (10)</a:t>
            </a:r>
            <a:r>
              <a:rPr lang="en-US" altLang="en-US" sz="2400" dirty="0"/>
              <a:t> = 1111011</a:t>
            </a:r>
            <a:r>
              <a:rPr lang="en-US" altLang="en-US" sz="2400" baseline="-25000" dirty="0"/>
              <a:t>(2)</a:t>
            </a:r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29" y="437642"/>
            <a:ext cx="8331843" cy="722395"/>
          </a:xfrm>
        </p:spPr>
        <p:txBody>
          <a:bodyPr/>
          <a:lstStyle/>
          <a:p>
            <a:r>
              <a:rPr lang="ro-RO" sz="3200" dirty="0"/>
              <a:t>Recapitularea sistemelor numerice</a:t>
            </a:r>
            <a:endParaRPr lang="en-US" sz="32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" b="2588"/>
          <a:stretch>
            <a:fillRect/>
          </a:stretch>
        </p:blipFill>
        <p:spPr bwMode="auto">
          <a:xfrm>
            <a:off x="533400" y="2360613"/>
            <a:ext cx="7658100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433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83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2400" dirty="0"/>
              <a:t>Exemple de transformare în baza 16: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altLang="en-US" sz="2400" dirty="0"/>
              <a:t>12345</a:t>
            </a:r>
            <a:r>
              <a:rPr lang="en-US" altLang="en-US" sz="2400" baseline="-25000" dirty="0"/>
              <a:t>(10)</a:t>
            </a:r>
            <a:r>
              <a:rPr lang="en-US" altLang="en-US" sz="2400" dirty="0"/>
              <a:t> = 3039</a:t>
            </a:r>
            <a:r>
              <a:rPr lang="en-US" altLang="en-US" sz="2400" baseline="-25000" dirty="0"/>
              <a:t>(16)</a:t>
            </a:r>
            <a:r>
              <a:rPr lang="en-US" altLang="en-US" sz="2400" dirty="0"/>
              <a:t> </a:t>
            </a:r>
            <a:r>
              <a:rPr lang="ro-RO" altLang="en-US" sz="2400" dirty="0"/>
              <a:t>   8</a:t>
            </a:r>
            <a:r>
              <a:rPr lang="en-US" altLang="en-US" sz="2400" dirty="0"/>
              <a:t>400</a:t>
            </a:r>
            <a:r>
              <a:rPr lang="en-US" altLang="en-US" sz="2400" baseline="-25000" dirty="0"/>
              <a:t>(10)</a:t>
            </a:r>
            <a:r>
              <a:rPr lang="en-US" altLang="en-US" sz="2400" dirty="0"/>
              <a:t> = 20D0</a:t>
            </a:r>
            <a:r>
              <a:rPr lang="en-US" altLang="en-US" sz="2400" baseline="-25000" dirty="0"/>
              <a:t>(16)</a:t>
            </a:r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30" y="437642"/>
            <a:ext cx="8345910" cy="722395"/>
          </a:xfrm>
        </p:spPr>
        <p:txBody>
          <a:bodyPr/>
          <a:lstStyle/>
          <a:p>
            <a:r>
              <a:rPr lang="ro-RO" sz="3200" dirty="0"/>
              <a:t>Recapitularea sistemelor numerice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71725"/>
            <a:ext cx="5334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01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91376" y="1481511"/>
                <a:ext cx="9960919" cy="52145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o-RO" sz="2000" dirty="0"/>
                  <a:t>Reprezentarea în </a:t>
                </a:r>
                <a:r>
                  <a:rPr lang="en-US" sz="2000" dirty="0"/>
                  <a:t>Big </a:t>
                </a:r>
                <a:r>
                  <a:rPr lang="ro-RO" sz="2000" dirty="0"/>
                  <a:t>E</a:t>
                </a:r>
                <a:r>
                  <a:rPr lang="en-US" sz="2000" dirty="0" err="1"/>
                  <a:t>ndian</a:t>
                </a:r>
                <a:r>
                  <a:rPr lang="ro-RO" sz="2000" dirty="0"/>
                  <a:t> a numărului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6789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ABCD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2000" dirty="0"/>
                  <a:t> (32 bits)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ro-RO" sz="2000" dirty="0"/>
                  <a:t>Reprezentarea în </a:t>
                </a:r>
                <a:r>
                  <a:rPr lang="en-US" sz="2000" dirty="0"/>
                  <a:t>Little Endian</a:t>
                </a:r>
                <a:r>
                  <a:rPr lang="ro-RO" sz="2000" dirty="0"/>
                  <a:t> a numărului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6789</m:t>
                        </m:r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ABCD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2000" dirty="0"/>
                  <a:t> (32 bits)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ro-RO" sz="2000" dirty="0"/>
                  <a:t>Valorile mici în cazul unei arhitecturi LE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ro-RO" sz="1800" dirty="0"/>
                  <a:t>Valorile citite la accesarea </a:t>
                </a:r>
                <a:r>
                  <a:rPr lang="en-US" sz="1800" dirty="0"/>
                  <a:t>BYTE/WORD/DWORD: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CD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800" i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CD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800" i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000000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CD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Valorile citite la accesarea</a:t>
                </a:r>
                <a:r>
                  <a:rPr lang="en-US" sz="1800" dirty="0"/>
                  <a:t> WORD/DWORD: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ABCD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/0000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ABCD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91376" y="1481511"/>
                <a:ext cx="9960919" cy="5214564"/>
              </a:xfrm>
              <a:blipFill>
                <a:blip r:embed="rId2"/>
                <a:stretch>
                  <a:fillRect l="-551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Endianess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51894"/>
              </p:ext>
            </p:extLst>
          </p:nvPr>
        </p:nvGraphicFramePr>
        <p:xfrm>
          <a:off x="550920" y="1878038"/>
          <a:ext cx="9113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96">
                  <a:extLst>
                    <a:ext uri="{9D8B030D-6E8A-4147-A177-3AD203B41FA5}">
                      <a16:colId xmlns:a16="http://schemas.microsoft.com/office/drawing/2014/main" val="3704838820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3329677918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4264362274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202984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31 30 29 28 27 26 25 24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23 22 21 20 19 18 17 16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15 14 13 12 11 10 09 08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07 06 05 04 03 02 01 00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011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4418"/>
              </p:ext>
            </p:extLst>
          </p:nvPr>
        </p:nvGraphicFramePr>
        <p:xfrm>
          <a:off x="550920" y="3152521"/>
          <a:ext cx="9113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96">
                  <a:extLst>
                    <a:ext uri="{9D8B030D-6E8A-4147-A177-3AD203B41FA5}">
                      <a16:colId xmlns:a16="http://schemas.microsoft.com/office/drawing/2014/main" val="3704838820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3329677918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4264362274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202984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521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07 06 05 04 03 02 01 00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21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15 14 13 12 11 10 09 08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21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23 22 21 20 19 18 17 16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21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31 30 29 28 27 26 25 24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01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04438"/>
              </p:ext>
            </p:extLst>
          </p:nvPr>
        </p:nvGraphicFramePr>
        <p:xfrm>
          <a:off x="550920" y="2252197"/>
          <a:ext cx="9113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96">
                  <a:extLst>
                    <a:ext uri="{9D8B030D-6E8A-4147-A177-3AD203B41FA5}">
                      <a16:colId xmlns:a16="http://schemas.microsoft.com/office/drawing/2014/main" val="3704838820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3329677918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4264362274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202984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0115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09806"/>
              </p:ext>
            </p:extLst>
          </p:nvPr>
        </p:nvGraphicFramePr>
        <p:xfrm>
          <a:off x="550920" y="3503770"/>
          <a:ext cx="9113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96">
                  <a:extLst>
                    <a:ext uri="{9D8B030D-6E8A-4147-A177-3AD203B41FA5}">
                      <a16:colId xmlns:a16="http://schemas.microsoft.com/office/drawing/2014/main" val="3704838820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3329677918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4264362274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202984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0115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31206"/>
              </p:ext>
            </p:extLst>
          </p:nvPr>
        </p:nvGraphicFramePr>
        <p:xfrm>
          <a:off x="550920" y="4905785"/>
          <a:ext cx="9113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96">
                  <a:extLst>
                    <a:ext uri="{9D8B030D-6E8A-4147-A177-3AD203B41FA5}">
                      <a16:colId xmlns:a16="http://schemas.microsoft.com/office/drawing/2014/main" val="3704838820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3329677918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4264362274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202984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011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29113"/>
              </p:ext>
            </p:extLst>
          </p:nvPr>
        </p:nvGraphicFramePr>
        <p:xfrm>
          <a:off x="550920" y="5917369"/>
          <a:ext cx="9113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96">
                  <a:extLst>
                    <a:ext uri="{9D8B030D-6E8A-4147-A177-3AD203B41FA5}">
                      <a16:colId xmlns:a16="http://schemas.microsoft.com/office/drawing/2014/main" val="3704838820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3329677918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4264362274"/>
                    </a:ext>
                  </a:extLst>
                </a:gridCol>
                <a:gridCol w="2278396">
                  <a:extLst>
                    <a:ext uri="{9D8B030D-6E8A-4147-A177-3AD203B41FA5}">
                      <a16:colId xmlns:a16="http://schemas.microsoft.com/office/drawing/2014/main" val="202984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0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59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32329" y="1481061"/>
                <a:ext cx="9668112" cy="4666241"/>
              </a:xfrm>
            </p:spPr>
            <p:txBody>
              <a:bodyPr/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Presupunând că există</a:t>
                </a:r>
                <a:r>
                  <a:rPr lang="en-US" sz="2000" dirty="0"/>
                  <a:t> N </a:t>
                </a:r>
                <a:r>
                  <a:rPr lang="ro-RO" sz="2000" dirty="0"/>
                  <a:t>biți</a:t>
                </a:r>
                <a:r>
                  <a:rPr lang="en-US" sz="2000" dirty="0"/>
                  <a:t>, </a:t>
                </a:r>
                <a:r>
                  <a:rPr lang="ro-RO" sz="2000" dirty="0"/>
                  <a:t>avem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o-RO" sz="2000" dirty="0"/>
                  <a:t> deoarece cei mai nesemnificativi</a:t>
                </a:r>
                <a:r>
                  <a:rPr lang="en-US" sz="2000" dirty="0"/>
                  <a:t>(N) bi</a:t>
                </a:r>
                <a:r>
                  <a:rPr lang="ro-RO" sz="2000" dirty="0"/>
                  <a:t>ți sunt zero iar bitul cel mai semnificativ trebuie truncat </a:t>
                </a:r>
                <a:r>
                  <a:rPr lang="en-US" sz="2000" dirty="0"/>
                  <a:t>(</a:t>
                </a:r>
                <a:r>
                  <a:rPr lang="ro-RO" sz="2000" dirty="0"/>
                  <a:t>pierdut</a:t>
                </a:r>
                <a:r>
                  <a:rPr lang="en-US" sz="2000" dirty="0"/>
                  <a:t>, </a:t>
                </a:r>
                <a:r>
                  <a:rPr lang="ro-RO" sz="2000" dirty="0"/>
                  <a:t>fiind în afara intervalului de N biți disponibili</a:t>
                </a:r>
                <a:r>
                  <a:rPr lang="en-US" sz="2000" dirty="0"/>
                  <a:t>) </a:t>
                </a:r>
              </a:p>
              <a:p>
                <a:pPr marL="0" indent="0" algn="just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=(0 −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ro-RO" sz="2000" dirty="0"/>
                  <a:t> pentru fiecare</a:t>
                </a:r>
                <a:r>
                  <a:rPr lang="en-US" sz="2000" dirty="0"/>
                  <a:t> x </a:t>
                </a:r>
                <a:r>
                  <a:rPr lang="ro-RO" sz="2000" dirty="0"/>
                  <a:t>reprezentat ca și o valoare numerică pe</a:t>
                </a:r>
                <a:r>
                  <a:rPr lang="en-US" sz="2000" dirty="0"/>
                  <a:t> N</a:t>
                </a:r>
                <a:r>
                  <a:rPr lang="ro-RO" sz="2000" dirty="0"/>
                  <a:t> biți</a:t>
                </a:r>
              </a:p>
              <a:p>
                <a:pPr marL="0" indent="0" algn="just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Adunarea, scăderea și înmulțirea ne oferă rezultate corecte atât în cazul aplicării pe valori pozitive cât și în cazul valorilor negarive</a:t>
                </a:r>
                <a:endParaRPr lang="en-US" sz="2000" dirty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((2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−1)−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)+1=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+1⇒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𝑖𝑛𝑣𝑒𝑟𝑠𝑒𝑎𝑧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 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𝑓𝑖𝑒𝑐𝑎𝑟𝑒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𝑐𝑖𝑓𝑟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 ș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𝑎𝑑𝑢𝑛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 1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:endParaRPr lang="en-US" sz="105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32329" y="1481061"/>
                <a:ext cx="9668112" cy="4666241"/>
              </a:xfrm>
              <a:blipFill>
                <a:blip r:embed="rId2"/>
                <a:stretch>
                  <a:fillRect l="-504" t="-523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Complement fa</a:t>
            </a:r>
            <a:r>
              <a:rPr lang="ro-RO" sz="3600" dirty="0"/>
              <a:t>ță de doi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45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34226" y="1617784"/>
                <a:ext cx="9415944" cy="5190421"/>
              </a:xfrm>
            </p:spPr>
            <p:txBody>
              <a:bodyPr/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MSB </a:t>
                </a:r>
                <a:r>
                  <a:rPr lang="ro-RO" sz="2000" dirty="0"/>
                  <a:t>indică semnul</a:t>
                </a:r>
                <a:r>
                  <a:rPr lang="en-US" sz="2000" dirty="0"/>
                  <a:t>: set</a:t>
                </a:r>
                <a:r>
                  <a:rPr lang="ro-RO" sz="2000" dirty="0"/>
                  <a:t>at(1)</a:t>
                </a:r>
                <a:r>
                  <a:rPr lang="en-US" sz="2000" dirty="0"/>
                  <a:t> = </a:t>
                </a:r>
                <a:r>
                  <a:rPr lang="ro-RO" sz="2000" dirty="0"/>
                  <a:t>număr negativ</a:t>
                </a:r>
                <a:r>
                  <a:rPr lang="en-US" sz="2000" dirty="0"/>
                  <a:t>, </a:t>
                </a:r>
                <a:r>
                  <a:rPr lang="ro-RO" sz="2000" dirty="0"/>
                  <a:t>ne-setat(0)</a:t>
                </a:r>
                <a:r>
                  <a:rPr lang="en-US" sz="2000" dirty="0"/>
                  <a:t> = </a:t>
                </a:r>
                <a:r>
                  <a:rPr lang="ro-RO" sz="2000" dirty="0"/>
                  <a:t>număr pozitiv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Numere pozitive</a:t>
                </a:r>
                <a:r>
                  <a:rPr lang="en-US" sz="1800" dirty="0"/>
                  <a:t>: </a:t>
                </a:r>
                <a:r>
                  <a:rPr lang="ro-RO" sz="2000" dirty="0"/>
                  <a:t>întregi în</a:t>
                </a:r>
                <a14:m>
                  <m:oMath xmlns:m="http://schemas.openxmlformats.org/officeDocument/2006/math">
                    <m:r>
                      <a:rPr lang="ro-RO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693317" lvl="1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127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693317" lvl="1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0, 32767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693317" lvl="1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0,2147483647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32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Numere negative</a:t>
                </a:r>
                <a:r>
                  <a:rPr lang="en-US" sz="2000" dirty="0"/>
                  <a:t>: </a:t>
                </a:r>
                <a:r>
                  <a:rPr lang="ro-RO" sz="2000" dirty="0"/>
                  <a:t>întregi în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−1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693317" lvl="1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8, −1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693317" lvl="1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3276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8, 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693317" lvl="1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214748364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8, 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32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𝐒𝐒𝐒𝐒</m:t>
                        </m:r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693317" lvl="1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00000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693317" lvl="1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11111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Scăderea</a:t>
                </a:r>
                <a:r>
                  <a:rPr lang="en-US" sz="2000" dirty="0"/>
                  <a:t> = </a:t>
                </a:r>
                <a:r>
                  <a:rPr lang="ro-RO" sz="2000" dirty="0"/>
                  <a:t>adunarea unor valori special alese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ro-RO" sz="2000" dirty="0"/>
                  <a:t>Adunarea</a:t>
                </a:r>
                <a:r>
                  <a:rPr lang="en-US" sz="2000" dirty="0"/>
                  <a:t> = </a:t>
                </a:r>
                <a:r>
                  <a:rPr lang="ro-RO" sz="2000" dirty="0"/>
                  <a:t>scăderea unor valori special alese</a:t>
                </a:r>
                <a:endParaRPr lang="en-US" sz="2000" dirty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:endParaRPr lang="en-US" sz="105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34226" y="1617784"/>
                <a:ext cx="9415944" cy="5190421"/>
              </a:xfrm>
              <a:blipFill>
                <a:blip r:embed="rId2"/>
                <a:stretch>
                  <a:fillRect l="-453" t="-704" r="-518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3200" dirty="0"/>
              <a:t>Proprietățile complementului față de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56603"/>
      </p:ext>
    </p:extLst>
  </p:cSld>
  <p:clrMapOvr>
    <a:masterClrMapping/>
  </p:clrMapOvr>
</p:sld>
</file>

<file path=ppt/theme/theme1.xml><?xml version="1.0" encoding="utf-8"?>
<a:theme xmlns:a="http://schemas.openxmlformats.org/drawingml/2006/main" name="DACIA">
  <a:themeElements>
    <a:clrScheme name="2012 Theme Colors">
      <a:dk1>
        <a:sysClr val="windowText" lastClr="000000"/>
      </a:dk1>
      <a:lt1>
        <a:srgbClr val="F3F3F3"/>
      </a:lt1>
      <a:dk2>
        <a:srgbClr val="D00011"/>
      </a:dk2>
      <a:lt2>
        <a:srgbClr val="FCFFF9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83B09BA-96F3-478A-ABBD-3A115AB87357}" vid="{CAF5E7DE-008A-4EB2-B83C-8201B2820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Bitdefender</Template>
  <TotalTime>12254</TotalTime>
  <Words>3268</Words>
  <Application>Microsoft Office PowerPoint</Application>
  <PresentationFormat>Custom</PresentationFormat>
  <Paragraphs>627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</vt:lpstr>
      <vt:lpstr>Cambria Math</vt:lpstr>
      <vt:lpstr>Courier New</vt:lpstr>
      <vt:lpstr>Lucida Grande</vt:lpstr>
      <vt:lpstr>Neuton regular</vt:lpstr>
      <vt:lpstr>Tahoma</vt:lpstr>
      <vt:lpstr>DACIA</vt:lpstr>
      <vt:lpstr>PowerPoint Presentation</vt:lpstr>
      <vt:lpstr>Cuprins</vt:lpstr>
      <vt:lpstr>1. Reprezentarea datelor</vt:lpstr>
      <vt:lpstr>Recapitularea sistemelor numerice</vt:lpstr>
      <vt:lpstr>Recapitularea sistemelor numerice</vt:lpstr>
      <vt:lpstr>Recapitularea sistemelor numerice</vt:lpstr>
      <vt:lpstr>Endianess</vt:lpstr>
      <vt:lpstr>Complement față de doi</vt:lpstr>
      <vt:lpstr>Proprietățile complementului față de 2</vt:lpstr>
      <vt:lpstr>2. Arhitectura procesoarelor</vt:lpstr>
      <vt:lpstr>Modul Real</vt:lpstr>
      <vt:lpstr>Modul Protejat</vt:lpstr>
      <vt:lpstr>Modul Protejat - Segmentare</vt:lpstr>
      <vt:lpstr>Modul Protejat - Segmentare</vt:lpstr>
      <vt:lpstr>Modul Protejat - Paginare</vt:lpstr>
      <vt:lpstr>Modul Protejat – Segmentare și Paginare</vt:lpstr>
      <vt:lpstr>Regiștrii UCP</vt:lpstr>
      <vt:lpstr>Regiștrii</vt:lpstr>
      <vt:lpstr>3. Adresarea memoriei</vt:lpstr>
      <vt:lpstr>Noțiuni de adresare a memoriei</vt:lpstr>
      <vt:lpstr>Constrângeri de adresare a memoriei</vt:lpstr>
      <vt:lpstr>4. Moduri de adresare ale operanzilor</vt:lpstr>
      <vt:lpstr>Moduri de adresare</vt:lpstr>
      <vt:lpstr>Moduri de adresare</vt:lpstr>
      <vt:lpstr>5. Setul de instrucțiuni</vt:lpstr>
      <vt:lpstr>Transfer de date și conversii</vt:lpstr>
      <vt:lpstr>PowerPoint Presentation</vt:lpstr>
      <vt:lpstr>Instrucțiuni aritmetice</vt:lpstr>
      <vt:lpstr>Instrucțiuni logice</vt:lpstr>
      <vt:lpstr>Instrucțiuni pentru operații pe biți</vt:lpstr>
      <vt:lpstr>Instrucțiuni pentru operații pe biți</vt:lpstr>
      <vt:lpstr>Instrucțiuni de control al execuției</vt:lpstr>
      <vt:lpstr>Instrucțiuni de control al execuției</vt:lpstr>
      <vt:lpstr>Instrucțiuni de sistem</vt:lpstr>
      <vt:lpstr>PowerPoint Presentation</vt:lpstr>
      <vt:lpstr>6. Controlul execuției</vt:lpstr>
      <vt:lpstr>Controlul execuției</vt:lpstr>
      <vt:lpstr>PowerPoint Presentation</vt:lpstr>
      <vt:lpstr>7. Limbaj de asamblare</vt:lpstr>
      <vt:lpstr>Limbaj de asamblare</vt:lpstr>
      <vt:lpstr>Limbaj de asamblare</vt:lpstr>
      <vt:lpstr>Limbaj de asamblare</vt:lpstr>
      <vt:lpstr>Convenții de apel pe 32 biți</vt:lpstr>
      <vt:lpstr>Convenții de apel pe 32 biți</vt:lpstr>
      <vt:lpstr>Funcții</vt:lpstr>
      <vt:lpstr>Funcții</vt:lpstr>
      <vt:lpstr>Macro-uri linie (NASM) </vt:lpstr>
      <vt:lpstr>Macro-uri multi-linie (NASM)</vt:lpstr>
      <vt:lpstr>Macro-uri - mai multe linii (NASM)</vt:lpstr>
      <vt:lpstr>PowerPoint Presentation</vt:lpstr>
    </vt:vector>
  </TitlesOfParts>
  <Company>Bitdefender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General presentation and architecture overview</dc:subject>
  <dc:creator>Raul TOSA</dc:creator>
  <cp:lastModifiedBy>Raul TOSA</cp:lastModifiedBy>
  <cp:revision>505</cp:revision>
  <cp:lastPrinted>2011-11-24T10:55:55Z</cp:lastPrinted>
  <dcterms:created xsi:type="dcterms:W3CDTF">2016-11-14T13:11:20Z</dcterms:created>
  <dcterms:modified xsi:type="dcterms:W3CDTF">2016-12-12T11:26:38Z</dcterms:modified>
</cp:coreProperties>
</file>