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74" r:id="rId2"/>
    <p:sldId id="257" r:id="rId3"/>
    <p:sldId id="297" r:id="rId4"/>
    <p:sldId id="296" r:id="rId5"/>
    <p:sldId id="29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4" r:id="rId29"/>
    <p:sldId id="326" r:id="rId30"/>
    <p:sldId id="327" r:id="rId31"/>
    <p:sldId id="333" r:id="rId32"/>
    <p:sldId id="322" r:id="rId33"/>
    <p:sldId id="331" r:id="rId34"/>
    <p:sldId id="332" r:id="rId35"/>
    <p:sldId id="288" r:id="rId36"/>
    <p:sldId id="328" r:id="rId37"/>
    <p:sldId id="291" r:id="rId38"/>
    <p:sldId id="29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5" autoAdjust="0"/>
    <p:restoredTop sz="63775" autoAdjust="0"/>
  </p:normalViewPr>
  <p:slideViewPr>
    <p:cSldViewPr snapToGrid="0">
      <p:cViewPr varScale="1">
        <p:scale>
          <a:sx n="74" d="100"/>
          <a:sy n="74" d="100"/>
        </p:scale>
        <p:origin x="193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3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80C2E-DB9A-4C39-8F6B-75BFF8E7A375}" type="datetimeFigureOut">
              <a:rPr lang="en-GB" smtClean="0"/>
              <a:t>15/10/2017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85FC9-A1BC-4A73-BD97-DCA941177D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83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endParaRPr lang="en-US" dirty="0" smtClean="0"/>
          </a:p>
          <a:p>
            <a:r>
              <a:rPr lang="en-US" dirty="0" smtClean="0"/>
              <a:t>1. In arrays index is “0-based”.</a:t>
            </a:r>
          </a:p>
          <a:p>
            <a:r>
              <a:rPr lang="en-US" dirty="0" smtClean="0"/>
              <a:t>2. Arrays are fixed size.(we will define the size of an array when this is initialized – once is initialized the size cannot be adjusted)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635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smtClean="0"/>
              <a:t>arrays index is “0-based”.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00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79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array is</a:t>
            </a:r>
            <a:r>
              <a:rPr lang="en-US" baseline="0" dirty="0" smtClean="0"/>
              <a:t> a reference type.</a:t>
            </a:r>
          </a:p>
          <a:p>
            <a:r>
              <a:rPr lang="en-US" baseline="0" dirty="0" smtClean="0"/>
              <a:t>In this case we should use: “new” keyword for initialization.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362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447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array is</a:t>
            </a:r>
            <a:r>
              <a:rPr lang="en-US" baseline="0" dirty="0" smtClean="0"/>
              <a:t> a reference type.</a:t>
            </a:r>
          </a:p>
          <a:p>
            <a:r>
              <a:rPr lang="en-US" baseline="0" dirty="0" smtClean="0"/>
              <a:t>In this case we should use: “new” keyword for initialization.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260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using Collection initializer.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817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 samples I used: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list = new List&lt;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&gt;(6000000);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number is a checksum to verify they all did the same work.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class Program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static void Main()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List&lt;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list = new List&lt;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&gt;(6000000);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Random rand = new Random(12345);</a:t>
            </a:r>
          </a:p>
          <a:p>
            <a:r>
              <a:rPr lang="nn-N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(int i = 0; i &lt; 6000000; i++)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list.Add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rand.Next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(5000));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list.ToArray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chk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Stopwatch watch =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Stopwatch.StartNew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(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100;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list.Count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for (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chk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list[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watch.Stop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("List/for: {0}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({1})",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watch.ElapsedMilliseconds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chk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chk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watch =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Stopwatch.StartNew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(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100;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nn-N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for (int i = 0; i &lt; arr.Length; i++)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chk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watch.Stop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("Array/for: {0}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({1})",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watch.ElapsedMilliseconds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chk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chk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watch =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Stopwatch.StartNew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(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100;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list)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chk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watch.Stop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("List/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{0}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({1})",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watch.ElapsedMilliseconds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chk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chk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watch =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Stopwatch.StartNew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(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100;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rpt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chk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watch.Stop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("Array/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{0}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({1})",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watch.ElapsedMilliseconds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chk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352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Abstract classes vs Interfaces</a:t>
            </a:r>
          </a:p>
          <a:p>
            <a:r>
              <a:rPr lang="en-US" dirty="0" smtClean="0"/>
              <a:t>Boxing/Unboxing</a:t>
            </a:r>
          </a:p>
          <a:p>
            <a:r>
              <a:rPr lang="en-US" smtClean="0"/>
              <a:t>Immutable</a:t>
            </a:r>
            <a:r>
              <a:rPr lang="en-US" baseline="0" smtClean="0"/>
              <a:t> </a:t>
            </a:r>
            <a:r>
              <a:rPr lang="en-US" baseline="0" dirty="0" smtClean="0"/>
              <a:t>string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11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03585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Introduction to .NET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2000" dirty="0" smtClean="0"/>
              <a:t>Florin Olariu</a:t>
            </a:r>
          </a:p>
          <a:p>
            <a:pPr algn="ctr"/>
            <a:r>
              <a:rPr lang="en-US" dirty="0" smtClean="0"/>
              <a:t>“</a:t>
            </a:r>
            <a:r>
              <a:rPr lang="en-US" dirty="0" err="1" smtClean="0"/>
              <a:t>Alexandru</a:t>
            </a:r>
            <a:r>
              <a:rPr lang="en-US" dirty="0" smtClean="0"/>
              <a:t> </a:t>
            </a:r>
            <a:r>
              <a:rPr lang="en-US" dirty="0" err="1" smtClean="0"/>
              <a:t>Ioan</a:t>
            </a:r>
            <a:r>
              <a:rPr lang="en-US" dirty="0" smtClean="0"/>
              <a:t> </a:t>
            </a:r>
            <a:r>
              <a:rPr lang="en-US" dirty="0" err="1" smtClean="0"/>
              <a:t>Cuza</a:t>
            </a:r>
            <a:r>
              <a:rPr lang="en-US" dirty="0" smtClean="0"/>
              <a:t>”, University of </a:t>
            </a:r>
            <a:r>
              <a:rPr lang="en-US" dirty="0" err="1" smtClean="0"/>
              <a:t>Ia</a:t>
            </a:r>
            <a:r>
              <a:rPr lang="ro-RO" dirty="0" smtClean="0"/>
              <a:t>ș</a:t>
            </a:r>
            <a:r>
              <a:rPr lang="en-US" dirty="0" err="1" smtClean="0"/>
              <a:t>i</a:t>
            </a:r>
            <a:endParaRPr lang="en-US" dirty="0" smtClean="0"/>
          </a:p>
          <a:p>
            <a:pPr algn="ctr"/>
            <a:r>
              <a:rPr lang="en-US" dirty="0" smtClean="0"/>
              <a:t>Department of Computer Science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8876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Samples</a:t>
            </a:r>
          </a:p>
          <a:p>
            <a:r>
              <a:rPr lang="en-US" dirty="0" smtClean="0"/>
              <a:t>Declaring and populating </a:t>
            </a:r>
            <a:r>
              <a:rPr lang="en-US" dirty="0"/>
              <a:t>an </a:t>
            </a:r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Declaring an array: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4"/>
            <a:r>
              <a:rPr lang="en-US" sz="1800" dirty="0"/>
              <a:t>s</a:t>
            </a:r>
            <a:r>
              <a:rPr lang="en-US" sz="1800" dirty="0" smtClean="0"/>
              <a:t>tring[] colors;</a:t>
            </a:r>
          </a:p>
          <a:p>
            <a:pPr lvl="4"/>
            <a:endParaRPr lang="en-US" sz="1800" dirty="0" smtClean="0"/>
          </a:p>
          <a:p>
            <a:pPr lvl="4"/>
            <a:endParaRPr lang="en-US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246538"/>
              </p:ext>
            </p:extLst>
          </p:nvPr>
        </p:nvGraphicFramePr>
        <p:xfrm>
          <a:off x="1426693" y="3990900"/>
          <a:ext cx="10460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051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White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Green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Blue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5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Samples</a:t>
            </a:r>
          </a:p>
          <a:p>
            <a:r>
              <a:rPr lang="en-US" dirty="0" smtClean="0"/>
              <a:t>Declaring and populating </a:t>
            </a:r>
            <a:r>
              <a:rPr lang="en-US" dirty="0"/>
              <a:t>an </a:t>
            </a:r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Declaring an array:					Initializing an array: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4"/>
            <a:r>
              <a:rPr lang="en-US" sz="1800" dirty="0"/>
              <a:t>s</a:t>
            </a:r>
            <a:r>
              <a:rPr lang="en-US" sz="1800" dirty="0" smtClean="0"/>
              <a:t>tring[] colors;			string[] colors;</a:t>
            </a:r>
          </a:p>
          <a:p>
            <a:pPr marL="3657600" lvl="8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colors = 	new string[4];</a:t>
            </a:r>
          </a:p>
          <a:p>
            <a:pPr marL="3657600" lvl="8" indent="0">
              <a:buNone/>
            </a:pPr>
            <a:r>
              <a:rPr lang="en-US" sz="1800" dirty="0" smtClean="0"/>
              <a:t>		</a:t>
            </a:r>
            <a:r>
              <a:rPr lang="en-US" sz="1800" dirty="0"/>
              <a:t>string[] </a:t>
            </a:r>
            <a:r>
              <a:rPr lang="en-US" sz="1800" dirty="0" smtClean="0"/>
              <a:t>colors = new string[4];</a:t>
            </a:r>
          </a:p>
          <a:p>
            <a:pPr marL="3657600" lvl="8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err="1" smtClean="0"/>
              <a:t>var</a:t>
            </a:r>
            <a:r>
              <a:rPr lang="en-US" sz="1800" dirty="0" smtClean="0"/>
              <a:t> colors = new string[4];</a:t>
            </a:r>
            <a:endParaRPr lang="en-US" sz="1800" dirty="0"/>
          </a:p>
          <a:p>
            <a:pPr marL="3657600" lvl="8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</a:p>
          <a:p>
            <a:pPr lvl="4"/>
            <a:endParaRPr lang="en-US" sz="1800" dirty="0" smtClean="0"/>
          </a:p>
          <a:p>
            <a:pPr lvl="4"/>
            <a:endParaRPr lang="en-US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246538"/>
              </p:ext>
            </p:extLst>
          </p:nvPr>
        </p:nvGraphicFramePr>
        <p:xfrm>
          <a:off x="1426693" y="3990900"/>
          <a:ext cx="10460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051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White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Green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Blue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2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Samples</a:t>
            </a:r>
          </a:p>
          <a:p>
            <a:r>
              <a:rPr lang="en-US" dirty="0" smtClean="0"/>
              <a:t>Declaring and populating </a:t>
            </a:r>
            <a:r>
              <a:rPr lang="en-US" dirty="0"/>
              <a:t>an </a:t>
            </a:r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Populating an array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3657600" lvl="8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</a:p>
          <a:p>
            <a:pPr lvl="4"/>
            <a:endParaRPr lang="en-US" sz="1800" dirty="0" smtClean="0"/>
          </a:p>
          <a:p>
            <a:pPr lvl="4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06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Samples</a:t>
            </a:r>
          </a:p>
          <a:p>
            <a:r>
              <a:rPr lang="en-US" dirty="0" smtClean="0"/>
              <a:t>Declaring and populating </a:t>
            </a:r>
            <a:r>
              <a:rPr lang="en-US" dirty="0"/>
              <a:t>an </a:t>
            </a:r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Populating an array</a:t>
            </a:r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colors = new string[4</a:t>
            </a:r>
            <a:r>
              <a:rPr lang="en-US" dirty="0" smtClean="0"/>
              <a:t>];</a:t>
            </a:r>
          </a:p>
          <a:p>
            <a:pPr marL="457200" lvl="1" indent="0">
              <a:buNone/>
            </a:pPr>
            <a:r>
              <a:rPr lang="en-US" dirty="0" smtClean="0"/>
              <a:t>colors[0] = “Red”;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colors[1] </a:t>
            </a:r>
            <a:r>
              <a:rPr lang="en-US" dirty="0"/>
              <a:t>= </a:t>
            </a:r>
            <a:r>
              <a:rPr lang="en-US" dirty="0" smtClean="0"/>
              <a:t>“White”;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colors[2] </a:t>
            </a:r>
            <a:r>
              <a:rPr lang="en-US" dirty="0"/>
              <a:t>= </a:t>
            </a:r>
            <a:r>
              <a:rPr lang="en-US" dirty="0" smtClean="0"/>
              <a:t>“Green”;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colors[3] </a:t>
            </a:r>
            <a:r>
              <a:rPr lang="en-US" dirty="0"/>
              <a:t>= </a:t>
            </a:r>
            <a:r>
              <a:rPr lang="en-US" dirty="0" smtClean="0"/>
              <a:t>“Blue”;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3657600" lvl="8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</a:p>
          <a:p>
            <a:pPr lvl="4"/>
            <a:endParaRPr lang="en-US" sz="1800" dirty="0" smtClean="0"/>
          </a:p>
          <a:p>
            <a:pPr lvl="4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91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65116"/>
              </p:ext>
            </p:extLst>
          </p:nvPr>
        </p:nvGraphicFramePr>
        <p:xfrm>
          <a:off x="1954727" y="2909074"/>
          <a:ext cx="812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Avoid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arrays when the size is known at the</a:t>
                      </a:r>
                      <a:r>
                        <a:rPr lang="en-US" baseline="0" dirty="0" smtClean="0"/>
                        <a:t> design 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 not use arrays when the data comes from a database call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 an array</a:t>
                      </a:r>
                      <a:r>
                        <a:rPr lang="en-US" baseline="0" dirty="0" smtClean="0"/>
                        <a:t> name use ‘pluralization’ =&gt; Colors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19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Working with arrays</a:t>
            </a:r>
            <a:endParaRPr lang="en-US" dirty="0" smtClean="0"/>
          </a:p>
          <a:p>
            <a:pPr lvl="1"/>
            <a:r>
              <a:rPr lang="en-US" dirty="0" smtClean="0"/>
              <a:t>Note: How to create a R# template for tests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930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2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GB" dirty="0" smtClean="0"/>
          </a:p>
          <a:p>
            <a:r>
              <a:rPr lang="en-US" dirty="0" smtClean="0"/>
              <a:t>Arrays vs Generic List</a:t>
            </a:r>
          </a:p>
          <a:p>
            <a:r>
              <a:rPr lang="en-US" dirty="0" smtClean="0"/>
              <a:t>Declaring and populating Generic Lists</a:t>
            </a:r>
          </a:p>
          <a:p>
            <a:r>
              <a:rPr lang="en-US" dirty="0" smtClean="0"/>
              <a:t>Using initializers</a:t>
            </a:r>
          </a:p>
          <a:p>
            <a:r>
              <a:rPr lang="en-US" dirty="0" smtClean="0"/>
              <a:t>Retrieving elements from Generic lists</a:t>
            </a:r>
          </a:p>
          <a:p>
            <a:r>
              <a:rPr lang="en-US" dirty="0" smtClean="0"/>
              <a:t>Iterating through a Generic List </a:t>
            </a:r>
          </a:p>
          <a:p>
            <a:r>
              <a:rPr lang="en-US" dirty="0" smtClean="0"/>
              <a:t>Demo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10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b="1" i="1" dirty="0" smtClean="0"/>
              <a:t>It is a strongly typed list of elements that is accessed using a positional index number.</a:t>
            </a:r>
            <a:endParaRPr lang="en-GB" b="1" i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1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/>
              <a:t>vs Generic List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41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Demo</a:t>
            </a:r>
          </a:p>
          <a:p>
            <a:r>
              <a:rPr lang="en-US" dirty="0" smtClean="0"/>
              <a:t>Generic list</a:t>
            </a:r>
          </a:p>
          <a:p>
            <a:pPr lvl="1"/>
            <a:r>
              <a:rPr lang="en-US" dirty="0" smtClean="0"/>
              <a:t>Demo</a:t>
            </a:r>
          </a:p>
          <a:p>
            <a:r>
              <a:rPr lang="en-US" dirty="0" smtClean="0"/>
              <a:t>What’s Next</a:t>
            </a:r>
          </a:p>
          <a:p>
            <a:r>
              <a:rPr lang="en-US" dirty="0" smtClean="0"/>
              <a:t>Interview questions</a:t>
            </a:r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35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/>
              <a:t>vs Generic </a:t>
            </a:r>
            <a:r>
              <a:rPr lang="en-US" dirty="0" smtClean="0"/>
              <a:t>List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48471"/>
              </p:ext>
            </p:extLst>
          </p:nvPr>
        </p:nvGraphicFramePr>
        <p:xfrm>
          <a:off x="1516846" y="321816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Generic</a:t>
                      </a:r>
                      <a:r>
                        <a:rPr lang="en-US" baseline="0" dirty="0" smtClean="0"/>
                        <a:t> List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00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/>
              <a:t>vs Generic </a:t>
            </a:r>
            <a:r>
              <a:rPr lang="en-US" dirty="0" smtClean="0"/>
              <a:t>List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38380"/>
              </p:ext>
            </p:extLst>
          </p:nvPr>
        </p:nvGraphicFramePr>
        <p:xfrm>
          <a:off x="1516846" y="321816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Generic</a:t>
                      </a:r>
                      <a:r>
                        <a:rPr lang="en-US" baseline="0" dirty="0" smtClean="0"/>
                        <a:t> List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Strongly typed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Strongly typed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20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/>
              <a:t>vs Generic </a:t>
            </a:r>
            <a:r>
              <a:rPr lang="en-US" dirty="0" smtClean="0"/>
              <a:t>List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783071"/>
              </p:ext>
            </p:extLst>
          </p:nvPr>
        </p:nvGraphicFramePr>
        <p:xfrm>
          <a:off x="1516846" y="321816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Generic</a:t>
                      </a:r>
                      <a:r>
                        <a:rPr lang="en-US" baseline="0" dirty="0" smtClean="0"/>
                        <a:t> List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Strongly typed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Strongly typed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Fixed 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Expandable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1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/>
              <a:t>vs Generic </a:t>
            </a:r>
            <a:r>
              <a:rPr lang="en-US" dirty="0" smtClean="0"/>
              <a:t>List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888465"/>
              </p:ext>
            </p:extLst>
          </p:nvPr>
        </p:nvGraphicFramePr>
        <p:xfrm>
          <a:off x="1516846" y="3218167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Generic</a:t>
                      </a:r>
                      <a:r>
                        <a:rPr lang="en-US" baseline="0" dirty="0" smtClean="0"/>
                        <a:t> List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Strongly typed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Strongly typed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Fixed 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Expandable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is no ability to add/remove elements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 add, insert or remove elements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6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/>
              <a:t>vs Generic </a:t>
            </a:r>
            <a:r>
              <a:rPr lang="en-US" dirty="0" smtClean="0"/>
              <a:t>List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363856"/>
              </p:ext>
            </p:extLst>
          </p:nvPr>
        </p:nvGraphicFramePr>
        <p:xfrm>
          <a:off x="1516846" y="3218167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Generic</a:t>
                      </a:r>
                      <a:r>
                        <a:rPr lang="en-US" baseline="0" dirty="0" smtClean="0"/>
                        <a:t> List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Strongly typed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Strongly typed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Fixed 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Expandable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is no ability to add/remove elements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 add, insert or remove elements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Multi-dimensional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One-dimensional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46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and populating Generic Lists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29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and populating Generic </a:t>
            </a:r>
            <a:r>
              <a:rPr lang="en-US" dirty="0" smtClean="0"/>
              <a:t>Lists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cities = new </a:t>
            </a:r>
            <a:r>
              <a:rPr lang="en-US" dirty="0" smtClean="0"/>
              <a:t>List&lt;string&gt;();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cities.Add</a:t>
            </a:r>
            <a:r>
              <a:rPr lang="en-US" dirty="0" smtClean="0"/>
              <a:t>(" London</a:t>
            </a:r>
            <a:r>
              <a:rPr lang="en-US" dirty="0"/>
              <a:t>");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cities.Add</a:t>
            </a:r>
            <a:r>
              <a:rPr lang="en-US" dirty="0" smtClean="0"/>
              <a:t>(" Paris</a:t>
            </a:r>
            <a:r>
              <a:rPr lang="en-US" dirty="0"/>
              <a:t>");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cities.Add</a:t>
            </a:r>
            <a:r>
              <a:rPr lang="en-US" dirty="0" smtClean="0"/>
              <a:t>(" Milan");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189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and populating Generic </a:t>
            </a:r>
            <a:r>
              <a:rPr lang="en-US" dirty="0" smtClean="0"/>
              <a:t>Lists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cities = new List&lt;string</a:t>
            </a:r>
            <a:r>
              <a:rPr lang="en-US" dirty="0" smtClean="0"/>
              <a:t>&gt;{“</a:t>
            </a:r>
            <a:r>
              <a:rPr lang="en-US" dirty="0"/>
              <a:t>London</a:t>
            </a:r>
            <a:r>
              <a:rPr lang="en-US" dirty="0" smtClean="0"/>
              <a:t>”, “Paris”, “Milan”};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79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Frequently asked questions</a:t>
            </a:r>
          </a:p>
          <a:p>
            <a:endParaRPr lang="en-US" dirty="0"/>
          </a:p>
          <a:p>
            <a:r>
              <a:rPr lang="en-US" dirty="0" smtClean="0"/>
              <a:t>When is appropriate to use a generic list?</a:t>
            </a:r>
          </a:p>
          <a:p>
            <a:pPr lvl="1"/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6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Frequently asked questions</a:t>
            </a:r>
          </a:p>
          <a:p>
            <a:endParaRPr lang="en-US" dirty="0"/>
          </a:p>
          <a:p>
            <a:r>
              <a:rPr lang="en-US" dirty="0" smtClean="0"/>
              <a:t>When is appropriate to use a generic list?</a:t>
            </a:r>
          </a:p>
          <a:p>
            <a:pPr lvl="1"/>
            <a:r>
              <a:rPr lang="en-US" dirty="0" smtClean="0"/>
              <a:t>Any time the application needs to manage a list of things</a:t>
            </a:r>
          </a:p>
          <a:p>
            <a:r>
              <a:rPr lang="en-US" dirty="0" smtClean="0"/>
              <a:t>What are the key differences between an array and a generic list?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9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1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Frequently asked questions</a:t>
            </a:r>
          </a:p>
          <a:p>
            <a:endParaRPr lang="en-US" dirty="0"/>
          </a:p>
          <a:p>
            <a:r>
              <a:rPr lang="en-US" dirty="0" smtClean="0"/>
              <a:t>When is appropriate to use a generic list?</a:t>
            </a:r>
          </a:p>
          <a:p>
            <a:pPr lvl="1"/>
            <a:r>
              <a:rPr lang="en-US" dirty="0" smtClean="0"/>
              <a:t>Any time the application needs to manage a list of things</a:t>
            </a:r>
          </a:p>
          <a:p>
            <a:r>
              <a:rPr lang="en-US" dirty="0" smtClean="0"/>
              <a:t>What are the key differences between an array and a generic list?</a:t>
            </a:r>
          </a:p>
          <a:p>
            <a:pPr lvl="1"/>
            <a:r>
              <a:rPr lang="en-US" dirty="0" smtClean="0"/>
              <a:t>An array is fixed length and can have multiple dimensions</a:t>
            </a:r>
          </a:p>
          <a:p>
            <a:pPr lvl="1"/>
            <a:r>
              <a:rPr lang="en-US" dirty="0" smtClean="0"/>
              <a:t>A generic list can have any length and provides methods to </a:t>
            </a:r>
            <a:r>
              <a:rPr lang="en-US" err="1" smtClean="0"/>
              <a:t>add</a:t>
            </a:r>
            <a:r>
              <a:rPr lang="en-US" smtClean="0"/>
              <a:t>, insert </a:t>
            </a:r>
            <a:r>
              <a:rPr lang="en-US" dirty="0" smtClean="0"/>
              <a:t>or remove elements</a:t>
            </a:r>
          </a:p>
          <a:p>
            <a:r>
              <a:rPr lang="en-US" dirty="0" smtClean="0"/>
              <a:t>Execution 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17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432581" cy="3880773"/>
          </a:xfrm>
        </p:spPr>
        <p:txBody>
          <a:bodyPr/>
          <a:lstStyle/>
          <a:p>
            <a:r>
              <a:rPr lang="en-US" dirty="0" smtClean="0"/>
              <a:t>Frequently asked questions</a:t>
            </a:r>
          </a:p>
          <a:p>
            <a:endParaRPr lang="en-US" dirty="0"/>
          </a:p>
          <a:p>
            <a:r>
              <a:rPr lang="en-US" dirty="0" smtClean="0"/>
              <a:t>When is appropriate to use a generic list?</a:t>
            </a:r>
          </a:p>
          <a:p>
            <a:pPr lvl="1"/>
            <a:r>
              <a:rPr lang="en-US" dirty="0" smtClean="0"/>
              <a:t>Any time the application needs to manage a list of things</a:t>
            </a:r>
          </a:p>
          <a:p>
            <a:r>
              <a:rPr lang="en-US" dirty="0" smtClean="0"/>
              <a:t>What are the key difference between an array and a generic list?</a:t>
            </a:r>
          </a:p>
          <a:p>
            <a:pPr lvl="1"/>
            <a:r>
              <a:rPr lang="en-US" dirty="0" smtClean="0"/>
              <a:t>An array is fixed length and can have multiple dimensions</a:t>
            </a:r>
          </a:p>
          <a:p>
            <a:pPr lvl="1"/>
            <a:r>
              <a:rPr lang="en-US" dirty="0" smtClean="0"/>
              <a:t>A generic list can have any length and provides methods to add</a:t>
            </a:r>
            <a:r>
              <a:rPr lang="en-US" dirty="0" smtClean="0"/>
              <a:t>, insert </a:t>
            </a:r>
            <a:r>
              <a:rPr lang="en-US" dirty="0" smtClean="0"/>
              <a:t>or remove elements</a:t>
            </a:r>
          </a:p>
          <a:p>
            <a:r>
              <a:rPr lang="en-US" dirty="0" smtClean="0"/>
              <a:t>Execution 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27301" y="5487364"/>
            <a:ext cx="2331077" cy="55399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</a:rPr>
              <a:t>1971ms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</a:rPr>
              <a:t>589725196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</a:rPr>
              <a:t>1864ms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</a:rPr>
              <a:t>589725196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</a:rPr>
              <a:t>3054ms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</a:rPr>
              <a:t>589725196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</a:rPr>
              <a:t>1860ms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</a:rPr>
              <a:t>589725196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5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Initialization, Add, Insert, Remove, </a:t>
            </a:r>
            <a:r>
              <a:rPr lang="en-US" dirty="0" err="1" smtClean="0"/>
              <a:t>RemoveAt</a:t>
            </a:r>
            <a:r>
              <a:rPr lang="en-US" dirty="0" smtClean="0"/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66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dictionaries</a:t>
            </a:r>
          </a:p>
          <a:p>
            <a:r>
              <a:rPr lang="en-US" dirty="0" smtClean="0"/>
              <a:t>Generic collection interfaces</a:t>
            </a:r>
          </a:p>
          <a:p>
            <a:r>
              <a:rPr lang="en-US" dirty="0" smtClean="0"/>
              <a:t>LINQ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200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084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b="1" i="1" dirty="0"/>
              <a:t>"Walking on water and developing software from a specification are </a:t>
            </a:r>
            <a:r>
              <a:rPr lang="en-US" b="1" i="1" dirty="0" smtClean="0"/>
              <a:t>easy…"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6415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 </a:t>
            </a:r>
            <a:r>
              <a:rPr lang="en-US" b="1" i="1" dirty="0"/>
              <a:t>"Walking on water and developing software from a specification are easy if both are frozen."</a:t>
            </a:r>
          </a:p>
          <a:p>
            <a:pPr lvl="1"/>
            <a:r>
              <a:rPr lang="en-US" b="1" i="1" dirty="0"/>
              <a:t>- Edward V </a:t>
            </a:r>
            <a:r>
              <a:rPr lang="en-US" b="1" i="1" dirty="0" err="1"/>
              <a:t>Berard</a:t>
            </a:r>
            <a:endParaRPr lang="en-US" b="1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0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have any other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2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Thanks! </a:t>
            </a:r>
          </a:p>
          <a:p>
            <a:pPr marL="0" indent="0" algn="ctr">
              <a:buNone/>
            </a:pPr>
            <a:r>
              <a:rPr lang="en-US" sz="4800" dirty="0" smtClean="0"/>
              <a:t>See you next time! </a:t>
            </a:r>
            <a:r>
              <a:rPr lang="en-US" sz="4800" dirty="0" smtClean="0">
                <a:sym typeface="Wingdings" panose="05000000000000000000" pitchFamily="2" charset="2"/>
              </a:rPr>
              <a:t>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8350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Samples</a:t>
            </a:r>
          </a:p>
          <a:p>
            <a:r>
              <a:rPr lang="en-US" dirty="0" smtClean="0"/>
              <a:t>Declaring and populating an array</a:t>
            </a:r>
          </a:p>
          <a:p>
            <a:r>
              <a:rPr lang="en-US" dirty="0" smtClean="0"/>
              <a:t>Using collection initializers</a:t>
            </a:r>
          </a:p>
          <a:p>
            <a:r>
              <a:rPr lang="en-US" dirty="0" smtClean="0"/>
              <a:t>Retrieving an element from an array</a:t>
            </a:r>
          </a:p>
          <a:p>
            <a:r>
              <a:rPr lang="en-US" dirty="0" smtClean="0"/>
              <a:t>Iterating an array</a:t>
            </a:r>
          </a:p>
          <a:p>
            <a:r>
              <a:rPr lang="en-US" dirty="0" smtClean="0"/>
              <a:t>Using array methods</a:t>
            </a:r>
          </a:p>
          <a:p>
            <a:r>
              <a:rPr lang="en-US" dirty="0" smtClean="0"/>
              <a:t>Best practices</a:t>
            </a:r>
          </a:p>
          <a:p>
            <a:r>
              <a:rPr lang="en-US" dirty="0" smtClean="0"/>
              <a:t>Demo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18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000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b="1" i="1" dirty="0" smtClean="0"/>
              <a:t>Is a fixed-size list of elements that can be accessed using a positional index number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04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b="1" i="1" dirty="0" smtClean="0"/>
              <a:t>Is a fixed-size list of elements that can be accessed using a positional index number</a:t>
            </a:r>
          </a:p>
          <a:p>
            <a:pPr lvl="1"/>
            <a:r>
              <a:rPr lang="en-US" b="1" i="1" dirty="0" smtClean="0"/>
              <a:t>Sample:</a:t>
            </a:r>
          </a:p>
          <a:p>
            <a:pPr lvl="1"/>
            <a:endParaRPr lang="en-US" b="1" i="1" dirty="0" smtClean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848136"/>
              </p:ext>
            </p:extLst>
          </p:nvPr>
        </p:nvGraphicFramePr>
        <p:xfrm>
          <a:off x="2717224" y="3990899"/>
          <a:ext cx="22668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8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750002"/>
              </p:ext>
            </p:extLst>
          </p:nvPr>
        </p:nvGraphicFramePr>
        <p:xfrm>
          <a:off x="6192374" y="3962995"/>
          <a:ext cx="22668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8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“Salt” 2.21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“Pepper” 3.43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“Onion” 5.01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“Garlic” 3.20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61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b="1" i="1" dirty="0" smtClean="0"/>
              <a:t>Is a fixed-size list of elements that can be accessed using a positional index number</a:t>
            </a:r>
          </a:p>
          <a:p>
            <a:pPr lvl="1"/>
            <a:r>
              <a:rPr lang="en-US" b="1" i="1" dirty="0" smtClean="0"/>
              <a:t>Sample:</a:t>
            </a:r>
          </a:p>
          <a:p>
            <a:pPr lvl="1"/>
            <a:endParaRPr lang="en-US" b="1" i="1" dirty="0" smtClean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848136"/>
              </p:ext>
            </p:extLst>
          </p:nvPr>
        </p:nvGraphicFramePr>
        <p:xfrm>
          <a:off x="2717224" y="3990899"/>
          <a:ext cx="22668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8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750002"/>
              </p:ext>
            </p:extLst>
          </p:nvPr>
        </p:nvGraphicFramePr>
        <p:xfrm>
          <a:off x="6192374" y="3962995"/>
          <a:ext cx="22668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8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“Salt” 2.21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“Pepper” 3.43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“Onion” 5.01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“Garlic” 3.20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734891"/>
              </p:ext>
            </p:extLst>
          </p:nvPr>
        </p:nvGraphicFramePr>
        <p:xfrm>
          <a:off x="2084013" y="3988753"/>
          <a:ext cx="5432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833834"/>
              </p:ext>
            </p:extLst>
          </p:nvPr>
        </p:nvGraphicFramePr>
        <p:xfrm>
          <a:off x="5572041" y="3960849"/>
          <a:ext cx="5432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2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Samples</a:t>
            </a:r>
          </a:p>
          <a:p>
            <a:r>
              <a:rPr lang="en-US" dirty="0" smtClean="0"/>
              <a:t>Declaring and populating </a:t>
            </a:r>
            <a:r>
              <a:rPr lang="en-US" dirty="0"/>
              <a:t>an array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56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1226</Words>
  <Application>Microsoft Office PowerPoint</Application>
  <PresentationFormat>Widescreen</PresentationFormat>
  <Paragraphs>338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Introduction to .NET</vt:lpstr>
      <vt:lpstr>Agenda</vt:lpstr>
      <vt:lpstr>Arrays</vt:lpstr>
      <vt:lpstr>Arrays</vt:lpstr>
      <vt:lpstr>Arrays</vt:lpstr>
      <vt:lpstr>Arrays</vt:lpstr>
      <vt:lpstr>Arrays</vt:lpstr>
      <vt:lpstr>Arrays</vt:lpstr>
      <vt:lpstr>Arrays </vt:lpstr>
      <vt:lpstr>Arrays </vt:lpstr>
      <vt:lpstr>Arrays </vt:lpstr>
      <vt:lpstr>Arrays </vt:lpstr>
      <vt:lpstr>Arrays </vt:lpstr>
      <vt:lpstr>Arrays</vt:lpstr>
      <vt:lpstr>Arrays</vt:lpstr>
      <vt:lpstr>Generic List</vt:lpstr>
      <vt:lpstr>Generic List</vt:lpstr>
      <vt:lpstr>Generic List</vt:lpstr>
      <vt:lpstr>Generic List</vt:lpstr>
      <vt:lpstr>Generic List</vt:lpstr>
      <vt:lpstr>Generic List</vt:lpstr>
      <vt:lpstr>Generic List</vt:lpstr>
      <vt:lpstr>Generic List</vt:lpstr>
      <vt:lpstr>Generic List</vt:lpstr>
      <vt:lpstr>Generic List</vt:lpstr>
      <vt:lpstr>Generic List</vt:lpstr>
      <vt:lpstr>Generic List</vt:lpstr>
      <vt:lpstr>Generic List</vt:lpstr>
      <vt:lpstr>Generic List</vt:lpstr>
      <vt:lpstr>Generic List</vt:lpstr>
      <vt:lpstr>Generic List</vt:lpstr>
      <vt:lpstr>Generic List</vt:lpstr>
      <vt:lpstr>What’s next …</vt:lpstr>
      <vt:lpstr>Interview questions</vt:lpstr>
      <vt:lpstr>One more thing…</vt:lpstr>
      <vt:lpstr>One more thing…</vt:lpstr>
      <vt:lpstr>Questions</vt:lpstr>
      <vt:lpstr>PowerPoint Presentation</vt:lpstr>
    </vt:vector>
  </TitlesOfParts>
  <Company>Centric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.NET Core 1.0</dc:title>
  <dc:creator>Olariu, Florin</dc:creator>
  <cp:lastModifiedBy>Olariu, Florin</cp:lastModifiedBy>
  <cp:revision>240</cp:revision>
  <dcterms:created xsi:type="dcterms:W3CDTF">2016-09-16T14:15:46Z</dcterms:created>
  <dcterms:modified xsi:type="dcterms:W3CDTF">2017-10-15T16:17:52Z</dcterms:modified>
</cp:coreProperties>
</file>