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handoutMasterIdLst>
    <p:handoutMasterId r:id="rId15"/>
  </p:handoutMasterIdLst>
  <p:sldIdLst>
    <p:sldId id="257" r:id="rId2"/>
    <p:sldId id="261" r:id="rId3"/>
    <p:sldId id="262" r:id="rId4"/>
    <p:sldId id="266" r:id="rId5"/>
    <p:sldId id="265" r:id="rId6"/>
    <p:sldId id="267" r:id="rId7"/>
    <p:sldId id="268" r:id="rId8"/>
    <p:sldId id="269" r:id="rId9"/>
    <p:sldId id="270" r:id="rId10"/>
    <p:sldId id="272" r:id="rId11"/>
    <p:sldId id="27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 medi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C7EF0D2-335E-4D1F-A667-B192E6336BCA}" type="datetime1">
              <a:rPr lang="ro-RO" smtClean="0"/>
              <a:t>29.12.2022</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0E9710-CC67-4A28-8E66-1EEC46516428}" type="datetime1">
              <a:rPr lang="ro-RO" smtClean="0"/>
              <a:t>29.12.2022</a:t>
            </a:fld>
            <a:endParaRPr lang="en-US"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o-RO"/>
              <a:t>Faceți clic pentru a edita stilul de titlu coordonator</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EEBF980-9A71-4820-BF04-86A5C2355DAB}" type="datetime1">
              <a:rPr lang="ro-RO" smtClean="0"/>
              <a:t>29.12.2022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B7E4EF-A1BD-40F4-AB7B-04F084DD991D}"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58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pPr rtl="0"/>
            <a:fld id="{B77D3D5F-20D6-4036-A683-09F6D695F4BE}" type="datetime1">
              <a:rPr lang="ro-RO" smtClean="0"/>
              <a:t>29.12.2022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0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pPr rtl="0"/>
            <a:fld id="{3A97BE7A-DA78-4A2C-B214-16AA60B78E2F}" type="datetime1">
              <a:rPr lang="ro-RO" smtClean="0"/>
              <a:t>29.12.2022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6587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pPr rtl="0"/>
            <a:fld id="{B3BF7D7A-B012-4186-BCC1-BD61F6C8E232}" type="datetime1">
              <a:rPr lang="ro-RO" smtClean="0"/>
              <a:t>29.12.2022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86948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1BB363B-317E-4C0A-BF38-D8FAF31CE9B7}" type="datetime1">
              <a:rPr lang="ro-RO" smtClean="0"/>
              <a:t>29.12.2022</a:t>
            </a:fld>
            <a:endParaRPr lang="ro-RO"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B7E4EF-A1BD-40F4-AB7B-04F084DD991D}"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373698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B5938820-1DB3-40F9-B02E-D29AF7630138}" type="datetime1">
              <a:rPr lang="ro-RO" smtClean="0"/>
              <a:t>29.12.2022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8264445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257300" y="2909102"/>
            <a:ext cx="4800600" cy="299639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633864" y="2909102"/>
            <a:ext cx="4800600" cy="299639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E708D9E9-008A-4B59-B735-99ED19F7C54F}" type="datetime1">
              <a:rPr lang="ro-RO" smtClean="0"/>
              <a:t>29.12.2022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6953273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pPr rtl="0"/>
            <a:fld id="{CE57A5DE-D174-4952-896B-0162FA9FE363}" type="datetime1">
              <a:rPr lang="ro-RO" smtClean="0"/>
              <a:t>29.12.2022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7689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E7EDEFE5-489D-44EA-A405-1E30AA0C0DC6}" type="datetime1">
              <a:rPr lang="ro-RO" smtClean="0"/>
              <a:t>29.12.2022</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42078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o-RO"/>
              <a:t>Faceți clic pentru a edita stilul de titlu coordonator</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65051" y="6375679"/>
            <a:ext cx="1233355" cy="348462"/>
          </a:xfrm>
        </p:spPr>
        <p:txBody>
          <a:bodyPr/>
          <a:lstStyle/>
          <a:p>
            <a:fld id="{4AB9A498-A2A6-4457-B172-3011A0D4D2BD}" type="datetime1">
              <a:rPr lang="ro-RO" smtClean="0"/>
              <a:t>29.12.2022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4B7E4EF-A1BD-40F4-AB7B-04F084DD991D}"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743153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65950" y="6375679"/>
            <a:ext cx="1232456" cy="348462"/>
          </a:xfrm>
        </p:spPr>
        <p:txBody>
          <a:bodyPr/>
          <a:lstStyle/>
          <a:p>
            <a:fld id="{393B2E9D-C9EE-4F43-9276-0613AC4AE6E8}" type="datetime1">
              <a:rPr lang="ro-RO" smtClean="0"/>
              <a:t>29.12.2022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ro-RO" dirty="0"/>
          </a:p>
        </p:txBody>
      </p:sp>
      <p:sp>
        <p:nvSpPr>
          <p:cNvPr id="7" name="Slide Number Placeholder 6"/>
          <p:cNvSpPr>
            <a:spLocks noGrp="1"/>
          </p:cNvSpPr>
          <p:nvPr>
            <p:ph type="sldNum" sz="quarter" idx="12"/>
          </p:nvPr>
        </p:nvSpPr>
        <p:spPr>
          <a:xfrm>
            <a:off x="5687568" y="6375679"/>
            <a:ext cx="1234440" cy="345796"/>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30393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BDCABB6-D211-4A3C-A8D0-30CDF488E3C0}" type="datetime1">
              <a:rPr lang="ro-RO" smtClean="0"/>
              <a:t>29.12.2022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B7E4EF-A1BD-40F4-AB7B-04F084DD991D}"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02390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jectpro.io/recipes/split-and-merge-images-channels-opencv" TargetMode="External"/><Relationship Id="rId2" Type="http://schemas.openxmlformats.org/officeDocument/2006/relationships/hyperlink" Target="https://pyimagesearch.com/2021/01/23/splitting-and-merging-channels-with-opencv/" TargetMode="External"/><Relationship Id="rId1" Type="http://schemas.openxmlformats.org/officeDocument/2006/relationships/slideLayout" Target="../slideLayouts/slideLayout4.xml"/><Relationship Id="rId4" Type="http://schemas.openxmlformats.org/officeDocument/2006/relationships/hyperlink" Target="https://www.geeksforgeeks.org/splitting-and-merging-channels-with-python-openc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18C3B467-088C-4F3D-A9A7-105C4E1E20CD}"/>
              </a:ext>
            </a:extLst>
          </p:cNvPr>
          <p:cNvSpPr>
            <a:spLocks noGrp="1"/>
          </p:cNvSpPr>
          <p:nvPr>
            <p:ph type="ctrTitle"/>
          </p:nvPr>
        </p:nvSpPr>
        <p:spPr>
          <a:xfrm>
            <a:off x="644849" y="954923"/>
            <a:ext cx="5875694" cy="4504620"/>
          </a:xfrm>
        </p:spPr>
        <p:txBody>
          <a:bodyPr rtlCol="0">
            <a:normAutofit/>
          </a:bodyPr>
          <a:lstStyle/>
          <a:p>
            <a:pPr rtl="0"/>
            <a:r>
              <a:rPr lang="en-US" sz="5300" b="1" dirty="0"/>
              <a:t>Split &amp; Merge image segmentation</a:t>
            </a:r>
            <a:endParaRPr lang="ro" sz="5300" b="1" dirty="0"/>
          </a:p>
        </p:txBody>
      </p:sp>
      <p:sp>
        <p:nvSpPr>
          <p:cNvPr id="3" name="Subtitlu 2">
            <a:extLst>
              <a:ext uri="{FF2B5EF4-FFF2-40B4-BE49-F238E27FC236}">
                <a16:creationId xmlns:a16="http://schemas.microsoft.com/office/drawing/2014/main" id="{C8722DDC-8EEE-4A06-8DFE-B44871EAA2CF}"/>
              </a:ext>
            </a:extLst>
          </p:cNvPr>
          <p:cNvSpPr>
            <a:spLocks noGrp="1"/>
          </p:cNvSpPr>
          <p:nvPr>
            <p:ph type="subTitle" idx="1"/>
          </p:nvPr>
        </p:nvSpPr>
        <p:spPr>
          <a:xfrm>
            <a:off x="643157" y="5572664"/>
            <a:ext cx="5877385" cy="841803"/>
          </a:xfrm>
        </p:spPr>
        <p:txBody>
          <a:bodyPr rtlCol="0">
            <a:normAutofit/>
          </a:bodyPr>
          <a:lstStyle/>
          <a:p>
            <a:pPr algn="r" rtl="0">
              <a:lnSpc>
                <a:spcPct val="90000"/>
              </a:lnSpc>
              <a:spcAft>
                <a:spcPts val="600"/>
              </a:spcAft>
            </a:pPr>
            <a:r>
              <a:rPr lang="ro-RO" dirty="0">
                <a:solidFill>
                  <a:schemeClr val="bg2"/>
                </a:solidFill>
              </a:rPr>
              <a:t>Farcas Rares</a:t>
            </a:r>
          </a:p>
          <a:p>
            <a:pPr algn="r" rtl="0">
              <a:lnSpc>
                <a:spcPct val="90000"/>
              </a:lnSpc>
              <a:spcAft>
                <a:spcPts val="600"/>
              </a:spcAft>
            </a:pPr>
            <a:r>
              <a:rPr lang="ro-RO" dirty="0">
                <a:solidFill>
                  <a:schemeClr val="bg2"/>
                </a:solidFill>
              </a:rPr>
              <a:t>Lucan Valentin Alexandru</a:t>
            </a:r>
          </a:p>
        </p:txBody>
      </p:sp>
      <p:sp>
        <p:nvSpPr>
          <p:cNvPr id="13" name="Freeform: Shape 12">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Imagine 5" descr="Siglă văzută de aproape&#10;&#10;Descriere generată automa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25843" r="30830"/>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25842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148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1">
            <a:extLst>
              <a:ext uri="{FF2B5EF4-FFF2-40B4-BE49-F238E27FC236}">
                <a16:creationId xmlns:a16="http://schemas.microsoft.com/office/drawing/2014/main" id="{A63A2D4F-324D-BAA2-ADE3-DD69149B8F95}"/>
              </a:ext>
            </a:extLst>
          </p:cNvPr>
          <p:cNvSpPr>
            <a:spLocks noGrp="1"/>
          </p:cNvSpPr>
          <p:nvPr>
            <p:ph type="title"/>
          </p:nvPr>
        </p:nvSpPr>
        <p:spPr>
          <a:xfrm>
            <a:off x="1251678" y="382385"/>
            <a:ext cx="10178322" cy="1492132"/>
          </a:xfrm>
        </p:spPr>
        <p:txBody>
          <a:bodyPr/>
          <a:lstStyle/>
          <a:p>
            <a:r>
              <a:rPr lang="en-US" b="1" dirty="0" err="1"/>
              <a:t>Rezultate</a:t>
            </a:r>
            <a:r>
              <a:rPr lang="en-US" b="1" dirty="0"/>
              <a:t> </a:t>
            </a:r>
            <a:r>
              <a:rPr lang="en-US" b="1" dirty="0" err="1"/>
              <a:t>experimentale</a:t>
            </a:r>
            <a:endParaRPr lang="ro-RO" b="1" dirty="0"/>
          </a:p>
        </p:txBody>
      </p:sp>
      <p:sp>
        <p:nvSpPr>
          <p:cNvPr id="10" name="CasetăText 9">
            <a:extLst>
              <a:ext uri="{FF2B5EF4-FFF2-40B4-BE49-F238E27FC236}">
                <a16:creationId xmlns:a16="http://schemas.microsoft.com/office/drawing/2014/main" id="{2E0E6759-C2ED-A95B-4FE9-2D2AB028E0AB}"/>
              </a:ext>
            </a:extLst>
          </p:cNvPr>
          <p:cNvSpPr txBox="1"/>
          <p:nvPr/>
        </p:nvSpPr>
        <p:spPr>
          <a:xfrm>
            <a:off x="1496290" y="1616364"/>
            <a:ext cx="5107709" cy="369332"/>
          </a:xfrm>
          <a:prstGeom prst="rect">
            <a:avLst/>
          </a:prstGeom>
          <a:noFill/>
        </p:spPr>
        <p:txBody>
          <a:bodyPr wrap="square" rtlCol="0">
            <a:spAutoFit/>
          </a:bodyPr>
          <a:lstStyle/>
          <a:p>
            <a:r>
              <a:rPr lang="en-US" dirty="0" err="1"/>
              <a:t>Pentru</a:t>
            </a:r>
            <a:r>
              <a:rPr lang="en-US" dirty="0"/>
              <a:t> un </a:t>
            </a:r>
            <a:r>
              <a:rPr lang="en-US" dirty="0" err="1"/>
              <a:t>prag</a:t>
            </a:r>
            <a:r>
              <a:rPr lang="en-US" dirty="0"/>
              <a:t> de </a:t>
            </a:r>
            <a:r>
              <a:rPr lang="en-US" dirty="0" err="1"/>
              <a:t>omogenitate</a:t>
            </a:r>
            <a:r>
              <a:rPr lang="en-US" dirty="0"/>
              <a:t> T=100 </a:t>
            </a:r>
            <a:endParaRPr lang="ro-RO" dirty="0"/>
          </a:p>
        </p:txBody>
      </p:sp>
      <p:pic>
        <p:nvPicPr>
          <p:cNvPr id="3" name="Imagine 2">
            <a:extLst>
              <a:ext uri="{FF2B5EF4-FFF2-40B4-BE49-F238E27FC236}">
                <a16:creationId xmlns:a16="http://schemas.microsoft.com/office/drawing/2014/main" id="{05D8412D-5A5E-A980-F087-17F7A3886CD3}"/>
              </a:ext>
            </a:extLst>
          </p:cNvPr>
          <p:cNvPicPr>
            <a:picLocks noChangeAspect="1"/>
          </p:cNvPicPr>
          <p:nvPr/>
        </p:nvPicPr>
        <p:blipFill>
          <a:blip r:embed="rId2"/>
          <a:stretch>
            <a:fillRect/>
          </a:stretch>
        </p:blipFill>
        <p:spPr>
          <a:xfrm>
            <a:off x="3732646" y="2243666"/>
            <a:ext cx="4150541" cy="3654954"/>
          </a:xfrm>
          <a:prstGeom prst="rect">
            <a:avLst/>
          </a:prstGeom>
        </p:spPr>
      </p:pic>
    </p:spTree>
    <p:extLst>
      <p:ext uri="{BB962C8B-B14F-4D97-AF65-F5344CB8AC3E}">
        <p14:creationId xmlns:p14="http://schemas.microsoft.com/office/powerpoint/2010/main" val="1510401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53C10C05-B717-DD46-2DB4-8EE137849AE0}"/>
              </a:ext>
            </a:extLst>
          </p:cNvPr>
          <p:cNvSpPr>
            <a:spLocks noGrp="1"/>
          </p:cNvSpPr>
          <p:nvPr>
            <p:ph idx="1"/>
          </p:nvPr>
        </p:nvSpPr>
        <p:spPr>
          <a:xfrm>
            <a:off x="1251678" y="1481668"/>
            <a:ext cx="10178322" cy="3593591"/>
          </a:xfrm>
        </p:spPr>
        <p:txBody>
          <a:bodyPr/>
          <a:lstStyle/>
          <a:p>
            <a:pPr marL="0" indent="0" algn="ctr">
              <a:buNone/>
            </a:pPr>
            <a:r>
              <a:rPr lang="ro-RO" dirty="0"/>
              <a:t>In concluzie, algoritmul de divizare si unire consta in unirea unor regiuni învecinate in urma segmentării imaginii in funcție de un criteriu de omogenitate, astfel se obțin partiții din imagine care au toți pixelii de aceeași culoare. Acest algoritm ar putea fi utilizate de exemplu pentru separarea obiectelor de fundal sau pentru a identifica anumite obiecte dintr-o imagine. Însă algoritmul are un dezavantaj major: poate produce regiuni adiacente similare, care nu corespund aceluiași nivel se divizare. </a:t>
            </a:r>
          </a:p>
        </p:txBody>
      </p:sp>
      <p:sp>
        <p:nvSpPr>
          <p:cNvPr id="5" name="Titlu 1">
            <a:extLst>
              <a:ext uri="{FF2B5EF4-FFF2-40B4-BE49-F238E27FC236}">
                <a16:creationId xmlns:a16="http://schemas.microsoft.com/office/drawing/2014/main" id="{9D8F5B92-54A2-AB3B-1AB8-7DD0A2E14585}"/>
              </a:ext>
            </a:extLst>
          </p:cNvPr>
          <p:cNvSpPr>
            <a:spLocks noGrp="1"/>
          </p:cNvSpPr>
          <p:nvPr>
            <p:ph type="title"/>
          </p:nvPr>
        </p:nvSpPr>
        <p:spPr>
          <a:xfrm>
            <a:off x="1251678" y="382385"/>
            <a:ext cx="10178322" cy="1492132"/>
          </a:xfrm>
        </p:spPr>
        <p:txBody>
          <a:bodyPr/>
          <a:lstStyle/>
          <a:p>
            <a:r>
              <a:rPr lang="en-US" b="1" dirty="0" err="1"/>
              <a:t>Concluzii</a:t>
            </a:r>
            <a:endParaRPr lang="ro-RO" b="1" dirty="0"/>
          </a:p>
        </p:txBody>
      </p:sp>
    </p:spTree>
    <p:extLst>
      <p:ext uri="{BB962C8B-B14F-4D97-AF65-F5344CB8AC3E}">
        <p14:creationId xmlns:p14="http://schemas.microsoft.com/office/powerpoint/2010/main" val="872899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8543848-832D-880B-5809-744F37AD0D80}"/>
              </a:ext>
            </a:extLst>
          </p:cNvPr>
          <p:cNvSpPr>
            <a:spLocks noGrp="1"/>
          </p:cNvSpPr>
          <p:nvPr>
            <p:ph type="title"/>
          </p:nvPr>
        </p:nvSpPr>
        <p:spPr/>
        <p:txBody>
          <a:bodyPr/>
          <a:lstStyle/>
          <a:p>
            <a:pPr algn="ctr"/>
            <a:r>
              <a:rPr lang="ro-RO" b="1" dirty="0"/>
              <a:t>Bibliografie</a:t>
            </a:r>
          </a:p>
        </p:txBody>
      </p:sp>
      <p:sp>
        <p:nvSpPr>
          <p:cNvPr id="3" name="Substituent conținut 2">
            <a:extLst>
              <a:ext uri="{FF2B5EF4-FFF2-40B4-BE49-F238E27FC236}">
                <a16:creationId xmlns:a16="http://schemas.microsoft.com/office/drawing/2014/main" id="{1A0C2DB5-793C-46B1-B7E1-7DDCE7B1449D}"/>
              </a:ext>
            </a:extLst>
          </p:cNvPr>
          <p:cNvSpPr>
            <a:spLocks noGrp="1"/>
          </p:cNvSpPr>
          <p:nvPr>
            <p:ph sz="half" idx="1"/>
          </p:nvPr>
        </p:nvSpPr>
        <p:spPr>
          <a:xfrm>
            <a:off x="1066799" y="2103120"/>
            <a:ext cx="10506075" cy="4112286"/>
          </a:xfrm>
        </p:spPr>
        <p:txBody>
          <a:bodyPr/>
          <a:lstStyle/>
          <a:p>
            <a:pPr marL="342900" marR="0" lvl="0" indent="-342900">
              <a:spcBef>
                <a:spcPts val="0"/>
              </a:spcBef>
              <a:spcAft>
                <a:spcPts val="0"/>
              </a:spcAft>
              <a:buFont typeface="Symbol" panose="05050102010706020507" pitchFamily="18" charset="2"/>
              <a:buChar char=""/>
            </a:pPr>
            <a:r>
              <a:rPr lang="ro-RO" sz="1800" dirty="0">
                <a:effectLst/>
                <a:latin typeface="Calibri" panose="020F0502020204030204" pitchFamily="34" charset="0"/>
                <a:ea typeface="ArialMT"/>
              </a:rPr>
              <a:t>5th </a:t>
            </a:r>
            <a:r>
              <a:rPr lang="ro-RO" sz="1800" dirty="0" err="1">
                <a:effectLst/>
                <a:latin typeface="Calibri" panose="020F0502020204030204" pitchFamily="34" charset="0"/>
                <a:ea typeface="ArialMT"/>
              </a:rPr>
              <a:t>Slovakian-Hungarian</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Joint</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Symposium</a:t>
            </a:r>
            <a:r>
              <a:rPr lang="ro-RO" sz="1800" dirty="0">
                <a:effectLst/>
                <a:latin typeface="Calibri" panose="020F0502020204030204" pitchFamily="34" charset="0"/>
                <a:ea typeface="ArialMT"/>
              </a:rPr>
              <a:t> on </a:t>
            </a:r>
            <a:r>
              <a:rPr lang="ro-RO" sz="1800" dirty="0" err="1">
                <a:effectLst/>
                <a:latin typeface="Calibri" panose="020F0502020204030204" pitchFamily="34" charset="0"/>
                <a:ea typeface="ArialMT"/>
              </a:rPr>
              <a:t>Applied</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Machine</a:t>
            </a:r>
            <a:r>
              <a:rPr lang="ro-RO" sz="1800" dirty="0">
                <a:effectLst/>
                <a:latin typeface="Calibri" panose="020F0502020204030204" pitchFamily="34" charset="0"/>
                <a:ea typeface="ArialMT"/>
              </a:rPr>
              <a:t> Intelligence </a:t>
            </a:r>
            <a:r>
              <a:rPr lang="ro-RO" sz="1800" dirty="0" err="1">
                <a:effectLst/>
                <a:latin typeface="Calibri" panose="020F0502020204030204" pitchFamily="34" charset="0"/>
                <a:ea typeface="ArialMT"/>
              </a:rPr>
              <a:t>and</a:t>
            </a:r>
            <a:r>
              <a:rPr lang="ro-RO" sz="1800" dirty="0">
                <a:effectLst/>
                <a:latin typeface="Calibri" panose="020F0502020204030204" pitchFamily="34" charset="0"/>
                <a:ea typeface="ArialMT"/>
              </a:rPr>
              <a:t>  </a:t>
            </a:r>
            <a:r>
              <a:rPr lang="en-US" sz="1800" dirty="0">
                <a:effectLst/>
                <a:latin typeface="Calibri" panose="020F0502020204030204" pitchFamily="34" charset="0"/>
                <a:ea typeface="ArialMT"/>
              </a:rPr>
              <a:t>I</a:t>
            </a:r>
            <a:r>
              <a:rPr lang="ro-RO" sz="1800" dirty="0" err="1">
                <a:effectLst/>
                <a:latin typeface="Calibri" panose="020F0502020204030204" pitchFamily="34" charset="0"/>
                <a:ea typeface="ArialMT"/>
              </a:rPr>
              <a:t>nformatics</a:t>
            </a:r>
            <a:r>
              <a:rPr lang="ro-RO" sz="1800" dirty="0">
                <a:effectLst/>
                <a:latin typeface="Calibri" panose="020F0502020204030204" pitchFamily="34" charset="0"/>
                <a:ea typeface="ArialMT"/>
              </a:rPr>
              <a:t> -Marian </a:t>
            </a:r>
            <a:r>
              <a:rPr lang="ro-RO" sz="1800" dirty="0" err="1">
                <a:effectLst/>
                <a:latin typeface="Calibri" panose="020F0502020204030204" pitchFamily="34" charset="0"/>
                <a:ea typeface="ArialMT"/>
              </a:rPr>
              <a:t>Bakoš</a:t>
            </a:r>
            <a:r>
              <a:rPr lang="ro-RO" sz="1800" dirty="0">
                <a:effectLst/>
                <a:latin typeface="Calibri" panose="020F0502020204030204" pitchFamily="34" charset="0"/>
                <a:ea typeface="ArialMT"/>
              </a:rPr>
              <a:t> Active </a:t>
            </a:r>
            <a:r>
              <a:rPr lang="ro-RO" sz="1800" dirty="0" err="1">
                <a:effectLst/>
                <a:latin typeface="Calibri" panose="020F0502020204030204" pitchFamily="34" charset="0"/>
                <a:ea typeface="ArialMT"/>
              </a:rPr>
              <a:t>Contours</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and</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their</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Utilization</a:t>
            </a:r>
            <a:r>
              <a:rPr lang="ro-RO" sz="1800" dirty="0">
                <a:effectLst/>
                <a:latin typeface="Calibri" panose="020F0502020204030204" pitchFamily="34" charset="0"/>
                <a:ea typeface="ArialMT"/>
              </a:rPr>
              <a:t> at </a:t>
            </a:r>
            <a:r>
              <a:rPr lang="ro-RO" sz="1800" dirty="0" err="1">
                <a:effectLst/>
                <a:latin typeface="Calibri" panose="020F0502020204030204" pitchFamily="34" charset="0"/>
                <a:ea typeface="ArialMT"/>
              </a:rPr>
              <a:t>Image</a:t>
            </a:r>
            <a:r>
              <a:rPr lang="ro-RO" sz="1800" dirty="0">
                <a:effectLst/>
                <a:latin typeface="Calibri" panose="020F0502020204030204" pitchFamily="34" charset="0"/>
                <a:ea typeface="ArialMT"/>
              </a:rPr>
              <a:t> </a:t>
            </a:r>
            <a:r>
              <a:rPr lang="ro-RO" sz="1800" dirty="0" err="1">
                <a:effectLst/>
                <a:latin typeface="Calibri" panose="020F0502020204030204" pitchFamily="34" charset="0"/>
                <a:ea typeface="ArialMT"/>
              </a:rPr>
              <a:t>Segmentation</a:t>
            </a:r>
            <a:r>
              <a:rPr lang="ro-RO" sz="1800" dirty="0">
                <a:effectLst/>
                <a:latin typeface="Calibri" panose="020F0502020204030204" pitchFamily="34" charset="0"/>
                <a:ea typeface="ArialMT"/>
              </a:rPr>
              <a:t> – 2007</a:t>
            </a:r>
            <a:endParaRPr lang="en-US" dirty="0">
              <a:hlinkClick r:id="rId2"/>
            </a:endParaRPr>
          </a:p>
          <a:p>
            <a:r>
              <a:rPr lang="ro-RO" dirty="0">
                <a:hlinkClick r:id="rId2"/>
              </a:rPr>
              <a:t>https://pyimagesearch.com/2021/01/23/splitting-and-merging-channels-with-opencv/</a:t>
            </a:r>
            <a:r>
              <a:rPr lang="en-US" dirty="0">
                <a:hlinkClick r:id="rId2"/>
              </a:rPr>
              <a:t>\</a:t>
            </a:r>
            <a:endParaRPr lang="en-US" dirty="0"/>
          </a:p>
          <a:p>
            <a:r>
              <a:rPr lang="en-US" b="0" i="0" u="none" strike="noStrike" dirty="0">
                <a:effectLst/>
                <a:latin typeface="Whitney"/>
                <a:hlinkClick r:id="rId3" tooltip="https://www.projectpro.io/recipes/split-and-merge-images-channels-opencv"/>
              </a:rPr>
              <a:t>https://www.projectpro.io/recipes/split-and-merge-images-channels-opencv</a:t>
            </a:r>
            <a:endParaRPr lang="en-US" b="0" i="0" u="none" strike="noStrike" dirty="0">
              <a:effectLst/>
              <a:latin typeface="Whitney"/>
            </a:endParaRPr>
          </a:p>
          <a:p>
            <a:r>
              <a:rPr lang="en-US" dirty="0">
                <a:hlinkClick r:id="rId4"/>
              </a:rPr>
              <a:t>https://www.geeksforgeeks.org/splitting-and-merging-channels-with-python-opencv/</a:t>
            </a:r>
            <a:endParaRPr lang="en-US" dirty="0"/>
          </a:p>
          <a:p>
            <a:r>
              <a:rPr lang="en-US" dirty="0"/>
              <a:t>ImageProcLab1_ToDo.ipynb – </a:t>
            </a:r>
            <a:r>
              <a:rPr lang="en-US" dirty="0" err="1"/>
              <a:t>Laborator</a:t>
            </a:r>
            <a:r>
              <a:rPr lang="en-US" dirty="0"/>
              <a:t> 1 PNI</a:t>
            </a:r>
          </a:p>
          <a:p>
            <a:r>
              <a:rPr lang="en-US" dirty="0" err="1"/>
              <a:t>Prelucrarea</a:t>
            </a:r>
            <a:r>
              <a:rPr lang="en-US" dirty="0"/>
              <a:t> </a:t>
            </a:r>
            <a:r>
              <a:rPr lang="en-US" dirty="0" err="1"/>
              <a:t>numerica</a:t>
            </a:r>
            <a:r>
              <a:rPr lang="en-US" dirty="0"/>
              <a:t> a </a:t>
            </a:r>
            <a:r>
              <a:rPr lang="en-US" dirty="0" err="1"/>
              <a:t>imaginilo</a:t>
            </a:r>
            <a:r>
              <a:rPr lang="en-US" dirty="0"/>
              <a:t> Cap.8 </a:t>
            </a:r>
            <a:r>
              <a:rPr lang="en-US" dirty="0" err="1"/>
              <a:t>Analiza</a:t>
            </a:r>
            <a:r>
              <a:rPr lang="en-US" dirty="0"/>
              <a:t> de </a:t>
            </a:r>
            <a:r>
              <a:rPr lang="en-US" dirty="0" err="1"/>
              <a:t>imagini</a:t>
            </a:r>
            <a:r>
              <a:rPr lang="en-US" dirty="0"/>
              <a:t> </a:t>
            </a:r>
            <a:r>
              <a:rPr lang="en-US" dirty="0" err="1"/>
              <a:t>si</a:t>
            </a:r>
            <a:r>
              <a:rPr lang="en-US" dirty="0"/>
              <a:t> </a:t>
            </a:r>
            <a:r>
              <a:rPr lang="en-US" dirty="0" err="1"/>
              <a:t>recunoasterea</a:t>
            </a:r>
            <a:r>
              <a:rPr lang="en-US" dirty="0"/>
              <a:t> </a:t>
            </a:r>
            <a:r>
              <a:rPr lang="en-US" dirty="0" err="1"/>
              <a:t>formelor</a:t>
            </a:r>
            <a:r>
              <a:rPr lang="en-US" dirty="0"/>
              <a:t> </a:t>
            </a:r>
          </a:p>
          <a:p>
            <a:endParaRPr lang="en-US" dirty="0"/>
          </a:p>
          <a:p>
            <a:endParaRPr lang="ro-RO" dirty="0"/>
          </a:p>
        </p:txBody>
      </p:sp>
    </p:spTree>
    <p:extLst>
      <p:ext uri="{BB962C8B-B14F-4D97-AF65-F5344CB8AC3E}">
        <p14:creationId xmlns:p14="http://schemas.microsoft.com/office/powerpoint/2010/main" val="7203600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A4919D0-F177-4BBA-9A0B-DBA69E2ED764}"/>
              </a:ext>
            </a:extLst>
          </p:cNvPr>
          <p:cNvSpPr>
            <a:spLocks noGrp="1"/>
          </p:cNvSpPr>
          <p:nvPr>
            <p:ph type="title"/>
          </p:nvPr>
        </p:nvSpPr>
        <p:spPr>
          <a:xfrm>
            <a:off x="742950" y="407068"/>
            <a:ext cx="10706100" cy="1371600"/>
          </a:xfrm>
        </p:spPr>
        <p:txBody>
          <a:bodyPr rtlCol="0">
            <a:normAutofit fontScale="90000"/>
          </a:bodyPr>
          <a:lstStyle/>
          <a:p>
            <a:pPr algn="ctr" rtl="0"/>
            <a:r>
              <a:rPr lang="ro-RO" b="1" dirty="0"/>
              <a:t>Split </a:t>
            </a:r>
            <a:r>
              <a:rPr lang="ro-RO" b="1" dirty="0" err="1"/>
              <a:t>and</a:t>
            </a:r>
            <a:r>
              <a:rPr lang="ro-RO" b="1" dirty="0"/>
              <a:t> Merge pentru segmentarea imaginilor</a:t>
            </a:r>
          </a:p>
        </p:txBody>
      </p:sp>
      <p:graphicFrame>
        <p:nvGraphicFramePr>
          <p:cNvPr id="6" name="Tabel 6">
            <a:extLst>
              <a:ext uri="{FF2B5EF4-FFF2-40B4-BE49-F238E27FC236}">
                <a16:creationId xmlns:a16="http://schemas.microsoft.com/office/drawing/2014/main" id="{CE2A785D-E65D-DC35-1C40-E1326CBD8C73}"/>
              </a:ext>
            </a:extLst>
          </p:cNvPr>
          <p:cNvGraphicFramePr>
            <a:graphicFrameLocks noGrp="1"/>
          </p:cNvGraphicFramePr>
          <p:nvPr>
            <p:extLst>
              <p:ext uri="{D42A27DB-BD31-4B8C-83A1-F6EECF244321}">
                <p14:modId xmlns:p14="http://schemas.microsoft.com/office/powerpoint/2010/main" val="2010755041"/>
              </p:ext>
            </p:extLst>
          </p:nvPr>
        </p:nvGraphicFramePr>
        <p:xfrm>
          <a:off x="934452" y="1732361"/>
          <a:ext cx="10323096" cy="3932160"/>
        </p:xfrm>
        <a:graphic>
          <a:graphicData uri="http://schemas.openxmlformats.org/drawingml/2006/table">
            <a:tbl>
              <a:tblPr firstRow="1" bandRow="1">
                <a:tableStyleId>{073A0DAA-6AF3-43AB-8588-CEC1D06C72B9}</a:tableStyleId>
              </a:tblPr>
              <a:tblGrid>
                <a:gridCol w="5161548">
                  <a:extLst>
                    <a:ext uri="{9D8B030D-6E8A-4147-A177-3AD203B41FA5}">
                      <a16:colId xmlns:a16="http://schemas.microsoft.com/office/drawing/2014/main" val="3039894644"/>
                    </a:ext>
                  </a:extLst>
                </a:gridCol>
                <a:gridCol w="5161548">
                  <a:extLst>
                    <a:ext uri="{9D8B030D-6E8A-4147-A177-3AD203B41FA5}">
                      <a16:colId xmlns:a16="http://schemas.microsoft.com/office/drawing/2014/main" val="4033688729"/>
                    </a:ext>
                  </a:extLst>
                </a:gridCol>
              </a:tblGrid>
              <a:tr h="925114">
                <a:tc>
                  <a:txBody>
                    <a:bodyPr/>
                    <a:lstStyle/>
                    <a:p>
                      <a:pPr algn="ctr"/>
                      <a:r>
                        <a:rPr lang="ro-RO" sz="2800" noProof="0" dirty="0"/>
                        <a:t>Date intrare</a:t>
                      </a:r>
                    </a:p>
                  </a:txBody>
                  <a:tcPr/>
                </a:tc>
                <a:tc>
                  <a:txBody>
                    <a:bodyPr/>
                    <a:lstStyle/>
                    <a:p>
                      <a:pPr algn="ctr"/>
                      <a:r>
                        <a:rPr lang="ro-RO" sz="2800" noProof="0" dirty="0"/>
                        <a:t>Date la </a:t>
                      </a:r>
                      <a:r>
                        <a:rPr lang="ro-RO" sz="2800" noProof="0" dirty="0" err="1"/>
                        <a:t>iesire</a:t>
                      </a:r>
                      <a:endParaRPr lang="ro-RO" sz="2800" noProof="0" dirty="0"/>
                    </a:p>
                  </a:txBody>
                  <a:tcPr/>
                </a:tc>
                <a:extLst>
                  <a:ext uri="{0D108BD9-81ED-4DB2-BD59-A6C34878D82A}">
                    <a16:rowId xmlns:a16="http://schemas.microsoft.com/office/drawing/2014/main" val="3977738085"/>
                  </a:ext>
                </a:extLst>
              </a:tr>
              <a:tr h="3007046">
                <a:tc>
                  <a:txBody>
                    <a:bodyPr/>
                    <a:lstStyle/>
                    <a:p>
                      <a:pPr marL="285750" indent="-285750">
                        <a:buFont typeface="Arial" panose="020B0604020202020204" pitchFamily="34" charset="0"/>
                        <a:buChar char="•"/>
                      </a:pPr>
                      <a:r>
                        <a:rPr lang="ro-RO" noProof="0" dirty="0"/>
                        <a:t>Imagine pe nivele de gri</a:t>
                      </a:r>
                    </a:p>
                    <a:p>
                      <a:pPr marL="285750" indent="-285750">
                        <a:buFont typeface="Arial" panose="020B0604020202020204" pitchFamily="34" charset="0"/>
                        <a:buChar char="•"/>
                      </a:pPr>
                      <a:r>
                        <a:rPr lang="ro-RO" noProof="0" dirty="0"/>
                        <a:t>Parametrii pentru segmentare (definirea uniformității într-o regiune</a:t>
                      </a:r>
                    </a:p>
                  </a:txBody>
                  <a:tcPr/>
                </a:tc>
                <a:tc>
                  <a:txBody>
                    <a:bodyPr/>
                    <a:lstStyle/>
                    <a:p>
                      <a:pPr marL="285750" indent="-285750">
                        <a:buFont typeface="Arial" panose="020B0604020202020204" pitchFamily="34" charset="0"/>
                        <a:buChar char="•"/>
                      </a:pPr>
                      <a:r>
                        <a:rPr lang="ro-RO" noProof="0" dirty="0"/>
                        <a:t>Imaginea originala</a:t>
                      </a:r>
                    </a:p>
                    <a:p>
                      <a:pPr marL="285750" indent="-285750">
                        <a:buFont typeface="Arial" panose="020B0604020202020204" pitchFamily="34" charset="0"/>
                        <a:buChar char="•"/>
                      </a:pPr>
                      <a:r>
                        <a:rPr lang="ro-RO" noProof="0" dirty="0"/>
                        <a:t>Histograma imaginii originale</a:t>
                      </a:r>
                    </a:p>
                    <a:p>
                      <a:pPr marL="285750" indent="-285750">
                        <a:buFont typeface="Arial" panose="020B0604020202020204" pitchFamily="34" charset="0"/>
                        <a:buChar char="•"/>
                      </a:pPr>
                      <a:r>
                        <a:rPr lang="ro-RO" noProof="0" dirty="0"/>
                        <a:t>Imaginea segmentate</a:t>
                      </a:r>
                    </a:p>
                    <a:p>
                      <a:pPr marL="285750" indent="-285750">
                        <a:buFont typeface="Arial" panose="020B0604020202020204" pitchFamily="34" charset="0"/>
                        <a:buChar char="•"/>
                      </a:pPr>
                      <a:r>
                        <a:rPr lang="ro-RO" noProof="0" dirty="0"/>
                        <a:t>Histograma imaginii segmentate</a:t>
                      </a:r>
                    </a:p>
                  </a:txBody>
                  <a:tcPr/>
                </a:tc>
                <a:extLst>
                  <a:ext uri="{0D108BD9-81ED-4DB2-BD59-A6C34878D82A}">
                    <a16:rowId xmlns:a16="http://schemas.microsoft.com/office/drawing/2014/main" val="2767463709"/>
                  </a:ext>
                </a:extLst>
              </a:tr>
            </a:tbl>
          </a:graphicData>
        </a:graphic>
      </p:graphicFrame>
    </p:spTree>
    <p:extLst>
      <p:ext uri="{BB962C8B-B14F-4D97-AF65-F5344CB8AC3E}">
        <p14:creationId xmlns:p14="http://schemas.microsoft.com/office/powerpoint/2010/main" val="183243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311C239-9D3B-4C24-F7F0-3DA852484DBE}"/>
              </a:ext>
            </a:extLst>
          </p:cNvPr>
          <p:cNvSpPr>
            <a:spLocks noGrp="1"/>
          </p:cNvSpPr>
          <p:nvPr>
            <p:ph type="title"/>
          </p:nvPr>
        </p:nvSpPr>
        <p:spPr/>
        <p:txBody>
          <a:bodyPr/>
          <a:lstStyle/>
          <a:p>
            <a:r>
              <a:rPr lang="ro-RO" b="1" dirty="0"/>
              <a:t>Descriere</a:t>
            </a:r>
            <a:r>
              <a:rPr lang="en-US" b="1" dirty="0"/>
              <a:t>a</a:t>
            </a:r>
            <a:r>
              <a:rPr lang="ro-RO" b="1" dirty="0"/>
              <a:t> Algoritm</a:t>
            </a:r>
            <a:r>
              <a:rPr lang="en-US" b="1" dirty="0" err="1"/>
              <a:t>ului</a:t>
            </a:r>
            <a:endParaRPr lang="ro-RO" b="1" dirty="0"/>
          </a:p>
        </p:txBody>
      </p:sp>
      <p:sp>
        <p:nvSpPr>
          <p:cNvPr id="3" name="Substituent conținut 2">
            <a:extLst>
              <a:ext uri="{FF2B5EF4-FFF2-40B4-BE49-F238E27FC236}">
                <a16:creationId xmlns:a16="http://schemas.microsoft.com/office/drawing/2014/main" id="{FA841C8A-88DF-2A1A-2E24-568B09A36B21}"/>
              </a:ext>
            </a:extLst>
          </p:cNvPr>
          <p:cNvSpPr>
            <a:spLocks noGrp="1"/>
          </p:cNvSpPr>
          <p:nvPr>
            <p:ph sz="half" idx="1"/>
          </p:nvPr>
        </p:nvSpPr>
        <p:spPr>
          <a:xfrm>
            <a:off x="1066800" y="1552787"/>
            <a:ext cx="10058399" cy="3573780"/>
          </a:xfrm>
        </p:spPr>
        <p:txBody>
          <a:bodyPr>
            <a:normAutofit/>
          </a:bodyPr>
          <a:lstStyle/>
          <a:p>
            <a:pPr marL="0" indent="0">
              <a:buNone/>
            </a:pPr>
            <a:r>
              <a:rPr lang="ro-RO" dirty="0">
                <a:latin typeface="Whitney"/>
              </a:rPr>
              <a:t>	</a:t>
            </a:r>
            <a:r>
              <a:rPr lang="ro-RO" sz="1800" dirty="0"/>
              <a:t>Algoritmul „split &amp; merge” este o procedură iterativă care include în fiecare iterație divizare și unificare. Se pleacă de le regiuni de mărime medie, de exemplu pătrate de mărime fixă, se unifică regiunile similare și apoi se divizează regiunile care nu au fost unificate :</a:t>
            </a:r>
            <a:r>
              <a:rPr lang="ro-RO" dirty="0"/>
              <a:t>	</a:t>
            </a:r>
            <a:r>
              <a:rPr lang="ro-RO" b="0" i="0" dirty="0">
                <a:effectLst/>
              </a:rPr>
              <a:t> </a:t>
            </a:r>
            <a:endParaRPr lang="ro-RO" sz="1800" b="0" i="0" dirty="0">
              <a:effectLst/>
            </a:endParaRPr>
          </a:p>
          <a:p>
            <a:pPr lvl="2"/>
            <a:r>
              <a:rPr lang="ro-RO" dirty="0"/>
              <a:t>dacă o regiune este neomogenă (P(R) = FALSE ), ea este divizata în 4 regiuni. </a:t>
            </a:r>
            <a:endParaRPr lang="en-US" dirty="0"/>
          </a:p>
          <a:p>
            <a:pPr lvl="2"/>
            <a:r>
              <a:rPr lang="ro-RO" dirty="0"/>
              <a:t>dacă două regiuni adiacente </a:t>
            </a:r>
            <a:r>
              <a:rPr lang="ro-RO" dirty="0" err="1"/>
              <a:t>Ri</a:t>
            </a:r>
            <a:r>
              <a:rPr lang="ro-RO" dirty="0"/>
              <a:t>, </a:t>
            </a:r>
            <a:r>
              <a:rPr lang="ro-RO" dirty="0" err="1"/>
              <a:t>Rj</a:t>
            </a:r>
            <a:r>
              <a:rPr lang="ro-RO" dirty="0"/>
              <a:t> sunt similare (P(</a:t>
            </a:r>
            <a:r>
              <a:rPr lang="ro-RO" dirty="0" err="1"/>
              <a:t>Ri</a:t>
            </a:r>
            <a:r>
              <a:rPr lang="ro-RO" dirty="0"/>
              <a:t> U </a:t>
            </a:r>
            <a:r>
              <a:rPr lang="ro-RO" dirty="0" err="1"/>
              <a:t>Rj</a:t>
            </a:r>
            <a:r>
              <a:rPr lang="ro-RO" dirty="0"/>
              <a:t>) = TRUE ), ele sunt unificate</a:t>
            </a:r>
            <a:endParaRPr lang="en-US" dirty="0"/>
          </a:p>
          <a:p>
            <a:pPr lvl="2"/>
            <a:r>
              <a:rPr lang="ro-RO" dirty="0"/>
              <a:t>algoritmul se termină atunci când nu mai este posibilă nici divizarea, nici unificare.</a:t>
            </a:r>
            <a:endParaRPr lang="en-US" dirty="0"/>
          </a:p>
          <a:p>
            <a:pPr lvl="0"/>
            <a:endParaRPr lang="en-US" dirty="0"/>
          </a:p>
        </p:txBody>
      </p:sp>
      <p:pic>
        <p:nvPicPr>
          <p:cNvPr id="4" name="Imagine 3">
            <a:extLst>
              <a:ext uri="{FF2B5EF4-FFF2-40B4-BE49-F238E27FC236}">
                <a16:creationId xmlns:a16="http://schemas.microsoft.com/office/drawing/2014/main" id="{4B5E174C-EF0D-F2E5-48E6-EDC89D6E24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426" y="4292108"/>
            <a:ext cx="6480791" cy="2026209"/>
          </a:xfrm>
          <a:prstGeom prst="rect">
            <a:avLst/>
          </a:prstGeom>
          <a:noFill/>
          <a:ln>
            <a:noFill/>
          </a:ln>
        </p:spPr>
      </p:pic>
    </p:spTree>
    <p:extLst>
      <p:ext uri="{BB962C8B-B14F-4D97-AF65-F5344CB8AC3E}">
        <p14:creationId xmlns:p14="http://schemas.microsoft.com/office/powerpoint/2010/main" val="802446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7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750" fill="hold"/>
                                        <p:tgtEl>
                                          <p:spTgt spid="4"/>
                                        </p:tgtEl>
                                        <p:attrNameLst>
                                          <p:attrName>ppt_x</p:attrName>
                                        </p:attrNameLst>
                                      </p:cBhvr>
                                      <p:tavLst>
                                        <p:tav tm="0">
                                          <p:val>
                                            <p:strVal val="#ppt_x"/>
                                          </p:val>
                                        </p:tav>
                                        <p:tav tm="100000">
                                          <p:val>
                                            <p:strVal val="#ppt_x"/>
                                          </p:val>
                                        </p:tav>
                                      </p:tavLst>
                                    </p:anim>
                                    <p:anim calcmode="lin" valueType="num">
                                      <p:cBhvr additive="base">
                                        <p:cTn id="2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21636CF8-3B42-1065-1D55-953F8B324A23}"/>
              </a:ext>
            </a:extLst>
          </p:cNvPr>
          <p:cNvSpPr>
            <a:spLocks noGrp="1"/>
          </p:cNvSpPr>
          <p:nvPr>
            <p:ph idx="1"/>
          </p:nvPr>
        </p:nvSpPr>
        <p:spPr>
          <a:xfrm>
            <a:off x="1251678" y="1292626"/>
            <a:ext cx="10178322" cy="3593591"/>
          </a:xfrm>
        </p:spPr>
        <p:txBody>
          <a:bodyPr/>
          <a:lstStyle/>
          <a:p>
            <a:pPr marL="0" indent="0">
              <a:buNone/>
            </a:pPr>
            <a:r>
              <a:rPr lang="en-US" dirty="0"/>
              <a:t>	</a:t>
            </a:r>
            <a:r>
              <a:rPr lang="ro-RO" sz="1800" dirty="0"/>
              <a:t>Algoritmul este recursive,  dacă regiunea curentă nu este omogenă, ea este divizată în 4 și procedura este apelată recursiv.  Dacă regiunea este omogenă, se calculează media sa și se compară cu mediile regiunilor vecine (pe cele 4 laturi ale regiunii), verificând posibilele unificări. Astfel, daca diferența dintre media regiunii curente si media unei regiuni adiacente este sub o valoare de prag, atunci cele doua regiuni se unifica: se calculează media valorilor pixelilor celor doua regiuni si se atribuie pixelilor celor doua regiuni in imaginea de ieșire</a:t>
            </a:r>
          </a:p>
        </p:txBody>
      </p:sp>
      <p:sp>
        <p:nvSpPr>
          <p:cNvPr id="5" name="Titlu 1">
            <a:extLst>
              <a:ext uri="{FF2B5EF4-FFF2-40B4-BE49-F238E27FC236}">
                <a16:creationId xmlns:a16="http://schemas.microsoft.com/office/drawing/2014/main" id="{FF0F1BC9-72F4-90D8-5514-4B606E14F9F1}"/>
              </a:ext>
            </a:extLst>
          </p:cNvPr>
          <p:cNvSpPr>
            <a:spLocks noGrp="1"/>
          </p:cNvSpPr>
          <p:nvPr>
            <p:ph type="title"/>
          </p:nvPr>
        </p:nvSpPr>
        <p:spPr>
          <a:xfrm>
            <a:off x="1251678" y="382385"/>
            <a:ext cx="10178322" cy="1492132"/>
          </a:xfrm>
        </p:spPr>
        <p:txBody>
          <a:bodyPr/>
          <a:lstStyle/>
          <a:p>
            <a:r>
              <a:rPr lang="ro-RO" b="1" dirty="0"/>
              <a:t>Descriere</a:t>
            </a:r>
            <a:r>
              <a:rPr lang="en-US" b="1" dirty="0"/>
              <a:t>a</a:t>
            </a:r>
            <a:r>
              <a:rPr lang="ro-RO" b="1" dirty="0"/>
              <a:t> Algoritm</a:t>
            </a:r>
            <a:r>
              <a:rPr lang="en-US" b="1" dirty="0" err="1"/>
              <a:t>ului</a:t>
            </a:r>
            <a:endParaRPr lang="ro-RO" b="1" dirty="0"/>
          </a:p>
        </p:txBody>
      </p:sp>
      <p:pic>
        <p:nvPicPr>
          <p:cNvPr id="7" name="Imagine 6">
            <a:extLst>
              <a:ext uri="{FF2B5EF4-FFF2-40B4-BE49-F238E27FC236}">
                <a16:creationId xmlns:a16="http://schemas.microsoft.com/office/drawing/2014/main" id="{2B205F84-7444-3CF7-E71C-AA1DF4DFCA15}"/>
              </a:ext>
            </a:extLst>
          </p:cNvPr>
          <p:cNvPicPr>
            <a:picLocks noChangeAspect="1"/>
          </p:cNvPicPr>
          <p:nvPr/>
        </p:nvPicPr>
        <p:blipFill>
          <a:blip r:embed="rId2"/>
          <a:stretch>
            <a:fillRect/>
          </a:stretch>
        </p:blipFill>
        <p:spPr>
          <a:xfrm>
            <a:off x="4079826" y="3924993"/>
            <a:ext cx="3121605" cy="2406073"/>
          </a:xfrm>
          <a:prstGeom prst="rect">
            <a:avLst/>
          </a:prstGeom>
          <a:ln>
            <a:noFill/>
          </a:ln>
          <a:effectLst>
            <a:outerShdw blurRad="292100" dist="139700" dir="2700000" algn="tl" rotWithShape="0">
              <a:srgbClr val="333333">
                <a:alpha val="65000"/>
              </a:srgbClr>
            </a:outerShdw>
          </a:effectLst>
        </p:spPr>
      </p:pic>
      <p:sp>
        <p:nvSpPr>
          <p:cNvPr id="8" name="CasetăText 7">
            <a:extLst>
              <a:ext uri="{FF2B5EF4-FFF2-40B4-BE49-F238E27FC236}">
                <a16:creationId xmlns:a16="http://schemas.microsoft.com/office/drawing/2014/main" id="{BDC42B12-1E5F-8A09-2EFF-BE64080A8EBF}"/>
              </a:ext>
            </a:extLst>
          </p:cNvPr>
          <p:cNvSpPr txBox="1"/>
          <p:nvPr/>
        </p:nvSpPr>
        <p:spPr>
          <a:xfrm>
            <a:off x="4434993" y="3555661"/>
            <a:ext cx="2499207" cy="369332"/>
          </a:xfrm>
          <a:prstGeom prst="rect">
            <a:avLst/>
          </a:prstGeom>
          <a:noFill/>
        </p:spPr>
        <p:txBody>
          <a:bodyPr wrap="square" rtlCol="0">
            <a:spAutoFit/>
          </a:bodyPr>
          <a:lstStyle/>
          <a:p>
            <a:r>
              <a:rPr lang="ro-RO" u="sng" dirty="0"/>
              <a:t>Criteriul de omogenitate</a:t>
            </a:r>
          </a:p>
        </p:txBody>
      </p:sp>
    </p:spTree>
    <p:extLst>
      <p:ext uri="{BB962C8B-B14F-4D97-AF65-F5344CB8AC3E}">
        <p14:creationId xmlns:p14="http://schemas.microsoft.com/office/powerpoint/2010/main" val="26471747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F4E766-FA4F-2F21-1DAE-0EB35F544857}"/>
              </a:ext>
            </a:extLst>
          </p:cNvPr>
          <p:cNvSpPr>
            <a:spLocks noGrp="1"/>
          </p:cNvSpPr>
          <p:nvPr>
            <p:ph type="title"/>
          </p:nvPr>
        </p:nvSpPr>
        <p:spPr/>
        <p:txBody>
          <a:bodyPr/>
          <a:lstStyle/>
          <a:p>
            <a:r>
              <a:rPr lang="ro-RO" b="1" dirty="0"/>
              <a:t>Segmentarea imaginilor</a:t>
            </a:r>
            <a:br>
              <a:rPr lang="ro-RO" dirty="0"/>
            </a:br>
            <a:endParaRPr lang="ro-RO" dirty="0"/>
          </a:p>
        </p:txBody>
      </p:sp>
      <p:sp>
        <p:nvSpPr>
          <p:cNvPr id="6" name="CasetăText 5">
            <a:extLst>
              <a:ext uri="{FF2B5EF4-FFF2-40B4-BE49-F238E27FC236}">
                <a16:creationId xmlns:a16="http://schemas.microsoft.com/office/drawing/2014/main" id="{62C47A98-1317-9C54-DA39-D897632BB44F}"/>
              </a:ext>
            </a:extLst>
          </p:cNvPr>
          <p:cNvSpPr txBox="1"/>
          <p:nvPr/>
        </p:nvSpPr>
        <p:spPr>
          <a:xfrm>
            <a:off x="1676400" y="1710267"/>
            <a:ext cx="9042400" cy="1200329"/>
          </a:xfrm>
          <a:prstGeom prst="rect">
            <a:avLst/>
          </a:prstGeom>
          <a:noFill/>
        </p:spPr>
        <p:txBody>
          <a:bodyPr wrap="square" rtlCol="0">
            <a:spAutoFit/>
          </a:bodyPr>
          <a:lstStyle/>
          <a:p>
            <a:r>
              <a:rPr lang="ro-RO" u="sng" dirty="0" err="1"/>
              <a:t>Definitia</a:t>
            </a:r>
            <a:r>
              <a:rPr lang="ro-RO" u="sng" dirty="0"/>
              <a:t> formala a </a:t>
            </a:r>
            <a:r>
              <a:rPr lang="ro-RO" u="sng" dirty="0" err="1"/>
              <a:t>segmentarii</a:t>
            </a:r>
            <a:r>
              <a:rPr lang="ro-RO" u="sng" dirty="0"/>
              <a:t> imaginii: </a:t>
            </a:r>
          </a:p>
          <a:p>
            <a:r>
              <a:rPr lang="ro-RO" dirty="0"/>
              <a:t>		Fie I – mulțimea pixelilor din imagine</a:t>
            </a:r>
            <a:r>
              <a:rPr lang="en-US" dirty="0"/>
              <a:t> </a:t>
            </a:r>
            <a:r>
              <a:rPr lang="ro-RO" dirty="0"/>
              <a:t>=&gt; segmentarea lui I = găsirea unei partiții P de N submulțimi </a:t>
            </a:r>
            <a:r>
              <a:rPr lang="ro-RO" dirty="0" err="1"/>
              <a:t>Rk</a:t>
            </a:r>
            <a:r>
              <a:rPr lang="ro-RO" dirty="0"/>
              <a:t>, având definit H – un predicat de omogenitate, cu ajutorul căruia P devine:</a:t>
            </a:r>
          </a:p>
          <a:p>
            <a:endParaRPr lang="ro-RO" dirty="0"/>
          </a:p>
        </p:txBody>
      </p:sp>
      <p:graphicFrame>
        <p:nvGraphicFramePr>
          <p:cNvPr id="7" name="Object 2">
            <a:extLst>
              <a:ext uri="{FF2B5EF4-FFF2-40B4-BE49-F238E27FC236}">
                <a16:creationId xmlns:a16="http://schemas.microsoft.com/office/drawing/2014/main" id="{89F5F098-FF81-6D02-03F3-881B92C45AB6}"/>
              </a:ext>
            </a:extLst>
          </p:cNvPr>
          <p:cNvGraphicFramePr>
            <a:graphicFrameLocks noChangeAspect="1"/>
          </p:cNvGraphicFramePr>
          <p:nvPr>
            <p:extLst>
              <p:ext uri="{D42A27DB-BD31-4B8C-83A1-F6EECF244321}">
                <p14:modId xmlns:p14="http://schemas.microsoft.com/office/powerpoint/2010/main" val="3078018387"/>
              </p:ext>
            </p:extLst>
          </p:nvPr>
        </p:nvGraphicFramePr>
        <p:xfrm>
          <a:off x="2206989" y="2701883"/>
          <a:ext cx="8267700" cy="671513"/>
        </p:xfrm>
        <a:graphic>
          <a:graphicData uri="http://schemas.openxmlformats.org/presentationml/2006/ole">
            <mc:AlternateContent xmlns:mc="http://schemas.openxmlformats.org/markup-compatibility/2006">
              <mc:Choice xmlns:v="urn:schemas-microsoft-com:vml" Requires="v">
                <p:oleObj name="Equation" r:id="rId2" imgW="5626100" imgH="457200" progId="Equation.3">
                  <p:embed/>
                </p:oleObj>
              </mc:Choice>
              <mc:Fallback>
                <p:oleObj name="Equation" r:id="rId2" imgW="5626100" imgH="457200" progId="Equation.3">
                  <p:embed/>
                  <p:pic>
                    <p:nvPicPr>
                      <p:cNvPr id="36867" name="Object 2">
                        <a:extLst>
                          <a:ext uri="{FF2B5EF4-FFF2-40B4-BE49-F238E27FC236}">
                            <a16:creationId xmlns:a16="http://schemas.microsoft.com/office/drawing/2014/main" id="{1EBE5A39-F8F4-A023-1765-D18D3A661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989" y="2701883"/>
                        <a:ext cx="8267700" cy="6715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7D4A8CF7-7CCE-9B90-9D3D-3A530A2A0B8F}"/>
              </a:ext>
            </a:extLst>
          </p:cNvPr>
          <p:cNvGraphicFramePr>
            <a:graphicFrameLocks noChangeAspect="1"/>
          </p:cNvGraphicFramePr>
          <p:nvPr>
            <p:extLst>
              <p:ext uri="{D42A27DB-BD31-4B8C-83A1-F6EECF244321}">
                <p14:modId xmlns:p14="http://schemas.microsoft.com/office/powerpoint/2010/main" val="174398721"/>
              </p:ext>
            </p:extLst>
          </p:nvPr>
        </p:nvGraphicFramePr>
        <p:xfrm>
          <a:off x="5002412" y="3202399"/>
          <a:ext cx="5472277" cy="3485715"/>
        </p:xfrm>
        <a:graphic>
          <a:graphicData uri="http://schemas.openxmlformats.org/presentationml/2006/ole">
            <mc:AlternateContent xmlns:mc="http://schemas.openxmlformats.org/markup-compatibility/2006">
              <mc:Choice xmlns:v="urn:schemas-microsoft-com:vml" Requires="v">
                <p:oleObj name="Document" r:id="rId4" imgW="5401056" imgH="3020568" progId="Word.Document.8">
                  <p:embed/>
                </p:oleObj>
              </mc:Choice>
              <mc:Fallback>
                <p:oleObj name="Document" r:id="rId4" imgW="5401056" imgH="3020568" progId="Word.Document.8">
                  <p:embed/>
                  <p:pic>
                    <p:nvPicPr>
                      <p:cNvPr id="39939" name="Object 3">
                        <a:extLst>
                          <a:ext uri="{FF2B5EF4-FFF2-40B4-BE49-F238E27FC236}">
                            <a16:creationId xmlns:a16="http://schemas.microsoft.com/office/drawing/2014/main" id="{FBC754ED-C6A5-5577-A103-43B2CB672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151" t="2647" b="903"/>
                      <a:stretch>
                        <a:fillRect/>
                      </a:stretch>
                    </p:blipFill>
                    <p:spPr bwMode="auto">
                      <a:xfrm>
                        <a:off x="5002412" y="3202399"/>
                        <a:ext cx="5472277" cy="3485715"/>
                      </a:xfrm>
                      <a:prstGeom prst="rect">
                        <a:avLst/>
                      </a:prstGeom>
                      <a:noFill/>
                      <a:ln>
                        <a:noFill/>
                      </a:ln>
                    </p:spPr>
                  </p:pic>
                </p:oleObj>
              </mc:Fallback>
            </mc:AlternateContent>
          </a:graphicData>
        </a:graphic>
      </p:graphicFrame>
      <p:sp>
        <p:nvSpPr>
          <p:cNvPr id="9" name="CasetăText 8">
            <a:extLst>
              <a:ext uri="{FF2B5EF4-FFF2-40B4-BE49-F238E27FC236}">
                <a16:creationId xmlns:a16="http://schemas.microsoft.com/office/drawing/2014/main" id="{DEB8D094-7384-4142-90C3-3681AB83C5DE}"/>
              </a:ext>
            </a:extLst>
          </p:cNvPr>
          <p:cNvSpPr txBox="1"/>
          <p:nvPr/>
        </p:nvSpPr>
        <p:spPr>
          <a:xfrm>
            <a:off x="1151468" y="3808053"/>
            <a:ext cx="3733800" cy="1477328"/>
          </a:xfrm>
          <a:prstGeom prst="rect">
            <a:avLst/>
          </a:prstGeom>
          <a:noFill/>
        </p:spPr>
        <p:txBody>
          <a:bodyPr wrap="square" rtlCol="0">
            <a:spAutoFit/>
          </a:bodyPr>
          <a:lstStyle/>
          <a:p>
            <a:r>
              <a:rPr lang="it-IT" dirty="0"/>
              <a:t>Segmentare prin divizare si contopire:</a:t>
            </a:r>
          </a:p>
          <a:p>
            <a:r>
              <a:rPr lang="it-IT" dirty="0"/>
              <a:t> a. intrare                         </a:t>
            </a:r>
          </a:p>
          <a:p>
            <a:r>
              <a:rPr lang="it-IT" dirty="0"/>
              <a:t> b. divizare cu arbori    </a:t>
            </a:r>
          </a:p>
          <a:p>
            <a:r>
              <a:rPr lang="it-IT" dirty="0"/>
              <a:t> c.  regiunile segmentate</a:t>
            </a:r>
          </a:p>
          <a:p>
            <a:endParaRPr lang="ro-RO" dirty="0"/>
          </a:p>
        </p:txBody>
      </p:sp>
    </p:spTree>
    <p:extLst>
      <p:ext uri="{BB962C8B-B14F-4D97-AF65-F5344CB8AC3E}">
        <p14:creationId xmlns:p14="http://schemas.microsoft.com/office/powerpoint/2010/main" val="3307017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750"/>
                                        <p:tgtEl>
                                          <p:spTgt spid="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75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750"/>
                            </p:stCondLst>
                            <p:childTnLst>
                              <p:par>
                                <p:cTn id="21" presetID="16" presetClass="entr" presetSubtype="2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3F6ADA04-538E-C439-281A-7335F868C34F}"/>
              </a:ext>
            </a:extLst>
          </p:cNvPr>
          <p:cNvSpPr>
            <a:spLocks noGrp="1"/>
          </p:cNvSpPr>
          <p:nvPr>
            <p:ph sz="half" idx="1"/>
          </p:nvPr>
        </p:nvSpPr>
        <p:spPr>
          <a:xfrm>
            <a:off x="1251678" y="1599949"/>
            <a:ext cx="5569578" cy="2770438"/>
          </a:xfrm>
        </p:spPr>
        <p:txBody>
          <a:bodyPr/>
          <a:lstStyle/>
          <a:p>
            <a:pPr marL="0" indent="0">
              <a:buNone/>
            </a:pPr>
            <a:r>
              <a:rPr lang="en-US" sz="1800" dirty="0">
                <a:effectLst/>
                <a:ea typeface="Times New Roman" panose="02020603050405020304" pitchFamily="18" charset="0"/>
              </a:rPr>
              <a:t>	</a:t>
            </a:r>
            <a:r>
              <a:rPr lang="ro-RO" sz="1800" dirty="0">
                <a:effectLst/>
                <a:ea typeface="Times New Roman" panose="02020603050405020304" pitchFamily="18" charset="0"/>
              </a:rPr>
              <a:t>Divizarea recursivă a imaginii în regiuni din ce în ce mai mici utilizând algoritmul de segmentare prin divizare recursivă duce la o reprezentare de tip piramidală. Această structura piramidală poate fi corelata cu reprezentarea printr-un arbore </a:t>
            </a:r>
            <a:r>
              <a:rPr lang="ro-RO" sz="1800" dirty="0" err="1">
                <a:effectLst/>
                <a:ea typeface="Times New Roman" panose="02020603050405020304" pitchFamily="18" charset="0"/>
              </a:rPr>
              <a:t>cuadric</a:t>
            </a:r>
            <a:r>
              <a:rPr lang="ro-RO" sz="1800" dirty="0">
                <a:effectLst/>
                <a:ea typeface="Times New Roman" panose="02020603050405020304" pitchFamily="18" charset="0"/>
              </a:rPr>
              <a:t>.</a:t>
            </a:r>
            <a:r>
              <a:rPr lang="en-US" sz="1800" dirty="0">
                <a:effectLst/>
                <a:ea typeface="Times New Roman" panose="02020603050405020304" pitchFamily="18" charset="0"/>
              </a:rPr>
              <a:t> </a:t>
            </a:r>
            <a:r>
              <a:rPr lang="ro-RO" sz="1800" dirty="0">
                <a:effectLst/>
                <a:ea typeface="Times New Roman" panose="02020603050405020304" pitchFamily="18" charset="0"/>
              </a:rPr>
              <a:t> Astfel in structura reprezentată fiecare nod este de tip părinte și are patru fii corespunzător celor patru regiuni divizate.</a:t>
            </a:r>
            <a:endParaRPr lang="en-US" sz="1800" dirty="0">
              <a:effectLst/>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ro-RO" dirty="0"/>
          </a:p>
        </p:txBody>
      </p:sp>
      <p:sp>
        <p:nvSpPr>
          <p:cNvPr id="6" name="Titlu 1">
            <a:extLst>
              <a:ext uri="{FF2B5EF4-FFF2-40B4-BE49-F238E27FC236}">
                <a16:creationId xmlns:a16="http://schemas.microsoft.com/office/drawing/2014/main" id="{2DA27BD9-00E0-0559-A19B-69F49A1851CF}"/>
              </a:ext>
            </a:extLst>
          </p:cNvPr>
          <p:cNvSpPr>
            <a:spLocks noGrp="1"/>
          </p:cNvSpPr>
          <p:nvPr>
            <p:ph type="title"/>
          </p:nvPr>
        </p:nvSpPr>
        <p:spPr>
          <a:xfrm>
            <a:off x="1251678" y="382385"/>
            <a:ext cx="10178322" cy="1492132"/>
          </a:xfrm>
        </p:spPr>
        <p:txBody>
          <a:bodyPr/>
          <a:lstStyle/>
          <a:p>
            <a:r>
              <a:rPr lang="ro-RO" b="1" dirty="0"/>
              <a:t>Segmentarea imaginilor</a:t>
            </a:r>
            <a:br>
              <a:rPr lang="ro-RO" dirty="0"/>
            </a:br>
            <a:endParaRPr lang="ro-RO" dirty="0"/>
          </a:p>
        </p:txBody>
      </p:sp>
      <p:pic>
        <p:nvPicPr>
          <p:cNvPr id="7" name="Imagine 6">
            <a:extLst>
              <a:ext uri="{FF2B5EF4-FFF2-40B4-BE49-F238E27FC236}">
                <a16:creationId xmlns:a16="http://schemas.microsoft.com/office/drawing/2014/main" id="{A300B4D2-D1C1-357A-6C0A-CC89628501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008" y="4711831"/>
            <a:ext cx="7808644" cy="1983248"/>
          </a:xfrm>
          <a:prstGeom prst="rect">
            <a:avLst/>
          </a:prstGeom>
          <a:noFill/>
          <a:ln>
            <a:noFill/>
          </a:ln>
        </p:spPr>
      </p:pic>
      <p:pic>
        <p:nvPicPr>
          <p:cNvPr id="9" name="Imagine 8">
            <a:extLst>
              <a:ext uri="{FF2B5EF4-FFF2-40B4-BE49-F238E27FC236}">
                <a16:creationId xmlns:a16="http://schemas.microsoft.com/office/drawing/2014/main" id="{FDE83B0A-5A68-18E9-B799-58087105FEFB}"/>
              </a:ext>
            </a:extLst>
          </p:cNvPr>
          <p:cNvPicPr>
            <a:picLocks noChangeAspect="1"/>
          </p:cNvPicPr>
          <p:nvPr/>
        </p:nvPicPr>
        <p:blipFill>
          <a:blip r:embed="rId3"/>
          <a:stretch>
            <a:fillRect/>
          </a:stretch>
        </p:blipFill>
        <p:spPr>
          <a:xfrm>
            <a:off x="7156422" y="1051088"/>
            <a:ext cx="4273577" cy="3634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6735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u 1">
            <a:extLst>
              <a:ext uri="{FF2B5EF4-FFF2-40B4-BE49-F238E27FC236}">
                <a16:creationId xmlns:a16="http://schemas.microsoft.com/office/drawing/2014/main" id="{32D761E7-0434-E4DC-D379-A934A4E70961}"/>
              </a:ext>
            </a:extLst>
          </p:cNvPr>
          <p:cNvSpPr>
            <a:spLocks noGrp="1"/>
          </p:cNvSpPr>
          <p:nvPr>
            <p:ph type="title"/>
          </p:nvPr>
        </p:nvSpPr>
        <p:spPr>
          <a:xfrm>
            <a:off x="1251678" y="382385"/>
            <a:ext cx="10178322" cy="1492132"/>
          </a:xfrm>
        </p:spPr>
        <p:txBody>
          <a:bodyPr/>
          <a:lstStyle/>
          <a:p>
            <a:r>
              <a:rPr lang="en-US" b="1" dirty="0"/>
              <a:t>Mod de </a:t>
            </a:r>
            <a:r>
              <a:rPr lang="en-US" b="1" dirty="0" err="1"/>
              <a:t>implementare</a:t>
            </a:r>
            <a:endParaRPr lang="ro-RO" b="1" dirty="0"/>
          </a:p>
        </p:txBody>
      </p:sp>
      <p:sp>
        <p:nvSpPr>
          <p:cNvPr id="6" name="CasetăText 5">
            <a:extLst>
              <a:ext uri="{FF2B5EF4-FFF2-40B4-BE49-F238E27FC236}">
                <a16:creationId xmlns:a16="http://schemas.microsoft.com/office/drawing/2014/main" id="{F4C26A1D-6838-29D2-6CAA-CDFCF2210309}"/>
              </a:ext>
            </a:extLst>
          </p:cNvPr>
          <p:cNvSpPr txBox="1"/>
          <p:nvPr/>
        </p:nvSpPr>
        <p:spPr>
          <a:xfrm>
            <a:off x="1681018" y="1128451"/>
            <a:ext cx="8356600" cy="6088846"/>
          </a:xfrm>
          <a:prstGeom prst="rect">
            <a:avLst/>
          </a:prstGeom>
          <a:noFill/>
        </p:spPr>
        <p:txBody>
          <a:bodyPr wrap="square" rtlCol="0">
            <a:spAutoFit/>
          </a:bodyPr>
          <a:lstStyle/>
          <a:p>
            <a:pPr marL="342900" marR="0" lvl="0" indent="-342900" algn="just">
              <a:spcBef>
                <a:spcPts val="0"/>
              </a:spcBef>
              <a:spcAft>
                <a:spcPts val="0"/>
              </a:spcAft>
              <a:buFont typeface="+mj-lt"/>
              <a:buAutoNum type="arabicPeriod"/>
            </a:pPr>
            <a:r>
              <a:rPr lang="ro-RO" sz="1800" dirty="0">
                <a:effectLst/>
                <a:ea typeface="Times New Roman" panose="02020603050405020304" pitchFamily="18" charset="0"/>
              </a:rPr>
              <a:t>Verificarea omogenități pentru regiunea curenta.</a:t>
            </a:r>
            <a:endParaRPr lang="en-US" sz="1800" dirty="0">
              <a:effectLst/>
              <a:ea typeface="Times New Roman" panose="02020603050405020304" pitchFamily="18" charset="0"/>
            </a:endParaRPr>
          </a:p>
          <a:p>
            <a:pPr lvl="3">
              <a:lnSpc>
                <a:spcPts val="1425"/>
              </a:lnSpc>
            </a:pPr>
            <a:r>
              <a:rPr lang="en-US" dirty="0">
                <a:solidFill>
                  <a:srgbClr val="000000"/>
                </a:solidFill>
                <a:effectLst/>
                <a:ea typeface="Times New Roman" panose="02020603050405020304" pitchFamily="18" charset="0"/>
                <a:cs typeface="Times New Roman" panose="02020603050405020304" pitchFamily="18" charset="0"/>
              </a:rPr>
              <a:t>	 </a:t>
            </a:r>
            <a:r>
              <a:rPr lang="en-US" dirty="0">
                <a:solidFill>
                  <a:srgbClr val="AF00DB"/>
                </a:solidFill>
                <a:effectLst/>
                <a:ea typeface="Times New Roman" panose="02020603050405020304" pitchFamily="18" charset="0"/>
                <a:cs typeface="Times New Roman" panose="02020603050405020304" pitchFamily="18" charset="0"/>
              </a:rPr>
              <a:t>if</a:t>
            </a:r>
            <a:r>
              <a:rPr lang="en-US" dirty="0">
                <a:solidFill>
                  <a:srgbClr val="000000"/>
                </a:solidFill>
                <a:effectLst/>
                <a:ea typeface="Times New Roman" panose="02020603050405020304" pitchFamily="18" charset="0"/>
                <a:cs typeface="Times New Roman" panose="02020603050405020304" pitchFamily="18" charset="0"/>
              </a:rPr>
              <a:t> </a:t>
            </a:r>
            <a:r>
              <a:rPr lang="en-US" dirty="0" err="1">
                <a:solidFill>
                  <a:srgbClr val="000000"/>
                </a:solidFill>
                <a:effectLst/>
                <a:ea typeface="Times New Roman" panose="02020603050405020304" pitchFamily="18" charset="0"/>
                <a:cs typeface="Times New Roman" panose="02020603050405020304" pitchFamily="18" charset="0"/>
              </a:rPr>
              <a:t>omogen</a:t>
            </a:r>
            <a:r>
              <a:rPr lang="en-US" dirty="0">
                <a:solidFill>
                  <a:srgbClr val="000000"/>
                </a:solidFill>
                <a:effectLst/>
                <a:ea typeface="Times New Roman" panose="02020603050405020304" pitchFamily="18" charset="0"/>
                <a:cs typeface="Times New Roman" panose="02020603050405020304" pitchFamily="18" charset="0"/>
              </a:rPr>
              <a:t>(a, N1, M1, N2, M2, T)==0</a:t>
            </a:r>
            <a:r>
              <a:rPr lang="ro-RO" dirty="0">
                <a:effectLst/>
                <a:ea typeface="Times New Roman" panose="02020603050405020304" pitchFamily="18" charset="0"/>
              </a:rPr>
              <a:t> </a:t>
            </a:r>
            <a:endParaRPr lang="en-US" dirty="0">
              <a:effectLst/>
              <a:ea typeface="Times New Roman" panose="02020603050405020304" pitchFamily="18" charset="0"/>
            </a:endParaRPr>
          </a:p>
          <a:p>
            <a:pPr marL="342900" marR="0" lvl="0" indent="-342900" algn="just">
              <a:spcBef>
                <a:spcPts val="0"/>
              </a:spcBef>
              <a:spcAft>
                <a:spcPts val="0"/>
              </a:spcAft>
              <a:buFont typeface="+mj-lt"/>
              <a:buAutoNum type="arabicPeriod"/>
            </a:pPr>
            <a:r>
              <a:rPr lang="ro-RO" sz="1800" dirty="0">
                <a:effectLst/>
                <a:ea typeface="Times New Roman" panose="02020603050405020304" pitchFamily="18" charset="0"/>
              </a:rPr>
              <a:t>Dacă regiunea curentă nu este omogenă, ea este divizată în patru, iar procedura este </a:t>
            </a:r>
            <a:r>
              <a:rPr lang="ro-RO" sz="1800" dirty="0" err="1">
                <a:effectLst/>
                <a:ea typeface="Times New Roman" panose="02020603050405020304" pitchFamily="18" charset="0"/>
              </a:rPr>
              <a:t>aplelată</a:t>
            </a:r>
            <a:r>
              <a:rPr lang="ro-RO" sz="1800" dirty="0">
                <a:effectLst/>
                <a:ea typeface="Times New Roman" panose="02020603050405020304" pitchFamily="18" charset="0"/>
              </a:rPr>
              <a:t> recursiv:</a:t>
            </a:r>
            <a:endParaRPr lang="en-US" sz="1800" dirty="0">
              <a:effectLst/>
              <a:ea typeface="Times New Roman" panose="02020603050405020304" pitchFamily="18" charset="0"/>
            </a:endParaRPr>
          </a:p>
          <a:p>
            <a:pPr marL="342900" marR="0" lvl="0" indent="-342900" algn="just">
              <a:spcBef>
                <a:spcPts val="0"/>
              </a:spcBef>
              <a:spcAft>
                <a:spcPts val="0"/>
              </a:spcAft>
              <a:buFont typeface="+mj-lt"/>
              <a:buAutoNum type="arabicPeriod"/>
            </a:pPr>
            <a:endParaRPr lang="en-US" sz="1800" dirty="0">
              <a:effectLst/>
              <a:ea typeface="Times New Roman" panose="02020603050405020304" pitchFamily="18" charset="0"/>
            </a:endParaRPr>
          </a:p>
          <a:p>
            <a:pPr marL="342900" marR="0" lvl="0" indent="-342900" algn="just">
              <a:spcBef>
                <a:spcPts val="0"/>
              </a:spcBef>
              <a:spcAft>
                <a:spcPts val="0"/>
              </a:spcAft>
              <a:buFont typeface="+mj-lt"/>
              <a:buAutoNum type="arabicPeriod"/>
            </a:pPr>
            <a:endParaRPr lang="en-US" dirty="0">
              <a:ea typeface="Times New Roman" panose="02020603050405020304" pitchFamily="18" charset="0"/>
            </a:endParaRPr>
          </a:p>
          <a:p>
            <a:pPr marL="342900" marR="0" lvl="0" indent="-342900" algn="just">
              <a:spcBef>
                <a:spcPts val="0"/>
              </a:spcBef>
              <a:spcAft>
                <a:spcPts val="0"/>
              </a:spcAft>
              <a:buFont typeface="+mj-lt"/>
              <a:buAutoNum type="arabicPeriod"/>
            </a:pPr>
            <a:endParaRPr lang="en-US" sz="1800" dirty="0">
              <a:effectLst/>
              <a:ea typeface="Times New Roman" panose="02020603050405020304" pitchFamily="18" charset="0"/>
            </a:endParaRPr>
          </a:p>
          <a:p>
            <a:pPr marL="342900" indent="-342900" algn="just">
              <a:buFont typeface="+mj-lt"/>
              <a:buAutoNum type="arabicPeriod"/>
            </a:pPr>
            <a:r>
              <a:rPr lang="ro-RO" sz="1800" dirty="0">
                <a:effectLst/>
                <a:ea typeface="Times New Roman" panose="02020603050405020304" pitchFamily="18" charset="0"/>
              </a:rPr>
              <a:t>Dacă regiunea este omogenă, se calculează media sa </a:t>
            </a:r>
            <a:r>
              <a:rPr lang="ro-RO" sz="1800" dirty="0" err="1">
                <a:effectLst/>
                <a:ea typeface="Times New Roman" panose="02020603050405020304" pitchFamily="18" charset="0"/>
              </a:rPr>
              <a:t>şi</a:t>
            </a:r>
            <a:r>
              <a:rPr lang="ro-RO" sz="1800" dirty="0">
                <a:effectLst/>
                <a:ea typeface="Times New Roman" panose="02020603050405020304" pitchFamily="18" charset="0"/>
              </a:rPr>
              <a:t> se compară cu mediile regiunilor vecine</a:t>
            </a:r>
            <a:endParaRPr lang="en-US" sz="1800" dirty="0">
              <a:effectLst/>
              <a:ea typeface="Times New Roman" panose="02020603050405020304" pitchFamily="18" charset="0"/>
            </a:endParaRPr>
          </a:p>
          <a:p>
            <a:pPr marL="342900" indent="-342900" algn="just">
              <a:buFont typeface="+mj-lt"/>
              <a:buAutoNum type="arabicPeriod"/>
            </a:pPr>
            <a:r>
              <a:rPr lang="ro-RO" sz="1800" dirty="0">
                <a:effectLst/>
                <a:ea typeface="Times New Roman" panose="02020603050405020304" pitchFamily="18" charset="0"/>
              </a:rPr>
              <a:t>Dacă nici o unificare nu este posibilă, se atribuie pixelilor regiunii din imaginea de ieșire valoarea medie a pixelilor săi</a:t>
            </a:r>
            <a:endParaRPr lang="en-US" sz="1800" dirty="0">
              <a:effectLst/>
              <a:ea typeface="Times New Roman" panose="02020603050405020304" pitchFamily="18" charset="0"/>
            </a:endParaRPr>
          </a:p>
          <a:p>
            <a:pPr marL="342900" indent="-342900" algn="just">
              <a:buFont typeface="+mj-lt"/>
              <a:buAutoNum type="arabicPeriod"/>
            </a:pPr>
            <a:endParaRPr lang="en-US" dirty="0">
              <a:ea typeface="Times New Roman" panose="02020603050405020304" pitchFamily="18" charset="0"/>
            </a:endParaRPr>
          </a:p>
          <a:p>
            <a:pPr marL="342900" indent="-342900" algn="just">
              <a:buFont typeface="+mj-lt"/>
              <a:buAutoNum type="arabicPeriod"/>
            </a:pPr>
            <a:endParaRPr lang="en-US" sz="1800" dirty="0">
              <a:effectLst/>
              <a:ea typeface="Times New Roman" panose="02020603050405020304" pitchFamily="18" charset="0"/>
            </a:endParaRPr>
          </a:p>
          <a:p>
            <a:pPr marL="342900" indent="-342900" algn="just">
              <a:buFont typeface="+mj-lt"/>
              <a:buAutoNum type="arabicPeriod"/>
            </a:pPr>
            <a:endParaRPr lang="en-US" dirty="0">
              <a:ea typeface="Times New Roman" panose="02020603050405020304" pitchFamily="18" charset="0"/>
            </a:endParaRPr>
          </a:p>
          <a:p>
            <a:pPr marL="342900" indent="-342900" algn="just">
              <a:buFont typeface="+mj-lt"/>
              <a:buAutoNum type="arabicPeriod"/>
            </a:pPr>
            <a:endParaRPr lang="en-US" sz="1800" dirty="0">
              <a:effectLst/>
              <a:ea typeface="Times New Roman" panose="02020603050405020304" pitchFamily="18" charset="0"/>
            </a:endParaRPr>
          </a:p>
          <a:p>
            <a:pPr marL="342900" indent="-342900" algn="just">
              <a:buFont typeface="+mj-lt"/>
              <a:buAutoNum type="arabicPeriod"/>
            </a:pPr>
            <a:endParaRPr lang="en-US" sz="1800" dirty="0">
              <a:effectLst/>
              <a:ea typeface="Times New Roman" panose="02020603050405020304" pitchFamily="18" charset="0"/>
            </a:endParaRPr>
          </a:p>
          <a:p>
            <a:pPr marL="342900" indent="-342900" algn="just">
              <a:buFont typeface="+mj-lt"/>
              <a:buAutoNum type="arabicPeriod"/>
            </a:pPr>
            <a:r>
              <a:rPr lang="ro-RO" sz="1800" dirty="0">
                <a:effectLst/>
                <a:ea typeface="Times New Roman" panose="02020603050405020304" pitchFamily="18" charset="0"/>
              </a:rPr>
              <a:t>Dacă mai multe unificări sunt posibile, se alege cea mai bună, adică unificarea cu regiunea vecină care are valoarea medie cea mai apropiată de valoarea medie a regiunii curente.</a:t>
            </a:r>
            <a:endParaRPr lang="en-US" sz="1800" dirty="0">
              <a:effectLst/>
              <a:ea typeface="Times New Roman" panose="02020603050405020304" pitchFamily="18" charset="0"/>
            </a:endParaRPr>
          </a:p>
          <a:p>
            <a:pPr marL="342900" marR="0" lvl="0" indent="-342900" algn="just">
              <a:spcBef>
                <a:spcPts val="0"/>
              </a:spcBef>
              <a:spcAft>
                <a:spcPts val="0"/>
              </a:spcAft>
              <a:buFont typeface="+mj-lt"/>
              <a:buAutoNum type="arabicPeriod"/>
            </a:pPr>
            <a:endParaRPr lang="en-US" dirty="0">
              <a:latin typeface="Calibri" panose="020F0502020204030204" pitchFamily="34" charset="0"/>
              <a:ea typeface="Times New Roman" panose="02020603050405020304" pitchFamily="18" charset="0"/>
            </a:endParaRPr>
          </a:p>
          <a:p>
            <a:pPr marL="342900" marR="0" lvl="0" indent="-342900" algn="just">
              <a:spcBef>
                <a:spcPts val="0"/>
              </a:spcBef>
              <a:spcAft>
                <a:spcPts val="0"/>
              </a:spcAft>
              <a:buFont typeface="+mj-lt"/>
              <a:buAutoNum type="arabicPeriod"/>
            </a:pPr>
            <a:endParaRPr lang="en-US" sz="1800" dirty="0">
              <a:effectLst/>
              <a:latin typeface="Times New Roman" panose="02020603050405020304" pitchFamily="18" charset="0"/>
              <a:ea typeface="Times New Roman" panose="02020603050405020304" pitchFamily="18" charset="0"/>
            </a:endParaRPr>
          </a:p>
          <a:p>
            <a:endParaRPr lang="ro-RO" dirty="0"/>
          </a:p>
        </p:txBody>
      </p:sp>
      <p:pic>
        <p:nvPicPr>
          <p:cNvPr id="8" name="Imagine 7">
            <a:extLst>
              <a:ext uri="{FF2B5EF4-FFF2-40B4-BE49-F238E27FC236}">
                <a16:creationId xmlns:a16="http://schemas.microsoft.com/office/drawing/2014/main" id="{1C413B92-6A48-0083-56F9-AD8981314481}"/>
              </a:ext>
            </a:extLst>
          </p:cNvPr>
          <p:cNvPicPr>
            <a:picLocks noChangeAspect="1"/>
          </p:cNvPicPr>
          <p:nvPr/>
        </p:nvPicPr>
        <p:blipFill>
          <a:blip r:embed="rId2"/>
          <a:stretch>
            <a:fillRect/>
          </a:stretch>
        </p:blipFill>
        <p:spPr>
          <a:xfrm>
            <a:off x="2591425" y="2215770"/>
            <a:ext cx="4124325" cy="809625"/>
          </a:xfrm>
          <a:prstGeom prst="rect">
            <a:avLst/>
          </a:prstGeom>
        </p:spPr>
      </p:pic>
      <p:pic>
        <p:nvPicPr>
          <p:cNvPr id="11" name="Imagine 10">
            <a:extLst>
              <a:ext uri="{FF2B5EF4-FFF2-40B4-BE49-F238E27FC236}">
                <a16:creationId xmlns:a16="http://schemas.microsoft.com/office/drawing/2014/main" id="{E70FE44A-60A5-200F-2940-D2FD008CFA4C}"/>
              </a:ext>
            </a:extLst>
          </p:cNvPr>
          <p:cNvPicPr>
            <a:picLocks noChangeAspect="1"/>
          </p:cNvPicPr>
          <p:nvPr/>
        </p:nvPicPr>
        <p:blipFill>
          <a:blip r:embed="rId3"/>
          <a:stretch>
            <a:fillRect/>
          </a:stretch>
        </p:blipFill>
        <p:spPr>
          <a:xfrm>
            <a:off x="4421548" y="4076261"/>
            <a:ext cx="3122613" cy="1320250"/>
          </a:xfrm>
          <a:prstGeom prst="rect">
            <a:avLst/>
          </a:prstGeom>
        </p:spPr>
      </p:pic>
    </p:spTree>
    <p:extLst>
      <p:ext uri="{BB962C8B-B14F-4D97-AF65-F5344CB8AC3E}">
        <p14:creationId xmlns:p14="http://schemas.microsoft.com/office/powerpoint/2010/main" val="1047642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anim calcmode="lin" valueType="num">
                                      <p:cBhvr>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anim calcmode="lin" valueType="num">
                                      <p:cBhvr>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anim calcmode="lin" valueType="num">
                                      <p:cBhvr>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2" presetClass="entr" presetSubtype="0" fill="hold" nodeType="after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anim calcmode="lin" valueType="num">
                                      <p:cBhvr>
                                        <p:cTn id="3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5"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2250"/>
                            </p:stCondLst>
                            <p:childTnLst>
                              <p:par>
                                <p:cTn id="37" presetID="42" presetClass="entr" presetSubtype="0" fill="hold" nodeType="after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anim calcmode="lin" valueType="num">
                                      <p:cBhvr>
                                        <p:cTn id="4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1" dur="500" fill="hold"/>
                                        <p:tgtEl>
                                          <p:spTgt spid="6">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anim calcmode="lin" valueType="num">
                                      <p:cBhvr>
                                        <p:cTn id="45" dur="500" fill="hold"/>
                                        <p:tgtEl>
                                          <p:spTgt spid="11"/>
                                        </p:tgtEl>
                                        <p:attrNameLst>
                                          <p:attrName>ppt_x</p:attrName>
                                        </p:attrNameLst>
                                      </p:cBhvr>
                                      <p:tavLst>
                                        <p:tav tm="0">
                                          <p:val>
                                            <p:strVal val="#ppt_x"/>
                                          </p:val>
                                        </p:tav>
                                        <p:tav tm="100000">
                                          <p:val>
                                            <p:strVal val="#ppt_x"/>
                                          </p:val>
                                        </p:tav>
                                      </p:tavLst>
                                    </p:anim>
                                    <p:anim calcmode="lin" valueType="num">
                                      <p:cBhvr>
                                        <p:cTn id="46" dur="500" fill="hold"/>
                                        <p:tgtEl>
                                          <p:spTgt spid="11"/>
                                        </p:tgtEl>
                                        <p:attrNameLst>
                                          <p:attrName>ppt_y</p:attrName>
                                        </p:attrNameLst>
                                      </p:cBhvr>
                                      <p:tavLst>
                                        <p:tav tm="0">
                                          <p:val>
                                            <p:strVal val="#ppt_y+.1"/>
                                          </p:val>
                                        </p:tav>
                                        <p:tav tm="100000">
                                          <p:val>
                                            <p:strVal val="#ppt_y"/>
                                          </p:val>
                                        </p:tav>
                                      </p:tavLst>
                                    </p:anim>
                                  </p:childTnLst>
                                </p:cTn>
                              </p:par>
                            </p:childTnLst>
                          </p:cTn>
                        </p:par>
                        <p:par>
                          <p:cTn id="47" fill="hold">
                            <p:stCondLst>
                              <p:cond delay="2750"/>
                            </p:stCondLst>
                            <p:childTnLst>
                              <p:par>
                                <p:cTn id="48" presetID="42" presetClass="entr" presetSubtype="0" fill="hold" nodeType="afterEffect">
                                  <p:stCondLst>
                                    <p:cond delay="0"/>
                                  </p:stCondLst>
                                  <p:childTnLst>
                                    <p:set>
                                      <p:cBhvr>
                                        <p:cTn id="49" dur="1" fill="hold">
                                          <p:stCondLst>
                                            <p:cond delay="0"/>
                                          </p:stCondLst>
                                        </p:cTn>
                                        <p:tgtEl>
                                          <p:spTgt spid="6">
                                            <p:txEl>
                                              <p:pRg st="13" end="13"/>
                                            </p:txEl>
                                          </p:spTgt>
                                        </p:tgtEl>
                                        <p:attrNameLst>
                                          <p:attrName>style.visibility</p:attrName>
                                        </p:attrNameLst>
                                      </p:cBhvr>
                                      <p:to>
                                        <p:strVal val="visible"/>
                                      </p:to>
                                    </p:set>
                                    <p:animEffect transition="in" filter="fade">
                                      <p:cBhvr>
                                        <p:cTn id="50" dur="500"/>
                                        <p:tgtEl>
                                          <p:spTgt spid="6">
                                            <p:txEl>
                                              <p:pRg st="13" end="13"/>
                                            </p:txEl>
                                          </p:spTgt>
                                        </p:tgtEl>
                                      </p:cBhvr>
                                    </p:animEffect>
                                    <p:anim calcmode="lin" valueType="num">
                                      <p:cBhvr>
                                        <p:cTn id="51"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52" dur="5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1">
            <a:extLst>
              <a:ext uri="{FF2B5EF4-FFF2-40B4-BE49-F238E27FC236}">
                <a16:creationId xmlns:a16="http://schemas.microsoft.com/office/drawing/2014/main" id="{A63A2D4F-324D-BAA2-ADE3-DD69149B8F95}"/>
              </a:ext>
            </a:extLst>
          </p:cNvPr>
          <p:cNvSpPr>
            <a:spLocks noGrp="1"/>
          </p:cNvSpPr>
          <p:nvPr>
            <p:ph type="title"/>
          </p:nvPr>
        </p:nvSpPr>
        <p:spPr>
          <a:xfrm>
            <a:off x="1251678" y="382385"/>
            <a:ext cx="10178322" cy="1492132"/>
          </a:xfrm>
        </p:spPr>
        <p:txBody>
          <a:bodyPr/>
          <a:lstStyle/>
          <a:p>
            <a:r>
              <a:rPr lang="en-US" b="1" dirty="0" err="1"/>
              <a:t>Rezultate</a:t>
            </a:r>
            <a:r>
              <a:rPr lang="en-US" b="1" dirty="0"/>
              <a:t> </a:t>
            </a:r>
            <a:r>
              <a:rPr lang="en-US" b="1" dirty="0" err="1"/>
              <a:t>experimentale</a:t>
            </a:r>
            <a:endParaRPr lang="ro-RO" b="1" dirty="0"/>
          </a:p>
        </p:txBody>
      </p:sp>
      <p:pic>
        <p:nvPicPr>
          <p:cNvPr id="7" name="Imagine 6">
            <a:extLst>
              <a:ext uri="{FF2B5EF4-FFF2-40B4-BE49-F238E27FC236}">
                <a16:creationId xmlns:a16="http://schemas.microsoft.com/office/drawing/2014/main" id="{C678EB6E-CE17-107A-3709-7BDA875985CB}"/>
              </a:ext>
            </a:extLst>
          </p:cNvPr>
          <p:cNvPicPr>
            <a:picLocks noChangeAspect="1"/>
          </p:cNvPicPr>
          <p:nvPr/>
        </p:nvPicPr>
        <p:blipFill>
          <a:blip r:embed="rId2"/>
          <a:stretch>
            <a:fillRect/>
          </a:stretch>
        </p:blipFill>
        <p:spPr>
          <a:xfrm>
            <a:off x="938212" y="2158740"/>
            <a:ext cx="5788383" cy="3244533"/>
          </a:xfrm>
          <a:prstGeom prst="rect">
            <a:avLst/>
          </a:prstGeom>
        </p:spPr>
      </p:pic>
      <p:pic>
        <p:nvPicPr>
          <p:cNvPr id="9" name="Imagine 8">
            <a:extLst>
              <a:ext uri="{FF2B5EF4-FFF2-40B4-BE49-F238E27FC236}">
                <a16:creationId xmlns:a16="http://schemas.microsoft.com/office/drawing/2014/main" id="{FF92613B-DE06-0C76-9607-A1C59EE1B5AB}"/>
              </a:ext>
            </a:extLst>
          </p:cNvPr>
          <p:cNvPicPr>
            <a:picLocks noChangeAspect="1"/>
          </p:cNvPicPr>
          <p:nvPr/>
        </p:nvPicPr>
        <p:blipFill>
          <a:blip r:embed="rId3"/>
          <a:stretch>
            <a:fillRect/>
          </a:stretch>
        </p:blipFill>
        <p:spPr>
          <a:xfrm>
            <a:off x="7047346" y="1874517"/>
            <a:ext cx="4688464" cy="3884106"/>
          </a:xfrm>
          <a:prstGeom prst="rect">
            <a:avLst/>
          </a:prstGeom>
        </p:spPr>
      </p:pic>
      <p:sp>
        <p:nvSpPr>
          <p:cNvPr id="10" name="CasetăText 9">
            <a:extLst>
              <a:ext uri="{FF2B5EF4-FFF2-40B4-BE49-F238E27FC236}">
                <a16:creationId xmlns:a16="http://schemas.microsoft.com/office/drawing/2014/main" id="{2E0E6759-C2ED-A95B-4FE9-2D2AB028E0AB}"/>
              </a:ext>
            </a:extLst>
          </p:cNvPr>
          <p:cNvSpPr txBox="1"/>
          <p:nvPr/>
        </p:nvSpPr>
        <p:spPr>
          <a:xfrm>
            <a:off x="1496290" y="1616364"/>
            <a:ext cx="5107709" cy="369332"/>
          </a:xfrm>
          <a:prstGeom prst="rect">
            <a:avLst/>
          </a:prstGeom>
          <a:noFill/>
        </p:spPr>
        <p:txBody>
          <a:bodyPr wrap="square" rtlCol="0">
            <a:spAutoFit/>
          </a:bodyPr>
          <a:lstStyle/>
          <a:p>
            <a:r>
              <a:rPr lang="en-US" dirty="0" err="1"/>
              <a:t>Pentru</a:t>
            </a:r>
            <a:r>
              <a:rPr lang="en-US" dirty="0"/>
              <a:t> un </a:t>
            </a:r>
            <a:r>
              <a:rPr lang="en-US" dirty="0" err="1"/>
              <a:t>prag</a:t>
            </a:r>
            <a:r>
              <a:rPr lang="en-US" dirty="0"/>
              <a:t> de </a:t>
            </a:r>
            <a:r>
              <a:rPr lang="en-US" dirty="0" err="1"/>
              <a:t>omogenitate</a:t>
            </a:r>
            <a:r>
              <a:rPr lang="en-US" dirty="0"/>
              <a:t> T=60 </a:t>
            </a:r>
            <a:endParaRPr lang="ro-RO" dirty="0"/>
          </a:p>
        </p:txBody>
      </p:sp>
    </p:spTree>
    <p:extLst>
      <p:ext uri="{BB962C8B-B14F-4D97-AF65-F5344CB8AC3E}">
        <p14:creationId xmlns:p14="http://schemas.microsoft.com/office/powerpoint/2010/main" val="1786781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0-#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1">
            <a:extLst>
              <a:ext uri="{FF2B5EF4-FFF2-40B4-BE49-F238E27FC236}">
                <a16:creationId xmlns:a16="http://schemas.microsoft.com/office/drawing/2014/main" id="{A63A2D4F-324D-BAA2-ADE3-DD69149B8F95}"/>
              </a:ext>
            </a:extLst>
          </p:cNvPr>
          <p:cNvSpPr>
            <a:spLocks noGrp="1"/>
          </p:cNvSpPr>
          <p:nvPr>
            <p:ph type="title"/>
          </p:nvPr>
        </p:nvSpPr>
        <p:spPr>
          <a:xfrm>
            <a:off x="1251678" y="382385"/>
            <a:ext cx="10178322" cy="1492132"/>
          </a:xfrm>
        </p:spPr>
        <p:txBody>
          <a:bodyPr/>
          <a:lstStyle/>
          <a:p>
            <a:r>
              <a:rPr lang="en-US" b="1" dirty="0" err="1"/>
              <a:t>Rezultate</a:t>
            </a:r>
            <a:r>
              <a:rPr lang="en-US" b="1" dirty="0"/>
              <a:t> </a:t>
            </a:r>
            <a:r>
              <a:rPr lang="en-US" b="1" dirty="0" err="1"/>
              <a:t>experimentale</a:t>
            </a:r>
            <a:endParaRPr lang="ro-RO" b="1" dirty="0"/>
          </a:p>
        </p:txBody>
      </p:sp>
      <p:sp>
        <p:nvSpPr>
          <p:cNvPr id="10" name="CasetăText 9">
            <a:extLst>
              <a:ext uri="{FF2B5EF4-FFF2-40B4-BE49-F238E27FC236}">
                <a16:creationId xmlns:a16="http://schemas.microsoft.com/office/drawing/2014/main" id="{2E0E6759-C2ED-A95B-4FE9-2D2AB028E0AB}"/>
              </a:ext>
            </a:extLst>
          </p:cNvPr>
          <p:cNvSpPr txBox="1"/>
          <p:nvPr/>
        </p:nvSpPr>
        <p:spPr>
          <a:xfrm>
            <a:off x="1496290" y="1616364"/>
            <a:ext cx="5107709" cy="369332"/>
          </a:xfrm>
          <a:prstGeom prst="rect">
            <a:avLst/>
          </a:prstGeom>
          <a:noFill/>
        </p:spPr>
        <p:txBody>
          <a:bodyPr wrap="square" rtlCol="0">
            <a:spAutoFit/>
          </a:bodyPr>
          <a:lstStyle/>
          <a:p>
            <a:r>
              <a:rPr lang="en-US" dirty="0" err="1"/>
              <a:t>Pentru</a:t>
            </a:r>
            <a:r>
              <a:rPr lang="en-US" dirty="0"/>
              <a:t> un </a:t>
            </a:r>
            <a:r>
              <a:rPr lang="en-US" dirty="0" err="1"/>
              <a:t>prag</a:t>
            </a:r>
            <a:r>
              <a:rPr lang="en-US" dirty="0"/>
              <a:t> de </a:t>
            </a:r>
            <a:r>
              <a:rPr lang="en-US" dirty="0" err="1"/>
              <a:t>omogenitate</a:t>
            </a:r>
            <a:r>
              <a:rPr lang="en-US" dirty="0"/>
              <a:t> T=20 </a:t>
            </a:r>
            <a:endParaRPr lang="ro-RO" dirty="0"/>
          </a:p>
        </p:txBody>
      </p:sp>
      <p:pic>
        <p:nvPicPr>
          <p:cNvPr id="5" name="Imagine 4">
            <a:extLst>
              <a:ext uri="{FF2B5EF4-FFF2-40B4-BE49-F238E27FC236}">
                <a16:creationId xmlns:a16="http://schemas.microsoft.com/office/drawing/2014/main" id="{3D0452BD-69E4-7EB1-388D-FBBCF4E8D329}"/>
              </a:ext>
            </a:extLst>
          </p:cNvPr>
          <p:cNvPicPr>
            <a:picLocks noChangeAspect="1"/>
          </p:cNvPicPr>
          <p:nvPr/>
        </p:nvPicPr>
        <p:blipFill>
          <a:blip r:embed="rId2"/>
          <a:stretch>
            <a:fillRect/>
          </a:stretch>
        </p:blipFill>
        <p:spPr>
          <a:xfrm>
            <a:off x="1116211" y="2086704"/>
            <a:ext cx="5082878" cy="4220963"/>
          </a:xfrm>
          <a:prstGeom prst="rect">
            <a:avLst/>
          </a:prstGeom>
        </p:spPr>
      </p:pic>
      <p:pic>
        <p:nvPicPr>
          <p:cNvPr id="11" name="Imagine 10">
            <a:extLst>
              <a:ext uri="{FF2B5EF4-FFF2-40B4-BE49-F238E27FC236}">
                <a16:creationId xmlns:a16="http://schemas.microsoft.com/office/drawing/2014/main" id="{20A45E00-8969-3FCE-1208-CB77D06B2723}"/>
              </a:ext>
            </a:extLst>
          </p:cNvPr>
          <p:cNvPicPr>
            <a:picLocks noChangeAspect="1"/>
          </p:cNvPicPr>
          <p:nvPr/>
        </p:nvPicPr>
        <p:blipFill>
          <a:blip r:embed="rId3"/>
          <a:stretch>
            <a:fillRect/>
          </a:stretch>
        </p:blipFill>
        <p:spPr>
          <a:xfrm>
            <a:off x="6603999" y="2086704"/>
            <a:ext cx="5050793" cy="4220963"/>
          </a:xfrm>
          <a:prstGeom prst="rect">
            <a:avLst/>
          </a:prstGeom>
        </p:spPr>
      </p:pic>
    </p:spTree>
    <p:extLst>
      <p:ext uri="{BB962C8B-B14F-4D97-AF65-F5344CB8AC3E}">
        <p14:creationId xmlns:p14="http://schemas.microsoft.com/office/powerpoint/2010/main" val="451901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750"/>
                            </p:stCondLst>
                            <p:childTnLst>
                              <p:par>
                                <p:cTn id="15" presetID="16" presetClass="entr" presetSubtype="2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Ecuson">
  <a:themeElements>
    <a:clrScheme name="Ecuson">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Ecuson">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cuson">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TM10001106[[fn=Ecuson]]</Template>
  <TotalTime>259</TotalTime>
  <Words>701</Words>
  <Application>Microsoft Office PowerPoint</Application>
  <PresentationFormat>Ecran lat</PresentationFormat>
  <Paragraphs>60</Paragraphs>
  <Slides>12</Slides>
  <Notes>0</Notes>
  <HiddenSlides>0</HiddenSlides>
  <MMClips>0</MMClips>
  <ScaleCrop>false</ScaleCrop>
  <HeadingPairs>
    <vt:vector size="8" baseType="variant">
      <vt:variant>
        <vt:lpstr>Fonturi utilizate</vt:lpstr>
      </vt:variant>
      <vt:variant>
        <vt:i4>7</vt:i4>
      </vt:variant>
      <vt:variant>
        <vt:lpstr>Temă</vt:lpstr>
      </vt:variant>
      <vt:variant>
        <vt:i4>1</vt:i4>
      </vt:variant>
      <vt:variant>
        <vt:lpstr>Servere OLE încorporate</vt:lpstr>
      </vt:variant>
      <vt:variant>
        <vt:i4>2</vt:i4>
      </vt:variant>
      <vt:variant>
        <vt:lpstr>Titluri diapozitive</vt:lpstr>
      </vt:variant>
      <vt:variant>
        <vt:i4>12</vt:i4>
      </vt:variant>
    </vt:vector>
  </HeadingPairs>
  <TitlesOfParts>
    <vt:vector size="22" baseType="lpstr">
      <vt:lpstr>Arial</vt:lpstr>
      <vt:lpstr>Calibri</vt:lpstr>
      <vt:lpstr>Gill Sans MT</vt:lpstr>
      <vt:lpstr>Impact</vt:lpstr>
      <vt:lpstr>Symbol</vt:lpstr>
      <vt:lpstr>Times New Roman</vt:lpstr>
      <vt:lpstr>Whitney</vt:lpstr>
      <vt:lpstr>Ecuson</vt:lpstr>
      <vt:lpstr>Equation</vt:lpstr>
      <vt:lpstr>Document</vt:lpstr>
      <vt:lpstr>Split &amp; Merge image segmentation</vt:lpstr>
      <vt:lpstr>Split and Merge pentru segmentarea imaginilor</vt:lpstr>
      <vt:lpstr>Descrierea Algoritmului</vt:lpstr>
      <vt:lpstr>Descrierea Algoritmului</vt:lpstr>
      <vt:lpstr>Segmentarea imaginilor </vt:lpstr>
      <vt:lpstr>Segmentarea imaginilor </vt:lpstr>
      <vt:lpstr>Mod de implementare</vt:lpstr>
      <vt:lpstr>Rezultate experimentale</vt:lpstr>
      <vt:lpstr>Rezultate experimentale</vt:lpstr>
      <vt:lpstr>Rezultate experimentale</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 &amp; Merge image segmentation</dc:title>
  <dc:creator>Rares Farcas</dc:creator>
  <cp:lastModifiedBy>Rares Farcas</cp:lastModifiedBy>
  <cp:revision>25</cp:revision>
  <dcterms:created xsi:type="dcterms:W3CDTF">2022-10-13T10:10:21Z</dcterms:created>
  <dcterms:modified xsi:type="dcterms:W3CDTF">2022-12-29T12:52:58Z</dcterms:modified>
</cp:coreProperties>
</file>