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notesMasterIdLst>
    <p:notesMasterId r:id="rId14"/>
  </p:notesMasterIdLst>
  <p:sldIdLst>
    <p:sldId id="285" r:id="rId2"/>
    <p:sldId id="311" r:id="rId3"/>
    <p:sldId id="313" r:id="rId4"/>
    <p:sldId id="317" r:id="rId5"/>
    <p:sldId id="318" r:id="rId6"/>
    <p:sldId id="319" r:id="rId7"/>
    <p:sldId id="320" r:id="rId8"/>
    <p:sldId id="321" r:id="rId9"/>
    <p:sldId id="314" r:id="rId10"/>
    <p:sldId id="322" r:id="rId11"/>
    <p:sldId id="323" r:id="rId12"/>
    <p:sldId id="312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n Peng" initials="LP" lastIdx="0" clrIdx="0">
    <p:extLst/>
  </p:cmAuthor>
  <p:cmAuthor id="2" name="Microsoft Office User" initials="Office" lastIdx="1" clrIdx="1">
    <p:extLst/>
  </p:cmAuthor>
  <p:cmAuthor id="3" name="Microsoft Office User" initials="Office [2]" lastIdx="1" clrIdx="2">
    <p:extLst/>
  </p:cmAuthor>
  <p:cmAuthor id="4" name="Microsoft Office User" initials="Office [3]" lastIdx="1" clrIdx="3">
    <p:extLst/>
  </p:cmAuthor>
  <p:cmAuthor id="5" name="Microsoft Office User" initials="Office [4]" lastIdx="1" clrIdx="4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38C86"/>
    <a:srgbClr val="F2F2F2"/>
    <a:srgbClr val="EAEAEA"/>
    <a:srgbClr val="F3F1EA"/>
    <a:srgbClr val="E9E4E0"/>
    <a:srgbClr val="F7F5EF"/>
    <a:srgbClr val="F2EE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902" autoAdjust="0"/>
    <p:restoredTop sz="91837" autoAdjust="0"/>
  </p:normalViewPr>
  <p:slideViewPr>
    <p:cSldViewPr snapToGrid="0">
      <p:cViewPr varScale="1">
        <p:scale>
          <a:sx n="112" d="100"/>
          <a:sy n="112" d="100"/>
        </p:scale>
        <p:origin x="1464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352AD2-5737-1D45-822D-B13E5A9C9A1A}" type="datetimeFigureOut">
              <a:rPr lang="en-US" smtClean="0"/>
              <a:t>11/3/2017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1F0FFC-E0A2-C747-9E36-00776916F5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978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1F0FFC-E0A2-C747-9E36-00776916F5E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9402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D121C-47F3-49DD-A456-88652E703290}" type="datetimeFigureOut">
              <a:rPr lang="en-US" smtClean="0"/>
              <a:t>11/3/2017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F88F6-B295-4AEA-B707-FFD68B040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860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D121C-47F3-49DD-A456-88652E703290}" type="datetimeFigureOut">
              <a:rPr lang="en-US" smtClean="0"/>
              <a:t>11/3/2017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F88F6-B295-4AEA-B707-FFD68B040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982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D121C-47F3-49DD-A456-88652E703290}" type="datetimeFigureOut">
              <a:rPr lang="en-US" smtClean="0"/>
              <a:t>11/3/2017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F88F6-B295-4AEA-B707-FFD68B040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338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D121C-47F3-49DD-A456-88652E703290}" type="datetimeFigureOut">
              <a:rPr lang="en-US" smtClean="0"/>
              <a:t>11/3/2017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F88F6-B295-4AEA-B707-FFD68B040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020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D121C-47F3-49DD-A456-88652E703290}" type="datetimeFigureOut">
              <a:rPr lang="en-US" smtClean="0"/>
              <a:t>11/3/2017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F88F6-B295-4AEA-B707-FFD68B040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968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D121C-47F3-49DD-A456-88652E703290}" type="datetimeFigureOut">
              <a:rPr lang="en-US" smtClean="0"/>
              <a:t>11/3/2017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F88F6-B295-4AEA-B707-FFD68B040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790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D121C-47F3-49DD-A456-88652E703290}" type="datetimeFigureOut">
              <a:rPr lang="en-US" smtClean="0"/>
              <a:t>11/3/2017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F88F6-B295-4AEA-B707-FFD68B040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88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D121C-47F3-49DD-A456-88652E703290}" type="datetimeFigureOut">
              <a:rPr lang="en-US" smtClean="0"/>
              <a:t>11/3/2017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F88F6-B295-4AEA-B707-FFD68B040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56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D121C-47F3-49DD-A456-88652E703290}" type="datetimeFigureOut">
              <a:rPr lang="en-US" smtClean="0"/>
              <a:t>11/3/2017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F88F6-B295-4AEA-B707-FFD68B040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685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D121C-47F3-49DD-A456-88652E703290}" type="datetimeFigureOut">
              <a:rPr lang="en-US" smtClean="0"/>
              <a:t>11/3/2017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F88F6-B295-4AEA-B707-FFD68B040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894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D121C-47F3-49DD-A456-88652E703290}" type="datetimeFigureOut">
              <a:rPr lang="en-US" smtClean="0"/>
              <a:t>11/3/2017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F88F6-B295-4AEA-B707-FFD68B040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228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AD121C-47F3-49DD-A456-88652E703290}" type="datetimeFigureOut">
              <a:rPr lang="en-US" smtClean="0"/>
              <a:t>11/3/2017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AF88F6-B295-4AEA-B707-FFD68B040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371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lexluliu/python101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python-guide.org/en/latest/starting/install/osx/" TargetMode="External"/><Relationship Id="rId2" Type="http://schemas.openxmlformats.org/officeDocument/2006/relationships/hyperlink" Target="https://stackoverflow.com/questions/3701646/how-to-add-to-the-pythonpath-in-windows-7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naconda.com/download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847356" y="2230403"/>
            <a:ext cx="89988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zh-CN" sz="4000" b="1" dirty="0" smtClean="0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rPr>
              <a:t>Python 101 For </a:t>
            </a:r>
            <a:r>
              <a:rPr kumimoji="1" lang="en-US" altLang="zh-CN" sz="4000" b="1" dirty="0" smtClean="0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rPr>
              <a:t>Data Analysis</a:t>
            </a:r>
            <a:endParaRPr kumimoji="1" lang="zh-CN" altLang="en-US" sz="4000" b="1" dirty="0">
              <a:solidFill>
                <a:schemeClr val="bg1"/>
              </a:solidFill>
              <a:latin typeface="Heiti SC Light" charset="-122"/>
              <a:ea typeface="Heiti SC Light" charset="-122"/>
              <a:cs typeface="Heiti SC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010823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/>
              <a:t>A More Complicated Example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199" y="1720840"/>
            <a:ext cx="11014817" cy="258532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datetime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HelloWorldNow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speaker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today 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 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datetime.date.today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info 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 speaker +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 says "Hello World" on 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today.strftime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%d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, %b %Y'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 smtClean="0">
                <a:solidFill>
                  <a:srgbClr val="C586C0"/>
                </a:solidFill>
                <a:latin typeface="Consolas" panose="020B0609020204030204" pitchFamily="49" charset="0"/>
              </a:rPr>
              <a:t>  return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info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__name__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==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'__main__'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dirty="0" smtClean="0">
                <a:solidFill>
                  <a:srgbClr val="DCDCAA"/>
                </a:solidFill>
                <a:latin typeface="Consolas" panose="020B0609020204030204" pitchFamily="49" charset="0"/>
              </a:rPr>
              <a:t>  print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HelloWorldNow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'Ming</a:t>
            </a:r>
            <a:r>
              <a:rPr lang="en-US" dirty="0" smtClean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46744" y="4630231"/>
            <a:ext cx="11006272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6796E6"/>
                </a:solidFill>
                <a:latin typeface="Consolas" panose="020B0609020204030204" pitchFamily="49" charset="0"/>
              </a:rPr>
              <a:t>[Running]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 python "c:\scriptwb\python course\1\hello_world.py"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Ming says 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"Hello World" on 31, Oct 2017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6796E6"/>
                </a:solidFill>
                <a:latin typeface="Consolas" panose="020B0609020204030204" pitchFamily="49" charset="0"/>
              </a:rPr>
              <a:t>[Done]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 exited with </a:t>
            </a:r>
            <a:r>
              <a:rPr lang="en-US" dirty="0">
                <a:solidFill>
                  <a:srgbClr val="B267E6"/>
                </a:solidFill>
                <a:latin typeface="Consolas" panose="020B0609020204030204" pitchFamily="49" charset="0"/>
              </a:rPr>
              <a:t>code=0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 in 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0.176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 seconds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906565" y="4922379"/>
            <a:ext cx="5536964" cy="316194"/>
          </a:xfrm>
          <a:prstGeom prst="roundRect">
            <a:avLst/>
          </a:prstGeom>
          <a:noFill/>
          <a:ln w="3492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4660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/>
              <a:t>Course Repository</a:t>
            </a:r>
            <a:endParaRPr lang="en-US" dirty="0"/>
          </a:p>
        </p:txBody>
      </p:sp>
      <p:sp>
        <p:nvSpPr>
          <p:cNvPr id="5" name="AutoShape 4" descr="Image result for let us cod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2595" y="1321356"/>
            <a:ext cx="1487458" cy="1487458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237829" y="1167468"/>
            <a:ext cx="661589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hlinkClick r:id="rId3"/>
              </a:rPr>
              <a:t>https://github.com/alexluliu/python101</a:t>
            </a:r>
            <a:endParaRPr lang="en-US" sz="2800" dirty="0"/>
          </a:p>
        </p:txBody>
      </p:sp>
      <p:pic>
        <p:nvPicPr>
          <p:cNvPr id="13" name="Picture 2" descr="Image result for ready 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4655" y="3126603"/>
            <a:ext cx="2390775" cy="191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59264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480692" y="2668386"/>
            <a:ext cx="3081250" cy="126353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CN" sz="8000" dirty="0">
                <a:solidFill>
                  <a:srgbClr val="238C86"/>
                </a:solidFill>
                <a:latin typeface="MF YaYuan (Noncommercial)" charset="-122"/>
                <a:ea typeface="MF YaYuan (Noncommercial)" charset="-122"/>
                <a:cs typeface="MF YaYuan (Noncommercial)" charset="-122"/>
              </a:rPr>
              <a:t>Q</a:t>
            </a:r>
            <a:r>
              <a:rPr lang="zh-CN" altLang="en-US" sz="8000" dirty="0">
                <a:solidFill>
                  <a:srgbClr val="238C86"/>
                </a:solidFill>
                <a:latin typeface="MF YaYuan (Noncommercial)" charset="-122"/>
                <a:ea typeface="MF YaYuan (Noncommercial)" charset="-122"/>
                <a:cs typeface="MF YaYuan (Noncommercial)" charset="-122"/>
              </a:rPr>
              <a:t> </a:t>
            </a:r>
            <a:r>
              <a:rPr lang="en-US" altLang="zh-CN" sz="8000" dirty="0">
                <a:solidFill>
                  <a:srgbClr val="238C86"/>
                </a:solidFill>
                <a:latin typeface="MF YaYuan (Noncommercial)" charset="-122"/>
                <a:ea typeface="MF YaYuan (Noncommercial)" charset="-122"/>
                <a:cs typeface="MF YaYuan (Noncommercial)" charset="-122"/>
              </a:rPr>
              <a:t>&amp;</a:t>
            </a:r>
            <a:r>
              <a:rPr lang="zh-CN" altLang="en-US" sz="8000" dirty="0">
                <a:solidFill>
                  <a:srgbClr val="238C86"/>
                </a:solidFill>
                <a:latin typeface="MF YaYuan (Noncommercial)" charset="-122"/>
                <a:ea typeface="MF YaYuan (Noncommercial)" charset="-122"/>
                <a:cs typeface="MF YaYuan (Noncommercial)" charset="-122"/>
              </a:rPr>
              <a:t> </a:t>
            </a:r>
            <a:r>
              <a:rPr lang="en-US" altLang="zh-CN" sz="8000" dirty="0">
                <a:solidFill>
                  <a:srgbClr val="238C86"/>
                </a:solidFill>
                <a:latin typeface="MF YaYuan (Noncommercial)" charset="-122"/>
                <a:ea typeface="MF YaYuan (Noncommercial)" charset="-122"/>
                <a:cs typeface="MF YaYuan (Noncommercial)" charset="-122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3078973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/>
              <a:t>Course Readme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课程定位：基础课</a:t>
            </a:r>
            <a:endParaRPr lang="en-US" dirty="0" smtClean="0"/>
          </a:p>
          <a:p>
            <a:pPr lvl="1"/>
            <a:r>
              <a:rPr lang="zh-CN" altLang="en-US" dirty="0"/>
              <a:t>第一节 </a:t>
            </a:r>
            <a:r>
              <a:rPr lang="en-US" altLang="zh-CN" dirty="0" smtClean="0"/>
              <a:t>python</a:t>
            </a:r>
            <a:r>
              <a:rPr lang="zh-CN" altLang="en-US" dirty="0"/>
              <a:t>基础 </a:t>
            </a:r>
            <a:r>
              <a:rPr lang="en-US" altLang="zh-CN" dirty="0"/>
              <a:t>1.5</a:t>
            </a:r>
            <a:r>
              <a:rPr lang="zh-CN" altLang="en-US" dirty="0"/>
              <a:t>课</a:t>
            </a:r>
            <a:r>
              <a:rPr lang="zh-CN" altLang="en-US" dirty="0" smtClean="0"/>
              <a:t>时</a:t>
            </a:r>
            <a:endParaRPr lang="en-US" altLang="zh-CN" dirty="0" smtClean="0"/>
          </a:p>
          <a:p>
            <a:pPr lvl="1"/>
            <a:r>
              <a:rPr lang="zh-CN" altLang="en-US" dirty="0"/>
              <a:t>第二节 </a:t>
            </a:r>
            <a:r>
              <a:rPr lang="en-US" altLang="zh-CN" dirty="0"/>
              <a:t>python</a:t>
            </a:r>
            <a:r>
              <a:rPr lang="zh-CN" altLang="en-US" dirty="0"/>
              <a:t>进阶 </a:t>
            </a:r>
            <a:r>
              <a:rPr lang="en-US" altLang="zh-CN" dirty="0"/>
              <a:t>1.5</a:t>
            </a:r>
            <a:r>
              <a:rPr lang="zh-CN" altLang="en-US" dirty="0"/>
              <a:t>课</a:t>
            </a:r>
            <a:r>
              <a:rPr lang="zh-CN" altLang="en-US" dirty="0" smtClean="0"/>
              <a:t>时</a:t>
            </a:r>
            <a:endParaRPr lang="en-US" altLang="zh-CN" dirty="0" smtClean="0"/>
          </a:p>
          <a:p>
            <a:pPr lvl="1"/>
            <a:r>
              <a:rPr lang="zh-CN" altLang="en-US" dirty="0"/>
              <a:t>第三节 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实战 </a:t>
            </a:r>
            <a:r>
              <a:rPr lang="en-US" altLang="zh-CN" dirty="0" smtClean="0"/>
              <a:t>- </a:t>
            </a:r>
            <a:r>
              <a:rPr lang="zh-CN" altLang="en-US" dirty="0" smtClean="0"/>
              <a:t>数</a:t>
            </a:r>
            <a:r>
              <a:rPr lang="zh-CN" altLang="en-US" dirty="0"/>
              <a:t>据处理 </a:t>
            </a:r>
            <a:r>
              <a:rPr lang="en-US" altLang="zh-CN" dirty="0"/>
              <a:t>2</a:t>
            </a:r>
            <a:r>
              <a:rPr lang="zh-CN" altLang="en-US" dirty="0"/>
              <a:t>课</a:t>
            </a:r>
            <a:r>
              <a:rPr lang="zh-CN" altLang="en-US" dirty="0" smtClean="0"/>
              <a:t>时</a:t>
            </a:r>
            <a:endParaRPr lang="en-US" altLang="zh-CN" dirty="0" smtClean="0"/>
          </a:p>
          <a:p>
            <a:pPr lvl="1"/>
            <a:r>
              <a:rPr lang="zh-CN" altLang="en-US" dirty="0"/>
              <a:t>第四节 </a:t>
            </a:r>
            <a:r>
              <a:rPr lang="en-US" altLang="zh-CN" dirty="0"/>
              <a:t>python</a:t>
            </a:r>
            <a:r>
              <a:rPr lang="zh-CN" altLang="en-US" dirty="0"/>
              <a:t>实战 </a:t>
            </a:r>
            <a:r>
              <a:rPr lang="en-US" altLang="zh-CN" dirty="0"/>
              <a:t>-</a:t>
            </a:r>
            <a:r>
              <a:rPr lang="zh-CN" altLang="en-US" dirty="0" smtClean="0"/>
              <a:t>机</a:t>
            </a:r>
            <a:r>
              <a:rPr lang="zh-CN" altLang="en-US" dirty="0"/>
              <a:t>器学</a:t>
            </a:r>
            <a:r>
              <a:rPr lang="zh-CN" altLang="en-US" dirty="0" smtClean="0"/>
              <a:t>习入门 </a:t>
            </a:r>
            <a:r>
              <a:rPr lang="en-US" altLang="zh-CN" dirty="0"/>
              <a:t>1</a:t>
            </a:r>
            <a:r>
              <a:rPr lang="zh-CN" altLang="en-US" dirty="0"/>
              <a:t>课</a:t>
            </a:r>
            <a:r>
              <a:rPr lang="zh-CN" altLang="en-US" dirty="0" smtClean="0"/>
              <a:t>时</a:t>
            </a:r>
            <a:endParaRPr lang="en-US" altLang="zh-CN" dirty="0" smtClean="0"/>
          </a:p>
          <a:p>
            <a:r>
              <a:rPr lang="zh-CN" altLang="en-US" dirty="0"/>
              <a:t>这门</a:t>
            </a:r>
            <a:r>
              <a:rPr lang="zh-CN" altLang="en-US" dirty="0" smtClean="0"/>
              <a:t>课将教会你：</a:t>
            </a:r>
            <a:endParaRPr lang="en-US" altLang="zh-CN" dirty="0" smtClean="0"/>
          </a:p>
          <a:p>
            <a:pPr lvl="1"/>
            <a:r>
              <a:rPr lang="zh-CN" altLang="en-US" dirty="0"/>
              <a:t>如</a:t>
            </a:r>
            <a:r>
              <a:rPr lang="zh-CN" altLang="en-US" dirty="0" smtClean="0"/>
              <a:t>何设置</a:t>
            </a:r>
            <a:r>
              <a:rPr lang="zh-CN" altLang="en-US" dirty="0"/>
              <a:t>编</a:t>
            </a:r>
            <a:r>
              <a:rPr lang="zh-CN" altLang="en-US" dirty="0" smtClean="0"/>
              <a:t>程环境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Python</a:t>
            </a:r>
            <a:r>
              <a:rPr lang="zh-CN" altLang="en-US" dirty="0" smtClean="0"/>
              <a:t>的入门，能写</a:t>
            </a:r>
            <a:r>
              <a:rPr lang="en-US" altLang="zh-CN" dirty="0" smtClean="0"/>
              <a:t>script </a:t>
            </a:r>
            <a:r>
              <a:rPr lang="zh-CN" altLang="en-US" dirty="0" smtClean="0"/>
              <a:t>解决工作学习中的问题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基本的</a:t>
            </a:r>
            <a:r>
              <a:rPr lang="en-US" altLang="zh-CN" dirty="0" smtClean="0"/>
              <a:t>problem solving</a:t>
            </a:r>
            <a:r>
              <a:rPr lang="zh-CN" altLang="en-US" dirty="0" smtClean="0"/>
              <a:t>的思路，学会</a:t>
            </a:r>
            <a:r>
              <a:rPr lang="en-US" altLang="zh-CN" dirty="0" smtClean="0"/>
              <a:t>troubleshoot</a:t>
            </a:r>
            <a:r>
              <a:rPr lang="zh-CN" altLang="en-US" dirty="0" smtClean="0"/>
              <a:t>以及</a:t>
            </a:r>
            <a:r>
              <a:rPr lang="en-US" altLang="zh-CN" dirty="0" smtClean="0"/>
              <a:t>how to search and learn</a:t>
            </a:r>
          </a:p>
          <a:p>
            <a:pPr lvl="1"/>
            <a:r>
              <a:rPr lang="zh-CN" altLang="en-US" dirty="0"/>
              <a:t>数</a:t>
            </a:r>
            <a:r>
              <a:rPr lang="zh-CN" altLang="en-US" dirty="0" smtClean="0"/>
              <a:t>据分析的基础以及在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平台的实现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08384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/>
              <a:t>Who Am I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b="1" dirty="0" smtClean="0"/>
              <a:t>Lu Liu</a:t>
            </a:r>
          </a:p>
          <a:p>
            <a:r>
              <a:rPr lang="en-US" dirty="0" smtClean="0"/>
              <a:t>3 Years of Python Experience. Use Python mainly for data analysis, product testing automation. </a:t>
            </a:r>
          </a:p>
          <a:p>
            <a:r>
              <a:rPr lang="en-US" dirty="0" smtClean="0"/>
              <a:t>PhD in Electrical Engineering</a:t>
            </a:r>
          </a:p>
          <a:p>
            <a:r>
              <a:rPr lang="en-US" dirty="0" smtClean="0"/>
              <a:t>Senior Product Engineer Next Generation Hardware Product R&amp;D.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196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/>
              <a:t>Why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9969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优点：</a:t>
            </a:r>
            <a:endParaRPr lang="en-US" altLang="zh-CN" dirty="0" smtClean="0"/>
          </a:p>
          <a:p>
            <a:pPr lvl="1"/>
            <a:r>
              <a:rPr lang="zh-CN" altLang="en-US" dirty="0"/>
              <a:t>简单易</a:t>
            </a:r>
            <a:r>
              <a:rPr lang="zh-CN" altLang="en-US" dirty="0" smtClean="0"/>
              <a:t>学，语法简洁</a:t>
            </a:r>
            <a:r>
              <a:rPr lang="en-US" altLang="zh-CN" dirty="0" smtClean="0"/>
              <a:t>intuitive</a:t>
            </a:r>
            <a:r>
              <a:rPr lang="zh-CN" altLang="en-US" dirty="0" smtClean="0"/>
              <a:t>，动态语言，跨平台</a:t>
            </a:r>
            <a:endParaRPr lang="en-US" altLang="zh-CN" dirty="0" smtClean="0"/>
          </a:p>
          <a:p>
            <a:pPr lvl="1"/>
            <a:r>
              <a:rPr lang="zh-CN" altLang="en-US" dirty="0"/>
              <a:t>可以代替</a:t>
            </a:r>
            <a:r>
              <a:rPr lang="en-US" altLang="zh-CN" dirty="0"/>
              <a:t>bash</a:t>
            </a:r>
            <a:r>
              <a:rPr lang="zh-CN" altLang="en-US" dirty="0"/>
              <a:t>和</a:t>
            </a:r>
            <a:r>
              <a:rPr lang="en-US" altLang="zh-CN" dirty="0" err="1"/>
              <a:t>powershell</a:t>
            </a:r>
            <a:r>
              <a:rPr lang="en-US" altLang="zh-CN" dirty="0"/>
              <a:t> </a:t>
            </a:r>
            <a:r>
              <a:rPr lang="zh-CN" altLang="en-US" dirty="0"/>
              <a:t>大部分功</a:t>
            </a:r>
            <a:r>
              <a:rPr lang="zh-CN" altLang="en-US" dirty="0" smtClean="0"/>
              <a:t>能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第三方库丰富</a:t>
            </a:r>
            <a:endParaRPr lang="en-US" altLang="zh-CN" dirty="0" smtClean="0"/>
          </a:p>
          <a:p>
            <a:pPr lvl="1"/>
            <a:r>
              <a:rPr lang="zh-CN" altLang="en-US" dirty="0"/>
              <a:t>面</a:t>
            </a:r>
            <a:r>
              <a:rPr lang="zh-CN" altLang="en-US" dirty="0" smtClean="0"/>
              <a:t>向对象，修饰器，迭代器等一些高级语言的特征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成熟的科学计算，统计分析，机器学习框架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成熟的</a:t>
            </a:r>
            <a:r>
              <a:rPr lang="en-US" altLang="zh-CN" dirty="0" smtClean="0"/>
              <a:t>web</a:t>
            </a:r>
            <a:r>
              <a:rPr lang="zh-CN" altLang="en-US" dirty="0" smtClean="0"/>
              <a:t>框架，快速的</a:t>
            </a:r>
            <a:r>
              <a:rPr lang="en-US" altLang="zh-CN" dirty="0" smtClean="0"/>
              <a:t>web</a:t>
            </a:r>
            <a:r>
              <a:rPr lang="zh-CN" altLang="en-US" dirty="0" smtClean="0"/>
              <a:t>开发</a:t>
            </a:r>
            <a:endParaRPr lang="en-US" altLang="zh-CN" dirty="0" smtClean="0"/>
          </a:p>
          <a:p>
            <a:r>
              <a:rPr lang="zh-CN" altLang="en-US" dirty="0" smtClean="0"/>
              <a:t>缺点</a:t>
            </a:r>
            <a:r>
              <a:rPr lang="en-US" altLang="zh-CN" dirty="0" smtClean="0"/>
              <a:t>: </a:t>
            </a:r>
          </a:p>
          <a:p>
            <a:pPr lvl="1"/>
            <a:r>
              <a:rPr lang="en-US" dirty="0" smtClean="0"/>
              <a:t>Python 2 vs 3</a:t>
            </a:r>
            <a:r>
              <a:rPr lang="zh-CN" altLang="en-US" dirty="0" smtClean="0"/>
              <a:t>兼容问题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运行速度有时是瓶颈，需要用</a:t>
            </a:r>
            <a:r>
              <a:rPr lang="en-US" altLang="zh-CN" dirty="0" smtClean="0"/>
              <a:t>C </a:t>
            </a:r>
            <a:r>
              <a:rPr lang="en-US" altLang="zh-CN" dirty="0"/>
              <a:t>F</a:t>
            </a:r>
            <a:r>
              <a:rPr lang="en-US" altLang="zh-CN" dirty="0" smtClean="0"/>
              <a:t>ortran</a:t>
            </a:r>
            <a:r>
              <a:rPr lang="zh-CN" altLang="en-US" dirty="0" smtClean="0"/>
              <a:t>等写核心部分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不</a:t>
            </a:r>
            <a:r>
              <a:rPr lang="zh-CN" altLang="en-US" dirty="0"/>
              <a:t>适合</a:t>
            </a:r>
            <a:r>
              <a:rPr lang="en-US" altLang="zh-CN" dirty="0" smtClean="0"/>
              <a:t>Android IOS app</a:t>
            </a:r>
            <a:r>
              <a:rPr lang="zh-CN" altLang="en-US" dirty="0" smtClean="0"/>
              <a:t>开发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动态语言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075442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zh-CN" altLang="en-US" dirty="0" smtClean="0"/>
              <a:t>安装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和开发环境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275" y="1753089"/>
            <a:ext cx="11306175" cy="425767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136486" y="1753089"/>
            <a:ext cx="43636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https://www.python.org/downloads/</a:t>
            </a:r>
            <a:endParaRPr lang="en-US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315768" y="4110527"/>
            <a:ext cx="1803163" cy="350378"/>
          </a:xfrm>
          <a:prstGeom prst="round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93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zh-CN" altLang="en-US" dirty="0" smtClean="0"/>
              <a:t>安装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1535068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Windows: </a:t>
            </a:r>
          </a:p>
          <a:p>
            <a:pPr lvl="1"/>
            <a:r>
              <a:rPr lang="zh-CN" altLang="en-US" dirty="0"/>
              <a:t>下</a:t>
            </a:r>
            <a:r>
              <a:rPr lang="zh-CN" altLang="en-US" dirty="0" smtClean="0"/>
              <a:t>载双击安装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环</a:t>
            </a:r>
            <a:r>
              <a:rPr lang="zh-CN" altLang="en-US" dirty="0"/>
              <a:t>境</a:t>
            </a:r>
            <a:r>
              <a:rPr lang="zh-CN" altLang="en-US" dirty="0" smtClean="0"/>
              <a:t>变量</a:t>
            </a:r>
            <a:r>
              <a:rPr lang="en-US" altLang="zh-CN" dirty="0" smtClean="0"/>
              <a:t>, </a:t>
            </a:r>
            <a:r>
              <a:rPr lang="zh-CN" altLang="en-US" dirty="0" smtClean="0"/>
              <a:t>告诉系统去哪里找</a:t>
            </a:r>
            <a:r>
              <a:rPr lang="en-US" altLang="zh-CN" dirty="0" err="1" smtClean="0"/>
              <a:t>cmd</a:t>
            </a:r>
            <a:r>
              <a:rPr lang="zh-CN" altLang="en-US" dirty="0" smtClean="0"/>
              <a:t>对应的</a:t>
            </a:r>
            <a:r>
              <a:rPr lang="en-US" altLang="zh-CN" dirty="0" smtClean="0"/>
              <a:t>application</a:t>
            </a:r>
            <a:endParaRPr lang="en-US" dirty="0" smtClean="0"/>
          </a:p>
          <a:p>
            <a:pPr lvl="1"/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stackoverflow.com/questions/3701646/how-to-add-to-the-pythonpath-in-windows-7</a:t>
            </a:r>
            <a:r>
              <a:rPr lang="en-US" dirty="0" smtClean="0"/>
              <a:t> </a:t>
            </a:r>
          </a:p>
          <a:p>
            <a:r>
              <a:rPr lang="en-US" dirty="0" smtClean="0"/>
              <a:t>Ubuntu:</a:t>
            </a:r>
          </a:p>
          <a:p>
            <a:pPr lvl="1"/>
            <a:r>
              <a:rPr lang="en-US" dirty="0" smtClean="0"/>
              <a:t>Python2 and python3 should be already installed</a:t>
            </a:r>
          </a:p>
          <a:p>
            <a:pPr lvl="1"/>
            <a:r>
              <a:rPr lang="en-US" dirty="0" err="1" smtClean="0"/>
              <a:t>sudo</a:t>
            </a:r>
            <a:r>
              <a:rPr lang="en-US" dirty="0" smtClean="0"/>
              <a:t> </a:t>
            </a:r>
            <a:r>
              <a:rPr lang="en-US" dirty="0"/>
              <a:t>apt-get install </a:t>
            </a:r>
            <a:r>
              <a:rPr lang="en-US" dirty="0" smtClean="0"/>
              <a:t>python2</a:t>
            </a:r>
          </a:p>
          <a:p>
            <a:r>
              <a:rPr lang="en-US" dirty="0"/>
              <a:t>OSX</a:t>
            </a:r>
          </a:p>
          <a:p>
            <a:pPr lvl="1"/>
            <a:r>
              <a:rPr lang="en-US" dirty="0" smtClean="0"/>
              <a:t>Python2&amp;3 should be pre-installed.</a:t>
            </a:r>
            <a:endParaRPr lang="en-US" dirty="0" smtClean="0">
              <a:hlinkClick r:id="rId3"/>
            </a:endParaRPr>
          </a:p>
          <a:p>
            <a:pPr lvl="1"/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://docs.python-guide.org/en/latest/starting/install/osx/</a:t>
            </a:r>
            <a:r>
              <a:rPr lang="en-US" dirty="0"/>
              <a:t> </a:t>
            </a:r>
            <a:endParaRPr lang="en-US" dirty="0" smtClean="0"/>
          </a:p>
          <a:p>
            <a:r>
              <a:rPr lang="zh-CN" altLang="en-US" dirty="0"/>
              <a:t>安</a:t>
            </a:r>
            <a:r>
              <a:rPr lang="zh-CN" altLang="en-US" dirty="0" smtClean="0"/>
              <a:t>装</a:t>
            </a:r>
            <a:r>
              <a:rPr lang="en-US" altLang="zh-CN" dirty="0" smtClean="0"/>
              <a:t>Library:</a:t>
            </a:r>
          </a:p>
          <a:p>
            <a:pPr lvl="1"/>
            <a:r>
              <a:rPr lang="en-US" dirty="0"/>
              <a:t>pip install </a:t>
            </a:r>
            <a:r>
              <a:rPr lang="en-US" dirty="0" smtClean="0"/>
              <a:t>xxx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0790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/>
              <a:t>Use A Python Third Party Distribution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Anaconda:</a:t>
            </a:r>
          </a:p>
          <a:p>
            <a:pPr lvl="1"/>
            <a:r>
              <a:rPr lang="zh-CN" altLang="en-US" dirty="0" smtClean="0"/>
              <a:t>各平台下载双击安装 </a:t>
            </a:r>
            <a:r>
              <a:rPr lang="en-US" altLang="zh-CN" dirty="0" smtClean="0">
                <a:hlinkClick r:id="rId2"/>
              </a:rPr>
              <a:t>https</a:t>
            </a:r>
            <a:r>
              <a:rPr lang="en-US" altLang="zh-CN" dirty="0">
                <a:hlinkClick r:id="rId2"/>
              </a:rPr>
              <a:t>://www.anaconda.com/download</a:t>
            </a:r>
            <a:r>
              <a:rPr lang="en-US" altLang="zh-CN" dirty="0" smtClean="0">
                <a:hlinkClick r:id="rId2"/>
              </a:rPr>
              <a:t>/</a:t>
            </a:r>
            <a:r>
              <a:rPr lang="en-US" altLang="zh-CN" dirty="0" smtClean="0"/>
              <a:t> </a:t>
            </a:r>
          </a:p>
          <a:p>
            <a:pPr lvl="1"/>
            <a:r>
              <a:rPr lang="en-US" altLang="zh-CN" dirty="0" smtClean="0"/>
              <a:t>Library</a:t>
            </a:r>
            <a:r>
              <a:rPr lang="zh-CN" altLang="en-US" dirty="0" smtClean="0"/>
              <a:t>管理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包含各种常用的</a:t>
            </a:r>
            <a:r>
              <a:rPr lang="en-US" altLang="zh-CN" dirty="0" smtClean="0"/>
              <a:t>Utility</a:t>
            </a:r>
            <a:r>
              <a:rPr lang="zh-CN" altLang="en-US" dirty="0" smtClean="0"/>
              <a:t>，计算，统计，可视化</a:t>
            </a:r>
            <a:endParaRPr lang="en-US" dirty="0" smtClean="0"/>
          </a:p>
          <a:p>
            <a:pPr lvl="1"/>
            <a:r>
              <a:rPr lang="en-US" dirty="0" err="1" smtClean="0"/>
              <a:t>conda</a:t>
            </a:r>
            <a:r>
              <a:rPr lang="en-US" dirty="0" smtClean="0"/>
              <a:t> install xxx</a:t>
            </a:r>
          </a:p>
          <a:p>
            <a:pPr lvl="1"/>
            <a:r>
              <a:rPr lang="zh-CN" altLang="en-US" dirty="0"/>
              <a:t>自</a:t>
            </a:r>
            <a:r>
              <a:rPr lang="zh-CN" altLang="en-US" dirty="0" smtClean="0"/>
              <a:t>带</a:t>
            </a:r>
            <a:r>
              <a:rPr lang="en-US" altLang="zh-CN" dirty="0" err="1" smtClean="0"/>
              <a:t>ipython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Jupyter</a:t>
            </a:r>
            <a:r>
              <a:rPr lang="en-US" altLang="zh-CN" dirty="0" smtClean="0"/>
              <a:t> Notebook, </a:t>
            </a:r>
            <a:r>
              <a:rPr lang="en-US" altLang="zh-CN" dirty="0" err="1" smtClean="0"/>
              <a:t>Spyder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34700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zh-CN" altLang="en-US" dirty="0" smtClean="0"/>
              <a:t>开发环境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b="1" dirty="0" smtClean="0"/>
              <a:t>IDE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dirty="0" err="1"/>
              <a:t>P</a:t>
            </a:r>
            <a:r>
              <a:rPr lang="en-US" altLang="en-US" sz="2400" dirty="0" err="1" smtClean="0"/>
              <a:t>yDev</a:t>
            </a:r>
            <a:r>
              <a:rPr lang="en-US" altLang="en-US" sz="2400" dirty="0" smtClean="0"/>
              <a:t> </a:t>
            </a:r>
            <a:r>
              <a:rPr lang="en-US" altLang="en-US" sz="2400" dirty="0"/>
              <a:t>with Eclipse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dirty="0" smtClean="0"/>
              <a:t>Komodo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dirty="0" err="1" smtClean="0"/>
              <a:t>Pycharm</a:t>
            </a:r>
            <a:endParaRPr lang="en-US" altLang="en-US" sz="2400" dirty="0" smtClean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dirty="0" err="1" smtClean="0"/>
              <a:t>Spyder</a:t>
            </a:r>
            <a:endParaRPr lang="en-US" altLang="en-US" sz="2400" dirty="0" smtClean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400" b="1" dirty="0" smtClean="0"/>
              <a:t>半</a:t>
            </a:r>
            <a:r>
              <a:rPr lang="en-US" altLang="zh-CN" sz="2400" b="1" dirty="0" smtClean="0"/>
              <a:t>IDE</a:t>
            </a:r>
            <a:r>
              <a:rPr lang="zh-CN" altLang="en-US" sz="2400" b="1" dirty="0" smtClean="0"/>
              <a:t>和</a:t>
            </a:r>
            <a:r>
              <a:rPr lang="en-US" altLang="zh-CN" sz="2400" b="1" dirty="0" smtClean="0"/>
              <a:t>editor</a:t>
            </a:r>
            <a:endParaRPr lang="en-US" altLang="en-US" sz="2400" b="1" dirty="0" smtClean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dirty="0" err="1" smtClean="0"/>
              <a:t>Jupyter</a:t>
            </a:r>
            <a:r>
              <a:rPr lang="en-US" altLang="en-US" sz="2400" dirty="0" smtClean="0"/>
              <a:t> Notebook</a:t>
            </a:r>
            <a:endParaRPr lang="en-US" altLang="en-US" sz="2400" dirty="0"/>
          </a:p>
          <a:p>
            <a:pPr marL="0" indent="0">
              <a:buNone/>
            </a:pPr>
            <a:r>
              <a:rPr lang="en-US" sz="2400" dirty="0" smtClean="0"/>
              <a:t>Vim, </a:t>
            </a:r>
            <a:r>
              <a:rPr lang="en-US" sz="2400" dirty="0" err="1" smtClean="0"/>
              <a:t>Emac</a:t>
            </a:r>
            <a:r>
              <a:rPr lang="en-US" sz="2400" dirty="0" smtClean="0"/>
              <a:t>, Sublime Text, Atom, Visual Studio Code, Notepad++…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zh-CN" altLang="en-US" sz="2400" b="1" dirty="0" smtClean="0"/>
              <a:t>选什么？</a:t>
            </a:r>
            <a:endParaRPr lang="en-US" altLang="zh-CN" sz="2400" b="1" dirty="0" smtClean="0"/>
          </a:p>
          <a:p>
            <a:pPr marL="0" indent="0">
              <a:buNone/>
            </a:pPr>
            <a:r>
              <a:rPr lang="en-US" altLang="zh-CN" sz="2400" dirty="0" smtClean="0"/>
              <a:t>Download and try, find the best for your habit. </a:t>
            </a:r>
            <a:r>
              <a:rPr lang="zh-CN" altLang="en-US" sz="2400" dirty="0"/>
              <a:t>本课</a:t>
            </a:r>
            <a:r>
              <a:rPr lang="zh-CN" altLang="en-US" sz="2400" dirty="0" smtClean="0"/>
              <a:t>程除了</a:t>
            </a:r>
            <a:r>
              <a:rPr lang="en-US" altLang="zh-CN" sz="2400" dirty="0" err="1" smtClean="0"/>
              <a:t>Jupyter</a:t>
            </a:r>
            <a:r>
              <a:rPr lang="en-US" altLang="zh-CN" sz="2400" dirty="0" smtClean="0"/>
              <a:t> Notebook</a:t>
            </a:r>
            <a:r>
              <a:rPr lang="zh-CN" altLang="en-US" sz="2400" dirty="0"/>
              <a:t>以</a:t>
            </a:r>
            <a:r>
              <a:rPr lang="zh-CN" altLang="en-US" sz="2400" dirty="0" smtClean="0"/>
              <a:t>外不做要求。大部分例子用</a:t>
            </a:r>
            <a:r>
              <a:rPr lang="en-US" altLang="zh-CN" sz="2400" dirty="0" err="1" smtClean="0"/>
              <a:t>Jupyter</a:t>
            </a:r>
            <a:r>
              <a:rPr lang="en-US" altLang="zh-CN" sz="2400" dirty="0" smtClean="0"/>
              <a:t> Notebook</a:t>
            </a:r>
            <a:r>
              <a:rPr lang="zh-CN" altLang="en-US" sz="2400" dirty="0" smtClean="0"/>
              <a:t>演示。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zh-CN" altLang="en-US" sz="2400" b="1" dirty="0" smtClean="0"/>
              <a:t>新手推荐：</a:t>
            </a:r>
            <a:endParaRPr lang="en-US" altLang="zh-CN" sz="2400" b="1" dirty="0" smtClean="0"/>
          </a:p>
          <a:p>
            <a:pPr marL="0" indent="0">
              <a:buNone/>
            </a:pPr>
            <a:r>
              <a:rPr lang="en-US" altLang="en-US" sz="2400" dirty="0" err="1"/>
              <a:t>Jupyter</a:t>
            </a:r>
            <a:r>
              <a:rPr lang="en-US" altLang="en-US" sz="2400" dirty="0"/>
              <a:t> </a:t>
            </a:r>
            <a:r>
              <a:rPr lang="en-US" altLang="en-US" sz="2400" dirty="0" smtClean="0"/>
              <a:t>Notebook, </a:t>
            </a:r>
            <a:r>
              <a:rPr lang="en-US" altLang="zh-CN" sz="2400" dirty="0" err="1" smtClean="0"/>
              <a:t>Pycharm</a:t>
            </a:r>
            <a:r>
              <a:rPr lang="en-US" altLang="zh-CN" sz="2400" dirty="0" smtClean="0"/>
              <a:t>, Visual Studio Code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5561808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/>
              <a:t>Hello World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38200" y="1486955"/>
            <a:ext cx="3810712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python2</a:t>
            </a:r>
          </a:p>
          <a:p>
            <a:r>
              <a:rPr lang="en-US" dirty="0" smtClean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'Hello World!'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892401" y="1459856"/>
            <a:ext cx="6096000" cy="1754326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Java</a:t>
            </a:r>
          </a:p>
          <a:p>
            <a:r>
              <a:rPr lang="en-US" dirty="0" smtClean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HelloWorld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main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[]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args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dirty="0" smtClean="0">
                <a:solidFill>
                  <a:srgbClr val="9CDCFE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System</a:t>
            </a:r>
            <a:r>
              <a:rPr lang="en-US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out</a:t>
            </a:r>
            <a:r>
              <a:rPr lang="en-US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println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"Hello, World"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  }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8200" y="2567851"/>
            <a:ext cx="3810712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python3</a:t>
            </a:r>
          </a:p>
          <a:p>
            <a:r>
              <a:rPr lang="en-US" dirty="0" smtClean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CE9178"/>
                </a:solidFill>
                <a:latin typeface="Consolas" panose="020B0609020204030204" pitchFamily="49" charset="0"/>
              </a:rPr>
              <a:t>'Hello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World</a:t>
            </a:r>
            <a:r>
              <a:rPr lang="en-US" dirty="0" smtClean="0">
                <a:solidFill>
                  <a:srgbClr val="CE9178"/>
                </a:solidFill>
                <a:latin typeface="Consolas" panose="020B0609020204030204" pitchFamily="49" charset="0"/>
              </a:rPr>
              <a:t>!‘)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56785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11963</TotalTime>
  <Words>575</Words>
  <Application>Microsoft Office PowerPoint</Application>
  <PresentationFormat>Widescreen</PresentationFormat>
  <Paragraphs>89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Heiti SC Light</vt:lpstr>
      <vt:lpstr>MF YaYuan (Noncommercial)</vt:lpstr>
      <vt:lpstr>DengXian</vt:lpstr>
      <vt:lpstr>DengXian Light</vt:lpstr>
      <vt:lpstr>Arial</vt:lpstr>
      <vt:lpstr>Calibri</vt:lpstr>
      <vt:lpstr>Calibri Light</vt:lpstr>
      <vt:lpstr>Consolas</vt:lpstr>
      <vt:lpstr>Wingdings</vt:lpstr>
      <vt:lpstr>Office Theme</vt:lpstr>
      <vt:lpstr>PowerPoint Presentation</vt:lpstr>
      <vt:lpstr>Course Readme</vt:lpstr>
      <vt:lpstr>Who Am I</vt:lpstr>
      <vt:lpstr>Why Python</vt:lpstr>
      <vt:lpstr>安装Python和开发环境</vt:lpstr>
      <vt:lpstr>安装</vt:lpstr>
      <vt:lpstr>Use A Python Third Party Distribution</vt:lpstr>
      <vt:lpstr>开发环境</vt:lpstr>
      <vt:lpstr>Hello World</vt:lpstr>
      <vt:lpstr>A More Complicated Example</vt:lpstr>
      <vt:lpstr>Course Repository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Lin Peng</dc:creator>
  <cp:lastModifiedBy>Alex 0103</cp:lastModifiedBy>
  <cp:revision>695</cp:revision>
  <dcterms:created xsi:type="dcterms:W3CDTF">2016-11-03T16:35:28Z</dcterms:created>
  <dcterms:modified xsi:type="dcterms:W3CDTF">2017-11-04T03:37:08Z</dcterms:modified>
</cp:coreProperties>
</file>