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2"/>
  </p:notesMasterIdLst>
  <p:sldIdLst>
    <p:sldId id="285" r:id="rId2"/>
    <p:sldId id="311" r:id="rId3"/>
    <p:sldId id="312" r:id="rId4"/>
    <p:sldId id="313" r:id="rId5"/>
    <p:sldId id="314" r:id="rId6"/>
    <p:sldId id="315" r:id="rId7"/>
    <p:sldId id="316" r:id="rId8"/>
    <p:sldId id="317" r:id="rId9"/>
    <p:sldId id="318" r:id="rId10"/>
    <p:sldId id="31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 Peng" initials="LP" lastIdx="0" clrIdx="0">
    <p:extLst/>
  </p:cmAuthor>
  <p:cmAuthor id="2" name="Microsoft Office User" initials="Office" lastIdx="1" clrIdx="1">
    <p:extLst/>
  </p:cmAuthor>
  <p:cmAuthor id="3" name="Microsoft Office User" initials="Office [2]" lastIdx="1" clrIdx="2">
    <p:extLst/>
  </p:cmAuthor>
  <p:cmAuthor id="4" name="Microsoft Office User" initials="Office [3]" lastIdx="1" clrIdx="3">
    <p:extLst/>
  </p:cmAuthor>
  <p:cmAuthor id="5" name="Microsoft Office User" initials="Office [4]" lastIdx="1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8C86"/>
    <a:srgbClr val="F2F2F2"/>
    <a:srgbClr val="EAEAEA"/>
    <a:srgbClr val="F3F1EA"/>
    <a:srgbClr val="E9E4E0"/>
    <a:srgbClr val="F7F5EF"/>
    <a:srgbClr val="F2E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93" autoAdjust="0"/>
    <p:restoredTop sz="96571" autoAdjust="0"/>
  </p:normalViewPr>
  <p:slideViewPr>
    <p:cSldViewPr snapToGrid="0">
      <p:cViewPr varScale="1">
        <p:scale>
          <a:sx n="121" d="100"/>
          <a:sy n="121" d="100"/>
        </p:scale>
        <p:origin x="43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352AD2-5737-1D45-822D-B13E5A9C9A1A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1F0FFC-E0A2-C747-9E36-00776916F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78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F0FFC-E0A2-C747-9E36-00776916F5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3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121C-47F3-49DD-A456-88652E703290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88F6-B295-4AEA-B707-FFD68B040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60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121C-47F3-49DD-A456-88652E703290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88F6-B295-4AEA-B707-FFD68B040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82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121C-47F3-49DD-A456-88652E703290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88F6-B295-4AEA-B707-FFD68B040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38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121C-47F3-49DD-A456-88652E703290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88F6-B295-4AEA-B707-FFD68B040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20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121C-47F3-49DD-A456-88652E703290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88F6-B295-4AEA-B707-FFD68B040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68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121C-47F3-49DD-A456-88652E703290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88F6-B295-4AEA-B707-FFD68B040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90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121C-47F3-49DD-A456-88652E703290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88F6-B295-4AEA-B707-FFD68B040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8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121C-47F3-49DD-A456-88652E703290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88F6-B295-4AEA-B707-FFD68B040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6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121C-47F3-49DD-A456-88652E703290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88F6-B295-4AEA-B707-FFD68B040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685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121C-47F3-49DD-A456-88652E703290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88F6-B295-4AEA-B707-FFD68B040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94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121C-47F3-49DD-A456-88652E703290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88F6-B295-4AEA-B707-FFD68B040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28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D121C-47F3-49DD-A456-88652E703290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F88F6-B295-4AEA-B707-FFD68B040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71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package" Target="../embeddings/Microsoft_Excel_Worksheet1.xlsx"/><Relationship Id="rId7" Type="http://schemas.openxmlformats.org/officeDocument/2006/relationships/package" Target="../embeddings/Microsoft_Excel_Worksheet3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5" Type="http://schemas.openxmlformats.org/officeDocument/2006/relationships/package" Target="../embeddings/Microsoft_Excel_Worksheet2.xlsx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47356" y="2230403"/>
            <a:ext cx="89988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4000" b="1" dirty="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Python</a:t>
            </a:r>
            <a:r>
              <a:rPr kumimoji="1" lang="zh-CN" altLang="en-US" sz="4000" b="1" dirty="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数</a:t>
            </a:r>
            <a:r>
              <a:rPr kumimoji="1" lang="zh-CN" altLang="en-US" sz="4000" b="1" dirty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据分析</a:t>
            </a:r>
            <a:r>
              <a:rPr kumimoji="1" lang="en-US" altLang="zh-CN" sz="4000" b="1" dirty="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101</a:t>
            </a:r>
          </a:p>
        </p:txBody>
      </p:sp>
    </p:spTree>
    <p:extLst>
      <p:ext uri="{BB962C8B-B14F-4D97-AF65-F5344CB8AC3E}">
        <p14:creationId xmlns:p14="http://schemas.microsoft.com/office/powerpoint/2010/main" val="190108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整合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497240"/>
              </p:ext>
            </p:extLst>
          </p:nvPr>
        </p:nvGraphicFramePr>
        <p:xfrm>
          <a:off x="7382609" y="2569944"/>
          <a:ext cx="3429000" cy="939165"/>
        </p:xfrm>
        <a:graphic>
          <a:graphicData uri="http://schemas.openxmlformats.org/drawingml/2006/table">
            <a:tbl>
              <a:tblPr/>
              <a:tblGrid>
                <a:gridCol w="875489"/>
                <a:gridCol w="1040437"/>
                <a:gridCol w="1513074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 Labels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 of Revenue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of Market Price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Samsung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Toshiba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136.25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35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TSMC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661933"/>
              </p:ext>
            </p:extLst>
          </p:nvPr>
        </p:nvGraphicFramePr>
        <p:xfrm>
          <a:off x="2110154" y="1529702"/>
          <a:ext cx="2438400" cy="3392805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Revenue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Quarter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Market Price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Samsung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TSMC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Toshiba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Samsung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TSMC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Toshiba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Samsung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TSMC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Toshiba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Samsung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TSMC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Toshiba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4994031" y="2569944"/>
            <a:ext cx="1758461" cy="587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900246" y="1807150"/>
            <a:ext cx="2696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Reduce 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 Sum, </a:t>
            </a:r>
            <a:r>
              <a:rPr lang="en-US" altLang="zh-CN" dirty="0" err="1" smtClean="0"/>
              <a:t>Avg</a:t>
            </a:r>
            <a:endParaRPr lang="en-US" altLang="zh-CN" dirty="0" smtClean="0"/>
          </a:p>
          <a:p>
            <a:r>
              <a:rPr lang="en-US" altLang="zh-CN" dirty="0" smtClean="0"/>
              <a:t>By Company Aggregate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542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Course Readme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338514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课程定位：基础课</a:t>
            </a:r>
            <a:endParaRPr lang="en-US" dirty="0" smtClean="0"/>
          </a:p>
          <a:p>
            <a:pPr lvl="1"/>
            <a:r>
              <a:rPr lang="zh-CN" altLang="en-US" dirty="0"/>
              <a:t>第一节 </a:t>
            </a:r>
            <a:r>
              <a:rPr lang="en-US" altLang="zh-CN" dirty="0" smtClean="0"/>
              <a:t>python</a:t>
            </a:r>
            <a:r>
              <a:rPr lang="zh-CN" altLang="en-US" dirty="0"/>
              <a:t>基础 </a:t>
            </a:r>
            <a:r>
              <a:rPr lang="en-US" altLang="zh-CN" dirty="0"/>
              <a:t>1.5</a:t>
            </a:r>
            <a:r>
              <a:rPr lang="zh-CN" altLang="en-US" dirty="0"/>
              <a:t>课</a:t>
            </a:r>
            <a:r>
              <a:rPr lang="zh-CN" altLang="en-US" dirty="0" smtClean="0"/>
              <a:t>时</a:t>
            </a:r>
            <a:endParaRPr lang="en-US" altLang="zh-CN" dirty="0" smtClean="0"/>
          </a:p>
          <a:p>
            <a:pPr lvl="1"/>
            <a:r>
              <a:rPr lang="zh-CN" altLang="en-US" dirty="0"/>
              <a:t>第二节 </a:t>
            </a:r>
            <a:r>
              <a:rPr lang="en-US" altLang="zh-CN" dirty="0"/>
              <a:t>python</a:t>
            </a:r>
            <a:r>
              <a:rPr lang="zh-CN" altLang="en-US" dirty="0"/>
              <a:t>进阶 </a:t>
            </a:r>
            <a:r>
              <a:rPr lang="en-US" altLang="zh-CN" dirty="0"/>
              <a:t>1.5</a:t>
            </a:r>
            <a:r>
              <a:rPr lang="zh-CN" altLang="en-US" dirty="0"/>
              <a:t>课</a:t>
            </a:r>
            <a:r>
              <a:rPr lang="zh-CN" altLang="en-US" dirty="0" smtClean="0"/>
              <a:t>时</a:t>
            </a:r>
            <a:endParaRPr lang="en-US" altLang="zh-CN" dirty="0" smtClean="0"/>
          </a:p>
          <a:p>
            <a:pPr lvl="1"/>
            <a:r>
              <a:rPr lang="zh-CN" altLang="en-US" b="1" u="sng" dirty="0"/>
              <a:t>第三节 </a:t>
            </a:r>
            <a:r>
              <a:rPr lang="en-US" altLang="zh-CN" b="1" u="sng" dirty="0" smtClean="0"/>
              <a:t>python</a:t>
            </a:r>
            <a:r>
              <a:rPr lang="zh-CN" altLang="en-US" b="1" u="sng" dirty="0" smtClean="0"/>
              <a:t>实战 </a:t>
            </a:r>
            <a:r>
              <a:rPr lang="en-US" altLang="zh-CN" b="1" u="sng" dirty="0" smtClean="0"/>
              <a:t>- </a:t>
            </a:r>
            <a:r>
              <a:rPr lang="zh-CN" altLang="en-US" b="1" u="sng" dirty="0" smtClean="0"/>
              <a:t>数</a:t>
            </a:r>
            <a:r>
              <a:rPr lang="zh-CN" altLang="en-US" b="1" u="sng" dirty="0"/>
              <a:t>据处</a:t>
            </a:r>
            <a:r>
              <a:rPr lang="zh-CN" altLang="en-US" b="1" u="sng" dirty="0" smtClean="0"/>
              <a:t>理 </a:t>
            </a:r>
            <a:r>
              <a:rPr lang="en-US" altLang="zh-CN" b="1" u="sng" dirty="0"/>
              <a:t>2</a:t>
            </a:r>
            <a:r>
              <a:rPr lang="zh-CN" altLang="en-US" b="1" u="sng" dirty="0"/>
              <a:t>课</a:t>
            </a:r>
            <a:r>
              <a:rPr lang="zh-CN" altLang="en-US" b="1" u="sng" dirty="0" smtClean="0"/>
              <a:t>时</a:t>
            </a:r>
            <a:endParaRPr lang="en-US" altLang="zh-CN" b="1" u="sng" dirty="0" smtClean="0"/>
          </a:p>
          <a:p>
            <a:pPr lvl="1"/>
            <a:r>
              <a:rPr lang="zh-CN" altLang="en-US" dirty="0"/>
              <a:t>第四节 </a:t>
            </a:r>
            <a:r>
              <a:rPr lang="en-US" altLang="zh-CN" dirty="0"/>
              <a:t>python</a:t>
            </a:r>
            <a:r>
              <a:rPr lang="zh-CN" altLang="en-US" dirty="0"/>
              <a:t>实战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数据分析实例</a:t>
            </a:r>
            <a:r>
              <a:rPr lang="zh-CN" altLang="en-US" dirty="0"/>
              <a:t>，</a:t>
            </a:r>
            <a:r>
              <a:rPr lang="zh-CN" altLang="en-US" dirty="0" smtClean="0"/>
              <a:t>机</a:t>
            </a:r>
            <a:r>
              <a:rPr lang="zh-CN" altLang="en-US" dirty="0"/>
              <a:t>器学</a:t>
            </a:r>
            <a:r>
              <a:rPr lang="zh-CN" altLang="en-US" dirty="0" smtClean="0"/>
              <a:t>习入门 </a:t>
            </a:r>
            <a:r>
              <a:rPr lang="en-US" altLang="zh-CN" dirty="0"/>
              <a:t>1</a:t>
            </a:r>
            <a:r>
              <a:rPr lang="zh-CN" altLang="en-US" dirty="0"/>
              <a:t>课</a:t>
            </a:r>
            <a:r>
              <a:rPr lang="zh-CN" altLang="en-US" dirty="0" smtClean="0"/>
              <a:t>时</a:t>
            </a:r>
            <a:endParaRPr lang="en-US" altLang="zh-CN" dirty="0" smtClean="0"/>
          </a:p>
          <a:p>
            <a:r>
              <a:rPr lang="zh-CN" altLang="en-US" dirty="0"/>
              <a:t>这门</a:t>
            </a:r>
            <a:r>
              <a:rPr lang="zh-CN" altLang="en-US" dirty="0" smtClean="0"/>
              <a:t>课将教会你：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Python</a:t>
            </a:r>
            <a:r>
              <a:rPr lang="zh-CN" altLang="en-US" dirty="0" smtClean="0"/>
              <a:t>的入门，能写</a:t>
            </a:r>
            <a:r>
              <a:rPr lang="en-US" altLang="zh-CN" dirty="0" smtClean="0"/>
              <a:t>script </a:t>
            </a:r>
            <a:r>
              <a:rPr lang="zh-CN" altLang="en-US" dirty="0" smtClean="0"/>
              <a:t>解决工作学习中的问题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基本的</a:t>
            </a:r>
            <a:r>
              <a:rPr lang="en-US" altLang="zh-CN" dirty="0" smtClean="0"/>
              <a:t>problem solving</a:t>
            </a:r>
            <a:r>
              <a:rPr lang="zh-CN" altLang="en-US" dirty="0" smtClean="0"/>
              <a:t>的思路，学会</a:t>
            </a:r>
            <a:r>
              <a:rPr lang="en-US" altLang="zh-CN" dirty="0" smtClean="0"/>
              <a:t>debug</a:t>
            </a:r>
            <a:r>
              <a:rPr lang="zh-CN" altLang="en-US" dirty="0" smtClean="0"/>
              <a:t>以及</a:t>
            </a:r>
            <a:r>
              <a:rPr lang="en-US" altLang="zh-CN" dirty="0" smtClean="0"/>
              <a:t>how to search and learn</a:t>
            </a:r>
          </a:p>
          <a:p>
            <a:pPr lvl="1"/>
            <a:r>
              <a:rPr lang="zh-CN" altLang="en-US" dirty="0" smtClean="0"/>
              <a:t>简单的统计，机器学习</a:t>
            </a:r>
            <a:r>
              <a:rPr lang="zh-CN" altLang="en-US" dirty="0"/>
              <a:t>，</a:t>
            </a:r>
            <a:r>
              <a:rPr lang="zh-CN" altLang="en-US" dirty="0" smtClean="0"/>
              <a:t>可视化在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平台的实现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Successful Data Analysis Work = </a:t>
            </a:r>
            <a:r>
              <a:rPr lang="en-US" altLang="zh-CN" b="1" dirty="0" smtClean="0">
                <a:solidFill>
                  <a:srgbClr val="FF0000"/>
                </a:solidFill>
              </a:rPr>
              <a:t>Your Domain Knowledge</a:t>
            </a:r>
            <a:r>
              <a:rPr lang="en-US" altLang="zh-CN" dirty="0" smtClean="0">
                <a:solidFill>
                  <a:srgbClr val="FF0000"/>
                </a:solidFill>
              </a:rPr>
              <a:t> + statistics +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40838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Data Analysis Using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作为一门数据分析的工具依赖于以下几个基本包：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Class </a:t>
            </a:r>
            <a:r>
              <a:rPr lang="en-US" altLang="zh-CN" dirty="0" smtClean="0"/>
              <a:t>4</a:t>
            </a:r>
            <a:endParaRPr lang="en-US" dirty="0" smtClean="0"/>
          </a:p>
          <a:p>
            <a:pPr lvl="1"/>
            <a:r>
              <a:rPr lang="en-US" dirty="0" err="1" smtClean="0"/>
              <a:t>Numpy</a:t>
            </a:r>
            <a:r>
              <a:rPr lang="en-US" dirty="0" smtClean="0"/>
              <a:t>: </a:t>
            </a:r>
            <a:r>
              <a:rPr lang="zh-CN" altLang="en-US" dirty="0" smtClean="0"/>
              <a:t>基本包，高性能数组矩阵</a:t>
            </a:r>
            <a:endParaRPr lang="en-US" dirty="0" smtClean="0"/>
          </a:p>
          <a:p>
            <a:pPr lvl="1"/>
            <a:r>
              <a:rPr lang="en-US" dirty="0" err="1" smtClean="0"/>
              <a:t>Scipy</a:t>
            </a:r>
            <a:r>
              <a:rPr lang="en-US" dirty="0" smtClean="0"/>
              <a:t>: Python</a:t>
            </a:r>
            <a:r>
              <a:rPr lang="zh-CN" altLang="en-US" dirty="0" smtClean="0"/>
              <a:t>科</a:t>
            </a:r>
            <a:r>
              <a:rPr lang="zh-CN" altLang="en-US" dirty="0"/>
              <a:t>学计</a:t>
            </a:r>
            <a:r>
              <a:rPr lang="zh-CN" altLang="en-US" dirty="0" smtClean="0"/>
              <a:t>算工具集</a:t>
            </a:r>
            <a:endParaRPr lang="en-US" altLang="zh-CN" dirty="0" smtClean="0"/>
          </a:p>
          <a:p>
            <a:pPr lvl="1"/>
            <a:r>
              <a:rPr lang="en-US" dirty="0" err="1"/>
              <a:t>Matplotlib</a:t>
            </a:r>
            <a:r>
              <a:rPr lang="zh-CN" altLang="en-US" dirty="0"/>
              <a:t>或者其他可视化工具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b="1" dirty="0" smtClean="0"/>
              <a:t>Class </a:t>
            </a:r>
            <a:r>
              <a:rPr lang="en-US" altLang="zh-CN" b="1" dirty="0" smtClean="0"/>
              <a:t>5</a:t>
            </a:r>
            <a:endParaRPr lang="en-US" altLang="zh-CN" b="1" dirty="0" smtClean="0"/>
          </a:p>
          <a:p>
            <a:pPr lvl="1"/>
            <a:r>
              <a:rPr lang="en-US" b="1" dirty="0" smtClean="0"/>
              <a:t>Pandas and SQL: </a:t>
            </a:r>
            <a:r>
              <a:rPr lang="zh-CN" altLang="en-US" b="1" smtClean="0"/>
              <a:t>表</a:t>
            </a:r>
            <a:r>
              <a:rPr lang="zh-CN" altLang="en-US" b="1" smtClean="0"/>
              <a:t>格以</a:t>
            </a:r>
            <a:r>
              <a:rPr lang="zh-CN" altLang="en-US" b="1" dirty="0" smtClean="0"/>
              <a:t>及数据清理</a:t>
            </a:r>
            <a:endParaRPr lang="en-US" altLang="zh-CN" b="1" dirty="0" smtClean="0"/>
          </a:p>
          <a:p>
            <a:pPr marL="457200" lvl="1" indent="0">
              <a:buNone/>
            </a:pPr>
            <a:r>
              <a:rPr lang="en-US" dirty="0" smtClean="0"/>
              <a:t>Class 6</a:t>
            </a:r>
          </a:p>
          <a:p>
            <a:pPr lvl="1"/>
            <a:r>
              <a:rPr lang="zh-CN" altLang="en-US" dirty="0" smtClean="0"/>
              <a:t>线</a:t>
            </a:r>
            <a:r>
              <a:rPr lang="zh-CN" altLang="en-US" dirty="0" smtClean="0"/>
              <a:t>性与非线性拟</a:t>
            </a:r>
            <a:r>
              <a:rPr lang="zh-CN" altLang="en-US" dirty="0" smtClean="0"/>
              <a:t>合，数据实战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Sk</a:t>
            </a:r>
            <a:r>
              <a:rPr lang="en-US" altLang="zh-CN" dirty="0" smtClean="0"/>
              <a:t>-learn: </a:t>
            </a:r>
            <a:r>
              <a:rPr lang="zh-CN" altLang="en-US" dirty="0" smtClean="0"/>
              <a:t>统计模型机器学习</a:t>
            </a:r>
            <a:endParaRPr lang="en-US" altLang="zh-C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338" y="4689505"/>
            <a:ext cx="1487458" cy="1487458"/>
          </a:xfrm>
          <a:prstGeom prst="rect">
            <a:avLst/>
          </a:prstGeom>
        </p:spPr>
      </p:pic>
      <p:pic>
        <p:nvPicPr>
          <p:cNvPr id="5" name="Picture 2" descr="Image result for ready 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953" y="2363892"/>
            <a:ext cx="239077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10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表格基础知识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151311"/>
              </p:ext>
            </p:extLst>
          </p:nvPr>
        </p:nvGraphicFramePr>
        <p:xfrm>
          <a:off x="3039693" y="1863787"/>
          <a:ext cx="5182091" cy="2207787"/>
        </p:xfrm>
        <a:graphic>
          <a:graphicData uri="http://schemas.openxmlformats.org/drawingml/2006/table">
            <a:tbl>
              <a:tblPr/>
              <a:tblGrid>
                <a:gridCol w="1014232"/>
                <a:gridCol w="1014232"/>
                <a:gridCol w="1014232"/>
                <a:gridCol w="1014232"/>
                <a:gridCol w="1125163"/>
              </a:tblGrid>
              <a:tr h="324521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Height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Fight Rank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Popularity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690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0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Aya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0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Bellish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0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0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James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0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0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039693" y="4071574"/>
            <a:ext cx="961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ID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81507" y="1863787"/>
            <a:ext cx="138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 Name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52984" y="4071574"/>
            <a:ext cx="1387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70C0"/>
                </a:solidFill>
              </a:rPr>
              <a:t>String</a:t>
            </a:r>
          </a:p>
          <a:p>
            <a:pPr algn="ctr"/>
            <a:r>
              <a:rPr lang="en-US" sz="1200" b="1" dirty="0" smtClean="0">
                <a:solidFill>
                  <a:srgbClr val="0070C0"/>
                </a:solidFill>
              </a:rPr>
              <a:t>Categorical</a:t>
            </a:r>
            <a:endParaRPr lang="en-US" sz="1200" b="1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36876" y="4071573"/>
            <a:ext cx="1387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70C0"/>
                </a:solidFill>
              </a:rPr>
              <a:t>Number</a:t>
            </a:r>
          </a:p>
          <a:p>
            <a:pPr algn="ctr"/>
            <a:r>
              <a:rPr lang="en-US" sz="1200" b="1" dirty="0" smtClean="0">
                <a:solidFill>
                  <a:srgbClr val="0070C0"/>
                </a:solidFill>
              </a:rPr>
              <a:t>Continuous</a:t>
            </a:r>
            <a:endParaRPr lang="en-US" sz="1200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2953" y="4071573"/>
            <a:ext cx="1387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70C0"/>
                </a:solidFill>
              </a:rPr>
              <a:t>String</a:t>
            </a:r>
          </a:p>
          <a:p>
            <a:pPr algn="ctr"/>
            <a:r>
              <a:rPr lang="en-US" sz="1200" b="1" dirty="0" smtClean="0">
                <a:solidFill>
                  <a:srgbClr val="0070C0"/>
                </a:solidFill>
              </a:rPr>
              <a:t>Ordinal</a:t>
            </a:r>
            <a:endParaRPr lang="en-US" sz="1200" b="1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13922" y="4071573"/>
            <a:ext cx="1387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70C0"/>
                </a:solidFill>
              </a:rPr>
              <a:t>Number</a:t>
            </a:r>
          </a:p>
          <a:p>
            <a:pPr algn="ctr"/>
            <a:r>
              <a:rPr lang="en-US" sz="1200" b="1" dirty="0" smtClean="0">
                <a:solidFill>
                  <a:srgbClr val="0070C0"/>
                </a:solidFill>
              </a:rPr>
              <a:t>Ordinal</a:t>
            </a:r>
            <a:endParaRPr lang="en-US" sz="1200" b="1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06585" y="4915877"/>
            <a:ext cx="10542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Column Data Modeling Type:</a:t>
            </a:r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Continuous</a:t>
            </a:r>
            <a:r>
              <a:rPr lang="en-US" dirty="0" smtClean="0"/>
              <a:t>: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Categorical: non-ordered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Ordinal: ordered categorical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33231" y="2736847"/>
            <a:ext cx="1289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Number of rows: # observations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33292" y="1303135"/>
            <a:ext cx="1867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Number of columns: Dimensionality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40799" y="2454031"/>
            <a:ext cx="3188677" cy="120032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In Pandas:</a:t>
            </a:r>
          </a:p>
          <a:p>
            <a:r>
              <a:rPr lang="en-US" dirty="0" smtClean="0"/>
              <a:t>A column: </a:t>
            </a:r>
            <a:r>
              <a:rPr lang="en-US" b="1" dirty="0" smtClean="0"/>
              <a:t>Series</a:t>
            </a:r>
            <a:r>
              <a:rPr lang="en-US" dirty="0" smtClean="0"/>
              <a:t>, a wrapped </a:t>
            </a:r>
            <a:r>
              <a:rPr lang="en-US" dirty="0" err="1" smtClean="0"/>
              <a:t>Numpy</a:t>
            </a:r>
            <a:r>
              <a:rPr lang="en-US" dirty="0" smtClean="0"/>
              <a:t> array</a:t>
            </a:r>
          </a:p>
          <a:p>
            <a:r>
              <a:rPr lang="en-US" dirty="0" smtClean="0"/>
              <a:t>A table: </a:t>
            </a:r>
            <a:r>
              <a:rPr lang="en-US" b="1" dirty="0" err="1" smtClean="0"/>
              <a:t>DataFrame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6743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表格的基本操作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这里是表格的基本操作，与编程无关</a:t>
            </a:r>
            <a:endParaRPr lang="en-US" altLang="zh-CN" dirty="0" smtClean="0"/>
          </a:p>
          <a:p>
            <a:r>
              <a:rPr lang="zh-CN" altLang="en-US" dirty="0" smtClean="0"/>
              <a:t>基础：新建，添加行，添加列，删除行，删除列，改名 ，排序，索引，转置，合并</a:t>
            </a:r>
            <a:endParaRPr lang="en-US" altLang="zh-CN" dirty="0" smtClean="0"/>
          </a:p>
          <a:p>
            <a:r>
              <a:rPr lang="zh-CN" altLang="en-US" dirty="0"/>
              <a:t>高</a:t>
            </a:r>
            <a:r>
              <a:rPr lang="zh-CN" altLang="en-US" dirty="0" smtClean="0"/>
              <a:t>级：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子表</a:t>
            </a:r>
            <a:r>
              <a:rPr lang="en-US" altLang="zh-CN" dirty="0" smtClean="0"/>
              <a:t>subset</a:t>
            </a:r>
          </a:p>
          <a:p>
            <a:pPr lvl="1"/>
            <a:r>
              <a:rPr lang="zh-CN" altLang="en-US" dirty="0" smtClean="0"/>
              <a:t>堆叠</a:t>
            </a:r>
            <a:r>
              <a:rPr lang="en-US" altLang="zh-CN" dirty="0" smtClean="0"/>
              <a:t>Stack: </a:t>
            </a:r>
            <a:r>
              <a:rPr lang="zh-CN" altLang="en-US" dirty="0" smtClean="0"/>
              <a:t>列变行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拆分</a:t>
            </a:r>
            <a:r>
              <a:rPr lang="en-US" altLang="zh-CN" dirty="0" smtClean="0"/>
              <a:t>Split: </a:t>
            </a:r>
            <a:r>
              <a:rPr lang="zh-CN" altLang="en-US" dirty="0" smtClean="0"/>
              <a:t>行变列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合并</a:t>
            </a:r>
            <a:r>
              <a:rPr lang="en-US" altLang="zh-CN" dirty="0" smtClean="0"/>
              <a:t> Merge by Key</a:t>
            </a:r>
          </a:p>
          <a:p>
            <a:pPr lvl="1"/>
            <a:r>
              <a:rPr lang="zh-CN" altLang="en-US" dirty="0" smtClean="0"/>
              <a:t>按组整合</a:t>
            </a:r>
            <a:r>
              <a:rPr lang="en-US" altLang="zh-CN" dirty="0" smtClean="0"/>
              <a:t>Aggregate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6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子表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7754" y="5455138"/>
            <a:ext cx="10603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zh-CN" altLang="en-US" dirty="0" smtClean="0"/>
              <a:t>过滤条件 </a:t>
            </a:r>
            <a:r>
              <a:rPr lang="en-US" altLang="zh-CN" dirty="0" smtClean="0"/>
              <a:t>=》 </a:t>
            </a:r>
            <a:r>
              <a:rPr lang="zh-CN" altLang="en-US" dirty="0" smtClean="0"/>
              <a:t>子表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3721020"/>
              </p:ext>
            </p:extLst>
          </p:nvPr>
        </p:nvGraphicFramePr>
        <p:xfrm>
          <a:off x="6659685" y="2071687"/>
          <a:ext cx="31242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name="Worksheet" r:id="rId3" imgW="3124085" imgH="771525" progId="Excel.Sheet.12">
                  <p:embed/>
                </p:oleObj>
              </mc:Choice>
              <mc:Fallback>
                <p:oleObj name="Worksheet" r:id="rId3" imgW="3124085" imgH="77152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59685" y="2071687"/>
                        <a:ext cx="31242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4144892"/>
              </p:ext>
            </p:extLst>
          </p:nvPr>
        </p:nvGraphicFramePr>
        <p:xfrm>
          <a:off x="1110761" y="1690688"/>
          <a:ext cx="3124200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" name="Worksheet" r:id="rId5" imgW="3124085" imgH="1533502" progId="Excel.Sheet.12">
                  <p:embed/>
                </p:oleObj>
              </mc:Choice>
              <mc:Fallback>
                <p:oleObj name="Worksheet" r:id="rId5" imgW="3124085" imgH="153350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10761" y="1690688"/>
                        <a:ext cx="3124200" cy="1533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09477" y="1994389"/>
            <a:ext cx="207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Where Height&gt;170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4642338" y="2363721"/>
            <a:ext cx="1609970" cy="4142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1533228"/>
              </p:ext>
            </p:extLst>
          </p:nvPr>
        </p:nvGraphicFramePr>
        <p:xfrm>
          <a:off x="1110761" y="3540612"/>
          <a:ext cx="3124200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" name="Worksheet" r:id="rId7" imgW="3124085" imgH="1533502" progId="Excel.Sheet.12">
                  <p:embed/>
                </p:oleObj>
              </mc:Choice>
              <mc:Fallback>
                <p:oleObj name="Worksheet" r:id="rId7" imgW="3124085" imgH="153350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10761" y="3540612"/>
                        <a:ext cx="3124200" cy="1533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450861" y="3844313"/>
            <a:ext cx="2258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Where Popularity !=2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4642338" y="4213645"/>
            <a:ext cx="1609970" cy="4142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62885" y="3844313"/>
            <a:ext cx="3179884" cy="116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842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堆叠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321027"/>
              </p:ext>
            </p:extLst>
          </p:nvPr>
        </p:nvGraphicFramePr>
        <p:xfrm>
          <a:off x="1205033" y="2782583"/>
          <a:ext cx="3263902" cy="952500"/>
        </p:xfrm>
        <a:graphic>
          <a:graphicData uri="http://schemas.openxmlformats.org/drawingml/2006/table">
            <a:tbl>
              <a:tblPr/>
              <a:tblGrid>
                <a:gridCol w="827870"/>
                <a:gridCol w="609008"/>
                <a:gridCol w="609008"/>
                <a:gridCol w="609008"/>
                <a:gridCol w="609008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Samsung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TSMC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Toshiba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835819"/>
              </p:ext>
            </p:extLst>
          </p:nvPr>
        </p:nvGraphicFramePr>
        <p:xfrm>
          <a:off x="7463692" y="1889674"/>
          <a:ext cx="1828800" cy="32385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Revenue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Quarter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Samsung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TSMC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Toshiba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Samsung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TSMC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Toshiba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Samsung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TSMC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Toshiba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Samsung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TSMC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Toshiba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5161328" y="3051725"/>
            <a:ext cx="1609970" cy="4142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04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拆分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744073"/>
              </p:ext>
            </p:extLst>
          </p:nvPr>
        </p:nvGraphicFramePr>
        <p:xfrm>
          <a:off x="7480787" y="2782582"/>
          <a:ext cx="3263902" cy="952500"/>
        </p:xfrm>
        <a:graphic>
          <a:graphicData uri="http://schemas.openxmlformats.org/drawingml/2006/table">
            <a:tbl>
              <a:tblPr/>
              <a:tblGrid>
                <a:gridCol w="827870"/>
                <a:gridCol w="609008"/>
                <a:gridCol w="609008"/>
                <a:gridCol w="609008"/>
                <a:gridCol w="609008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Samsung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TSMC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Toshiba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553363"/>
              </p:ext>
            </p:extLst>
          </p:nvPr>
        </p:nvGraphicFramePr>
        <p:xfrm>
          <a:off x="2508739" y="1975643"/>
          <a:ext cx="1828800" cy="32385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Revenue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Quarter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Samsung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TSMC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Toshiba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Samsung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TSMC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Toshiba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Samsung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TSMC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Toshiba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Samsung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TSMC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Toshiba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5161328" y="3051725"/>
            <a:ext cx="1609970" cy="4142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45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按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合并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78251"/>
              </p:ext>
            </p:extLst>
          </p:nvPr>
        </p:nvGraphicFramePr>
        <p:xfrm>
          <a:off x="1594339" y="1952198"/>
          <a:ext cx="1828800" cy="32385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Revenue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Quarter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Samsung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TSMC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Toshiba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Samsung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TSMC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Toshiba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Samsung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TSMC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Toshiba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Samsung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TSMC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Toshiba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38215" y="1344246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left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10369" y="195219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right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123528"/>
              </p:ext>
            </p:extLst>
          </p:nvPr>
        </p:nvGraphicFramePr>
        <p:xfrm>
          <a:off x="4603262" y="2404537"/>
          <a:ext cx="1828800" cy="2630805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Quarter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Market Price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Samsung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Toshiba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Samsung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Toshiba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Samsung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Toshiba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Samsung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Toshiba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15728"/>
              </p:ext>
            </p:extLst>
          </p:nvPr>
        </p:nvGraphicFramePr>
        <p:xfrm>
          <a:off x="8682892" y="1952198"/>
          <a:ext cx="2438400" cy="3392805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Revenue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Quarter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Market Price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Samsung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TSMC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Toshiba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Samsung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TSMC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Toshiba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Samsung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TSMC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Toshiba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Samsung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TSMC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Toshiba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Right Arrow 10"/>
          <p:cNvSpPr/>
          <p:nvPr/>
        </p:nvSpPr>
        <p:spPr>
          <a:xfrm>
            <a:off x="6768123" y="3219938"/>
            <a:ext cx="1695939" cy="6252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854092" y="2758273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Merge on left by (company, Quarter)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32147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12272</TotalTime>
  <Words>880</Words>
  <Application>Microsoft Office PowerPoint</Application>
  <PresentationFormat>Widescreen</PresentationFormat>
  <Paragraphs>489</Paragraphs>
  <Slides>10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Heiti SC Light</vt:lpstr>
      <vt:lpstr>DengXian</vt:lpstr>
      <vt:lpstr>DengXian Light</vt:lpstr>
      <vt:lpstr>Arial</vt:lpstr>
      <vt:lpstr>Calibri</vt:lpstr>
      <vt:lpstr>Calibri Light</vt:lpstr>
      <vt:lpstr>Wingdings</vt:lpstr>
      <vt:lpstr>Office Theme</vt:lpstr>
      <vt:lpstr>Worksheet</vt:lpstr>
      <vt:lpstr>PowerPoint Presentation</vt:lpstr>
      <vt:lpstr>Course Readme</vt:lpstr>
      <vt:lpstr>Data Analysis Using Python</vt:lpstr>
      <vt:lpstr>表格基础知识</vt:lpstr>
      <vt:lpstr>表格的基本操作</vt:lpstr>
      <vt:lpstr>子表</vt:lpstr>
      <vt:lpstr>堆叠</vt:lpstr>
      <vt:lpstr>拆分</vt:lpstr>
      <vt:lpstr>按Key合并</vt:lpstr>
      <vt:lpstr>整合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 Peng</dc:creator>
  <cp:lastModifiedBy>Alex 0103</cp:lastModifiedBy>
  <cp:revision>784</cp:revision>
  <dcterms:created xsi:type="dcterms:W3CDTF">2016-11-03T16:35:28Z</dcterms:created>
  <dcterms:modified xsi:type="dcterms:W3CDTF">2017-11-18T05:57:21Z</dcterms:modified>
</cp:coreProperties>
</file>