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71"/>
  </p:notesMasterIdLst>
  <p:handoutMasterIdLst>
    <p:handoutMasterId r:id="rId72"/>
  </p:handoutMasterIdLst>
  <p:sldIdLst>
    <p:sldId id="256" r:id="rId2"/>
    <p:sldId id="723" r:id="rId3"/>
    <p:sldId id="722" r:id="rId4"/>
    <p:sldId id="724" r:id="rId5"/>
    <p:sldId id="725" r:id="rId6"/>
    <p:sldId id="726" r:id="rId7"/>
    <p:sldId id="727" r:id="rId8"/>
    <p:sldId id="728" r:id="rId9"/>
    <p:sldId id="729" r:id="rId10"/>
    <p:sldId id="730" r:id="rId11"/>
    <p:sldId id="731" r:id="rId12"/>
    <p:sldId id="732" r:id="rId13"/>
    <p:sldId id="733" r:id="rId14"/>
    <p:sldId id="734" r:id="rId15"/>
    <p:sldId id="735" r:id="rId16"/>
    <p:sldId id="736" r:id="rId17"/>
    <p:sldId id="737" r:id="rId18"/>
    <p:sldId id="721" r:id="rId19"/>
    <p:sldId id="624" r:id="rId20"/>
    <p:sldId id="625" r:id="rId21"/>
    <p:sldId id="626" r:id="rId22"/>
    <p:sldId id="627" r:id="rId23"/>
    <p:sldId id="629" r:id="rId24"/>
    <p:sldId id="630" r:id="rId25"/>
    <p:sldId id="632" r:id="rId26"/>
    <p:sldId id="633" r:id="rId27"/>
    <p:sldId id="634" r:id="rId28"/>
    <p:sldId id="696" r:id="rId29"/>
    <p:sldId id="697" r:id="rId30"/>
    <p:sldId id="636" r:id="rId31"/>
    <p:sldId id="637" r:id="rId32"/>
    <p:sldId id="638" r:id="rId33"/>
    <p:sldId id="639" r:id="rId34"/>
    <p:sldId id="640" r:id="rId35"/>
    <p:sldId id="701" r:id="rId36"/>
    <p:sldId id="641" r:id="rId37"/>
    <p:sldId id="642" r:id="rId38"/>
    <p:sldId id="702" r:id="rId39"/>
    <p:sldId id="644" r:id="rId40"/>
    <p:sldId id="646" r:id="rId41"/>
    <p:sldId id="648" r:id="rId42"/>
    <p:sldId id="649" r:id="rId43"/>
    <p:sldId id="650" r:id="rId44"/>
    <p:sldId id="651" r:id="rId45"/>
    <p:sldId id="652" r:id="rId46"/>
    <p:sldId id="653" r:id="rId47"/>
    <p:sldId id="655" r:id="rId48"/>
    <p:sldId id="656" r:id="rId49"/>
    <p:sldId id="657" r:id="rId50"/>
    <p:sldId id="658" r:id="rId51"/>
    <p:sldId id="663" r:id="rId52"/>
    <p:sldId id="664" r:id="rId53"/>
    <p:sldId id="665" r:id="rId54"/>
    <p:sldId id="659" r:id="rId55"/>
    <p:sldId id="674" r:id="rId56"/>
    <p:sldId id="675" r:id="rId57"/>
    <p:sldId id="709" r:id="rId58"/>
    <p:sldId id="680" r:id="rId59"/>
    <p:sldId id="681" r:id="rId60"/>
    <p:sldId id="682" r:id="rId61"/>
    <p:sldId id="716" r:id="rId62"/>
    <p:sldId id="685" r:id="rId63"/>
    <p:sldId id="686" r:id="rId64"/>
    <p:sldId id="687" r:id="rId65"/>
    <p:sldId id="688" r:id="rId66"/>
    <p:sldId id="690" r:id="rId67"/>
    <p:sldId id="691" r:id="rId68"/>
    <p:sldId id="710" r:id="rId69"/>
    <p:sldId id="718" r:id="rId70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99CCFF"/>
    <a:srgbClr val="CBD3FB"/>
    <a:srgbClr val="FF0000"/>
    <a:srgbClr val="FF9933"/>
    <a:srgbClr val="003399"/>
    <a:srgbClr val="0033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63" autoAdjust="0"/>
  </p:normalViewPr>
  <p:slideViewPr>
    <p:cSldViewPr>
      <p:cViewPr varScale="1">
        <p:scale>
          <a:sx n="62" d="100"/>
          <a:sy n="62" d="100"/>
        </p:scale>
        <p:origin x="-12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>
              <a:defRPr sz="1100" b="0">
                <a:latin typeface="Times New Roman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 sz="1100" b="0">
                <a:latin typeface="Times New Roman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defRPr sz="1100" b="0">
                <a:latin typeface="Times New Roman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sz="1100" b="0">
                <a:latin typeface="Times New Roman" pitchFamily="-65" charset="0"/>
              </a:defRPr>
            </a:lvl1pPr>
          </a:lstStyle>
          <a:p>
            <a:pPr>
              <a:defRPr/>
            </a:pPr>
            <a:fld id="{C23D0287-528E-B348-80DF-3E39B6293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7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solidFill>
                  <a:schemeClr val="bg1"/>
                </a:solidFill>
                <a:latin typeface="Verdana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Verdana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defRPr sz="1100">
                <a:solidFill>
                  <a:schemeClr val="bg1"/>
                </a:solidFill>
                <a:latin typeface="Verdana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Verdana" pitchFamily="-65" charset="0"/>
              </a:defRPr>
            </a:lvl1pPr>
          </a:lstStyle>
          <a:p>
            <a:pPr>
              <a:defRPr/>
            </a:pPr>
            <a:fld id="{68C9B880-A64E-2348-929C-F345192B22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23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Malware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ified_information_in_the_United_States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Need_to_know" TargetMode="External"/><Relationship Id="rId4" Type="http://schemas.openxmlformats.org/officeDocument/2006/relationships/hyperlink" Target="https://en.wikipedia.org/wiki/Security_clearance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3F1FD1-AE45-DB4E-A03B-D76F94D3B28A}" type="slidenum">
              <a:rPr lang="en-US">
                <a:latin typeface="Verdana" charset="0"/>
              </a:rPr>
              <a:pPr/>
              <a:t>1</a:t>
            </a:fld>
            <a:endParaRPr lang="en-US">
              <a:latin typeface="Verdana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F5688-D192-4542-B4BB-9E4A8028A349}" type="slidenum">
              <a:rPr lang="en-US"/>
              <a:pPr/>
              <a:t>10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F5688-D192-4542-B4BB-9E4A8028A349}" type="slidenum">
              <a:rPr lang="en-US"/>
              <a:pPr/>
              <a:t>11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F5688-D192-4542-B4BB-9E4A8028A349}" type="slidenum">
              <a:rPr lang="en-US"/>
              <a:pPr/>
              <a:t>12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F5688-D192-4542-B4BB-9E4A8028A349}" type="slidenum">
              <a:rPr lang="en-US"/>
              <a:pPr/>
              <a:t>13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F5688-D192-4542-B4BB-9E4A8028A349}" type="slidenum">
              <a:rPr lang="en-US"/>
              <a:pPr/>
              <a:t>14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F5688-D192-4542-B4BB-9E4A8028A349}" type="slidenum">
              <a:rPr lang="en-US"/>
              <a:pPr/>
              <a:t>15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F5688-D192-4542-B4BB-9E4A8028A349}" type="slidenum">
              <a:rPr lang="en-US"/>
              <a:pPr/>
              <a:t>16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F5688-D192-4542-B4BB-9E4A8028A349}" type="slidenum">
              <a:rPr lang="en-US"/>
              <a:pPr/>
              <a:t>17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F5688-D192-4542-B4BB-9E4A8028A349}" type="slidenum">
              <a:rPr lang="en-US"/>
              <a:pPr/>
              <a:t>18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F5688-D192-4542-B4BB-9E4A8028A349}" type="slidenum">
              <a:rPr lang="en-US"/>
              <a:pPr/>
              <a:t>19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F5688-D192-4542-B4BB-9E4A8028A349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84ECA-0A60-F24A-AA61-29EF29A3182B}" type="slidenum">
              <a:rPr lang="en-US"/>
              <a:pPr/>
              <a:t>20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AEBB95-BE4D-A546-B37A-7F6FD5A009FC}" type="slidenum">
              <a:rPr lang="en-US"/>
              <a:pPr/>
              <a:t>21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5A60FC-DB04-6F46-9A95-86B062449F30}" type="slidenum">
              <a:rPr lang="en-US"/>
              <a:pPr/>
              <a:t>22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65" charset="0"/>
                <a:ea typeface="ＭＳ Ｐゴシック" pitchFamily="-65" charset="-128"/>
                <a:cs typeface="ＭＳ Ｐゴシック" pitchFamily="-65" charset="-128"/>
              </a:rPr>
              <a:t>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Times New Roman" pitchFamily="-65" charset="0"/>
                <a:ea typeface="ＭＳ Ｐゴシック" pitchFamily="-65" charset="-128"/>
                <a:cs typeface="ＭＳ Ｐゴシック" pitchFamily="-65" charset="-128"/>
              </a:rPr>
              <a:t>rootkit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65" charset="0"/>
                <a:ea typeface="ＭＳ Ｐゴシック" pitchFamily="-65" charset="-128"/>
                <a:cs typeface="ＭＳ Ｐゴシック" pitchFamily="-65" charset="-128"/>
              </a:rPr>
              <a:t> is a collection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65" charset="0"/>
                <a:ea typeface="ＭＳ Ｐゴシック" pitchFamily="-65" charset="-128"/>
                <a:cs typeface="ＭＳ Ｐゴシック" pitchFamily="-65" charset="-128"/>
                <a:hlinkClick r:id="rId3" tooltip="Software"/>
              </a:rPr>
              <a:t>computer software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65" charset="0"/>
                <a:ea typeface="ＭＳ Ｐゴシック" pitchFamily="-65" charset="-128"/>
                <a:cs typeface="ＭＳ Ｐゴシック" pitchFamily="-65" charset="-128"/>
              </a:rPr>
              <a:t>, typically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65" charset="0"/>
                <a:ea typeface="ＭＳ Ｐゴシック" pitchFamily="-65" charset="-128"/>
                <a:cs typeface="ＭＳ Ｐゴシック" pitchFamily="-65" charset="-128"/>
                <a:hlinkClick r:id="rId4" tooltip="Malware"/>
              </a:rPr>
              <a:t>malicious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65" charset="0"/>
                <a:ea typeface="ＭＳ Ｐゴシック" pitchFamily="-65" charset="-128"/>
                <a:cs typeface="ＭＳ Ｐゴシック" pitchFamily="-65" charset="-128"/>
              </a:rPr>
              <a:t>, designed to enable access to a computer or areas of its software that is not otherwise allowed (for example, to an unauthorized user) and often masks its existence or the existence of other software. 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AC296-0639-8745-8785-80B7D354846F}" type="slidenum">
              <a:rPr lang="en-US"/>
              <a:pPr/>
              <a:t>24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390303-B668-DC4E-9667-B80F8B1355EE}" type="slidenum">
              <a:rPr lang="en-US"/>
              <a:pPr/>
              <a:t>25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8DE562-DC8E-DE49-A1AA-D1552C2F83F8}" type="slidenum">
              <a:rPr lang="en-US"/>
              <a:pPr/>
              <a:t>26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Hansen Writing Ball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9B880-A64E-2348-929C-F345192B220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718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E8A7BB-7517-E642-BCD2-790751E087DE}" type="slidenum">
              <a:rPr lang="en-US"/>
              <a:pPr/>
              <a:t>31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390303-B668-DC4E-9667-B80F8B1355EE}" type="slidenum">
              <a:rPr lang="en-US"/>
              <a:pPr/>
              <a:t>35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390303-B668-DC4E-9667-B80F8B1355EE}" type="slidenum">
              <a:rPr lang="en-US"/>
              <a:pPr/>
              <a:t>38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F5688-D192-4542-B4BB-9E4A8028A349}" type="slidenum">
              <a:rPr lang="en-US"/>
              <a:pPr/>
              <a:t>3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Times New Roman" pitchFamily="-65" charset="0"/>
                <a:ea typeface="ＭＳ Ｐゴシック" pitchFamily="-65" charset="-128"/>
                <a:cs typeface="ＭＳ Ｐゴシック" pitchFamily="-65" charset="-128"/>
              </a:rPr>
              <a:t>Rdist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65" charset="0"/>
                <a:ea typeface="ＭＳ Ｐゴシック" pitchFamily="-65" charset="-128"/>
                <a:cs typeface="ＭＳ Ｐゴシック" pitchFamily="-65" charset="-128"/>
              </a:rPr>
              <a:t> is a program to maintain identical copies of files over multiple hosts. It preserves the owner, group, mode,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Times New Roman" pitchFamily="-65" charset="0"/>
                <a:ea typeface="ＭＳ Ｐゴシック" pitchFamily="-65" charset="-128"/>
                <a:cs typeface="ＭＳ Ｐゴシック" pitchFamily="-65" charset="-128"/>
              </a:rPr>
              <a:t>mtime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65" charset="0"/>
                <a:ea typeface="ＭＳ Ｐゴシック" pitchFamily="-65" charset="-128"/>
                <a:cs typeface="ＭＳ Ｐゴシック" pitchFamily="-65" charset="-128"/>
              </a:rPr>
              <a:t> of files if possible and can update programs that are executing.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Times New Roman" pitchFamily="-65" charset="0"/>
                <a:ea typeface="ＭＳ Ｐゴシック" pitchFamily="-65" charset="-128"/>
                <a:cs typeface="ＭＳ Ｐゴシック" pitchFamily="-65" charset="-128"/>
              </a:rPr>
              <a:t>Rdist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65" charset="0"/>
                <a:ea typeface="ＭＳ Ｐゴシック" pitchFamily="-65" charset="-128"/>
                <a:cs typeface="ＭＳ Ｐゴシック" pitchFamily="-65" charset="-128"/>
              </a:rPr>
              <a:t> reads commands from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Times New Roman" pitchFamily="-65" charset="0"/>
                <a:ea typeface="ＭＳ Ｐゴシック" pitchFamily="-65" charset="-128"/>
                <a:cs typeface="ＭＳ Ｐゴシック" pitchFamily="-65" charset="-128"/>
              </a:rPr>
              <a:t>distfile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65" charset="0"/>
                <a:ea typeface="ＭＳ Ｐゴシック" pitchFamily="-65" charset="-128"/>
                <a:cs typeface="ＭＳ Ｐゴシック" pitchFamily="-65" charset="-128"/>
              </a:rPr>
              <a:t> to direct the updating of files and/or directories. 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9B880-A64E-2348-929C-F345192B220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367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MLS --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Times New Roman" pitchFamily="-65" charset="0"/>
                <a:ea typeface="ＭＳ Ｐゴシック" pitchFamily="-65" charset="-128"/>
                <a:cs typeface="ＭＳ Ｐゴシック" pitchFamily="-65" charset="-128"/>
              </a:rPr>
              <a:t>Multilevel security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65" charset="0"/>
                <a:ea typeface="ＭＳ Ｐゴシック" pitchFamily="-65" charset="-128"/>
                <a:cs typeface="ＭＳ Ｐゴシック" pitchFamily="-65" charset="-128"/>
              </a:rPr>
              <a:t> 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Times New Roman" pitchFamily="-65" charset="0"/>
                <a:ea typeface="ＭＳ Ｐゴシック" pitchFamily="-65" charset="-128"/>
                <a:cs typeface="ＭＳ Ｐゴシック" pitchFamily="-65" charset="-128"/>
              </a:rPr>
              <a:t>multiple levels of security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65" charset="0"/>
                <a:ea typeface="ＭＳ Ｐゴシック" pitchFamily="-65" charset="-128"/>
                <a:cs typeface="ＭＳ Ｐゴシック" pitchFamily="-65" charset="-128"/>
              </a:rPr>
              <a:t>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Times New Roman" pitchFamily="-65" charset="0"/>
                <a:ea typeface="ＭＳ Ｐゴシック" pitchFamily="-65" charset="-128"/>
                <a:cs typeface="ＭＳ Ｐゴシック" pitchFamily="-65" charset="-128"/>
              </a:rPr>
              <a:t>MLS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65" charset="0"/>
                <a:ea typeface="ＭＳ Ｐゴシック" pitchFamily="-65" charset="-128"/>
                <a:cs typeface="ＭＳ Ｐゴシック" pitchFamily="-65" charset="-128"/>
              </a:rPr>
              <a:t>) is the application of a computer system to process information with incompatible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65" charset="0"/>
                <a:ea typeface="ＭＳ Ｐゴシック" pitchFamily="-65" charset="-128"/>
                <a:cs typeface="ＭＳ Ｐゴシック" pitchFamily="-65" charset="-128"/>
                <a:hlinkClick r:id="rId3" tooltip="Classified information in the United States"/>
              </a:rPr>
              <a:t>classifications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65" charset="0"/>
                <a:ea typeface="ＭＳ Ｐゴシック" pitchFamily="-65" charset="-128"/>
                <a:cs typeface="ＭＳ Ｐゴシック" pitchFamily="-65" charset="-128"/>
              </a:rPr>
              <a:t> (i.e., at different security levels), permit access by users with different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65" charset="0"/>
                <a:ea typeface="ＭＳ Ｐゴシック" pitchFamily="-65" charset="-128"/>
                <a:cs typeface="ＭＳ Ｐゴシック" pitchFamily="-65" charset="-128"/>
                <a:hlinkClick r:id="rId4" tooltip="Security clearance"/>
              </a:rPr>
              <a:t>security clearances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65" charset="0"/>
                <a:ea typeface="ＭＳ Ｐゴシック" pitchFamily="-65" charset="-128"/>
                <a:cs typeface="ＭＳ Ｐゴシック" pitchFamily="-65" charset="-128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65" charset="0"/>
                <a:ea typeface="ＭＳ Ｐゴシック" pitchFamily="-65" charset="-128"/>
                <a:cs typeface="ＭＳ Ｐゴシック" pitchFamily="-65" charset="-128"/>
                <a:hlinkClick r:id="rId5" tooltip="Need to know"/>
              </a:rPr>
              <a:t>needs-to-know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65" charset="0"/>
                <a:ea typeface="ＭＳ Ｐゴシック" pitchFamily="-65" charset="-128"/>
                <a:cs typeface="ＭＳ Ｐゴシック" pitchFamily="-65" charset="-128"/>
              </a:rPr>
              <a:t>, and prevent users from obtaining access to information for which they lack authorization.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9B880-A64E-2348-929C-F345192B2202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F5688-D192-4542-B4BB-9E4A8028A349}" type="slidenum">
              <a:rPr lang="en-US"/>
              <a:pPr/>
              <a:t>4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F5688-D192-4542-B4BB-9E4A8028A349}" type="slidenum">
              <a:rPr lang="en-US"/>
              <a:pPr/>
              <a:t>5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F5688-D192-4542-B4BB-9E4A8028A349}" type="slidenum">
              <a:rPr lang="en-US"/>
              <a:pPr/>
              <a:t>6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F5688-D192-4542-B4BB-9E4A8028A349}" type="slidenum">
              <a:rPr lang="en-US"/>
              <a:pPr/>
              <a:t>7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F5688-D192-4542-B4BB-9E4A8028A349}" type="slidenum">
              <a:rPr lang="en-US"/>
              <a:pPr/>
              <a:t>8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F5688-D192-4542-B4BB-9E4A8028A349}" type="slidenum">
              <a:rPr lang="en-US"/>
              <a:pPr/>
              <a:t>9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52400"/>
            <a:ext cx="21717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627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1, 2004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i="0"/>
            </a:lvl1pPr>
          </a:lstStyle>
          <a:p>
            <a:r>
              <a:rPr lang="en-US" i="1"/>
              <a:t>Introduction to Computer Security</a:t>
            </a:r>
            <a:endParaRPr lang="en-US"/>
          </a:p>
          <a:p>
            <a:r>
              <a:rPr lang="en-US"/>
              <a:t>©2004 Matt Bishop</a:t>
            </a:r>
            <a:endParaRPr lang="en-US" i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Slide #8-</a:t>
            </a:r>
            <a:fld id="{2B14E807-5AF7-C54C-91AB-7A1A8C3A83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4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1, 2004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i="0"/>
            </a:lvl1pPr>
          </a:lstStyle>
          <a:p>
            <a:r>
              <a:rPr lang="en-US" i="1"/>
              <a:t>Introduction to Computer Security</a:t>
            </a:r>
            <a:endParaRPr lang="en-US"/>
          </a:p>
          <a:p>
            <a:r>
              <a:rPr lang="en-US"/>
              <a:t>©2004 Matt Bishop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Slide #23-</a:t>
            </a:r>
            <a:fld id="{2596A2A2-53FC-9A43-8FEB-DF8E450881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95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1,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i="0"/>
            </a:lvl1pPr>
          </a:lstStyle>
          <a:p>
            <a:r>
              <a:rPr lang="en-US" i="1"/>
              <a:t>Introduction to Computer Security</a:t>
            </a:r>
          </a:p>
          <a:p>
            <a:r>
              <a:rPr lang="en-US"/>
              <a:t>©2004 Matt Bishop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Slide #16-</a:t>
            </a:r>
            <a:fld id="{EEC02401-C446-B047-B45E-8EAE95773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11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1, 2004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i="0"/>
            </a:lvl1pPr>
          </a:lstStyle>
          <a:p>
            <a:r>
              <a:rPr lang="en-US" i="1"/>
              <a:t>Introduction to Computer Security</a:t>
            </a:r>
            <a:endParaRPr lang="en-US"/>
          </a:p>
          <a:p>
            <a:r>
              <a:rPr lang="en-US"/>
              <a:t>©2004 Matt Bishop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Slide #22-</a:t>
            </a:r>
            <a:fld id="{3708859E-5866-D247-8359-B969776EEC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34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1, 2004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i="0"/>
            </a:lvl1pPr>
          </a:lstStyle>
          <a:p>
            <a:r>
              <a:rPr lang="en-US" i="1"/>
              <a:t>Introduction to Computer Security</a:t>
            </a:r>
            <a:endParaRPr lang="en-US"/>
          </a:p>
          <a:p>
            <a:r>
              <a:rPr lang="en-US"/>
              <a:t>©2004 Matt Bishop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Slide #22-</a:t>
            </a:r>
            <a:fld id="{4FEEDEC3-9F9A-214B-835E-07CD76C76C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868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8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000" baseline="0" dirty="0">
                <a:solidFill>
                  <a:schemeClr val="bg1"/>
                </a:solidFill>
                <a:latin typeface="Verdana" pitchFamily="-65" charset="0"/>
              </a:rPr>
              <a:t>Intrusion Detection     </a:t>
            </a:r>
            <a:fld id="{528685F0-70FA-8A4F-B4C8-F9CB237D18EE}" type="slidenum">
              <a:rPr lang="en-US" sz="1000" smtClean="0">
                <a:solidFill>
                  <a:schemeClr val="bg1"/>
                </a:solidFill>
                <a:latin typeface="Verdana" pitchFamily="-65" charset="0"/>
              </a:rPr>
              <a:pPr>
                <a:defRPr/>
              </a:pPr>
              <a:t>‹#›</a:t>
            </a:fld>
            <a:endParaRPr lang="en-US" sz="1000" dirty="0">
              <a:solidFill>
                <a:schemeClr val="bg1"/>
              </a:solidFill>
              <a:latin typeface="Verdana" pitchFamily="-65" charset="0"/>
            </a:endParaRPr>
          </a:p>
        </p:txBody>
      </p:sp>
      <p:pic>
        <p:nvPicPr>
          <p:cNvPr id="1030" name="Picture 13" descr="cse_logo_blue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0" y="6505575"/>
            <a:ext cx="4286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/>
          <p:cNvCxnSpPr/>
          <p:nvPr userDrawn="1"/>
        </p:nvCxnSpPr>
        <p:spPr bwMode="auto">
          <a:xfrm>
            <a:off x="152400" y="1066800"/>
            <a:ext cx="8839200" cy="0"/>
          </a:xfrm>
          <a:prstGeom prst="line">
            <a:avLst/>
          </a:prstGeom>
          <a:noFill/>
          <a:ln w="28575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  <p:sldLayoutId id="2147483664" r:id="rId13"/>
    <p:sldLayoutId id="2147483665" r:id="rId14"/>
    <p:sldLayoutId id="2147483666" r:id="rId15"/>
    <p:sldLayoutId id="2147483667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-65" charset="0"/>
          <a:ea typeface="ＭＳ Ｐゴシック" pitchFamily="-65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-65" charset="0"/>
          <a:ea typeface="ＭＳ Ｐゴシック" pitchFamily="-65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-65" charset="0"/>
          <a:ea typeface="ＭＳ Ｐゴシック" pitchFamily="-65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-65" charset="0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level_security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600200"/>
            <a:ext cx="5105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500" dirty="0">
                <a:solidFill>
                  <a:srgbClr val="003399"/>
                </a:solidFill>
                <a:latin typeface="Calibri" panose="020F0502020204030204" pitchFamily="34" charset="0"/>
              </a:rPr>
              <a:t>Intrusion Detection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-3872" y="2430893"/>
            <a:ext cx="9158197" cy="2022976"/>
          </a:xfrm>
          <a:prstGeom prst="rect">
            <a:avLst/>
          </a:prstGeom>
          <a:solidFill>
            <a:srgbClr val="112D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2056246" y="2748757"/>
            <a:ext cx="4845050" cy="1109663"/>
            <a:chOff x="1290" y="1780"/>
            <a:chExt cx="3052" cy="699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0" y="1780"/>
              <a:ext cx="3052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 userDrawn="1"/>
          </p:nvSpPr>
          <p:spPr bwMode="auto">
            <a:xfrm>
              <a:off x="1419" y="2479"/>
              <a:ext cx="0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1468" y="1851"/>
              <a:ext cx="96" cy="83"/>
            </a:xfrm>
            <a:custGeom>
              <a:avLst/>
              <a:gdLst>
                <a:gd name="T0" fmla="*/ 0 w 96"/>
                <a:gd name="T1" fmla="*/ 0 h 83"/>
                <a:gd name="T2" fmla="*/ 6 w 96"/>
                <a:gd name="T3" fmla="*/ 3 h 83"/>
                <a:gd name="T4" fmla="*/ 47 w 96"/>
                <a:gd name="T5" fmla="*/ 72 h 83"/>
                <a:gd name="T6" fmla="*/ 91 w 96"/>
                <a:gd name="T7" fmla="*/ 72 h 83"/>
                <a:gd name="T8" fmla="*/ 96 w 96"/>
                <a:gd name="T9" fmla="*/ 82 h 83"/>
                <a:gd name="T10" fmla="*/ 48 w 96"/>
                <a:gd name="T11" fmla="*/ 82 h 83"/>
                <a:gd name="T12" fmla="*/ 32 w 96"/>
                <a:gd name="T13" fmla="*/ 68 h 83"/>
                <a:gd name="T14" fmla="*/ 13 w 96"/>
                <a:gd name="T15" fmla="*/ 83 h 83"/>
                <a:gd name="T16" fmla="*/ 0 w 96"/>
                <a:gd name="T17" fmla="*/ 71 h 83"/>
                <a:gd name="T18" fmla="*/ 0 w 96"/>
                <a:gd name="T19" fmla="*/ 6 h 83"/>
                <a:gd name="T20" fmla="*/ 0 w 96"/>
                <a:gd name="T2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83">
                  <a:moveTo>
                    <a:pt x="0" y="0"/>
                  </a:moveTo>
                  <a:lnTo>
                    <a:pt x="6" y="3"/>
                  </a:lnTo>
                  <a:lnTo>
                    <a:pt x="47" y="72"/>
                  </a:lnTo>
                  <a:lnTo>
                    <a:pt x="91" y="72"/>
                  </a:lnTo>
                  <a:lnTo>
                    <a:pt x="96" y="82"/>
                  </a:lnTo>
                  <a:lnTo>
                    <a:pt x="48" y="82"/>
                  </a:lnTo>
                  <a:lnTo>
                    <a:pt x="32" y="68"/>
                  </a:lnTo>
                  <a:lnTo>
                    <a:pt x="13" y="83"/>
                  </a:lnTo>
                  <a:lnTo>
                    <a:pt x="0" y="71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1529" y="1942"/>
              <a:ext cx="43" cy="39"/>
            </a:xfrm>
            <a:custGeom>
              <a:avLst/>
              <a:gdLst>
                <a:gd name="T0" fmla="*/ 27 w 43"/>
                <a:gd name="T1" fmla="*/ 0 h 39"/>
                <a:gd name="T2" fmla="*/ 43 w 43"/>
                <a:gd name="T3" fmla="*/ 39 h 39"/>
                <a:gd name="T4" fmla="*/ 0 w 43"/>
                <a:gd name="T5" fmla="*/ 1 h 39"/>
                <a:gd name="T6" fmla="*/ 27 w 43"/>
                <a:gd name="T7" fmla="*/ 0 h 39"/>
                <a:gd name="T8" fmla="*/ 27 w 43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9">
                  <a:moveTo>
                    <a:pt x="27" y="0"/>
                  </a:moveTo>
                  <a:lnTo>
                    <a:pt x="43" y="39"/>
                  </a:lnTo>
                  <a:lnTo>
                    <a:pt x="0" y="1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1360" y="1924"/>
              <a:ext cx="61" cy="14"/>
            </a:xfrm>
            <a:custGeom>
              <a:avLst/>
              <a:gdLst>
                <a:gd name="T0" fmla="*/ 61 w 61"/>
                <a:gd name="T1" fmla="*/ 0 h 14"/>
                <a:gd name="T2" fmla="*/ 0 w 61"/>
                <a:gd name="T3" fmla="*/ 0 h 14"/>
                <a:gd name="T4" fmla="*/ 12 w 61"/>
                <a:gd name="T5" fmla="*/ 14 h 14"/>
                <a:gd name="T6" fmla="*/ 51 w 61"/>
                <a:gd name="T7" fmla="*/ 14 h 14"/>
                <a:gd name="T8" fmla="*/ 61 w 61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4">
                  <a:moveTo>
                    <a:pt x="61" y="0"/>
                  </a:moveTo>
                  <a:lnTo>
                    <a:pt x="0" y="0"/>
                  </a:lnTo>
                  <a:lnTo>
                    <a:pt x="12" y="14"/>
                  </a:lnTo>
                  <a:lnTo>
                    <a:pt x="51" y="1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 userDrawn="1"/>
          </p:nvSpPr>
          <p:spPr bwMode="auto">
            <a:xfrm>
              <a:off x="1327" y="215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 userDrawn="1"/>
          </p:nvSpPr>
          <p:spPr bwMode="auto">
            <a:xfrm>
              <a:off x="1327" y="215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 userDrawn="1"/>
          </p:nvSpPr>
          <p:spPr bwMode="auto">
            <a:xfrm>
              <a:off x="1320" y="215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 userDrawn="1"/>
          </p:nvSpPr>
          <p:spPr bwMode="auto">
            <a:xfrm>
              <a:off x="1320" y="215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1465" y="1937"/>
              <a:ext cx="166" cy="230"/>
            </a:xfrm>
            <a:custGeom>
              <a:avLst/>
              <a:gdLst>
                <a:gd name="T0" fmla="*/ 61 w 166"/>
                <a:gd name="T1" fmla="*/ 69 h 230"/>
                <a:gd name="T2" fmla="*/ 58 w 166"/>
                <a:gd name="T3" fmla="*/ 72 h 230"/>
                <a:gd name="T4" fmla="*/ 56 w 166"/>
                <a:gd name="T5" fmla="*/ 86 h 230"/>
                <a:gd name="T6" fmla="*/ 57 w 166"/>
                <a:gd name="T7" fmla="*/ 94 h 230"/>
                <a:gd name="T8" fmla="*/ 57 w 166"/>
                <a:gd name="T9" fmla="*/ 85 h 230"/>
                <a:gd name="T10" fmla="*/ 61 w 166"/>
                <a:gd name="T11" fmla="*/ 79 h 230"/>
                <a:gd name="T12" fmla="*/ 65 w 166"/>
                <a:gd name="T13" fmla="*/ 78 h 230"/>
                <a:gd name="T14" fmla="*/ 72 w 166"/>
                <a:gd name="T15" fmla="*/ 80 h 230"/>
                <a:gd name="T16" fmla="*/ 81 w 166"/>
                <a:gd name="T17" fmla="*/ 87 h 230"/>
                <a:gd name="T18" fmla="*/ 95 w 166"/>
                <a:gd name="T19" fmla="*/ 105 h 230"/>
                <a:gd name="T20" fmla="*/ 102 w 166"/>
                <a:gd name="T21" fmla="*/ 119 h 230"/>
                <a:gd name="T22" fmla="*/ 104 w 166"/>
                <a:gd name="T23" fmla="*/ 132 h 230"/>
                <a:gd name="T24" fmla="*/ 104 w 166"/>
                <a:gd name="T25" fmla="*/ 142 h 230"/>
                <a:gd name="T26" fmla="*/ 101 w 166"/>
                <a:gd name="T27" fmla="*/ 148 h 230"/>
                <a:gd name="T28" fmla="*/ 98 w 166"/>
                <a:gd name="T29" fmla="*/ 149 h 230"/>
                <a:gd name="T30" fmla="*/ 90 w 166"/>
                <a:gd name="T31" fmla="*/ 147 h 230"/>
                <a:gd name="T32" fmla="*/ 95 w 166"/>
                <a:gd name="T33" fmla="*/ 150 h 230"/>
                <a:gd name="T34" fmla="*/ 104 w 166"/>
                <a:gd name="T35" fmla="*/ 153 h 230"/>
                <a:gd name="T36" fmla="*/ 107 w 166"/>
                <a:gd name="T37" fmla="*/ 152 h 230"/>
                <a:gd name="T38" fmla="*/ 113 w 166"/>
                <a:gd name="T39" fmla="*/ 145 h 230"/>
                <a:gd name="T40" fmla="*/ 113 w 166"/>
                <a:gd name="T41" fmla="*/ 132 h 230"/>
                <a:gd name="T42" fmla="*/ 110 w 166"/>
                <a:gd name="T43" fmla="*/ 117 h 230"/>
                <a:gd name="T44" fmla="*/ 102 w 166"/>
                <a:gd name="T45" fmla="*/ 100 h 230"/>
                <a:gd name="T46" fmla="*/ 97 w 166"/>
                <a:gd name="T47" fmla="*/ 92 h 230"/>
                <a:gd name="T48" fmla="*/ 86 w 166"/>
                <a:gd name="T49" fmla="*/ 79 h 230"/>
                <a:gd name="T50" fmla="*/ 75 w 166"/>
                <a:gd name="T51" fmla="*/ 70 h 230"/>
                <a:gd name="T52" fmla="*/ 65 w 166"/>
                <a:gd name="T53" fmla="*/ 67 h 230"/>
                <a:gd name="T54" fmla="*/ 61 w 166"/>
                <a:gd name="T55" fmla="*/ 69 h 230"/>
                <a:gd name="T56" fmla="*/ 135 w 166"/>
                <a:gd name="T57" fmla="*/ 118 h 230"/>
                <a:gd name="T58" fmla="*/ 133 w 166"/>
                <a:gd name="T59" fmla="*/ 99 h 230"/>
                <a:gd name="T60" fmla="*/ 35 w 166"/>
                <a:gd name="T61" fmla="*/ 0 h 230"/>
                <a:gd name="T62" fmla="*/ 0 w 166"/>
                <a:gd name="T63" fmla="*/ 0 h 230"/>
                <a:gd name="T64" fmla="*/ 34 w 166"/>
                <a:gd name="T65" fmla="*/ 52 h 230"/>
                <a:gd name="T66" fmla="*/ 3 w 166"/>
                <a:gd name="T67" fmla="*/ 58 h 230"/>
                <a:gd name="T68" fmla="*/ 30 w 166"/>
                <a:gd name="T69" fmla="*/ 139 h 230"/>
                <a:gd name="T70" fmla="*/ 128 w 166"/>
                <a:gd name="T71" fmla="*/ 202 h 230"/>
                <a:gd name="T72" fmla="*/ 148 w 166"/>
                <a:gd name="T73" fmla="*/ 230 h 230"/>
                <a:gd name="T74" fmla="*/ 166 w 166"/>
                <a:gd name="T75" fmla="*/ 161 h 230"/>
                <a:gd name="T76" fmla="*/ 113 w 166"/>
                <a:gd name="T77" fmla="*/ 167 h 230"/>
                <a:gd name="T78" fmla="*/ 107 w 166"/>
                <a:gd name="T79" fmla="*/ 169 h 230"/>
                <a:gd name="T80" fmla="*/ 94 w 166"/>
                <a:gd name="T81" fmla="*/ 164 h 230"/>
                <a:gd name="T82" fmla="*/ 78 w 166"/>
                <a:gd name="T83" fmla="*/ 153 h 230"/>
                <a:gd name="T84" fmla="*/ 61 w 166"/>
                <a:gd name="T85" fmla="*/ 134 h 230"/>
                <a:gd name="T86" fmla="*/ 56 w 166"/>
                <a:gd name="T87" fmla="*/ 124 h 230"/>
                <a:gd name="T88" fmla="*/ 45 w 166"/>
                <a:gd name="T89" fmla="*/ 102 h 230"/>
                <a:gd name="T90" fmla="*/ 42 w 166"/>
                <a:gd name="T91" fmla="*/ 81 h 230"/>
                <a:gd name="T92" fmla="*/ 43 w 166"/>
                <a:gd name="T93" fmla="*/ 65 h 230"/>
                <a:gd name="T94" fmla="*/ 50 w 166"/>
                <a:gd name="T95" fmla="*/ 56 h 230"/>
                <a:gd name="T96" fmla="*/ 54 w 166"/>
                <a:gd name="T97" fmla="*/ 54 h 230"/>
                <a:gd name="T98" fmla="*/ 67 w 166"/>
                <a:gd name="T99" fmla="*/ 56 h 230"/>
                <a:gd name="T100" fmla="*/ 72 w 166"/>
                <a:gd name="T101" fmla="*/ 46 h 230"/>
                <a:gd name="T102" fmla="*/ 89 w 166"/>
                <a:gd name="T103" fmla="*/ 72 h 230"/>
                <a:gd name="T104" fmla="*/ 98 w 166"/>
                <a:gd name="T105" fmla="*/ 82 h 230"/>
                <a:gd name="T106" fmla="*/ 107 w 166"/>
                <a:gd name="T107" fmla="*/ 95 h 230"/>
                <a:gd name="T108" fmla="*/ 117 w 166"/>
                <a:gd name="T109" fmla="*/ 118 h 230"/>
                <a:gd name="T110" fmla="*/ 121 w 166"/>
                <a:gd name="T111" fmla="*/ 139 h 230"/>
                <a:gd name="T112" fmla="*/ 120 w 166"/>
                <a:gd name="T113" fmla="*/ 157 h 230"/>
                <a:gd name="T114" fmla="*/ 116 w 166"/>
                <a:gd name="T115" fmla="*/ 165 h 230"/>
                <a:gd name="T116" fmla="*/ 113 w 166"/>
                <a:gd name="T117" fmla="*/ 16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6" h="230">
                  <a:moveTo>
                    <a:pt x="61" y="69"/>
                  </a:moveTo>
                  <a:lnTo>
                    <a:pt x="61" y="69"/>
                  </a:lnTo>
                  <a:lnTo>
                    <a:pt x="59" y="70"/>
                  </a:lnTo>
                  <a:lnTo>
                    <a:pt x="58" y="72"/>
                  </a:lnTo>
                  <a:lnTo>
                    <a:pt x="56" y="78"/>
                  </a:lnTo>
                  <a:lnTo>
                    <a:pt x="56" y="86"/>
                  </a:lnTo>
                  <a:lnTo>
                    <a:pt x="57" y="94"/>
                  </a:lnTo>
                  <a:lnTo>
                    <a:pt x="57" y="94"/>
                  </a:lnTo>
                  <a:lnTo>
                    <a:pt x="57" y="89"/>
                  </a:lnTo>
                  <a:lnTo>
                    <a:pt x="57" y="85"/>
                  </a:lnTo>
                  <a:lnTo>
                    <a:pt x="59" y="81"/>
                  </a:lnTo>
                  <a:lnTo>
                    <a:pt x="61" y="79"/>
                  </a:lnTo>
                  <a:lnTo>
                    <a:pt x="61" y="79"/>
                  </a:lnTo>
                  <a:lnTo>
                    <a:pt x="65" y="78"/>
                  </a:lnTo>
                  <a:lnTo>
                    <a:pt x="68" y="79"/>
                  </a:lnTo>
                  <a:lnTo>
                    <a:pt x="72" y="80"/>
                  </a:lnTo>
                  <a:lnTo>
                    <a:pt x="76" y="84"/>
                  </a:lnTo>
                  <a:lnTo>
                    <a:pt x="81" y="87"/>
                  </a:lnTo>
                  <a:lnTo>
                    <a:pt x="86" y="93"/>
                  </a:lnTo>
                  <a:lnTo>
                    <a:pt x="95" y="105"/>
                  </a:lnTo>
                  <a:lnTo>
                    <a:pt x="95" y="105"/>
                  </a:lnTo>
                  <a:lnTo>
                    <a:pt x="102" y="119"/>
                  </a:lnTo>
                  <a:lnTo>
                    <a:pt x="103" y="126"/>
                  </a:lnTo>
                  <a:lnTo>
                    <a:pt x="104" y="132"/>
                  </a:lnTo>
                  <a:lnTo>
                    <a:pt x="105" y="138"/>
                  </a:lnTo>
                  <a:lnTo>
                    <a:pt x="104" y="142"/>
                  </a:lnTo>
                  <a:lnTo>
                    <a:pt x="103" y="146"/>
                  </a:lnTo>
                  <a:lnTo>
                    <a:pt x="101" y="148"/>
                  </a:lnTo>
                  <a:lnTo>
                    <a:pt x="101" y="148"/>
                  </a:lnTo>
                  <a:lnTo>
                    <a:pt x="98" y="149"/>
                  </a:lnTo>
                  <a:lnTo>
                    <a:pt x="96" y="14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95" y="150"/>
                  </a:lnTo>
                  <a:lnTo>
                    <a:pt x="99" y="153"/>
                  </a:lnTo>
                  <a:lnTo>
                    <a:pt x="104" y="153"/>
                  </a:lnTo>
                  <a:lnTo>
                    <a:pt x="107" y="152"/>
                  </a:lnTo>
                  <a:lnTo>
                    <a:pt x="107" y="152"/>
                  </a:lnTo>
                  <a:lnTo>
                    <a:pt x="111" y="149"/>
                  </a:lnTo>
                  <a:lnTo>
                    <a:pt x="113" y="145"/>
                  </a:lnTo>
                  <a:lnTo>
                    <a:pt x="114" y="139"/>
                  </a:lnTo>
                  <a:lnTo>
                    <a:pt x="113" y="132"/>
                  </a:lnTo>
                  <a:lnTo>
                    <a:pt x="112" y="125"/>
                  </a:lnTo>
                  <a:lnTo>
                    <a:pt x="110" y="117"/>
                  </a:lnTo>
                  <a:lnTo>
                    <a:pt x="106" y="109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97" y="92"/>
                  </a:lnTo>
                  <a:lnTo>
                    <a:pt x="91" y="85"/>
                  </a:lnTo>
                  <a:lnTo>
                    <a:pt x="86" y="79"/>
                  </a:lnTo>
                  <a:lnTo>
                    <a:pt x="81" y="73"/>
                  </a:lnTo>
                  <a:lnTo>
                    <a:pt x="75" y="70"/>
                  </a:lnTo>
                  <a:lnTo>
                    <a:pt x="69" y="69"/>
                  </a:lnTo>
                  <a:lnTo>
                    <a:pt x="65" y="67"/>
                  </a:lnTo>
                  <a:lnTo>
                    <a:pt x="61" y="69"/>
                  </a:lnTo>
                  <a:lnTo>
                    <a:pt x="61" y="69"/>
                  </a:lnTo>
                  <a:close/>
                  <a:moveTo>
                    <a:pt x="166" y="161"/>
                  </a:moveTo>
                  <a:lnTo>
                    <a:pt x="135" y="118"/>
                  </a:lnTo>
                  <a:lnTo>
                    <a:pt x="146" y="110"/>
                  </a:lnTo>
                  <a:lnTo>
                    <a:pt x="133" y="99"/>
                  </a:lnTo>
                  <a:lnTo>
                    <a:pt x="142" y="92"/>
                  </a:lnTo>
                  <a:lnTo>
                    <a:pt x="35" y="0"/>
                  </a:lnTo>
                  <a:lnTo>
                    <a:pt x="16" y="13"/>
                  </a:lnTo>
                  <a:lnTo>
                    <a:pt x="0" y="0"/>
                  </a:lnTo>
                  <a:lnTo>
                    <a:pt x="1" y="19"/>
                  </a:lnTo>
                  <a:lnTo>
                    <a:pt x="34" y="52"/>
                  </a:lnTo>
                  <a:lnTo>
                    <a:pt x="23" y="80"/>
                  </a:lnTo>
                  <a:lnTo>
                    <a:pt x="3" y="58"/>
                  </a:lnTo>
                  <a:lnTo>
                    <a:pt x="3" y="115"/>
                  </a:lnTo>
                  <a:lnTo>
                    <a:pt x="30" y="139"/>
                  </a:lnTo>
                  <a:lnTo>
                    <a:pt x="36" y="129"/>
                  </a:lnTo>
                  <a:lnTo>
                    <a:pt x="128" y="202"/>
                  </a:lnTo>
                  <a:lnTo>
                    <a:pt x="129" y="218"/>
                  </a:lnTo>
                  <a:lnTo>
                    <a:pt x="148" y="230"/>
                  </a:lnTo>
                  <a:lnTo>
                    <a:pt x="146" y="175"/>
                  </a:lnTo>
                  <a:lnTo>
                    <a:pt x="166" y="161"/>
                  </a:lnTo>
                  <a:close/>
                  <a:moveTo>
                    <a:pt x="113" y="167"/>
                  </a:moveTo>
                  <a:lnTo>
                    <a:pt x="113" y="167"/>
                  </a:lnTo>
                  <a:lnTo>
                    <a:pt x="110" y="168"/>
                  </a:lnTo>
                  <a:lnTo>
                    <a:pt x="107" y="169"/>
                  </a:lnTo>
                  <a:lnTo>
                    <a:pt x="101" y="168"/>
                  </a:lnTo>
                  <a:lnTo>
                    <a:pt x="94" y="164"/>
                  </a:lnTo>
                  <a:lnTo>
                    <a:pt x="86" y="160"/>
                  </a:lnTo>
                  <a:lnTo>
                    <a:pt x="78" y="153"/>
                  </a:lnTo>
                  <a:lnTo>
                    <a:pt x="69" y="143"/>
                  </a:lnTo>
                  <a:lnTo>
                    <a:pt x="61" y="134"/>
                  </a:lnTo>
                  <a:lnTo>
                    <a:pt x="56" y="124"/>
                  </a:lnTo>
                  <a:lnTo>
                    <a:pt x="56" y="124"/>
                  </a:lnTo>
                  <a:lnTo>
                    <a:pt x="50" y="112"/>
                  </a:lnTo>
                  <a:lnTo>
                    <a:pt x="45" y="102"/>
                  </a:lnTo>
                  <a:lnTo>
                    <a:pt x="43" y="92"/>
                  </a:lnTo>
                  <a:lnTo>
                    <a:pt x="42" y="81"/>
                  </a:lnTo>
                  <a:lnTo>
                    <a:pt x="42" y="73"/>
                  </a:lnTo>
                  <a:lnTo>
                    <a:pt x="43" y="65"/>
                  </a:lnTo>
                  <a:lnTo>
                    <a:pt x="45" y="59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4" y="54"/>
                  </a:lnTo>
                  <a:lnTo>
                    <a:pt x="60" y="55"/>
                  </a:lnTo>
                  <a:lnTo>
                    <a:pt x="67" y="56"/>
                  </a:lnTo>
                  <a:lnTo>
                    <a:pt x="74" y="59"/>
                  </a:lnTo>
                  <a:lnTo>
                    <a:pt x="72" y="46"/>
                  </a:lnTo>
                  <a:lnTo>
                    <a:pt x="92" y="63"/>
                  </a:lnTo>
                  <a:lnTo>
                    <a:pt x="89" y="72"/>
                  </a:lnTo>
                  <a:lnTo>
                    <a:pt x="89" y="72"/>
                  </a:lnTo>
                  <a:lnTo>
                    <a:pt x="98" y="82"/>
                  </a:lnTo>
                  <a:lnTo>
                    <a:pt x="107" y="95"/>
                  </a:lnTo>
                  <a:lnTo>
                    <a:pt x="107" y="95"/>
                  </a:lnTo>
                  <a:lnTo>
                    <a:pt x="112" y="107"/>
                  </a:lnTo>
                  <a:lnTo>
                    <a:pt x="117" y="118"/>
                  </a:lnTo>
                  <a:lnTo>
                    <a:pt x="120" y="129"/>
                  </a:lnTo>
                  <a:lnTo>
                    <a:pt x="121" y="139"/>
                  </a:lnTo>
                  <a:lnTo>
                    <a:pt x="121" y="149"/>
                  </a:lnTo>
                  <a:lnTo>
                    <a:pt x="120" y="157"/>
                  </a:lnTo>
                  <a:lnTo>
                    <a:pt x="117" y="163"/>
                  </a:lnTo>
                  <a:lnTo>
                    <a:pt x="116" y="165"/>
                  </a:lnTo>
                  <a:lnTo>
                    <a:pt x="113" y="167"/>
                  </a:lnTo>
                  <a:lnTo>
                    <a:pt x="113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1335" y="2015"/>
              <a:ext cx="67" cy="78"/>
            </a:xfrm>
            <a:custGeom>
              <a:avLst/>
              <a:gdLst>
                <a:gd name="T0" fmla="*/ 14 w 67"/>
                <a:gd name="T1" fmla="*/ 72 h 78"/>
                <a:gd name="T2" fmla="*/ 14 w 67"/>
                <a:gd name="T3" fmla="*/ 72 h 78"/>
                <a:gd name="T4" fmla="*/ 11 w 67"/>
                <a:gd name="T5" fmla="*/ 70 h 78"/>
                <a:gd name="T6" fmla="*/ 10 w 67"/>
                <a:gd name="T7" fmla="*/ 65 h 78"/>
                <a:gd name="T8" fmla="*/ 10 w 67"/>
                <a:gd name="T9" fmla="*/ 61 h 78"/>
                <a:gd name="T10" fmla="*/ 11 w 67"/>
                <a:gd name="T11" fmla="*/ 56 h 78"/>
                <a:gd name="T12" fmla="*/ 14 w 67"/>
                <a:gd name="T13" fmla="*/ 51 h 78"/>
                <a:gd name="T14" fmla="*/ 17 w 67"/>
                <a:gd name="T15" fmla="*/ 44 h 78"/>
                <a:gd name="T16" fmla="*/ 25 w 67"/>
                <a:gd name="T17" fmla="*/ 31 h 78"/>
                <a:gd name="T18" fmla="*/ 25 w 67"/>
                <a:gd name="T19" fmla="*/ 31 h 78"/>
                <a:gd name="T20" fmla="*/ 36 w 67"/>
                <a:gd name="T21" fmla="*/ 19 h 78"/>
                <a:gd name="T22" fmla="*/ 41 w 67"/>
                <a:gd name="T23" fmla="*/ 15 h 78"/>
                <a:gd name="T24" fmla="*/ 46 w 67"/>
                <a:gd name="T25" fmla="*/ 11 h 78"/>
                <a:gd name="T26" fmla="*/ 52 w 67"/>
                <a:gd name="T27" fmla="*/ 9 h 78"/>
                <a:gd name="T28" fmla="*/ 56 w 67"/>
                <a:gd name="T29" fmla="*/ 8 h 78"/>
                <a:gd name="T30" fmla="*/ 60 w 67"/>
                <a:gd name="T31" fmla="*/ 8 h 78"/>
                <a:gd name="T32" fmla="*/ 63 w 67"/>
                <a:gd name="T33" fmla="*/ 10 h 78"/>
                <a:gd name="T34" fmla="*/ 63 w 67"/>
                <a:gd name="T35" fmla="*/ 10 h 78"/>
                <a:gd name="T36" fmla="*/ 65 w 67"/>
                <a:gd name="T37" fmla="*/ 11 h 78"/>
                <a:gd name="T38" fmla="*/ 66 w 67"/>
                <a:gd name="T39" fmla="*/ 14 h 78"/>
                <a:gd name="T40" fmla="*/ 66 w 67"/>
                <a:gd name="T41" fmla="*/ 19 h 78"/>
                <a:gd name="T42" fmla="*/ 66 w 67"/>
                <a:gd name="T43" fmla="*/ 19 h 78"/>
                <a:gd name="T44" fmla="*/ 67 w 67"/>
                <a:gd name="T45" fmla="*/ 14 h 78"/>
                <a:gd name="T46" fmla="*/ 67 w 67"/>
                <a:gd name="T47" fmla="*/ 9 h 78"/>
                <a:gd name="T48" fmla="*/ 66 w 67"/>
                <a:gd name="T49" fmla="*/ 4 h 78"/>
                <a:gd name="T50" fmla="*/ 63 w 67"/>
                <a:gd name="T51" fmla="*/ 1 h 78"/>
                <a:gd name="T52" fmla="*/ 63 w 67"/>
                <a:gd name="T53" fmla="*/ 1 h 78"/>
                <a:gd name="T54" fmla="*/ 59 w 67"/>
                <a:gd name="T55" fmla="*/ 0 h 78"/>
                <a:gd name="T56" fmla="*/ 54 w 67"/>
                <a:gd name="T57" fmla="*/ 0 h 78"/>
                <a:gd name="T58" fmla="*/ 50 w 67"/>
                <a:gd name="T59" fmla="*/ 1 h 78"/>
                <a:gd name="T60" fmla="*/ 43 w 67"/>
                <a:gd name="T61" fmla="*/ 3 h 78"/>
                <a:gd name="T62" fmla="*/ 37 w 67"/>
                <a:gd name="T63" fmla="*/ 8 h 78"/>
                <a:gd name="T64" fmla="*/ 30 w 67"/>
                <a:gd name="T65" fmla="*/ 13 h 78"/>
                <a:gd name="T66" fmla="*/ 24 w 67"/>
                <a:gd name="T67" fmla="*/ 19 h 78"/>
                <a:gd name="T68" fmla="*/ 17 w 67"/>
                <a:gd name="T69" fmla="*/ 26 h 78"/>
                <a:gd name="T70" fmla="*/ 17 w 67"/>
                <a:gd name="T71" fmla="*/ 26 h 78"/>
                <a:gd name="T72" fmla="*/ 11 w 67"/>
                <a:gd name="T73" fmla="*/ 34 h 78"/>
                <a:gd name="T74" fmla="*/ 7 w 67"/>
                <a:gd name="T75" fmla="*/ 41 h 78"/>
                <a:gd name="T76" fmla="*/ 3 w 67"/>
                <a:gd name="T77" fmla="*/ 49 h 78"/>
                <a:gd name="T78" fmla="*/ 1 w 67"/>
                <a:gd name="T79" fmla="*/ 56 h 78"/>
                <a:gd name="T80" fmla="*/ 0 w 67"/>
                <a:gd name="T81" fmla="*/ 63 h 78"/>
                <a:gd name="T82" fmla="*/ 0 w 67"/>
                <a:gd name="T83" fmla="*/ 68 h 78"/>
                <a:gd name="T84" fmla="*/ 1 w 67"/>
                <a:gd name="T85" fmla="*/ 72 h 78"/>
                <a:gd name="T86" fmla="*/ 3 w 67"/>
                <a:gd name="T87" fmla="*/ 76 h 78"/>
                <a:gd name="T88" fmla="*/ 3 w 67"/>
                <a:gd name="T89" fmla="*/ 76 h 78"/>
                <a:gd name="T90" fmla="*/ 6 w 67"/>
                <a:gd name="T91" fmla="*/ 77 h 78"/>
                <a:gd name="T92" fmla="*/ 9 w 67"/>
                <a:gd name="T93" fmla="*/ 78 h 78"/>
                <a:gd name="T94" fmla="*/ 15 w 67"/>
                <a:gd name="T95" fmla="*/ 77 h 78"/>
                <a:gd name="T96" fmla="*/ 22 w 67"/>
                <a:gd name="T97" fmla="*/ 75 h 78"/>
                <a:gd name="T98" fmla="*/ 30 w 67"/>
                <a:gd name="T99" fmla="*/ 70 h 78"/>
                <a:gd name="T100" fmla="*/ 30 w 67"/>
                <a:gd name="T101" fmla="*/ 70 h 78"/>
                <a:gd name="T102" fmla="*/ 24 w 67"/>
                <a:gd name="T103" fmla="*/ 72 h 78"/>
                <a:gd name="T104" fmla="*/ 21 w 67"/>
                <a:gd name="T105" fmla="*/ 74 h 78"/>
                <a:gd name="T106" fmla="*/ 16 w 67"/>
                <a:gd name="T107" fmla="*/ 74 h 78"/>
                <a:gd name="T108" fmla="*/ 14 w 67"/>
                <a:gd name="T109" fmla="*/ 72 h 78"/>
                <a:gd name="T110" fmla="*/ 14 w 67"/>
                <a:gd name="T111" fmla="*/ 7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" h="78">
                  <a:moveTo>
                    <a:pt x="14" y="72"/>
                  </a:moveTo>
                  <a:lnTo>
                    <a:pt x="14" y="72"/>
                  </a:lnTo>
                  <a:lnTo>
                    <a:pt x="11" y="70"/>
                  </a:lnTo>
                  <a:lnTo>
                    <a:pt x="10" y="65"/>
                  </a:lnTo>
                  <a:lnTo>
                    <a:pt x="10" y="61"/>
                  </a:lnTo>
                  <a:lnTo>
                    <a:pt x="11" y="56"/>
                  </a:lnTo>
                  <a:lnTo>
                    <a:pt x="14" y="51"/>
                  </a:lnTo>
                  <a:lnTo>
                    <a:pt x="17" y="44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36" y="19"/>
                  </a:lnTo>
                  <a:lnTo>
                    <a:pt x="41" y="15"/>
                  </a:lnTo>
                  <a:lnTo>
                    <a:pt x="46" y="11"/>
                  </a:lnTo>
                  <a:lnTo>
                    <a:pt x="52" y="9"/>
                  </a:lnTo>
                  <a:lnTo>
                    <a:pt x="56" y="8"/>
                  </a:lnTo>
                  <a:lnTo>
                    <a:pt x="60" y="8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66" y="19"/>
                  </a:lnTo>
                  <a:lnTo>
                    <a:pt x="66" y="19"/>
                  </a:lnTo>
                  <a:lnTo>
                    <a:pt x="67" y="14"/>
                  </a:lnTo>
                  <a:lnTo>
                    <a:pt x="67" y="9"/>
                  </a:lnTo>
                  <a:lnTo>
                    <a:pt x="66" y="4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0" y="1"/>
                  </a:lnTo>
                  <a:lnTo>
                    <a:pt x="43" y="3"/>
                  </a:lnTo>
                  <a:lnTo>
                    <a:pt x="37" y="8"/>
                  </a:lnTo>
                  <a:lnTo>
                    <a:pt x="30" y="13"/>
                  </a:lnTo>
                  <a:lnTo>
                    <a:pt x="24" y="19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1" y="34"/>
                  </a:lnTo>
                  <a:lnTo>
                    <a:pt x="7" y="41"/>
                  </a:lnTo>
                  <a:lnTo>
                    <a:pt x="3" y="49"/>
                  </a:lnTo>
                  <a:lnTo>
                    <a:pt x="1" y="56"/>
                  </a:lnTo>
                  <a:lnTo>
                    <a:pt x="0" y="63"/>
                  </a:lnTo>
                  <a:lnTo>
                    <a:pt x="0" y="68"/>
                  </a:lnTo>
                  <a:lnTo>
                    <a:pt x="1" y="72"/>
                  </a:lnTo>
                  <a:lnTo>
                    <a:pt x="3" y="76"/>
                  </a:lnTo>
                  <a:lnTo>
                    <a:pt x="3" y="76"/>
                  </a:lnTo>
                  <a:lnTo>
                    <a:pt x="6" y="77"/>
                  </a:lnTo>
                  <a:lnTo>
                    <a:pt x="9" y="78"/>
                  </a:lnTo>
                  <a:lnTo>
                    <a:pt x="15" y="77"/>
                  </a:lnTo>
                  <a:lnTo>
                    <a:pt x="22" y="75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24" y="72"/>
                  </a:lnTo>
                  <a:lnTo>
                    <a:pt x="21" y="74"/>
                  </a:lnTo>
                  <a:lnTo>
                    <a:pt x="16" y="74"/>
                  </a:lnTo>
                  <a:lnTo>
                    <a:pt x="14" y="72"/>
                  </a:lnTo>
                  <a:lnTo>
                    <a:pt x="14" y="7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1311" y="2125"/>
              <a:ext cx="157" cy="105"/>
            </a:xfrm>
            <a:custGeom>
              <a:avLst/>
              <a:gdLst>
                <a:gd name="T0" fmla="*/ 157 w 157"/>
                <a:gd name="T1" fmla="*/ 0 h 105"/>
                <a:gd name="T2" fmla="*/ 0 w 157"/>
                <a:gd name="T3" fmla="*/ 93 h 105"/>
                <a:gd name="T4" fmla="*/ 0 w 157"/>
                <a:gd name="T5" fmla="*/ 105 h 105"/>
                <a:gd name="T6" fmla="*/ 157 w 157"/>
                <a:gd name="T7" fmla="*/ 15 h 105"/>
                <a:gd name="T8" fmla="*/ 157 w 157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05">
                  <a:moveTo>
                    <a:pt x="157" y="0"/>
                  </a:moveTo>
                  <a:lnTo>
                    <a:pt x="0" y="93"/>
                  </a:lnTo>
                  <a:lnTo>
                    <a:pt x="0" y="105"/>
                  </a:lnTo>
                  <a:lnTo>
                    <a:pt x="157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1323" y="2253"/>
              <a:ext cx="109" cy="54"/>
            </a:xfrm>
            <a:custGeom>
              <a:avLst/>
              <a:gdLst>
                <a:gd name="T0" fmla="*/ 109 w 109"/>
                <a:gd name="T1" fmla="*/ 16 h 54"/>
                <a:gd name="T2" fmla="*/ 109 w 109"/>
                <a:gd name="T3" fmla="*/ 0 h 54"/>
                <a:gd name="T4" fmla="*/ 0 w 109"/>
                <a:gd name="T5" fmla="*/ 43 h 54"/>
                <a:gd name="T6" fmla="*/ 0 w 109"/>
                <a:gd name="T7" fmla="*/ 54 h 54"/>
                <a:gd name="T8" fmla="*/ 109 w 109"/>
                <a:gd name="T9" fmla="*/ 1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54">
                  <a:moveTo>
                    <a:pt x="109" y="16"/>
                  </a:moveTo>
                  <a:lnTo>
                    <a:pt x="109" y="0"/>
                  </a:lnTo>
                  <a:lnTo>
                    <a:pt x="0" y="43"/>
                  </a:lnTo>
                  <a:lnTo>
                    <a:pt x="0" y="54"/>
                  </a:lnTo>
                  <a:lnTo>
                    <a:pt x="109" y="1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1290" y="2062"/>
              <a:ext cx="28" cy="53"/>
            </a:xfrm>
            <a:custGeom>
              <a:avLst/>
              <a:gdLst>
                <a:gd name="T0" fmla="*/ 28 w 28"/>
                <a:gd name="T1" fmla="*/ 0 h 53"/>
                <a:gd name="T2" fmla="*/ 28 w 28"/>
                <a:gd name="T3" fmla="*/ 53 h 53"/>
                <a:gd name="T4" fmla="*/ 0 w 28"/>
                <a:gd name="T5" fmla="*/ 27 h 53"/>
                <a:gd name="T6" fmla="*/ 28 w 28"/>
                <a:gd name="T7" fmla="*/ 0 h 53"/>
                <a:gd name="T8" fmla="*/ 28 w 2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3">
                  <a:moveTo>
                    <a:pt x="28" y="0"/>
                  </a:moveTo>
                  <a:lnTo>
                    <a:pt x="28" y="53"/>
                  </a:lnTo>
                  <a:lnTo>
                    <a:pt x="0" y="27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1341" y="2223"/>
              <a:ext cx="17" cy="51"/>
            </a:xfrm>
            <a:custGeom>
              <a:avLst/>
              <a:gdLst>
                <a:gd name="T0" fmla="*/ 17 w 17"/>
                <a:gd name="T1" fmla="*/ 0 h 51"/>
                <a:gd name="T2" fmla="*/ 17 w 17"/>
                <a:gd name="T3" fmla="*/ 44 h 51"/>
                <a:gd name="T4" fmla="*/ 0 w 17"/>
                <a:gd name="T5" fmla="*/ 51 h 51"/>
                <a:gd name="T6" fmla="*/ 0 w 17"/>
                <a:gd name="T7" fmla="*/ 8 h 51"/>
                <a:gd name="T8" fmla="*/ 17 w 17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1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1341" y="2223"/>
              <a:ext cx="17" cy="51"/>
            </a:xfrm>
            <a:custGeom>
              <a:avLst/>
              <a:gdLst>
                <a:gd name="T0" fmla="*/ 17 w 17"/>
                <a:gd name="T1" fmla="*/ 0 h 51"/>
                <a:gd name="T2" fmla="*/ 17 w 17"/>
                <a:gd name="T3" fmla="*/ 44 h 51"/>
                <a:gd name="T4" fmla="*/ 0 w 17"/>
                <a:gd name="T5" fmla="*/ 51 h 51"/>
                <a:gd name="T6" fmla="*/ 0 w 17"/>
                <a:gd name="T7" fmla="*/ 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1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1372" y="2207"/>
              <a:ext cx="17" cy="54"/>
            </a:xfrm>
            <a:custGeom>
              <a:avLst/>
              <a:gdLst>
                <a:gd name="T0" fmla="*/ 17 w 17"/>
                <a:gd name="T1" fmla="*/ 0 h 54"/>
                <a:gd name="T2" fmla="*/ 17 w 17"/>
                <a:gd name="T3" fmla="*/ 47 h 54"/>
                <a:gd name="T4" fmla="*/ 0 w 17"/>
                <a:gd name="T5" fmla="*/ 54 h 54"/>
                <a:gd name="T6" fmla="*/ 0 w 17"/>
                <a:gd name="T7" fmla="*/ 9 h 54"/>
                <a:gd name="T8" fmla="*/ 17 w 1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1372" y="2207"/>
              <a:ext cx="17" cy="54"/>
            </a:xfrm>
            <a:custGeom>
              <a:avLst/>
              <a:gdLst>
                <a:gd name="T0" fmla="*/ 17 w 17"/>
                <a:gd name="T1" fmla="*/ 0 h 54"/>
                <a:gd name="T2" fmla="*/ 17 w 17"/>
                <a:gd name="T3" fmla="*/ 47 h 54"/>
                <a:gd name="T4" fmla="*/ 0 w 17"/>
                <a:gd name="T5" fmla="*/ 54 h 54"/>
                <a:gd name="T6" fmla="*/ 0 w 17"/>
                <a:gd name="T7" fmla="*/ 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1403" y="2191"/>
              <a:ext cx="18" cy="56"/>
            </a:xfrm>
            <a:custGeom>
              <a:avLst/>
              <a:gdLst>
                <a:gd name="T0" fmla="*/ 18 w 18"/>
                <a:gd name="T1" fmla="*/ 0 h 56"/>
                <a:gd name="T2" fmla="*/ 18 w 18"/>
                <a:gd name="T3" fmla="*/ 50 h 56"/>
                <a:gd name="T4" fmla="*/ 0 w 18"/>
                <a:gd name="T5" fmla="*/ 56 h 56"/>
                <a:gd name="T6" fmla="*/ 0 w 18"/>
                <a:gd name="T7" fmla="*/ 9 h 56"/>
                <a:gd name="T8" fmla="*/ 18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1403" y="2191"/>
              <a:ext cx="18" cy="56"/>
            </a:xfrm>
            <a:custGeom>
              <a:avLst/>
              <a:gdLst>
                <a:gd name="T0" fmla="*/ 18 w 18"/>
                <a:gd name="T1" fmla="*/ 0 h 56"/>
                <a:gd name="T2" fmla="*/ 18 w 18"/>
                <a:gd name="T3" fmla="*/ 50 h 56"/>
                <a:gd name="T4" fmla="*/ 0 w 18"/>
                <a:gd name="T5" fmla="*/ 56 h 56"/>
                <a:gd name="T6" fmla="*/ 0 w 18"/>
                <a:gd name="T7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56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/>
            </p:cNvSpPr>
            <p:nvPr userDrawn="1"/>
          </p:nvSpPr>
          <p:spPr bwMode="auto">
            <a:xfrm>
              <a:off x="1326" y="2327"/>
              <a:ext cx="27" cy="82"/>
            </a:xfrm>
            <a:custGeom>
              <a:avLst/>
              <a:gdLst>
                <a:gd name="T0" fmla="*/ 0 w 27"/>
                <a:gd name="T1" fmla="*/ 75 h 82"/>
                <a:gd name="T2" fmla="*/ 0 w 27"/>
                <a:gd name="T3" fmla="*/ 75 h 82"/>
                <a:gd name="T4" fmla="*/ 2 w 27"/>
                <a:gd name="T5" fmla="*/ 14 h 82"/>
                <a:gd name="T6" fmla="*/ 2 w 27"/>
                <a:gd name="T7" fmla="*/ 14 h 82"/>
                <a:gd name="T8" fmla="*/ 3 w 27"/>
                <a:gd name="T9" fmla="*/ 9 h 82"/>
                <a:gd name="T10" fmla="*/ 7 w 27"/>
                <a:gd name="T11" fmla="*/ 6 h 82"/>
                <a:gd name="T12" fmla="*/ 11 w 27"/>
                <a:gd name="T13" fmla="*/ 2 h 82"/>
                <a:gd name="T14" fmla="*/ 16 w 27"/>
                <a:gd name="T15" fmla="*/ 1 h 82"/>
                <a:gd name="T16" fmla="*/ 20 w 27"/>
                <a:gd name="T17" fmla="*/ 0 h 82"/>
                <a:gd name="T18" fmla="*/ 24 w 27"/>
                <a:gd name="T19" fmla="*/ 2 h 82"/>
                <a:gd name="T20" fmla="*/ 27 w 27"/>
                <a:gd name="T21" fmla="*/ 6 h 82"/>
                <a:gd name="T22" fmla="*/ 27 w 27"/>
                <a:gd name="T23" fmla="*/ 13 h 82"/>
                <a:gd name="T24" fmla="*/ 26 w 27"/>
                <a:gd name="T25" fmla="*/ 82 h 82"/>
                <a:gd name="T26" fmla="*/ 0 w 27"/>
                <a:gd name="T27" fmla="*/ 7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82">
                  <a:moveTo>
                    <a:pt x="0" y="75"/>
                  </a:moveTo>
                  <a:lnTo>
                    <a:pt x="0" y="7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3" y="9"/>
                  </a:lnTo>
                  <a:lnTo>
                    <a:pt x="7" y="6"/>
                  </a:lnTo>
                  <a:lnTo>
                    <a:pt x="11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7" y="6"/>
                  </a:lnTo>
                  <a:lnTo>
                    <a:pt x="27" y="13"/>
                  </a:lnTo>
                  <a:lnTo>
                    <a:pt x="26" y="8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 userDrawn="1"/>
          </p:nvSpPr>
          <p:spPr bwMode="auto">
            <a:xfrm>
              <a:off x="1380" y="2313"/>
              <a:ext cx="37" cy="113"/>
            </a:xfrm>
            <a:custGeom>
              <a:avLst/>
              <a:gdLst>
                <a:gd name="T0" fmla="*/ 0 w 37"/>
                <a:gd name="T1" fmla="*/ 103 h 113"/>
                <a:gd name="T2" fmla="*/ 0 w 37"/>
                <a:gd name="T3" fmla="*/ 103 h 113"/>
                <a:gd name="T4" fmla="*/ 2 w 37"/>
                <a:gd name="T5" fmla="*/ 16 h 113"/>
                <a:gd name="T6" fmla="*/ 2 w 37"/>
                <a:gd name="T7" fmla="*/ 16 h 113"/>
                <a:gd name="T8" fmla="*/ 3 w 37"/>
                <a:gd name="T9" fmla="*/ 12 h 113"/>
                <a:gd name="T10" fmla="*/ 7 w 37"/>
                <a:gd name="T11" fmla="*/ 7 h 113"/>
                <a:gd name="T12" fmla="*/ 13 w 37"/>
                <a:gd name="T13" fmla="*/ 4 h 113"/>
                <a:gd name="T14" fmla="*/ 18 w 37"/>
                <a:gd name="T15" fmla="*/ 0 h 113"/>
                <a:gd name="T16" fmla="*/ 24 w 37"/>
                <a:gd name="T17" fmla="*/ 0 h 113"/>
                <a:gd name="T18" fmla="*/ 30 w 37"/>
                <a:gd name="T19" fmla="*/ 1 h 113"/>
                <a:gd name="T20" fmla="*/ 32 w 37"/>
                <a:gd name="T21" fmla="*/ 4 h 113"/>
                <a:gd name="T22" fmla="*/ 35 w 37"/>
                <a:gd name="T23" fmla="*/ 6 h 113"/>
                <a:gd name="T24" fmla="*/ 36 w 37"/>
                <a:gd name="T25" fmla="*/ 9 h 113"/>
                <a:gd name="T26" fmla="*/ 37 w 37"/>
                <a:gd name="T27" fmla="*/ 13 h 113"/>
                <a:gd name="T28" fmla="*/ 37 w 37"/>
                <a:gd name="T29" fmla="*/ 113 h 113"/>
                <a:gd name="T30" fmla="*/ 0 w 37"/>
                <a:gd name="T31" fmla="*/ 10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113">
                  <a:moveTo>
                    <a:pt x="0" y="103"/>
                  </a:moveTo>
                  <a:lnTo>
                    <a:pt x="0" y="103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3" y="4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2" y="4"/>
                  </a:lnTo>
                  <a:lnTo>
                    <a:pt x="35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7" y="11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 userDrawn="1"/>
          </p:nvSpPr>
          <p:spPr bwMode="auto">
            <a:xfrm>
              <a:off x="1543" y="2029"/>
              <a:ext cx="18" cy="41"/>
            </a:xfrm>
            <a:custGeom>
              <a:avLst/>
              <a:gdLst>
                <a:gd name="T0" fmla="*/ 18 w 18"/>
                <a:gd name="T1" fmla="*/ 41 h 41"/>
                <a:gd name="T2" fmla="*/ 18 w 18"/>
                <a:gd name="T3" fmla="*/ 35 h 41"/>
                <a:gd name="T4" fmla="*/ 5 w 18"/>
                <a:gd name="T5" fmla="*/ 26 h 41"/>
                <a:gd name="T6" fmla="*/ 5 w 18"/>
                <a:gd name="T7" fmla="*/ 4 h 41"/>
                <a:gd name="T8" fmla="*/ 1 w 18"/>
                <a:gd name="T9" fmla="*/ 0 h 41"/>
                <a:gd name="T10" fmla="*/ 0 w 18"/>
                <a:gd name="T11" fmla="*/ 28 h 41"/>
                <a:gd name="T12" fmla="*/ 18 w 18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1">
                  <a:moveTo>
                    <a:pt x="18" y="41"/>
                  </a:moveTo>
                  <a:lnTo>
                    <a:pt x="18" y="35"/>
                  </a:lnTo>
                  <a:lnTo>
                    <a:pt x="5" y="26"/>
                  </a:lnTo>
                  <a:lnTo>
                    <a:pt x="5" y="4"/>
                  </a:lnTo>
                  <a:lnTo>
                    <a:pt x="1" y="0"/>
                  </a:lnTo>
                  <a:lnTo>
                    <a:pt x="0" y="28"/>
                  </a:lnTo>
                  <a:lnTo>
                    <a:pt x="18" y="41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EditPoints="1"/>
            </p:cNvSpPr>
            <p:nvPr userDrawn="1"/>
          </p:nvSpPr>
          <p:spPr bwMode="auto">
            <a:xfrm>
              <a:off x="1468" y="2072"/>
              <a:ext cx="160" cy="366"/>
            </a:xfrm>
            <a:custGeom>
              <a:avLst/>
              <a:gdLst>
                <a:gd name="T0" fmla="*/ 146 w 160"/>
                <a:gd name="T1" fmla="*/ 110 h 366"/>
                <a:gd name="T2" fmla="*/ 118 w 160"/>
                <a:gd name="T3" fmla="*/ 94 h 366"/>
                <a:gd name="T4" fmla="*/ 125 w 160"/>
                <a:gd name="T5" fmla="*/ 86 h 366"/>
                <a:gd name="T6" fmla="*/ 33 w 160"/>
                <a:gd name="T7" fmla="*/ 13 h 366"/>
                <a:gd name="T8" fmla="*/ 26 w 160"/>
                <a:gd name="T9" fmla="*/ 23 h 366"/>
                <a:gd name="T10" fmla="*/ 0 w 160"/>
                <a:gd name="T11" fmla="*/ 0 h 366"/>
                <a:gd name="T12" fmla="*/ 0 w 160"/>
                <a:gd name="T13" fmla="*/ 52 h 366"/>
                <a:gd name="T14" fmla="*/ 148 w 160"/>
                <a:gd name="T15" fmla="*/ 152 h 366"/>
                <a:gd name="T16" fmla="*/ 146 w 160"/>
                <a:gd name="T17" fmla="*/ 110 h 366"/>
                <a:gd name="T18" fmla="*/ 149 w 160"/>
                <a:gd name="T19" fmla="*/ 167 h 366"/>
                <a:gd name="T20" fmla="*/ 0 w 160"/>
                <a:gd name="T21" fmla="*/ 70 h 366"/>
                <a:gd name="T22" fmla="*/ 0 w 160"/>
                <a:gd name="T23" fmla="*/ 366 h 366"/>
                <a:gd name="T24" fmla="*/ 160 w 160"/>
                <a:gd name="T25" fmla="*/ 324 h 366"/>
                <a:gd name="T26" fmla="*/ 149 w 160"/>
                <a:gd name="T27" fmla="*/ 16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366">
                  <a:moveTo>
                    <a:pt x="146" y="110"/>
                  </a:moveTo>
                  <a:lnTo>
                    <a:pt x="118" y="94"/>
                  </a:lnTo>
                  <a:lnTo>
                    <a:pt x="125" y="86"/>
                  </a:lnTo>
                  <a:lnTo>
                    <a:pt x="33" y="13"/>
                  </a:lnTo>
                  <a:lnTo>
                    <a:pt x="26" y="23"/>
                  </a:lnTo>
                  <a:lnTo>
                    <a:pt x="0" y="0"/>
                  </a:lnTo>
                  <a:lnTo>
                    <a:pt x="0" y="52"/>
                  </a:lnTo>
                  <a:lnTo>
                    <a:pt x="148" y="152"/>
                  </a:lnTo>
                  <a:lnTo>
                    <a:pt x="146" y="110"/>
                  </a:lnTo>
                  <a:close/>
                  <a:moveTo>
                    <a:pt x="149" y="167"/>
                  </a:moveTo>
                  <a:lnTo>
                    <a:pt x="0" y="70"/>
                  </a:lnTo>
                  <a:lnTo>
                    <a:pt x="0" y="366"/>
                  </a:lnTo>
                  <a:lnTo>
                    <a:pt x="160" y="324"/>
                  </a:lnTo>
                  <a:lnTo>
                    <a:pt x="149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8"/>
            <p:cNvSpPr>
              <a:spLocks noChangeShapeType="1"/>
            </p:cNvSpPr>
            <p:nvPr userDrawn="1"/>
          </p:nvSpPr>
          <p:spPr bwMode="auto">
            <a:xfrm>
              <a:off x="1311" y="23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9"/>
            <p:cNvSpPr>
              <a:spLocks noChangeShapeType="1"/>
            </p:cNvSpPr>
            <p:nvPr userDrawn="1"/>
          </p:nvSpPr>
          <p:spPr bwMode="auto">
            <a:xfrm>
              <a:off x="1311" y="23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30"/>
            <p:cNvSpPr>
              <a:spLocks noChangeShapeType="1"/>
            </p:cNvSpPr>
            <p:nvPr userDrawn="1"/>
          </p:nvSpPr>
          <p:spPr bwMode="auto">
            <a:xfrm>
              <a:off x="1435" y="228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 userDrawn="1"/>
          </p:nvSpPr>
          <p:spPr bwMode="auto">
            <a:xfrm>
              <a:off x="1435" y="228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2"/>
            <p:cNvSpPr>
              <a:spLocks noChangeShapeType="1"/>
            </p:cNvSpPr>
            <p:nvPr userDrawn="1"/>
          </p:nvSpPr>
          <p:spPr bwMode="auto">
            <a:xfrm>
              <a:off x="1313" y="23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3"/>
            <p:cNvSpPr>
              <a:spLocks noChangeShapeType="1"/>
            </p:cNvSpPr>
            <p:nvPr userDrawn="1"/>
          </p:nvSpPr>
          <p:spPr bwMode="auto">
            <a:xfrm>
              <a:off x="1313" y="23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4"/>
            <p:cNvSpPr>
              <a:spLocks noChangeShapeType="1"/>
            </p:cNvSpPr>
            <p:nvPr userDrawn="1"/>
          </p:nvSpPr>
          <p:spPr bwMode="auto">
            <a:xfrm>
              <a:off x="1438" y="227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5"/>
            <p:cNvSpPr>
              <a:spLocks noChangeShapeType="1"/>
            </p:cNvSpPr>
            <p:nvPr userDrawn="1"/>
          </p:nvSpPr>
          <p:spPr bwMode="auto">
            <a:xfrm>
              <a:off x="1438" y="227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/>
            <p:cNvSpPr>
              <a:spLocks/>
            </p:cNvSpPr>
            <p:nvPr userDrawn="1"/>
          </p:nvSpPr>
          <p:spPr bwMode="auto">
            <a:xfrm>
              <a:off x="1318" y="1993"/>
              <a:ext cx="125" cy="181"/>
            </a:xfrm>
            <a:custGeom>
              <a:avLst/>
              <a:gdLst>
                <a:gd name="T0" fmla="*/ 0 w 125"/>
                <a:gd name="T1" fmla="*/ 149 h 181"/>
                <a:gd name="T2" fmla="*/ 106 w 125"/>
                <a:gd name="T3" fmla="*/ 79 h 181"/>
                <a:gd name="T4" fmla="*/ 106 w 125"/>
                <a:gd name="T5" fmla="*/ 0 h 181"/>
                <a:gd name="T6" fmla="*/ 125 w 125"/>
                <a:gd name="T7" fmla="*/ 18 h 181"/>
                <a:gd name="T8" fmla="*/ 125 w 125"/>
                <a:gd name="T9" fmla="*/ 114 h 181"/>
                <a:gd name="T10" fmla="*/ 112 w 125"/>
                <a:gd name="T11" fmla="*/ 112 h 181"/>
                <a:gd name="T12" fmla="*/ 113 w 125"/>
                <a:gd name="T13" fmla="*/ 89 h 181"/>
                <a:gd name="T14" fmla="*/ 92 w 125"/>
                <a:gd name="T15" fmla="*/ 101 h 181"/>
                <a:gd name="T16" fmla="*/ 92 w 125"/>
                <a:gd name="T17" fmla="*/ 117 h 181"/>
                <a:gd name="T18" fmla="*/ 39 w 125"/>
                <a:gd name="T19" fmla="*/ 151 h 181"/>
                <a:gd name="T20" fmla="*/ 39 w 125"/>
                <a:gd name="T21" fmla="*/ 166 h 181"/>
                <a:gd name="T22" fmla="*/ 17 w 125"/>
                <a:gd name="T23" fmla="*/ 181 h 181"/>
                <a:gd name="T24" fmla="*/ 10 w 125"/>
                <a:gd name="T25" fmla="*/ 174 h 181"/>
                <a:gd name="T26" fmla="*/ 28 w 125"/>
                <a:gd name="T27" fmla="*/ 161 h 181"/>
                <a:gd name="T28" fmla="*/ 28 w 125"/>
                <a:gd name="T29" fmla="*/ 143 h 181"/>
                <a:gd name="T30" fmla="*/ 10 w 125"/>
                <a:gd name="T31" fmla="*/ 155 h 181"/>
                <a:gd name="T32" fmla="*/ 0 w 125"/>
                <a:gd name="T33" fmla="*/ 14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81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/>
            <p:cNvSpPr>
              <a:spLocks/>
            </p:cNvSpPr>
            <p:nvPr userDrawn="1"/>
          </p:nvSpPr>
          <p:spPr bwMode="auto">
            <a:xfrm>
              <a:off x="1318" y="1993"/>
              <a:ext cx="125" cy="181"/>
            </a:xfrm>
            <a:custGeom>
              <a:avLst/>
              <a:gdLst>
                <a:gd name="T0" fmla="*/ 0 w 125"/>
                <a:gd name="T1" fmla="*/ 149 h 181"/>
                <a:gd name="T2" fmla="*/ 106 w 125"/>
                <a:gd name="T3" fmla="*/ 79 h 181"/>
                <a:gd name="T4" fmla="*/ 106 w 125"/>
                <a:gd name="T5" fmla="*/ 0 h 181"/>
                <a:gd name="T6" fmla="*/ 125 w 125"/>
                <a:gd name="T7" fmla="*/ 18 h 181"/>
                <a:gd name="T8" fmla="*/ 125 w 125"/>
                <a:gd name="T9" fmla="*/ 114 h 181"/>
                <a:gd name="T10" fmla="*/ 112 w 125"/>
                <a:gd name="T11" fmla="*/ 112 h 181"/>
                <a:gd name="T12" fmla="*/ 113 w 125"/>
                <a:gd name="T13" fmla="*/ 89 h 181"/>
                <a:gd name="T14" fmla="*/ 92 w 125"/>
                <a:gd name="T15" fmla="*/ 101 h 181"/>
                <a:gd name="T16" fmla="*/ 92 w 125"/>
                <a:gd name="T17" fmla="*/ 117 h 181"/>
                <a:gd name="T18" fmla="*/ 39 w 125"/>
                <a:gd name="T19" fmla="*/ 151 h 181"/>
                <a:gd name="T20" fmla="*/ 39 w 125"/>
                <a:gd name="T21" fmla="*/ 166 h 181"/>
                <a:gd name="T22" fmla="*/ 17 w 125"/>
                <a:gd name="T23" fmla="*/ 181 h 181"/>
                <a:gd name="T24" fmla="*/ 10 w 125"/>
                <a:gd name="T25" fmla="*/ 174 h 181"/>
                <a:gd name="T26" fmla="*/ 28 w 125"/>
                <a:gd name="T27" fmla="*/ 161 h 181"/>
                <a:gd name="T28" fmla="*/ 28 w 125"/>
                <a:gd name="T29" fmla="*/ 143 h 181"/>
                <a:gd name="T30" fmla="*/ 10 w 125"/>
                <a:gd name="T31" fmla="*/ 15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81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8"/>
            <p:cNvSpPr>
              <a:spLocks/>
            </p:cNvSpPr>
            <p:nvPr userDrawn="1"/>
          </p:nvSpPr>
          <p:spPr bwMode="auto">
            <a:xfrm>
              <a:off x="1409" y="2100"/>
              <a:ext cx="34" cy="22"/>
            </a:xfrm>
            <a:custGeom>
              <a:avLst/>
              <a:gdLst>
                <a:gd name="T0" fmla="*/ 0 w 34"/>
                <a:gd name="T1" fmla="*/ 15 h 22"/>
                <a:gd name="T2" fmla="*/ 23 w 34"/>
                <a:gd name="T3" fmla="*/ 0 h 22"/>
                <a:gd name="T4" fmla="*/ 34 w 34"/>
                <a:gd name="T5" fmla="*/ 7 h 22"/>
                <a:gd name="T6" fmla="*/ 10 w 34"/>
                <a:gd name="T7" fmla="*/ 22 h 22"/>
                <a:gd name="T8" fmla="*/ 0 w 34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0" y="15"/>
                  </a:moveTo>
                  <a:lnTo>
                    <a:pt x="23" y="0"/>
                  </a:lnTo>
                  <a:lnTo>
                    <a:pt x="34" y="7"/>
                  </a:lnTo>
                  <a:lnTo>
                    <a:pt x="10" y="2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/>
            <p:cNvSpPr>
              <a:spLocks/>
            </p:cNvSpPr>
            <p:nvPr userDrawn="1"/>
          </p:nvSpPr>
          <p:spPr bwMode="auto">
            <a:xfrm>
              <a:off x="1468" y="1796"/>
              <a:ext cx="30" cy="67"/>
            </a:xfrm>
            <a:custGeom>
              <a:avLst/>
              <a:gdLst>
                <a:gd name="T0" fmla="*/ 0 w 30"/>
                <a:gd name="T1" fmla="*/ 60 h 67"/>
                <a:gd name="T2" fmla="*/ 0 w 30"/>
                <a:gd name="T3" fmla="*/ 2 h 67"/>
                <a:gd name="T4" fmla="*/ 11 w 30"/>
                <a:gd name="T5" fmla="*/ 0 h 67"/>
                <a:gd name="T6" fmla="*/ 11 w 30"/>
                <a:gd name="T7" fmla="*/ 25 h 67"/>
                <a:gd name="T8" fmla="*/ 25 w 30"/>
                <a:gd name="T9" fmla="*/ 14 h 67"/>
                <a:gd name="T10" fmla="*/ 30 w 30"/>
                <a:gd name="T11" fmla="*/ 22 h 67"/>
                <a:gd name="T12" fmla="*/ 12 w 30"/>
                <a:gd name="T13" fmla="*/ 36 h 67"/>
                <a:gd name="T14" fmla="*/ 28 w 30"/>
                <a:gd name="T15" fmla="*/ 50 h 67"/>
                <a:gd name="T16" fmla="*/ 23 w 30"/>
                <a:gd name="T17" fmla="*/ 59 h 67"/>
                <a:gd name="T18" fmla="*/ 11 w 30"/>
                <a:gd name="T19" fmla="*/ 50 h 67"/>
                <a:gd name="T20" fmla="*/ 11 w 30"/>
                <a:gd name="T21" fmla="*/ 67 h 67"/>
                <a:gd name="T22" fmla="*/ 0 w 30"/>
                <a:gd name="T23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67">
                  <a:moveTo>
                    <a:pt x="0" y="6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11" y="25"/>
                  </a:lnTo>
                  <a:lnTo>
                    <a:pt x="25" y="14"/>
                  </a:lnTo>
                  <a:lnTo>
                    <a:pt x="30" y="22"/>
                  </a:lnTo>
                  <a:lnTo>
                    <a:pt x="12" y="36"/>
                  </a:lnTo>
                  <a:lnTo>
                    <a:pt x="28" y="50"/>
                  </a:lnTo>
                  <a:lnTo>
                    <a:pt x="23" y="59"/>
                  </a:lnTo>
                  <a:lnTo>
                    <a:pt x="11" y="50"/>
                  </a:lnTo>
                  <a:lnTo>
                    <a:pt x="11" y="6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/>
            <p:cNvSpPr>
              <a:spLocks/>
            </p:cNvSpPr>
            <p:nvPr userDrawn="1"/>
          </p:nvSpPr>
          <p:spPr bwMode="auto">
            <a:xfrm>
              <a:off x="1443" y="1813"/>
              <a:ext cx="20" cy="19"/>
            </a:xfrm>
            <a:custGeom>
              <a:avLst/>
              <a:gdLst>
                <a:gd name="T0" fmla="*/ 20 w 20"/>
                <a:gd name="T1" fmla="*/ 9 h 19"/>
                <a:gd name="T2" fmla="*/ 7 w 20"/>
                <a:gd name="T3" fmla="*/ 0 h 19"/>
                <a:gd name="T4" fmla="*/ 0 w 20"/>
                <a:gd name="T5" fmla="*/ 9 h 19"/>
                <a:gd name="T6" fmla="*/ 13 w 20"/>
                <a:gd name="T7" fmla="*/ 19 h 19"/>
                <a:gd name="T8" fmla="*/ 20 w 2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9">
                  <a:moveTo>
                    <a:pt x="20" y="9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13" y="1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>
              <a:off x="1302" y="1915"/>
              <a:ext cx="166" cy="130"/>
            </a:xfrm>
            <a:custGeom>
              <a:avLst/>
              <a:gdLst>
                <a:gd name="T0" fmla="*/ 148 w 166"/>
                <a:gd name="T1" fmla="*/ 20 h 130"/>
                <a:gd name="T2" fmla="*/ 124 w 166"/>
                <a:gd name="T3" fmla="*/ 0 h 130"/>
                <a:gd name="T4" fmla="*/ 0 w 166"/>
                <a:gd name="T5" fmla="*/ 96 h 130"/>
                <a:gd name="T6" fmla="*/ 19 w 166"/>
                <a:gd name="T7" fmla="*/ 110 h 130"/>
                <a:gd name="T8" fmla="*/ 3 w 166"/>
                <a:gd name="T9" fmla="*/ 122 h 130"/>
                <a:gd name="T10" fmla="*/ 16 w 166"/>
                <a:gd name="T11" fmla="*/ 130 h 130"/>
                <a:gd name="T12" fmla="*/ 64 w 166"/>
                <a:gd name="T13" fmla="*/ 93 h 130"/>
                <a:gd name="T14" fmla="*/ 59 w 166"/>
                <a:gd name="T15" fmla="*/ 81 h 130"/>
                <a:gd name="T16" fmla="*/ 81 w 166"/>
                <a:gd name="T17" fmla="*/ 64 h 130"/>
                <a:gd name="T18" fmla="*/ 79 w 166"/>
                <a:gd name="T19" fmla="*/ 81 h 130"/>
                <a:gd name="T20" fmla="*/ 122 w 166"/>
                <a:gd name="T21" fmla="*/ 49 h 130"/>
                <a:gd name="T22" fmla="*/ 122 w 166"/>
                <a:gd name="T23" fmla="*/ 76 h 130"/>
                <a:gd name="T24" fmla="*/ 166 w 166"/>
                <a:gd name="T25" fmla="*/ 43 h 130"/>
                <a:gd name="T26" fmla="*/ 166 w 166"/>
                <a:gd name="T27" fmla="*/ 8 h 130"/>
                <a:gd name="T28" fmla="*/ 148 w 166"/>
                <a:gd name="T29" fmla="*/ 2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130">
                  <a:moveTo>
                    <a:pt x="148" y="20"/>
                  </a:moveTo>
                  <a:lnTo>
                    <a:pt x="124" y="0"/>
                  </a:lnTo>
                  <a:lnTo>
                    <a:pt x="0" y="96"/>
                  </a:lnTo>
                  <a:lnTo>
                    <a:pt x="19" y="110"/>
                  </a:lnTo>
                  <a:lnTo>
                    <a:pt x="3" y="122"/>
                  </a:lnTo>
                  <a:lnTo>
                    <a:pt x="16" y="130"/>
                  </a:lnTo>
                  <a:lnTo>
                    <a:pt x="64" y="93"/>
                  </a:lnTo>
                  <a:lnTo>
                    <a:pt x="59" y="81"/>
                  </a:lnTo>
                  <a:lnTo>
                    <a:pt x="81" y="64"/>
                  </a:lnTo>
                  <a:lnTo>
                    <a:pt x="79" y="81"/>
                  </a:lnTo>
                  <a:lnTo>
                    <a:pt x="122" y="49"/>
                  </a:lnTo>
                  <a:lnTo>
                    <a:pt x="122" y="76"/>
                  </a:lnTo>
                  <a:lnTo>
                    <a:pt x="166" y="43"/>
                  </a:lnTo>
                  <a:lnTo>
                    <a:pt x="166" y="8"/>
                  </a:lnTo>
                  <a:lnTo>
                    <a:pt x="148" y="2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2"/>
            <p:cNvSpPr>
              <a:spLocks noChangeArrowheads="1"/>
            </p:cNvSpPr>
            <p:nvPr userDrawn="1"/>
          </p:nvSpPr>
          <p:spPr bwMode="auto">
            <a:xfrm>
              <a:off x="1740" y="2221"/>
              <a:ext cx="2596" cy="8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>
              <a:off x="1740" y="2221"/>
              <a:ext cx="2596" cy="8"/>
            </a:xfrm>
            <a:custGeom>
              <a:avLst/>
              <a:gdLst>
                <a:gd name="T0" fmla="*/ 2596 w 2596"/>
                <a:gd name="T1" fmla="*/ 8 h 8"/>
                <a:gd name="T2" fmla="*/ 2596 w 2596"/>
                <a:gd name="T3" fmla="*/ 0 h 8"/>
                <a:gd name="T4" fmla="*/ 0 w 2596"/>
                <a:gd name="T5" fmla="*/ 0 h 8"/>
                <a:gd name="T6" fmla="*/ 0 w 259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6" h="8">
                  <a:moveTo>
                    <a:pt x="2596" y="8"/>
                  </a:moveTo>
                  <a:lnTo>
                    <a:pt x="2596" y="0"/>
                  </a:lnTo>
                  <a:lnTo>
                    <a:pt x="0" y="0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1740" y="2002"/>
              <a:ext cx="132" cy="130"/>
            </a:xfrm>
            <a:custGeom>
              <a:avLst/>
              <a:gdLst>
                <a:gd name="T0" fmla="*/ 40 w 132"/>
                <a:gd name="T1" fmla="*/ 78 h 130"/>
                <a:gd name="T2" fmla="*/ 40 w 132"/>
                <a:gd name="T3" fmla="*/ 78 h 130"/>
                <a:gd name="T4" fmla="*/ 33 w 132"/>
                <a:gd name="T5" fmla="*/ 97 h 130"/>
                <a:gd name="T6" fmla="*/ 31 w 132"/>
                <a:gd name="T7" fmla="*/ 107 h 130"/>
                <a:gd name="T8" fmla="*/ 28 w 132"/>
                <a:gd name="T9" fmla="*/ 115 h 130"/>
                <a:gd name="T10" fmla="*/ 28 w 132"/>
                <a:gd name="T11" fmla="*/ 115 h 130"/>
                <a:gd name="T12" fmla="*/ 30 w 132"/>
                <a:gd name="T13" fmla="*/ 119 h 130"/>
                <a:gd name="T14" fmla="*/ 31 w 132"/>
                <a:gd name="T15" fmla="*/ 121 h 130"/>
                <a:gd name="T16" fmla="*/ 33 w 132"/>
                <a:gd name="T17" fmla="*/ 123 h 130"/>
                <a:gd name="T18" fmla="*/ 37 w 132"/>
                <a:gd name="T19" fmla="*/ 125 h 130"/>
                <a:gd name="T20" fmla="*/ 43 w 132"/>
                <a:gd name="T21" fmla="*/ 127 h 130"/>
                <a:gd name="T22" fmla="*/ 49 w 132"/>
                <a:gd name="T23" fmla="*/ 127 h 130"/>
                <a:gd name="T24" fmla="*/ 49 w 132"/>
                <a:gd name="T25" fmla="*/ 130 h 130"/>
                <a:gd name="T26" fmla="*/ 0 w 132"/>
                <a:gd name="T27" fmla="*/ 130 h 130"/>
                <a:gd name="T28" fmla="*/ 0 w 132"/>
                <a:gd name="T29" fmla="*/ 127 h 130"/>
                <a:gd name="T30" fmla="*/ 0 w 132"/>
                <a:gd name="T31" fmla="*/ 127 h 130"/>
                <a:gd name="T32" fmla="*/ 10 w 132"/>
                <a:gd name="T33" fmla="*/ 125 h 130"/>
                <a:gd name="T34" fmla="*/ 16 w 132"/>
                <a:gd name="T35" fmla="*/ 120 h 130"/>
                <a:gd name="T36" fmla="*/ 19 w 132"/>
                <a:gd name="T37" fmla="*/ 114 h 130"/>
                <a:gd name="T38" fmla="*/ 24 w 132"/>
                <a:gd name="T39" fmla="*/ 105 h 130"/>
                <a:gd name="T40" fmla="*/ 43 w 132"/>
                <a:gd name="T41" fmla="*/ 52 h 130"/>
                <a:gd name="T42" fmla="*/ 55 w 132"/>
                <a:gd name="T43" fmla="*/ 23 h 130"/>
                <a:gd name="T44" fmla="*/ 55 w 132"/>
                <a:gd name="T45" fmla="*/ 23 h 130"/>
                <a:gd name="T46" fmla="*/ 57 w 132"/>
                <a:gd name="T47" fmla="*/ 16 h 130"/>
                <a:gd name="T48" fmla="*/ 57 w 132"/>
                <a:gd name="T49" fmla="*/ 13 h 130"/>
                <a:gd name="T50" fmla="*/ 56 w 132"/>
                <a:gd name="T51" fmla="*/ 11 h 130"/>
                <a:gd name="T52" fmla="*/ 56 w 132"/>
                <a:gd name="T53" fmla="*/ 11 h 130"/>
                <a:gd name="T54" fmla="*/ 63 w 132"/>
                <a:gd name="T55" fmla="*/ 6 h 130"/>
                <a:gd name="T56" fmla="*/ 70 w 132"/>
                <a:gd name="T57" fmla="*/ 0 h 130"/>
                <a:gd name="T58" fmla="*/ 109 w 132"/>
                <a:gd name="T59" fmla="*/ 106 h 130"/>
                <a:gd name="T60" fmla="*/ 109 w 132"/>
                <a:gd name="T61" fmla="*/ 106 h 130"/>
                <a:gd name="T62" fmla="*/ 113 w 132"/>
                <a:gd name="T63" fmla="*/ 114 h 130"/>
                <a:gd name="T64" fmla="*/ 117 w 132"/>
                <a:gd name="T65" fmla="*/ 121 h 130"/>
                <a:gd name="T66" fmla="*/ 120 w 132"/>
                <a:gd name="T67" fmla="*/ 123 h 130"/>
                <a:gd name="T68" fmla="*/ 123 w 132"/>
                <a:gd name="T69" fmla="*/ 125 h 130"/>
                <a:gd name="T70" fmla="*/ 132 w 132"/>
                <a:gd name="T71" fmla="*/ 127 h 130"/>
                <a:gd name="T72" fmla="*/ 132 w 132"/>
                <a:gd name="T73" fmla="*/ 130 h 130"/>
                <a:gd name="T74" fmla="*/ 79 w 132"/>
                <a:gd name="T75" fmla="*/ 130 h 130"/>
                <a:gd name="T76" fmla="*/ 79 w 132"/>
                <a:gd name="T77" fmla="*/ 127 h 130"/>
                <a:gd name="T78" fmla="*/ 79 w 132"/>
                <a:gd name="T79" fmla="*/ 127 h 130"/>
                <a:gd name="T80" fmla="*/ 84 w 132"/>
                <a:gd name="T81" fmla="*/ 126 h 130"/>
                <a:gd name="T82" fmla="*/ 88 w 132"/>
                <a:gd name="T83" fmla="*/ 125 h 130"/>
                <a:gd name="T84" fmla="*/ 92 w 132"/>
                <a:gd name="T85" fmla="*/ 121 h 130"/>
                <a:gd name="T86" fmla="*/ 92 w 132"/>
                <a:gd name="T87" fmla="*/ 119 h 130"/>
                <a:gd name="T88" fmla="*/ 93 w 132"/>
                <a:gd name="T89" fmla="*/ 115 h 130"/>
                <a:gd name="T90" fmla="*/ 93 w 132"/>
                <a:gd name="T91" fmla="*/ 115 h 130"/>
                <a:gd name="T92" fmla="*/ 92 w 132"/>
                <a:gd name="T93" fmla="*/ 108 h 130"/>
                <a:gd name="T94" fmla="*/ 88 w 132"/>
                <a:gd name="T95" fmla="*/ 99 h 130"/>
                <a:gd name="T96" fmla="*/ 82 w 132"/>
                <a:gd name="T97" fmla="*/ 78 h 130"/>
                <a:gd name="T98" fmla="*/ 40 w 132"/>
                <a:gd name="T99" fmla="*/ 78 h 130"/>
                <a:gd name="T100" fmla="*/ 60 w 132"/>
                <a:gd name="T101" fmla="*/ 23 h 130"/>
                <a:gd name="T102" fmla="*/ 43 w 132"/>
                <a:gd name="T103" fmla="*/ 70 h 130"/>
                <a:gd name="T104" fmla="*/ 79 w 132"/>
                <a:gd name="T105" fmla="*/ 70 h 130"/>
                <a:gd name="T106" fmla="*/ 60 w 132"/>
                <a:gd name="T107" fmla="*/ 2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2" h="130">
                  <a:moveTo>
                    <a:pt x="40" y="78"/>
                  </a:moveTo>
                  <a:lnTo>
                    <a:pt x="40" y="78"/>
                  </a:lnTo>
                  <a:lnTo>
                    <a:pt x="33" y="97"/>
                  </a:lnTo>
                  <a:lnTo>
                    <a:pt x="31" y="107"/>
                  </a:lnTo>
                  <a:lnTo>
                    <a:pt x="28" y="115"/>
                  </a:lnTo>
                  <a:lnTo>
                    <a:pt x="28" y="115"/>
                  </a:lnTo>
                  <a:lnTo>
                    <a:pt x="30" y="119"/>
                  </a:lnTo>
                  <a:lnTo>
                    <a:pt x="31" y="121"/>
                  </a:lnTo>
                  <a:lnTo>
                    <a:pt x="33" y="123"/>
                  </a:lnTo>
                  <a:lnTo>
                    <a:pt x="37" y="125"/>
                  </a:lnTo>
                  <a:lnTo>
                    <a:pt x="43" y="127"/>
                  </a:lnTo>
                  <a:lnTo>
                    <a:pt x="49" y="127"/>
                  </a:lnTo>
                  <a:lnTo>
                    <a:pt x="49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10" y="125"/>
                  </a:lnTo>
                  <a:lnTo>
                    <a:pt x="16" y="120"/>
                  </a:lnTo>
                  <a:lnTo>
                    <a:pt x="19" y="114"/>
                  </a:lnTo>
                  <a:lnTo>
                    <a:pt x="24" y="105"/>
                  </a:lnTo>
                  <a:lnTo>
                    <a:pt x="43" y="52"/>
                  </a:lnTo>
                  <a:lnTo>
                    <a:pt x="55" y="23"/>
                  </a:lnTo>
                  <a:lnTo>
                    <a:pt x="55" y="23"/>
                  </a:lnTo>
                  <a:lnTo>
                    <a:pt x="57" y="16"/>
                  </a:lnTo>
                  <a:lnTo>
                    <a:pt x="57" y="13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63" y="6"/>
                  </a:lnTo>
                  <a:lnTo>
                    <a:pt x="70" y="0"/>
                  </a:lnTo>
                  <a:lnTo>
                    <a:pt x="109" y="106"/>
                  </a:lnTo>
                  <a:lnTo>
                    <a:pt x="109" y="106"/>
                  </a:lnTo>
                  <a:lnTo>
                    <a:pt x="113" y="114"/>
                  </a:lnTo>
                  <a:lnTo>
                    <a:pt x="117" y="121"/>
                  </a:lnTo>
                  <a:lnTo>
                    <a:pt x="120" y="123"/>
                  </a:lnTo>
                  <a:lnTo>
                    <a:pt x="123" y="125"/>
                  </a:lnTo>
                  <a:lnTo>
                    <a:pt x="132" y="127"/>
                  </a:lnTo>
                  <a:lnTo>
                    <a:pt x="132" y="130"/>
                  </a:lnTo>
                  <a:lnTo>
                    <a:pt x="79" y="130"/>
                  </a:lnTo>
                  <a:lnTo>
                    <a:pt x="79" y="127"/>
                  </a:lnTo>
                  <a:lnTo>
                    <a:pt x="79" y="127"/>
                  </a:lnTo>
                  <a:lnTo>
                    <a:pt x="84" y="126"/>
                  </a:lnTo>
                  <a:lnTo>
                    <a:pt x="88" y="125"/>
                  </a:lnTo>
                  <a:lnTo>
                    <a:pt x="92" y="121"/>
                  </a:lnTo>
                  <a:lnTo>
                    <a:pt x="92" y="119"/>
                  </a:lnTo>
                  <a:lnTo>
                    <a:pt x="93" y="115"/>
                  </a:lnTo>
                  <a:lnTo>
                    <a:pt x="93" y="115"/>
                  </a:lnTo>
                  <a:lnTo>
                    <a:pt x="92" y="108"/>
                  </a:lnTo>
                  <a:lnTo>
                    <a:pt x="88" y="99"/>
                  </a:lnTo>
                  <a:lnTo>
                    <a:pt x="82" y="78"/>
                  </a:lnTo>
                  <a:lnTo>
                    <a:pt x="40" y="78"/>
                  </a:lnTo>
                  <a:close/>
                  <a:moveTo>
                    <a:pt x="60" y="23"/>
                  </a:moveTo>
                  <a:lnTo>
                    <a:pt x="43" y="70"/>
                  </a:lnTo>
                  <a:lnTo>
                    <a:pt x="79" y="70"/>
                  </a:lnTo>
                  <a:lnTo>
                    <a:pt x="6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"/>
            <p:cNvSpPr>
              <a:spLocks/>
            </p:cNvSpPr>
            <p:nvPr userDrawn="1"/>
          </p:nvSpPr>
          <p:spPr bwMode="auto">
            <a:xfrm>
              <a:off x="1909" y="2009"/>
              <a:ext cx="142" cy="126"/>
            </a:xfrm>
            <a:custGeom>
              <a:avLst/>
              <a:gdLst>
                <a:gd name="T0" fmla="*/ 142 w 142"/>
                <a:gd name="T1" fmla="*/ 4 h 126"/>
                <a:gd name="T2" fmla="*/ 137 w 142"/>
                <a:gd name="T3" fmla="*/ 5 h 126"/>
                <a:gd name="T4" fmla="*/ 129 w 142"/>
                <a:gd name="T5" fmla="*/ 9 h 126"/>
                <a:gd name="T6" fmla="*/ 126 w 142"/>
                <a:gd name="T7" fmla="*/ 17 h 126"/>
                <a:gd name="T8" fmla="*/ 125 w 142"/>
                <a:gd name="T9" fmla="*/ 39 h 126"/>
                <a:gd name="T10" fmla="*/ 124 w 142"/>
                <a:gd name="T11" fmla="*/ 78 h 126"/>
                <a:gd name="T12" fmla="*/ 120 w 142"/>
                <a:gd name="T13" fmla="*/ 96 h 126"/>
                <a:gd name="T14" fmla="*/ 113 w 142"/>
                <a:gd name="T15" fmla="*/ 111 h 126"/>
                <a:gd name="T16" fmla="*/ 97 w 142"/>
                <a:gd name="T17" fmla="*/ 121 h 126"/>
                <a:gd name="T18" fmla="*/ 73 w 142"/>
                <a:gd name="T19" fmla="*/ 126 h 126"/>
                <a:gd name="T20" fmla="*/ 62 w 142"/>
                <a:gd name="T21" fmla="*/ 124 h 126"/>
                <a:gd name="T22" fmla="*/ 47 w 142"/>
                <a:gd name="T23" fmla="*/ 121 h 126"/>
                <a:gd name="T24" fmla="*/ 36 w 142"/>
                <a:gd name="T25" fmla="*/ 115 h 126"/>
                <a:gd name="T26" fmla="*/ 29 w 142"/>
                <a:gd name="T27" fmla="*/ 107 h 126"/>
                <a:gd name="T28" fmla="*/ 23 w 142"/>
                <a:gd name="T29" fmla="*/ 95 h 126"/>
                <a:gd name="T30" fmla="*/ 22 w 142"/>
                <a:gd name="T31" fmla="*/ 70 h 126"/>
                <a:gd name="T32" fmla="*/ 22 w 142"/>
                <a:gd name="T33" fmla="*/ 30 h 126"/>
                <a:gd name="T34" fmla="*/ 21 w 142"/>
                <a:gd name="T35" fmla="*/ 14 h 126"/>
                <a:gd name="T36" fmla="*/ 16 w 142"/>
                <a:gd name="T37" fmla="*/ 8 h 126"/>
                <a:gd name="T38" fmla="*/ 7 w 142"/>
                <a:gd name="T39" fmla="*/ 5 h 126"/>
                <a:gd name="T40" fmla="*/ 0 w 142"/>
                <a:gd name="T41" fmla="*/ 0 h 126"/>
                <a:gd name="T42" fmla="*/ 62 w 142"/>
                <a:gd name="T43" fmla="*/ 4 h 126"/>
                <a:gd name="T44" fmla="*/ 49 w 142"/>
                <a:gd name="T45" fmla="*/ 6 h 126"/>
                <a:gd name="T46" fmla="*/ 42 w 142"/>
                <a:gd name="T47" fmla="*/ 10 h 126"/>
                <a:gd name="T48" fmla="*/ 38 w 142"/>
                <a:gd name="T49" fmla="*/ 17 h 126"/>
                <a:gd name="T50" fmla="*/ 38 w 142"/>
                <a:gd name="T51" fmla="*/ 67 h 126"/>
                <a:gd name="T52" fmla="*/ 38 w 142"/>
                <a:gd name="T53" fmla="*/ 76 h 126"/>
                <a:gd name="T54" fmla="*/ 42 w 142"/>
                <a:gd name="T55" fmla="*/ 93 h 126"/>
                <a:gd name="T56" fmla="*/ 46 w 142"/>
                <a:gd name="T57" fmla="*/ 101 h 126"/>
                <a:gd name="T58" fmla="*/ 54 w 142"/>
                <a:gd name="T59" fmla="*/ 109 h 126"/>
                <a:gd name="T60" fmla="*/ 66 w 142"/>
                <a:gd name="T61" fmla="*/ 115 h 126"/>
                <a:gd name="T62" fmla="*/ 82 w 142"/>
                <a:gd name="T63" fmla="*/ 116 h 126"/>
                <a:gd name="T64" fmla="*/ 89 w 142"/>
                <a:gd name="T65" fmla="*/ 116 h 126"/>
                <a:gd name="T66" fmla="*/ 99 w 142"/>
                <a:gd name="T67" fmla="*/ 113 h 126"/>
                <a:gd name="T68" fmla="*/ 107 w 142"/>
                <a:gd name="T69" fmla="*/ 107 h 126"/>
                <a:gd name="T70" fmla="*/ 114 w 142"/>
                <a:gd name="T71" fmla="*/ 96 h 126"/>
                <a:gd name="T72" fmla="*/ 117 w 142"/>
                <a:gd name="T73" fmla="*/ 76 h 126"/>
                <a:gd name="T74" fmla="*/ 117 w 142"/>
                <a:gd name="T75" fmla="*/ 39 h 126"/>
                <a:gd name="T76" fmla="*/ 117 w 142"/>
                <a:gd name="T77" fmla="*/ 24 h 126"/>
                <a:gd name="T78" fmla="*/ 113 w 142"/>
                <a:gd name="T79" fmla="*/ 13 h 126"/>
                <a:gd name="T80" fmla="*/ 105 w 142"/>
                <a:gd name="T81" fmla="*/ 6 h 126"/>
                <a:gd name="T82" fmla="*/ 90 w 142"/>
                <a:gd name="T83" fmla="*/ 4 h 126"/>
                <a:gd name="T84" fmla="*/ 142 w 142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26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4" y="78"/>
                  </a:lnTo>
                  <a:lnTo>
                    <a:pt x="124" y="78"/>
                  </a:lnTo>
                  <a:lnTo>
                    <a:pt x="122" y="86"/>
                  </a:lnTo>
                  <a:lnTo>
                    <a:pt x="120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59" y="113"/>
                  </a:lnTo>
                  <a:lnTo>
                    <a:pt x="66" y="115"/>
                  </a:lnTo>
                  <a:lnTo>
                    <a:pt x="73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2097" y="2009"/>
              <a:ext cx="102" cy="123"/>
            </a:xfrm>
            <a:custGeom>
              <a:avLst/>
              <a:gdLst>
                <a:gd name="T0" fmla="*/ 61 w 102"/>
                <a:gd name="T1" fmla="*/ 59 h 123"/>
                <a:gd name="T2" fmla="*/ 82 w 102"/>
                <a:gd name="T3" fmla="*/ 65 h 123"/>
                <a:gd name="T4" fmla="*/ 93 w 102"/>
                <a:gd name="T5" fmla="*/ 73 h 123"/>
                <a:gd name="T6" fmla="*/ 100 w 102"/>
                <a:gd name="T7" fmla="*/ 83 h 123"/>
                <a:gd name="T8" fmla="*/ 102 w 102"/>
                <a:gd name="T9" fmla="*/ 91 h 123"/>
                <a:gd name="T10" fmla="*/ 99 w 102"/>
                <a:gd name="T11" fmla="*/ 101 h 123"/>
                <a:gd name="T12" fmla="*/ 95 w 102"/>
                <a:gd name="T13" fmla="*/ 109 h 123"/>
                <a:gd name="T14" fmla="*/ 88 w 102"/>
                <a:gd name="T15" fmla="*/ 116 h 123"/>
                <a:gd name="T16" fmla="*/ 70 w 102"/>
                <a:gd name="T17" fmla="*/ 122 h 123"/>
                <a:gd name="T18" fmla="*/ 50 w 102"/>
                <a:gd name="T19" fmla="*/ 123 h 123"/>
                <a:gd name="T20" fmla="*/ 0 w 102"/>
                <a:gd name="T21" fmla="*/ 120 h 123"/>
                <a:gd name="T22" fmla="*/ 7 w 102"/>
                <a:gd name="T23" fmla="*/ 119 h 123"/>
                <a:gd name="T24" fmla="*/ 16 w 102"/>
                <a:gd name="T25" fmla="*/ 115 h 123"/>
                <a:gd name="T26" fmla="*/ 21 w 102"/>
                <a:gd name="T27" fmla="*/ 109 h 123"/>
                <a:gd name="T28" fmla="*/ 22 w 102"/>
                <a:gd name="T29" fmla="*/ 93 h 123"/>
                <a:gd name="T30" fmla="*/ 22 w 102"/>
                <a:gd name="T31" fmla="*/ 31 h 123"/>
                <a:gd name="T32" fmla="*/ 21 w 102"/>
                <a:gd name="T33" fmla="*/ 15 h 123"/>
                <a:gd name="T34" fmla="*/ 16 w 102"/>
                <a:gd name="T35" fmla="*/ 9 h 123"/>
                <a:gd name="T36" fmla="*/ 8 w 102"/>
                <a:gd name="T37" fmla="*/ 6 h 123"/>
                <a:gd name="T38" fmla="*/ 1 w 102"/>
                <a:gd name="T39" fmla="*/ 1 h 123"/>
                <a:gd name="T40" fmla="*/ 38 w 102"/>
                <a:gd name="T41" fmla="*/ 0 h 123"/>
                <a:gd name="T42" fmla="*/ 65 w 102"/>
                <a:gd name="T43" fmla="*/ 1 h 123"/>
                <a:gd name="T44" fmla="*/ 81 w 102"/>
                <a:gd name="T45" fmla="*/ 8 h 123"/>
                <a:gd name="T46" fmla="*/ 90 w 102"/>
                <a:gd name="T47" fmla="*/ 16 h 123"/>
                <a:gd name="T48" fmla="*/ 93 w 102"/>
                <a:gd name="T49" fmla="*/ 24 h 123"/>
                <a:gd name="T50" fmla="*/ 93 w 102"/>
                <a:gd name="T51" fmla="*/ 30 h 123"/>
                <a:gd name="T52" fmla="*/ 90 w 102"/>
                <a:gd name="T53" fmla="*/ 42 h 123"/>
                <a:gd name="T54" fmla="*/ 83 w 102"/>
                <a:gd name="T55" fmla="*/ 50 h 123"/>
                <a:gd name="T56" fmla="*/ 73 w 102"/>
                <a:gd name="T57" fmla="*/ 54 h 123"/>
                <a:gd name="T58" fmla="*/ 61 w 102"/>
                <a:gd name="T59" fmla="*/ 59 h 123"/>
                <a:gd name="T60" fmla="*/ 38 w 102"/>
                <a:gd name="T61" fmla="*/ 92 h 123"/>
                <a:gd name="T62" fmla="*/ 39 w 102"/>
                <a:gd name="T63" fmla="*/ 107 h 123"/>
                <a:gd name="T64" fmla="*/ 42 w 102"/>
                <a:gd name="T65" fmla="*/ 114 h 123"/>
                <a:gd name="T66" fmla="*/ 50 w 102"/>
                <a:gd name="T67" fmla="*/ 119 h 123"/>
                <a:gd name="T68" fmla="*/ 55 w 102"/>
                <a:gd name="T69" fmla="*/ 119 h 123"/>
                <a:gd name="T70" fmla="*/ 67 w 102"/>
                <a:gd name="T71" fmla="*/ 118 h 123"/>
                <a:gd name="T72" fmla="*/ 75 w 102"/>
                <a:gd name="T73" fmla="*/ 112 h 123"/>
                <a:gd name="T74" fmla="*/ 81 w 102"/>
                <a:gd name="T75" fmla="*/ 104 h 123"/>
                <a:gd name="T76" fmla="*/ 82 w 102"/>
                <a:gd name="T77" fmla="*/ 93 h 123"/>
                <a:gd name="T78" fmla="*/ 82 w 102"/>
                <a:gd name="T79" fmla="*/ 89 h 123"/>
                <a:gd name="T80" fmla="*/ 77 w 102"/>
                <a:gd name="T81" fmla="*/ 78 h 123"/>
                <a:gd name="T82" fmla="*/ 69 w 102"/>
                <a:gd name="T83" fmla="*/ 68 h 123"/>
                <a:gd name="T84" fmla="*/ 54 w 102"/>
                <a:gd name="T85" fmla="*/ 62 h 123"/>
                <a:gd name="T86" fmla="*/ 38 w 102"/>
                <a:gd name="T87" fmla="*/ 62 h 123"/>
                <a:gd name="T88" fmla="*/ 38 w 102"/>
                <a:gd name="T89" fmla="*/ 58 h 123"/>
                <a:gd name="T90" fmla="*/ 51 w 102"/>
                <a:gd name="T91" fmla="*/ 57 h 123"/>
                <a:gd name="T92" fmla="*/ 64 w 102"/>
                <a:gd name="T93" fmla="*/ 53 h 123"/>
                <a:gd name="T94" fmla="*/ 73 w 102"/>
                <a:gd name="T95" fmla="*/ 45 h 123"/>
                <a:gd name="T96" fmla="*/ 76 w 102"/>
                <a:gd name="T97" fmla="*/ 32 h 123"/>
                <a:gd name="T98" fmla="*/ 75 w 102"/>
                <a:gd name="T99" fmla="*/ 25 h 123"/>
                <a:gd name="T100" fmla="*/ 68 w 102"/>
                <a:gd name="T101" fmla="*/ 14 h 123"/>
                <a:gd name="T102" fmla="*/ 58 w 102"/>
                <a:gd name="T103" fmla="*/ 7 h 123"/>
                <a:gd name="T104" fmla="*/ 45 w 102"/>
                <a:gd name="T105" fmla="*/ 5 h 123"/>
                <a:gd name="T106" fmla="*/ 38 w 102"/>
                <a:gd name="T107" fmla="*/ 5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2" h="123">
                  <a:moveTo>
                    <a:pt x="61" y="59"/>
                  </a:moveTo>
                  <a:lnTo>
                    <a:pt x="61" y="59"/>
                  </a:lnTo>
                  <a:lnTo>
                    <a:pt x="75" y="62"/>
                  </a:lnTo>
                  <a:lnTo>
                    <a:pt x="82" y="65"/>
                  </a:lnTo>
                  <a:lnTo>
                    <a:pt x="88" y="68"/>
                  </a:lnTo>
                  <a:lnTo>
                    <a:pt x="93" y="73"/>
                  </a:lnTo>
                  <a:lnTo>
                    <a:pt x="98" y="77"/>
                  </a:lnTo>
                  <a:lnTo>
                    <a:pt x="100" y="83"/>
                  </a:lnTo>
                  <a:lnTo>
                    <a:pt x="102" y="91"/>
                  </a:lnTo>
                  <a:lnTo>
                    <a:pt x="102" y="91"/>
                  </a:lnTo>
                  <a:lnTo>
                    <a:pt x="102" y="97"/>
                  </a:lnTo>
                  <a:lnTo>
                    <a:pt x="99" y="101"/>
                  </a:lnTo>
                  <a:lnTo>
                    <a:pt x="98" y="106"/>
                  </a:lnTo>
                  <a:lnTo>
                    <a:pt x="95" y="109"/>
                  </a:lnTo>
                  <a:lnTo>
                    <a:pt x="91" y="113"/>
                  </a:lnTo>
                  <a:lnTo>
                    <a:pt x="88" y="116"/>
                  </a:lnTo>
                  <a:lnTo>
                    <a:pt x="79" y="120"/>
                  </a:lnTo>
                  <a:lnTo>
                    <a:pt x="70" y="122"/>
                  </a:lnTo>
                  <a:lnTo>
                    <a:pt x="61" y="123"/>
                  </a:lnTo>
                  <a:lnTo>
                    <a:pt x="5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1"/>
                  </a:lnTo>
                  <a:lnTo>
                    <a:pt x="22" y="31"/>
                  </a:lnTo>
                  <a:lnTo>
                    <a:pt x="22" y="20"/>
                  </a:lnTo>
                  <a:lnTo>
                    <a:pt x="21" y="15"/>
                  </a:lnTo>
                  <a:lnTo>
                    <a:pt x="19" y="12"/>
                  </a:lnTo>
                  <a:lnTo>
                    <a:pt x="16" y="9"/>
                  </a:lnTo>
                  <a:lnTo>
                    <a:pt x="13" y="7"/>
                  </a:lnTo>
                  <a:lnTo>
                    <a:pt x="8" y="6"/>
                  </a:lnTo>
                  <a:lnTo>
                    <a:pt x="1" y="5"/>
                  </a:lnTo>
                  <a:lnTo>
                    <a:pt x="1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4" y="0"/>
                  </a:lnTo>
                  <a:lnTo>
                    <a:pt x="65" y="1"/>
                  </a:lnTo>
                  <a:lnTo>
                    <a:pt x="73" y="4"/>
                  </a:lnTo>
                  <a:lnTo>
                    <a:pt x="81" y="8"/>
                  </a:lnTo>
                  <a:lnTo>
                    <a:pt x="88" y="13"/>
                  </a:lnTo>
                  <a:lnTo>
                    <a:pt x="90" y="16"/>
                  </a:lnTo>
                  <a:lnTo>
                    <a:pt x="92" y="21"/>
                  </a:lnTo>
                  <a:lnTo>
                    <a:pt x="93" y="24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92" y="36"/>
                  </a:lnTo>
                  <a:lnTo>
                    <a:pt x="90" y="42"/>
                  </a:lnTo>
                  <a:lnTo>
                    <a:pt x="88" y="45"/>
                  </a:lnTo>
                  <a:lnTo>
                    <a:pt x="83" y="50"/>
                  </a:lnTo>
                  <a:lnTo>
                    <a:pt x="79" y="52"/>
                  </a:lnTo>
                  <a:lnTo>
                    <a:pt x="73" y="54"/>
                  </a:lnTo>
                  <a:lnTo>
                    <a:pt x="61" y="58"/>
                  </a:lnTo>
                  <a:lnTo>
                    <a:pt x="61" y="59"/>
                  </a:lnTo>
                  <a:close/>
                  <a:moveTo>
                    <a:pt x="38" y="92"/>
                  </a:moveTo>
                  <a:lnTo>
                    <a:pt x="38" y="92"/>
                  </a:lnTo>
                  <a:lnTo>
                    <a:pt x="38" y="101"/>
                  </a:lnTo>
                  <a:lnTo>
                    <a:pt x="39" y="107"/>
                  </a:lnTo>
                  <a:lnTo>
                    <a:pt x="40" y="111"/>
                  </a:lnTo>
                  <a:lnTo>
                    <a:pt x="42" y="114"/>
                  </a:lnTo>
                  <a:lnTo>
                    <a:pt x="45" y="116"/>
                  </a:lnTo>
                  <a:lnTo>
                    <a:pt x="50" y="119"/>
                  </a:lnTo>
                  <a:lnTo>
                    <a:pt x="55" y="119"/>
                  </a:lnTo>
                  <a:lnTo>
                    <a:pt x="55" y="119"/>
                  </a:lnTo>
                  <a:lnTo>
                    <a:pt x="61" y="119"/>
                  </a:lnTo>
                  <a:lnTo>
                    <a:pt x="67" y="118"/>
                  </a:lnTo>
                  <a:lnTo>
                    <a:pt x="70" y="115"/>
                  </a:lnTo>
                  <a:lnTo>
                    <a:pt x="75" y="112"/>
                  </a:lnTo>
                  <a:lnTo>
                    <a:pt x="79" y="108"/>
                  </a:lnTo>
                  <a:lnTo>
                    <a:pt x="81" y="104"/>
                  </a:lnTo>
                  <a:lnTo>
                    <a:pt x="82" y="99"/>
                  </a:lnTo>
                  <a:lnTo>
                    <a:pt x="82" y="93"/>
                  </a:lnTo>
                  <a:lnTo>
                    <a:pt x="82" y="93"/>
                  </a:lnTo>
                  <a:lnTo>
                    <a:pt x="82" y="89"/>
                  </a:lnTo>
                  <a:lnTo>
                    <a:pt x="81" y="83"/>
                  </a:lnTo>
                  <a:lnTo>
                    <a:pt x="77" y="78"/>
                  </a:lnTo>
                  <a:lnTo>
                    <a:pt x="74" y="73"/>
                  </a:lnTo>
                  <a:lnTo>
                    <a:pt x="69" y="68"/>
                  </a:lnTo>
                  <a:lnTo>
                    <a:pt x="62" y="65"/>
                  </a:lnTo>
                  <a:lnTo>
                    <a:pt x="54" y="62"/>
                  </a:lnTo>
                  <a:lnTo>
                    <a:pt x="45" y="61"/>
                  </a:lnTo>
                  <a:lnTo>
                    <a:pt x="38" y="62"/>
                  </a:lnTo>
                  <a:lnTo>
                    <a:pt x="38" y="92"/>
                  </a:lnTo>
                  <a:close/>
                  <a:moveTo>
                    <a:pt x="38" y="58"/>
                  </a:moveTo>
                  <a:lnTo>
                    <a:pt x="38" y="58"/>
                  </a:lnTo>
                  <a:lnTo>
                    <a:pt x="51" y="57"/>
                  </a:lnTo>
                  <a:lnTo>
                    <a:pt x="58" y="55"/>
                  </a:lnTo>
                  <a:lnTo>
                    <a:pt x="64" y="53"/>
                  </a:lnTo>
                  <a:lnTo>
                    <a:pt x="68" y="50"/>
                  </a:lnTo>
                  <a:lnTo>
                    <a:pt x="73" y="45"/>
                  </a:lnTo>
                  <a:lnTo>
                    <a:pt x="75" y="39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5" y="25"/>
                  </a:lnTo>
                  <a:lnTo>
                    <a:pt x="73" y="19"/>
                  </a:lnTo>
                  <a:lnTo>
                    <a:pt x="68" y="14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8" y="5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7"/>
            <p:cNvSpPr>
              <a:spLocks/>
            </p:cNvSpPr>
            <p:nvPr userDrawn="1"/>
          </p:nvSpPr>
          <p:spPr bwMode="auto">
            <a:xfrm>
              <a:off x="2252" y="2009"/>
              <a:ext cx="143" cy="126"/>
            </a:xfrm>
            <a:custGeom>
              <a:avLst/>
              <a:gdLst>
                <a:gd name="T0" fmla="*/ 143 w 143"/>
                <a:gd name="T1" fmla="*/ 4 h 126"/>
                <a:gd name="T2" fmla="*/ 137 w 143"/>
                <a:gd name="T3" fmla="*/ 5 h 126"/>
                <a:gd name="T4" fmla="*/ 130 w 143"/>
                <a:gd name="T5" fmla="*/ 9 h 126"/>
                <a:gd name="T6" fmla="*/ 126 w 143"/>
                <a:gd name="T7" fmla="*/ 17 h 126"/>
                <a:gd name="T8" fmla="*/ 124 w 143"/>
                <a:gd name="T9" fmla="*/ 39 h 126"/>
                <a:gd name="T10" fmla="*/ 123 w 143"/>
                <a:gd name="T11" fmla="*/ 78 h 126"/>
                <a:gd name="T12" fmla="*/ 121 w 143"/>
                <a:gd name="T13" fmla="*/ 96 h 126"/>
                <a:gd name="T14" fmla="*/ 113 w 143"/>
                <a:gd name="T15" fmla="*/ 111 h 126"/>
                <a:gd name="T16" fmla="*/ 98 w 143"/>
                <a:gd name="T17" fmla="*/ 121 h 126"/>
                <a:gd name="T18" fmla="*/ 72 w 143"/>
                <a:gd name="T19" fmla="*/ 126 h 126"/>
                <a:gd name="T20" fmla="*/ 63 w 143"/>
                <a:gd name="T21" fmla="*/ 124 h 126"/>
                <a:gd name="T22" fmla="*/ 47 w 143"/>
                <a:gd name="T23" fmla="*/ 121 h 126"/>
                <a:gd name="T24" fmla="*/ 37 w 143"/>
                <a:gd name="T25" fmla="*/ 115 h 126"/>
                <a:gd name="T26" fmla="*/ 28 w 143"/>
                <a:gd name="T27" fmla="*/ 107 h 126"/>
                <a:gd name="T28" fmla="*/ 24 w 143"/>
                <a:gd name="T29" fmla="*/ 95 h 126"/>
                <a:gd name="T30" fmla="*/ 23 w 143"/>
                <a:gd name="T31" fmla="*/ 70 h 126"/>
                <a:gd name="T32" fmla="*/ 23 w 143"/>
                <a:gd name="T33" fmla="*/ 30 h 126"/>
                <a:gd name="T34" fmla="*/ 20 w 143"/>
                <a:gd name="T35" fmla="*/ 14 h 126"/>
                <a:gd name="T36" fmla="*/ 17 w 143"/>
                <a:gd name="T37" fmla="*/ 8 h 126"/>
                <a:gd name="T38" fmla="*/ 8 w 143"/>
                <a:gd name="T39" fmla="*/ 5 h 126"/>
                <a:gd name="T40" fmla="*/ 0 w 143"/>
                <a:gd name="T41" fmla="*/ 0 h 126"/>
                <a:gd name="T42" fmla="*/ 62 w 143"/>
                <a:gd name="T43" fmla="*/ 4 h 126"/>
                <a:gd name="T44" fmla="*/ 48 w 143"/>
                <a:gd name="T45" fmla="*/ 6 h 126"/>
                <a:gd name="T46" fmla="*/ 41 w 143"/>
                <a:gd name="T47" fmla="*/ 10 h 126"/>
                <a:gd name="T48" fmla="*/ 39 w 143"/>
                <a:gd name="T49" fmla="*/ 17 h 126"/>
                <a:gd name="T50" fmla="*/ 38 w 143"/>
                <a:gd name="T51" fmla="*/ 67 h 126"/>
                <a:gd name="T52" fmla="*/ 38 w 143"/>
                <a:gd name="T53" fmla="*/ 76 h 126"/>
                <a:gd name="T54" fmla="*/ 41 w 143"/>
                <a:gd name="T55" fmla="*/ 93 h 126"/>
                <a:gd name="T56" fmla="*/ 47 w 143"/>
                <a:gd name="T57" fmla="*/ 101 h 126"/>
                <a:gd name="T58" fmla="*/ 54 w 143"/>
                <a:gd name="T59" fmla="*/ 109 h 126"/>
                <a:gd name="T60" fmla="*/ 65 w 143"/>
                <a:gd name="T61" fmla="*/ 115 h 126"/>
                <a:gd name="T62" fmla="*/ 81 w 143"/>
                <a:gd name="T63" fmla="*/ 116 h 126"/>
                <a:gd name="T64" fmla="*/ 88 w 143"/>
                <a:gd name="T65" fmla="*/ 116 h 126"/>
                <a:gd name="T66" fmla="*/ 100 w 143"/>
                <a:gd name="T67" fmla="*/ 113 h 126"/>
                <a:gd name="T68" fmla="*/ 107 w 143"/>
                <a:gd name="T69" fmla="*/ 107 h 126"/>
                <a:gd name="T70" fmla="*/ 114 w 143"/>
                <a:gd name="T71" fmla="*/ 96 h 126"/>
                <a:gd name="T72" fmla="*/ 117 w 143"/>
                <a:gd name="T73" fmla="*/ 76 h 126"/>
                <a:gd name="T74" fmla="*/ 117 w 143"/>
                <a:gd name="T75" fmla="*/ 39 h 126"/>
                <a:gd name="T76" fmla="*/ 116 w 143"/>
                <a:gd name="T77" fmla="*/ 24 h 126"/>
                <a:gd name="T78" fmla="*/ 113 w 143"/>
                <a:gd name="T79" fmla="*/ 13 h 126"/>
                <a:gd name="T80" fmla="*/ 105 w 143"/>
                <a:gd name="T81" fmla="*/ 6 h 126"/>
                <a:gd name="T82" fmla="*/ 90 w 143"/>
                <a:gd name="T83" fmla="*/ 4 h 126"/>
                <a:gd name="T84" fmla="*/ 143 w 143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3" h="126">
                  <a:moveTo>
                    <a:pt x="143" y="0"/>
                  </a:moveTo>
                  <a:lnTo>
                    <a:pt x="143" y="4"/>
                  </a:lnTo>
                  <a:lnTo>
                    <a:pt x="143" y="4"/>
                  </a:lnTo>
                  <a:lnTo>
                    <a:pt x="137" y="5"/>
                  </a:lnTo>
                  <a:lnTo>
                    <a:pt x="132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4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7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8" y="121"/>
                  </a:lnTo>
                  <a:lnTo>
                    <a:pt x="86" y="124"/>
                  </a:lnTo>
                  <a:lnTo>
                    <a:pt x="72" y="126"/>
                  </a:lnTo>
                  <a:lnTo>
                    <a:pt x="72" y="126"/>
                  </a:lnTo>
                  <a:lnTo>
                    <a:pt x="63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7" y="115"/>
                  </a:lnTo>
                  <a:lnTo>
                    <a:pt x="32" y="112"/>
                  </a:lnTo>
                  <a:lnTo>
                    <a:pt x="28" y="107"/>
                  </a:lnTo>
                  <a:lnTo>
                    <a:pt x="26" y="103"/>
                  </a:lnTo>
                  <a:lnTo>
                    <a:pt x="24" y="95"/>
                  </a:lnTo>
                  <a:lnTo>
                    <a:pt x="23" y="85"/>
                  </a:lnTo>
                  <a:lnTo>
                    <a:pt x="23" y="70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0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5" y="8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39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1" y="93"/>
                  </a:lnTo>
                  <a:lnTo>
                    <a:pt x="43" y="98"/>
                  </a:lnTo>
                  <a:lnTo>
                    <a:pt x="47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5" y="115"/>
                  </a:lnTo>
                  <a:lnTo>
                    <a:pt x="73" y="116"/>
                  </a:lnTo>
                  <a:lnTo>
                    <a:pt x="81" y="116"/>
                  </a:lnTo>
                  <a:lnTo>
                    <a:pt x="81" y="116"/>
                  </a:lnTo>
                  <a:lnTo>
                    <a:pt x="88" y="116"/>
                  </a:lnTo>
                  <a:lnTo>
                    <a:pt x="94" y="115"/>
                  </a:lnTo>
                  <a:lnTo>
                    <a:pt x="100" y="113"/>
                  </a:lnTo>
                  <a:lnTo>
                    <a:pt x="103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6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6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09" y="9"/>
                  </a:lnTo>
                  <a:lnTo>
                    <a:pt x="105" y="6"/>
                  </a:lnTo>
                  <a:lnTo>
                    <a:pt x="99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2440" y="2009"/>
              <a:ext cx="133" cy="124"/>
            </a:xfrm>
            <a:custGeom>
              <a:avLst/>
              <a:gdLst>
                <a:gd name="T0" fmla="*/ 23 w 133"/>
                <a:gd name="T1" fmla="*/ 37 h 124"/>
                <a:gd name="T2" fmla="*/ 20 w 133"/>
                <a:gd name="T3" fmla="*/ 15 h 124"/>
                <a:gd name="T4" fmla="*/ 17 w 133"/>
                <a:gd name="T5" fmla="*/ 8 h 124"/>
                <a:gd name="T6" fmla="*/ 8 w 133"/>
                <a:gd name="T7" fmla="*/ 5 h 124"/>
                <a:gd name="T8" fmla="*/ 1 w 133"/>
                <a:gd name="T9" fmla="*/ 1 h 124"/>
                <a:gd name="T10" fmla="*/ 45 w 133"/>
                <a:gd name="T11" fmla="*/ 0 h 124"/>
                <a:gd name="T12" fmla="*/ 72 w 133"/>
                <a:gd name="T13" fmla="*/ 2 h 124"/>
                <a:gd name="T14" fmla="*/ 87 w 133"/>
                <a:gd name="T15" fmla="*/ 10 h 124"/>
                <a:gd name="T16" fmla="*/ 93 w 133"/>
                <a:gd name="T17" fmla="*/ 21 h 124"/>
                <a:gd name="T18" fmla="*/ 94 w 133"/>
                <a:gd name="T19" fmla="*/ 29 h 124"/>
                <a:gd name="T20" fmla="*/ 94 w 133"/>
                <a:gd name="T21" fmla="*/ 35 h 124"/>
                <a:gd name="T22" fmla="*/ 91 w 133"/>
                <a:gd name="T23" fmla="*/ 44 h 124"/>
                <a:gd name="T24" fmla="*/ 80 w 133"/>
                <a:gd name="T25" fmla="*/ 54 h 124"/>
                <a:gd name="T26" fmla="*/ 72 w 133"/>
                <a:gd name="T27" fmla="*/ 60 h 124"/>
                <a:gd name="T28" fmla="*/ 84 w 133"/>
                <a:gd name="T29" fmla="*/ 80 h 124"/>
                <a:gd name="T30" fmla="*/ 98 w 133"/>
                <a:gd name="T31" fmla="*/ 98 h 124"/>
                <a:gd name="T32" fmla="*/ 114 w 133"/>
                <a:gd name="T33" fmla="*/ 113 h 124"/>
                <a:gd name="T34" fmla="*/ 133 w 133"/>
                <a:gd name="T35" fmla="*/ 122 h 124"/>
                <a:gd name="T36" fmla="*/ 133 w 133"/>
                <a:gd name="T37" fmla="*/ 124 h 124"/>
                <a:gd name="T38" fmla="*/ 108 w 133"/>
                <a:gd name="T39" fmla="*/ 122 h 124"/>
                <a:gd name="T40" fmla="*/ 98 w 133"/>
                <a:gd name="T41" fmla="*/ 120 h 124"/>
                <a:gd name="T42" fmla="*/ 89 w 133"/>
                <a:gd name="T43" fmla="*/ 113 h 124"/>
                <a:gd name="T44" fmla="*/ 81 w 133"/>
                <a:gd name="T45" fmla="*/ 104 h 124"/>
                <a:gd name="T46" fmla="*/ 64 w 133"/>
                <a:gd name="T47" fmla="*/ 77 h 124"/>
                <a:gd name="T48" fmla="*/ 62 w 133"/>
                <a:gd name="T49" fmla="*/ 73 h 124"/>
                <a:gd name="T50" fmla="*/ 56 w 133"/>
                <a:gd name="T51" fmla="*/ 67 h 124"/>
                <a:gd name="T52" fmla="*/ 47 w 133"/>
                <a:gd name="T53" fmla="*/ 66 h 124"/>
                <a:gd name="T54" fmla="*/ 38 w 133"/>
                <a:gd name="T55" fmla="*/ 93 h 124"/>
                <a:gd name="T56" fmla="*/ 39 w 133"/>
                <a:gd name="T57" fmla="*/ 106 h 124"/>
                <a:gd name="T58" fmla="*/ 41 w 133"/>
                <a:gd name="T59" fmla="*/ 113 h 124"/>
                <a:gd name="T60" fmla="*/ 49 w 133"/>
                <a:gd name="T61" fmla="*/ 118 h 124"/>
                <a:gd name="T62" fmla="*/ 63 w 133"/>
                <a:gd name="T63" fmla="*/ 123 h 124"/>
                <a:gd name="T64" fmla="*/ 0 w 133"/>
                <a:gd name="T65" fmla="*/ 120 h 124"/>
                <a:gd name="T66" fmla="*/ 6 w 133"/>
                <a:gd name="T67" fmla="*/ 119 h 124"/>
                <a:gd name="T68" fmla="*/ 16 w 133"/>
                <a:gd name="T69" fmla="*/ 115 h 124"/>
                <a:gd name="T70" fmla="*/ 20 w 133"/>
                <a:gd name="T71" fmla="*/ 109 h 124"/>
                <a:gd name="T72" fmla="*/ 23 w 133"/>
                <a:gd name="T73" fmla="*/ 93 h 124"/>
                <a:gd name="T74" fmla="*/ 38 w 133"/>
                <a:gd name="T75" fmla="*/ 61 h 124"/>
                <a:gd name="T76" fmla="*/ 45 w 133"/>
                <a:gd name="T77" fmla="*/ 61 h 124"/>
                <a:gd name="T78" fmla="*/ 57 w 133"/>
                <a:gd name="T79" fmla="*/ 58 h 124"/>
                <a:gd name="T80" fmla="*/ 69 w 133"/>
                <a:gd name="T81" fmla="*/ 51 h 124"/>
                <a:gd name="T82" fmla="*/ 74 w 133"/>
                <a:gd name="T83" fmla="*/ 40 h 124"/>
                <a:gd name="T84" fmla="*/ 76 w 133"/>
                <a:gd name="T85" fmla="*/ 33 h 124"/>
                <a:gd name="T86" fmla="*/ 72 w 133"/>
                <a:gd name="T87" fmla="*/ 20 h 124"/>
                <a:gd name="T88" fmla="*/ 64 w 133"/>
                <a:gd name="T89" fmla="*/ 10 h 124"/>
                <a:gd name="T90" fmla="*/ 51 w 133"/>
                <a:gd name="T91" fmla="*/ 6 h 124"/>
                <a:gd name="T92" fmla="*/ 38 w 133"/>
                <a:gd name="T93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124">
                  <a:moveTo>
                    <a:pt x="23" y="37"/>
                  </a:moveTo>
                  <a:lnTo>
                    <a:pt x="23" y="37"/>
                  </a:lnTo>
                  <a:lnTo>
                    <a:pt x="21" y="21"/>
                  </a:lnTo>
                  <a:lnTo>
                    <a:pt x="20" y="15"/>
                  </a:lnTo>
                  <a:lnTo>
                    <a:pt x="19" y="12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1" y="0"/>
                  </a:lnTo>
                  <a:lnTo>
                    <a:pt x="72" y="2"/>
                  </a:lnTo>
                  <a:lnTo>
                    <a:pt x="80" y="6"/>
                  </a:lnTo>
                  <a:lnTo>
                    <a:pt x="87" y="10"/>
                  </a:lnTo>
                  <a:lnTo>
                    <a:pt x="91" y="16"/>
                  </a:lnTo>
                  <a:lnTo>
                    <a:pt x="93" y="21"/>
                  </a:lnTo>
                  <a:lnTo>
                    <a:pt x="94" y="25"/>
                  </a:lnTo>
                  <a:lnTo>
                    <a:pt x="94" y="29"/>
                  </a:lnTo>
                  <a:lnTo>
                    <a:pt x="94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1" y="44"/>
                  </a:lnTo>
                  <a:lnTo>
                    <a:pt x="88" y="47"/>
                  </a:lnTo>
                  <a:lnTo>
                    <a:pt x="80" y="54"/>
                  </a:lnTo>
                  <a:lnTo>
                    <a:pt x="72" y="59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84" y="80"/>
                  </a:lnTo>
                  <a:lnTo>
                    <a:pt x="91" y="89"/>
                  </a:lnTo>
                  <a:lnTo>
                    <a:pt x="98" y="98"/>
                  </a:lnTo>
                  <a:lnTo>
                    <a:pt x="104" y="106"/>
                  </a:lnTo>
                  <a:lnTo>
                    <a:pt x="114" y="113"/>
                  </a:lnTo>
                  <a:lnTo>
                    <a:pt x="123" y="119"/>
                  </a:lnTo>
                  <a:lnTo>
                    <a:pt x="133" y="122"/>
                  </a:lnTo>
                  <a:lnTo>
                    <a:pt x="133" y="124"/>
                  </a:lnTo>
                  <a:lnTo>
                    <a:pt x="133" y="124"/>
                  </a:lnTo>
                  <a:lnTo>
                    <a:pt x="119" y="123"/>
                  </a:lnTo>
                  <a:lnTo>
                    <a:pt x="108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1" y="104"/>
                  </a:lnTo>
                  <a:lnTo>
                    <a:pt x="73" y="93"/>
                  </a:lnTo>
                  <a:lnTo>
                    <a:pt x="64" y="77"/>
                  </a:lnTo>
                  <a:lnTo>
                    <a:pt x="64" y="77"/>
                  </a:lnTo>
                  <a:lnTo>
                    <a:pt x="62" y="73"/>
                  </a:lnTo>
                  <a:lnTo>
                    <a:pt x="60" y="69"/>
                  </a:lnTo>
                  <a:lnTo>
                    <a:pt x="56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8" y="6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1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3" y="120"/>
                  </a:lnTo>
                  <a:lnTo>
                    <a:pt x="63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6" y="119"/>
                  </a:lnTo>
                  <a:lnTo>
                    <a:pt x="12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0" y="109"/>
                  </a:lnTo>
                  <a:lnTo>
                    <a:pt x="21" y="105"/>
                  </a:lnTo>
                  <a:lnTo>
                    <a:pt x="23" y="93"/>
                  </a:lnTo>
                  <a:lnTo>
                    <a:pt x="23" y="37"/>
                  </a:lnTo>
                  <a:close/>
                  <a:moveTo>
                    <a:pt x="38" y="61"/>
                  </a:moveTo>
                  <a:lnTo>
                    <a:pt x="38" y="61"/>
                  </a:lnTo>
                  <a:lnTo>
                    <a:pt x="45" y="61"/>
                  </a:lnTo>
                  <a:lnTo>
                    <a:pt x="51" y="60"/>
                  </a:lnTo>
                  <a:lnTo>
                    <a:pt x="57" y="58"/>
                  </a:lnTo>
                  <a:lnTo>
                    <a:pt x="63" y="54"/>
                  </a:lnTo>
                  <a:lnTo>
                    <a:pt x="69" y="51"/>
                  </a:lnTo>
                  <a:lnTo>
                    <a:pt x="72" y="46"/>
                  </a:lnTo>
                  <a:lnTo>
                    <a:pt x="74" y="40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74" y="25"/>
                  </a:lnTo>
                  <a:lnTo>
                    <a:pt x="72" y="20"/>
                  </a:lnTo>
                  <a:lnTo>
                    <a:pt x="69" y="15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1" y="6"/>
                  </a:lnTo>
                  <a:lnTo>
                    <a:pt x="45" y="5"/>
                  </a:lnTo>
                  <a:lnTo>
                    <a:pt x="38" y="4"/>
                  </a:lnTo>
                  <a:lnTo>
                    <a:pt x="38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/>
            <p:cNvSpPr>
              <a:spLocks/>
            </p:cNvSpPr>
            <p:nvPr userDrawn="1"/>
          </p:nvSpPr>
          <p:spPr bwMode="auto">
            <a:xfrm>
              <a:off x="2600" y="2009"/>
              <a:ext cx="142" cy="127"/>
            </a:xfrm>
            <a:custGeom>
              <a:avLst/>
              <a:gdLst>
                <a:gd name="T0" fmla="*/ 119 w 142"/>
                <a:gd name="T1" fmla="*/ 95 h 127"/>
                <a:gd name="T2" fmla="*/ 117 w 142"/>
                <a:gd name="T3" fmla="*/ 29 h 127"/>
                <a:gd name="T4" fmla="*/ 117 w 142"/>
                <a:gd name="T5" fmla="*/ 29 h 127"/>
                <a:gd name="T6" fmla="*/ 117 w 142"/>
                <a:gd name="T7" fmla="*/ 23 h 127"/>
                <a:gd name="T8" fmla="*/ 116 w 142"/>
                <a:gd name="T9" fmla="*/ 19 h 127"/>
                <a:gd name="T10" fmla="*/ 115 w 142"/>
                <a:gd name="T11" fmla="*/ 14 h 127"/>
                <a:gd name="T12" fmla="*/ 113 w 142"/>
                <a:gd name="T13" fmla="*/ 10 h 127"/>
                <a:gd name="T14" fmla="*/ 109 w 142"/>
                <a:gd name="T15" fmla="*/ 8 h 127"/>
                <a:gd name="T16" fmla="*/ 105 w 142"/>
                <a:gd name="T17" fmla="*/ 6 h 127"/>
                <a:gd name="T18" fmla="*/ 92 w 142"/>
                <a:gd name="T19" fmla="*/ 4 h 127"/>
                <a:gd name="T20" fmla="*/ 92 w 142"/>
                <a:gd name="T21" fmla="*/ 0 h 127"/>
                <a:gd name="T22" fmla="*/ 142 w 142"/>
                <a:gd name="T23" fmla="*/ 0 h 127"/>
                <a:gd name="T24" fmla="*/ 142 w 142"/>
                <a:gd name="T25" fmla="*/ 4 h 127"/>
                <a:gd name="T26" fmla="*/ 142 w 142"/>
                <a:gd name="T27" fmla="*/ 4 h 127"/>
                <a:gd name="T28" fmla="*/ 137 w 142"/>
                <a:gd name="T29" fmla="*/ 4 h 127"/>
                <a:gd name="T30" fmla="*/ 135 w 142"/>
                <a:gd name="T31" fmla="*/ 5 h 127"/>
                <a:gd name="T32" fmla="*/ 131 w 142"/>
                <a:gd name="T33" fmla="*/ 7 h 127"/>
                <a:gd name="T34" fmla="*/ 129 w 142"/>
                <a:gd name="T35" fmla="*/ 9 h 127"/>
                <a:gd name="T36" fmla="*/ 127 w 142"/>
                <a:gd name="T37" fmla="*/ 15 h 127"/>
                <a:gd name="T38" fmla="*/ 125 w 142"/>
                <a:gd name="T39" fmla="*/ 23 h 127"/>
                <a:gd name="T40" fmla="*/ 125 w 142"/>
                <a:gd name="T41" fmla="*/ 23 h 127"/>
                <a:gd name="T42" fmla="*/ 124 w 142"/>
                <a:gd name="T43" fmla="*/ 43 h 127"/>
                <a:gd name="T44" fmla="*/ 124 w 142"/>
                <a:gd name="T45" fmla="*/ 67 h 127"/>
                <a:gd name="T46" fmla="*/ 124 w 142"/>
                <a:gd name="T47" fmla="*/ 126 h 127"/>
                <a:gd name="T48" fmla="*/ 122 w 142"/>
                <a:gd name="T49" fmla="*/ 127 h 127"/>
                <a:gd name="T50" fmla="*/ 122 w 142"/>
                <a:gd name="T51" fmla="*/ 127 h 127"/>
                <a:gd name="T52" fmla="*/ 100 w 142"/>
                <a:gd name="T53" fmla="*/ 101 h 127"/>
                <a:gd name="T54" fmla="*/ 77 w 142"/>
                <a:gd name="T55" fmla="*/ 77 h 127"/>
                <a:gd name="T56" fmla="*/ 31 w 142"/>
                <a:gd name="T57" fmla="*/ 28 h 127"/>
                <a:gd name="T58" fmla="*/ 31 w 142"/>
                <a:gd name="T59" fmla="*/ 61 h 127"/>
                <a:gd name="T60" fmla="*/ 31 w 142"/>
                <a:gd name="T61" fmla="*/ 61 h 127"/>
                <a:gd name="T62" fmla="*/ 31 w 142"/>
                <a:gd name="T63" fmla="*/ 89 h 127"/>
                <a:gd name="T64" fmla="*/ 32 w 142"/>
                <a:gd name="T65" fmla="*/ 98 h 127"/>
                <a:gd name="T66" fmla="*/ 33 w 142"/>
                <a:gd name="T67" fmla="*/ 106 h 127"/>
                <a:gd name="T68" fmla="*/ 37 w 142"/>
                <a:gd name="T69" fmla="*/ 111 h 127"/>
                <a:gd name="T70" fmla="*/ 41 w 142"/>
                <a:gd name="T71" fmla="*/ 115 h 127"/>
                <a:gd name="T72" fmla="*/ 47 w 142"/>
                <a:gd name="T73" fmla="*/ 118 h 127"/>
                <a:gd name="T74" fmla="*/ 56 w 142"/>
                <a:gd name="T75" fmla="*/ 120 h 127"/>
                <a:gd name="T76" fmla="*/ 56 w 142"/>
                <a:gd name="T77" fmla="*/ 123 h 127"/>
                <a:gd name="T78" fmla="*/ 2 w 142"/>
                <a:gd name="T79" fmla="*/ 123 h 127"/>
                <a:gd name="T80" fmla="*/ 2 w 142"/>
                <a:gd name="T81" fmla="*/ 120 h 127"/>
                <a:gd name="T82" fmla="*/ 2 w 142"/>
                <a:gd name="T83" fmla="*/ 120 h 127"/>
                <a:gd name="T84" fmla="*/ 10 w 142"/>
                <a:gd name="T85" fmla="*/ 119 h 127"/>
                <a:gd name="T86" fmla="*/ 16 w 142"/>
                <a:gd name="T87" fmla="*/ 115 h 127"/>
                <a:gd name="T88" fmla="*/ 21 w 142"/>
                <a:gd name="T89" fmla="*/ 111 h 127"/>
                <a:gd name="T90" fmla="*/ 23 w 142"/>
                <a:gd name="T91" fmla="*/ 105 h 127"/>
                <a:gd name="T92" fmla="*/ 24 w 142"/>
                <a:gd name="T93" fmla="*/ 97 h 127"/>
                <a:gd name="T94" fmla="*/ 25 w 142"/>
                <a:gd name="T95" fmla="*/ 86 h 127"/>
                <a:gd name="T96" fmla="*/ 25 w 142"/>
                <a:gd name="T97" fmla="*/ 60 h 127"/>
                <a:gd name="T98" fmla="*/ 25 w 142"/>
                <a:gd name="T99" fmla="*/ 33 h 127"/>
                <a:gd name="T100" fmla="*/ 25 w 142"/>
                <a:gd name="T101" fmla="*/ 33 h 127"/>
                <a:gd name="T102" fmla="*/ 25 w 142"/>
                <a:gd name="T103" fmla="*/ 22 h 127"/>
                <a:gd name="T104" fmla="*/ 23 w 142"/>
                <a:gd name="T105" fmla="*/ 17 h 127"/>
                <a:gd name="T106" fmla="*/ 22 w 142"/>
                <a:gd name="T107" fmla="*/ 13 h 127"/>
                <a:gd name="T108" fmla="*/ 18 w 142"/>
                <a:gd name="T109" fmla="*/ 10 h 127"/>
                <a:gd name="T110" fmla="*/ 14 w 142"/>
                <a:gd name="T111" fmla="*/ 7 h 127"/>
                <a:gd name="T112" fmla="*/ 8 w 142"/>
                <a:gd name="T113" fmla="*/ 5 h 127"/>
                <a:gd name="T114" fmla="*/ 0 w 142"/>
                <a:gd name="T115" fmla="*/ 4 h 127"/>
                <a:gd name="T116" fmla="*/ 0 w 142"/>
                <a:gd name="T117" fmla="*/ 0 h 127"/>
                <a:gd name="T118" fmla="*/ 30 w 142"/>
                <a:gd name="T119" fmla="*/ 0 h 127"/>
                <a:gd name="T120" fmla="*/ 119 w 142"/>
                <a:gd name="T121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27">
                  <a:moveTo>
                    <a:pt x="119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5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4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1" y="115"/>
                  </a:lnTo>
                  <a:lnTo>
                    <a:pt x="47" y="118"/>
                  </a:lnTo>
                  <a:lnTo>
                    <a:pt x="56" y="120"/>
                  </a:lnTo>
                  <a:lnTo>
                    <a:pt x="56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21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5" y="22"/>
                  </a:lnTo>
                  <a:lnTo>
                    <a:pt x="23" y="17"/>
                  </a:lnTo>
                  <a:lnTo>
                    <a:pt x="22" y="13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119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0"/>
            <p:cNvSpPr>
              <a:spLocks/>
            </p:cNvSpPr>
            <p:nvPr userDrawn="1"/>
          </p:nvSpPr>
          <p:spPr bwMode="auto">
            <a:xfrm>
              <a:off x="2873" y="2009"/>
              <a:ext cx="142" cy="126"/>
            </a:xfrm>
            <a:custGeom>
              <a:avLst/>
              <a:gdLst>
                <a:gd name="T0" fmla="*/ 142 w 142"/>
                <a:gd name="T1" fmla="*/ 4 h 126"/>
                <a:gd name="T2" fmla="*/ 137 w 142"/>
                <a:gd name="T3" fmla="*/ 5 h 126"/>
                <a:gd name="T4" fmla="*/ 129 w 142"/>
                <a:gd name="T5" fmla="*/ 9 h 126"/>
                <a:gd name="T6" fmla="*/ 126 w 142"/>
                <a:gd name="T7" fmla="*/ 17 h 126"/>
                <a:gd name="T8" fmla="*/ 125 w 142"/>
                <a:gd name="T9" fmla="*/ 39 h 126"/>
                <a:gd name="T10" fmla="*/ 123 w 142"/>
                <a:gd name="T11" fmla="*/ 78 h 126"/>
                <a:gd name="T12" fmla="*/ 121 w 142"/>
                <a:gd name="T13" fmla="*/ 96 h 126"/>
                <a:gd name="T14" fmla="*/ 113 w 142"/>
                <a:gd name="T15" fmla="*/ 111 h 126"/>
                <a:gd name="T16" fmla="*/ 97 w 142"/>
                <a:gd name="T17" fmla="*/ 121 h 126"/>
                <a:gd name="T18" fmla="*/ 73 w 142"/>
                <a:gd name="T19" fmla="*/ 126 h 126"/>
                <a:gd name="T20" fmla="*/ 62 w 142"/>
                <a:gd name="T21" fmla="*/ 124 h 126"/>
                <a:gd name="T22" fmla="*/ 47 w 142"/>
                <a:gd name="T23" fmla="*/ 121 h 126"/>
                <a:gd name="T24" fmla="*/ 36 w 142"/>
                <a:gd name="T25" fmla="*/ 115 h 126"/>
                <a:gd name="T26" fmla="*/ 29 w 142"/>
                <a:gd name="T27" fmla="*/ 107 h 126"/>
                <a:gd name="T28" fmla="*/ 23 w 142"/>
                <a:gd name="T29" fmla="*/ 95 h 126"/>
                <a:gd name="T30" fmla="*/ 22 w 142"/>
                <a:gd name="T31" fmla="*/ 70 h 126"/>
                <a:gd name="T32" fmla="*/ 22 w 142"/>
                <a:gd name="T33" fmla="*/ 30 h 126"/>
                <a:gd name="T34" fmla="*/ 21 w 142"/>
                <a:gd name="T35" fmla="*/ 14 h 126"/>
                <a:gd name="T36" fmla="*/ 16 w 142"/>
                <a:gd name="T37" fmla="*/ 8 h 126"/>
                <a:gd name="T38" fmla="*/ 7 w 142"/>
                <a:gd name="T39" fmla="*/ 5 h 126"/>
                <a:gd name="T40" fmla="*/ 0 w 142"/>
                <a:gd name="T41" fmla="*/ 0 h 126"/>
                <a:gd name="T42" fmla="*/ 62 w 142"/>
                <a:gd name="T43" fmla="*/ 4 h 126"/>
                <a:gd name="T44" fmla="*/ 48 w 142"/>
                <a:gd name="T45" fmla="*/ 6 h 126"/>
                <a:gd name="T46" fmla="*/ 42 w 142"/>
                <a:gd name="T47" fmla="*/ 10 h 126"/>
                <a:gd name="T48" fmla="*/ 38 w 142"/>
                <a:gd name="T49" fmla="*/ 17 h 126"/>
                <a:gd name="T50" fmla="*/ 38 w 142"/>
                <a:gd name="T51" fmla="*/ 67 h 126"/>
                <a:gd name="T52" fmla="*/ 38 w 142"/>
                <a:gd name="T53" fmla="*/ 76 h 126"/>
                <a:gd name="T54" fmla="*/ 42 w 142"/>
                <a:gd name="T55" fmla="*/ 93 h 126"/>
                <a:gd name="T56" fmla="*/ 46 w 142"/>
                <a:gd name="T57" fmla="*/ 101 h 126"/>
                <a:gd name="T58" fmla="*/ 54 w 142"/>
                <a:gd name="T59" fmla="*/ 109 h 126"/>
                <a:gd name="T60" fmla="*/ 66 w 142"/>
                <a:gd name="T61" fmla="*/ 115 h 126"/>
                <a:gd name="T62" fmla="*/ 82 w 142"/>
                <a:gd name="T63" fmla="*/ 116 h 126"/>
                <a:gd name="T64" fmla="*/ 89 w 142"/>
                <a:gd name="T65" fmla="*/ 116 h 126"/>
                <a:gd name="T66" fmla="*/ 99 w 142"/>
                <a:gd name="T67" fmla="*/ 113 h 126"/>
                <a:gd name="T68" fmla="*/ 107 w 142"/>
                <a:gd name="T69" fmla="*/ 107 h 126"/>
                <a:gd name="T70" fmla="*/ 114 w 142"/>
                <a:gd name="T71" fmla="*/ 96 h 126"/>
                <a:gd name="T72" fmla="*/ 118 w 142"/>
                <a:gd name="T73" fmla="*/ 76 h 126"/>
                <a:gd name="T74" fmla="*/ 118 w 142"/>
                <a:gd name="T75" fmla="*/ 39 h 126"/>
                <a:gd name="T76" fmla="*/ 117 w 142"/>
                <a:gd name="T77" fmla="*/ 24 h 126"/>
                <a:gd name="T78" fmla="*/ 113 w 142"/>
                <a:gd name="T79" fmla="*/ 13 h 126"/>
                <a:gd name="T80" fmla="*/ 105 w 142"/>
                <a:gd name="T81" fmla="*/ 6 h 126"/>
                <a:gd name="T82" fmla="*/ 90 w 142"/>
                <a:gd name="T83" fmla="*/ 4 h 126"/>
                <a:gd name="T84" fmla="*/ 142 w 142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26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2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6" y="115"/>
                  </a:lnTo>
                  <a:lnTo>
                    <a:pt x="74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1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8" y="76"/>
                  </a:lnTo>
                  <a:lnTo>
                    <a:pt x="118" y="58"/>
                  </a:lnTo>
                  <a:lnTo>
                    <a:pt x="118" y="39"/>
                  </a:lnTo>
                  <a:lnTo>
                    <a:pt x="118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1"/>
            <p:cNvSpPr>
              <a:spLocks/>
            </p:cNvSpPr>
            <p:nvPr userDrawn="1"/>
          </p:nvSpPr>
          <p:spPr bwMode="auto">
            <a:xfrm>
              <a:off x="3059" y="2009"/>
              <a:ext cx="142" cy="127"/>
            </a:xfrm>
            <a:custGeom>
              <a:avLst/>
              <a:gdLst>
                <a:gd name="T0" fmla="*/ 118 w 142"/>
                <a:gd name="T1" fmla="*/ 95 h 127"/>
                <a:gd name="T2" fmla="*/ 117 w 142"/>
                <a:gd name="T3" fmla="*/ 29 h 127"/>
                <a:gd name="T4" fmla="*/ 117 w 142"/>
                <a:gd name="T5" fmla="*/ 29 h 127"/>
                <a:gd name="T6" fmla="*/ 117 w 142"/>
                <a:gd name="T7" fmla="*/ 23 h 127"/>
                <a:gd name="T8" fmla="*/ 116 w 142"/>
                <a:gd name="T9" fmla="*/ 19 h 127"/>
                <a:gd name="T10" fmla="*/ 115 w 142"/>
                <a:gd name="T11" fmla="*/ 14 h 127"/>
                <a:gd name="T12" fmla="*/ 113 w 142"/>
                <a:gd name="T13" fmla="*/ 10 h 127"/>
                <a:gd name="T14" fmla="*/ 109 w 142"/>
                <a:gd name="T15" fmla="*/ 8 h 127"/>
                <a:gd name="T16" fmla="*/ 105 w 142"/>
                <a:gd name="T17" fmla="*/ 6 h 127"/>
                <a:gd name="T18" fmla="*/ 92 w 142"/>
                <a:gd name="T19" fmla="*/ 4 h 127"/>
                <a:gd name="T20" fmla="*/ 92 w 142"/>
                <a:gd name="T21" fmla="*/ 0 h 127"/>
                <a:gd name="T22" fmla="*/ 142 w 142"/>
                <a:gd name="T23" fmla="*/ 0 h 127"/>
                <a:gd name="T24" fmla="*/ 142 w 142"/>
                <a:gd name="T25" fmla="*/ 4 h 127"/>
                <a:gd name="T26" fmla="*/ 142 w 142"/>
                <a:gd name="T27" fmla="*/ 4 h 127"/>
                <a:gd name="T28" fmla="*/ 137 w 142"/>
                <a:gd name="T29" fmla="*/ 4 h 127"/>
                <a:gd name="T30" fmla="*/ 133 w 142"/>
                <a:gd name="T31" fmla="*/ 5 h 127"/>
                <a:gd name="T32" fmla="*/ 131 w 142"/>
                <a:gd name="T33" fmla="*/ 7 h 127"/>
                <a:gd name="T34" fmla="*/ 129 w 142"/>
                <a:gd name="T35" fmla="*/ 9 h 127"/>
                <a:gd name="T36" fmla="*/ 127 w 142"/>
                <a:gd name="T37" fmla="*/ 15 h 127"/>
                <a:gd name="T38" fmla="*/ 125 w 142"/>
                <a:gd name="T39" fmla="*/ 23 h 127"/>
                <a:gd name="T40" fmla="*/ 125 w 142"/>
                <a:gd name="T41" fmla="*/ 23 h 127"/>
                <a:gd name="T42" fmla="*/ 124 w 142"/>
                <a:gd name="T43" fmla="*/ 43 h 127"/>
                <a:gd name="T44" fmla="*/ 123 w 142"/>
                <a:gd name="T45" fmla="*/ 67 h 127"/>
                <a:gd name="T46" fmla="*/ 124 w 142"/>
                <a:gd name="T47" fmla="*/ 126 h 127"/>
                <a:gd name="T48" fmla="*/ 122 w 142"/>
                <a:gd name="T49" fmla="*/ 127 h 127"/>
                <a:gd name="T50" fmla="*/ 122 w 142"/>
                <a:gd name="T51" fmla="*/ 127 h 127"/>
                <a:gd name="T52" fmla="*/ 100 w 142"/>
                <a:gd name="T53" fmla="*/ 101 h 127"/>
                <a:gd name="T54" fmla="*/ 77 w 142"/>
                <a:gd name="T55" fmla="*/ 77 h 127"/>
                <a:gd name="T56" fmla="*/ 31 w 142"/>
                <a:gd name="T57" fmla="*/ 28 h 127"/>
                <a:gd name="T58" fmla="*/ 31 w 142"/>
                <a:gd name="T59" fmla="*/ 61 h 127"/>
                <a:gd name="T60" fmla="*/ 31 w 142"/>
                <a:gd name="T61" fmla="*/ 61 h 127"/>
                <a:gd name="T62" fmla="*/ 31 w 142"/>
                <a:gd name="T63" fmla="*/ 89 h 127"/>
                <a:gd name="T64" fmla="*/ 32 w 142"/>
                <a:gd name="T65" fmla="*/ 98 h 127"/>
                <a:gd name="T66" fmla="*/ 33 w 142"/>
                <a:gd name="T67" fmla="*/ 106 h 127"/>
                <a:gd name="T68" fmla="*/ 37 w 142"/>
                <a:gd name="T69" fmla="*/ 111 h 127"/>
                <a:gd name="T70" fmla="*/ 40 w 142"/>
                <a:gd name="T71" fmla="*/ 115 h 127"/>
                <a:gd name="T72" fmla="*/ 47 w 142"/>
                <a:gd name="T73" fmla="*/ 118 h 127"/>
                <a:gd name="T74" fmla="*/ 55 w 142"/>
                <a:gd name="T75" fmla="*/ 120 h 127"/>
                <a:gd name="T76" fmla="*/ 55 w 142"/>
                <a:gd name="T77" fmla="*/ 123 h 127"/>
                <a:gd name="T78" fmla="*/ 2 w 142"/>
                <a:gd name="T79" fmla="*/ 123 h 127"/>
                <a:gd name="T80" fmla="*/ 2 w 142"/>
                <a:gd name="T81" fmla="*/ 120 h 127"/>
                <a:gd name="T82" fmla="*/ 2 w 142"/>
                <a:gd name="T83" fmla="*/ 120 h 127"/>
                <a:gd name="T84" fmla="*/ 10 w 142"/>
                <a:gd name="T85" fmla="*/ 119 h 127"/>
                <a:gd name="T86" fmla="*/ 16 w 142"/>
                <a:gd name="T87" fmla="*/ 115 h 127"/>
                <a:gd name="T88" fmla="*/ 19 w 142"/>
                <a:gd name="T89" fmla="*/ 111 h 127"/>
                <a:gd name="T90" fmla="*/ 23 w 142"/>
                <a:gd name="T91" fmla="*/ 105 h 127"/>
                <a:gd name="T92" fmla="*/ 24 w 142"/>
                <a:gd name="T93" fmla="*/ 97 h 127"/>
                <a:gd name="T94" fmla="*/ 25 w 142"/>
                <a:gd name="T95" fmla="*/ 86 h 127"/>
                <a:gd name="T96" fmla="*/ 25 w 142"/>
                <a:gd name="T97" fmla="*/ 60 h 127"/>
                <a:gd name="T98" fmla="*/ 25 w 142"/>
                <a:gd name="T99" fmla="*/ 33 h 127"/>
                <a:gd name="T100" fmla="*/ 25 w 142"/>
                <a:gd name="T101" fmla="*/ 33 h 127"/>
                <a:gd name="T102" fmla="*/ 24 w 142"/>
                <a:gd name="T103" fmla="*/ 22 h 127"/>
                <a:gd name="T104" fmla="*/ 23 w 142"/>
                <a:gd name="T105" fmla="*/ 17 h 127"/>
                <a:gd name="T106" fmla="*/ 20 w 142"/>
                <a:gd name="T107" fmla="*/ 13 h 127"/>
                <a:gd name="T108" fmla="*/ 17 w 142"/>
                <a:gd name="T109" fmla="*/ 10 h 127"/>
                <a:gd name="T110" fmla="*/ 12 w 142"/>
                <a:gd name="T111" fmla="*/ 7 h 127"/>
                <a:gd name="T112" fmla="*/ 7 w 142"/>
                <a:gd name="T113" fmla="*/ 5 h 127"/>
                <a:gd name="T114" fmla="*/ 0 w 142"/>
                <a:gd name="T115" fmla="*/ 4 h 127"/>
                <a:gd name="T116" fmla="*/ 0 w 142"/>
                <a:gd name="T117" fmla="*/ 0 h 127"/>
                <a:gd name="T118" fmla="*/ 29 w 142"/>
                <a:gd name="T119" fmla="*/ 0 h 127"/>
                <a:gd name="T120" fmla="*/ 118 w 142"/>
                <a:gd name="T121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27">
                  <a:moveTo>
                    <a:pt x="118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3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3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0" y="115"/>
                  </a:lnTo>
                  <a:lnTo>
                    <a:pt x="47" y="118"/>
                  </a:lnTo>
                  <a:lnTo>
                    <a:pt x="55" y="120"/>
                  </a:lnTo>
                  <a:lnTo>
                    <a:pt x="55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19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4" y="22"/>
                  </a:lnTo>
                  <a:lnTo>
                    <a:pt x="23" y="17"/>
                  </a:lnTo>
                  <a:lnTo>
                    <a:pt x="20" y="13"/>
                  </a:lnTo>
                  <a:lnTo>
                    <a:pt x="17" y="10"/>
                  </a:lnTo>
                  <a:lnTo>
                    <a:pt x="12" y="7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9" y="0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2"/>
            <p:cNvSpPr>
              <a:spLocks/>
            </p:cNvSpPr>
            <p:nvPr userDrawn="1"/>
          </p:nvSpPr>
          <p:spPr bwMode="auto">
            <a:xfrm>
              <a:off x="3245" y="2009"/>
              <a:ext cx="60" cy="123"/>
            </a:xfrm>
            <a:custGeom>
              <a:avLst/>
              <a:gdLst>
                <a:gd name="T0" fmla="*/ 39 w 60"/>
                <a:gd name="T1" fmla="*/ 93 h 123"/>
                <a:gd name="T2" fmla="*/ 39 w 60"/>
                <a:gd name="T3" fmla="*/ 93 h 123"/>
                <a:gd name="T4" fmla="*/ 40 w 60"/>
                <a:gd name="T5" fmla="*/ 105 h 123"/>
                <a:gd name="T6" fmla="*/ 40 w 60"/>
                <a:gd name="T7" fmla="*/ 109 h 123"/>
                <a:gd name="T8" fmla="*/ 42 w 60"/>
                <a:gd name="T9" fmla="*/ 113 h 123"/>
                <a:gd name="T10" fmla="*/ 44 w 60"/>
                <a:gd name="T11" fmla="*/ 115 h 123"/>
                <a:gd name="T12" fmla="*/ 49 w 60"/>
                <a:gd name="T13" fmla="*/ 118 h 123"/>
                <a:gd name="T14" fmla="*/ 54 w 60"/>
                <a:gd name="T15" fmla="*/ 119 h 123"/>
                <a:gd name="T16" fmla="*/ 60 w 60"/>
                <a:gd name="T17" fmla="*/ 120 h 123"/>
                <a:gd name="T18" fmla="*/ 60 w 60"/>
                <a:gd name="T19" fmla="*/ 123 h 123"/>
                <a:gd name="T20" fmla="*/ 0 w 60"/>
                <a:gd name="T21" fmla="*/ 123 h 123"/>
                <a:gd name="T22" fmla="*/ 0 w 60"/>
                <a:gd name="T23" fmla="*/ 120 h 123"/>
                <a:gd name="T24" fmla="*/ 0 w 60"/>
                <a:gd name="T25" fmla="*/ 120 h 123"/>
                <a:gd name="T26" fmla="*/ 7 w 60"/>
                <a:gd name="T27" fmla="*/ 119 h 123"/>
                <a:gd name="T28" fmla="*/ 13 w 60"/>
                <a:gd name="T29" fmla="*/ 118 h 123"/>
                <a:gd name="T30" fmla="*/ 17 w 60"/>
                <a:gd name="T31" fmla="*/ 115 h 123"/>
                <a:gd name="T32" fmla="*/ 19 w 60"/>
                <a:gd name="T33" fmla="*/ 113 h 123"/>
                <a:gd name="T34" fmla="*/ 21 w 60"/>
                <a:gd name="T35" fmla="*/ 109 h 123"/>
                <a:gd name="T36" fmla="*/ 22 w 60"/>
                <a:gd name="T37" fmla="*/ 105 h 123"/>
                <a:gd name="T38" fmla="*/ 22 w 60"/>
                <a:gd name="T39" fmla="*/ 93 h 123"/>
                <a:gd name="T40" fmla="*/ 22 w 60"/>
                <a:gd name="T41" fmla="*/ 30 h 123"/>
                <a:gd name="T42" fmla="*/ 22 w 60"/>
                <a:gd name="T43" fmla="*/ 30 h 123"/>
                <a:gd name="T44" fmla="*/ 22 w 60"/>
                <a:gd name="T45" fmla="*/ 19 h 123"/>
                <a:gd name="T46" fmla="*/ 21 w 60"/>
                <a:gd name="T47" fmla="*/ 14 h 123"/>
                <a:gd name="T48" fmla="*/ 19 w 60"/>
                <a:gd name="T49" fmla="*/ 10 h 123"/>
                <a:gd name="T50" fmla="*/ 17 w 60"/>
                <a:gd name="T51" fmla="*/ 8 h 123"/>
                <a:gd name="T52" fmla="*/ 13 w 60"/>
                <a:gd name="T53" fmla="*/ 6 h 123"/>
                <a:gd name="T54" fmla="*/ 7 w 60"/>
                <a:gd name="T55" fmla="*/ 5 h 123"/>
                <a:gd name="T56" fmla="*/ 0 w 60"/>
                <a:gd name="T57" fmla="*/ 4 h 123"/>
                <a:gd name="T58" fmla="*/ 0 w 60"/>
                <a:gd name="T59" fmla="*/ 0 h 123"/>
                <a:gd name="T60" fmla="*/ 60 w 60"/>
                <a:gd name="T61" fmla="*/ 0 h 123"/>
                <a:gd name="T62" fmla="*/ 60 w 60"/>
                <a:gd name="T63" fmla="*/ 4 h 123"/>
                <a:gd name="T64" fmla="*/ 60 w 60"/>
                <a:gd name="T65" fmla="*/ 4 h 123"/>
                <a:gd name="T66" fmla="*/ 54 w 60"/>
                <a:gd name="T67" fmla="*/ 5 h 123"/>
                <a:gd name="T68" fmla="*/ 49 w 60"/>
                <a:gd name="T69" fmla="*/ 6 h 123"/>
                <a:gd name="T70" fmla="*/ 44 w 60"/>
                <a:gd name="T71" fmla="*/ 8 h 123"/>
                <a:gd name="T72" fmla="*/ 42 w 60"/>
                <a:gd name="T73" fmla="*/ 10 h 123"/>
                <a:gd name="T74" fmla="*/ 40 w 60"/>
                <a:gd name="T75" fmla="*/ 14 h 123"/>
                <a:gd name="T76" fmla="*/ 40 w 60"/>
                <a:gd name="T77" fmla="*/ 19 h 123"/>
                <a:gd name="T78" fmla="*/ 39 w 60"/>
                <a:gd name="T79" fmla="*/ 30 h 123"/>
                <a:gd name="T80" fmla="*/ 39 w 60"/>
                <a:gd name="T81" fmla="*/ 9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123">
                  <a:moveTo>
                    <a:pt x="39" y="93"/>
                  </a:moveTo>
                  <a:lnTo>
                    <a:pt x="39" y="93"/>
                  </a:lnTo>
                  <a:lnTo>
                    <a:pt x="40" y="105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0" y="120"/>
                  </a:lnTo>
                  <a:lnTo>
                    <a:pt x="6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39" y="30"/>
                  </a:lnTo>
                  <a:lnTo>
                    <a:pt x="39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3"/>
            <p:cNvSpPr>
              <a:spLocks/>
            </p:cNvSpPr>
            <p:nvPr userDrawn="1"/>
          </p:nvSpPr>
          <p:spPr bwMode="auto">
            <a:xfrm>
              <a:off x="3343" y="2009"/>
              <a:ext cx="137" cy="127"/>
            </a:xfrm>
            <a:custGeom>
              <a:avLst/>
              <a:gdLst>
                <a:gd name="T0" fmla="*/ 137 w 137"/>
                <a:gd name="T1" fmla="*/ 0 h 127"/>
                <a:gd name="T2" fmla="*/ 137 w 137"/>
                <a:gd name="T3" fmla="*/ 4 h 127"/>
                <a:gd name="T4" fmla="*/ 137 w 137"/>
                <a:gd name="T5" fmla="*/ 4 h 127"/>
                <a:gd name="T6" fmla="*/ 131 w 137"/>
                <a:gd name="T7" fmla="*/ 5 h 127"/>
                <a:gd name="T8" fmla="*/ 126 w 137"/>
                <a:gd name="T9" fmla="*/ 7 h 127"/>
                <a:gd name="T10" fmla="*/ 122 w 137"/>
                <a:gd name="T11" fmla="*/ 10 h 127"/>
                <a:gd name="T12" fmla="*/ 118 w 137"/>
                <a:gd name="T13" fmla="*/ 15 h 127"/>
                <a:gd name="T14" fmla="*/ 111 w 137"/>
                <a:gd name="T15" fmla="*/ 28 h 127"/>
                <a:gd name="T16" fmla="*/ 103 w 137"/>
                <a:gd name="T17" fmla="*/ 45 h 127"/>
                <a:gd name="T18" fmla="*/ 69 w 137"/>
                <a:gd name="T19" fmla="*/ 127 h 127"/>
                <a:gd name="T20" fmla="*/ 66 w 137"/>
                <a:gd name="T21" fmla="*/ 127 h 127"/>
                <a:gd name="T22" fmla="*/ 26 w 137"/>
                <a:gd name="T23" fmla="*/ 30 h 127"/>
                <a:gd name="T24" fmla="*/ 26 w 137"/>
                <a:gd name="T25" fmla="*/ 30 h 127"/>
                <a:gd name="T26" fmla="*/ 21 w 137"/>
                <a:gd name="T27" fmla="*/ 20 h 127"/>
                <a:gd name="T28" fmla="*/ 17 w 137"/>
                <a:gd name="T29" fmla="*/ 12 h 127"/>
                <a:gd name="T30" fmla="*/ 13 w 137"/>
                <a:gd name="T31" fmla="*/ 9 h 127"/>
                <a:gd name="T32" fmla="*/ 10 w 137"/>
                <a:gd name="T33" fmla="*/ 6 h 127"/>
                <a:gd name="T34" fmla="*/ 5 w 137"/>
                <a:gd name="T35" fmla="*/ 5 h 127"/>
                <a:gd name="T36" fmla="*/ 0 w 137"/>
                <a:gd name="T37" fmla="*/ 4 h 127"/>
                <a:gd name="T38" fmla="*/ 0 w 137"/>
                <a:gd name="T39" fmla="*/ 0 h 127"/>
                <a:gd name="T40" fmla="*/ 57 w 137"/>
                <a:gd name="T41" fmla="*/ 0 h 127"/>
                <a:gd name="T42" fmla="*/ 57 w 137"/>
                <a:gd name="T43" fmla="*/ 4 h 127"/>
                <a:gd name="T44" fmla="*/ 57 w 137"/>
                <a:gd name="T45" fmla="*/ 4 h 127"/>
                <a:gd name="T46" fmla="*/ 49 w 137"/>
                <a:gd name="T47" fmla="*/ 5 h 127"/>
                <a:gd name="T48" fmla="*/ 44 w 137"/>
                <a:gd name="T49" fmla="*/ 7 h 127"/>
                <a:gd name="T50" fmla="*/ 41 w 137"/>
                <a:gd name="T51" fmla="*/ 10 h 127"/>
                <a:gd name="T52" fmla="*/ 40 w 137"/>
                <a:gd name="T53" fmla="*/ 14 h 127"/>
                <a:gd name="T54" fmla="*/ 40 w 137"/>
                <a:gd name="T55" fmla="*/ 19 h 127"/>
                <a:gd name="T56" fmla="*/ 41 w 137"/>
                <a:gd name="T57" fmla="*/ 22 h 127"/>
                <a:gd name="T58" fmla="*/ 44 w 137"/>
                <a:gd name="T59" fmla="*/ 31 h 127"/>
                <a:gd name="T60" fmla="*/ 73 w 137"/>
                <a:gd name="T61" fmla="*/ 101 h 127"/>
                <a:gd name="T62" fmla="*/ 95 w 137"/>
                <a:gd name="T63" fmla="*/ 50 h 127"/>
                <a:gd name="T64" fmla="*/ 95 w 137"/>
                <a:gd name="T65" fmla="*/ 50 h 127"/>
                <a:gd name="T66" fmla="*/ 104 w 137"/>
                <a:gd name="T67" fmla="*/ 28 h 127"/>
                <a:gd name="T68" fmla="*/ 107 w 137"/>
                <a:gd name="T69" fmla="*/ 20 h 127"/>
                <a:gd name="T70" fmla="*/ 107 w 137"/>
                <a:gd name="T71" fmla="*/ 14 h 127"/>
                <a:gd name="T72" fmla="*/ 105 w 137"/>
                <a:gd name="T73" fmla="*/ 10 h 127"/>
                <a:gd name="T74" fmla="*/ 101 w 137"/>
                <a:gd name="T75" fmla="*/ 7 h 127"/>
                <a:gd name="T76" fmla="*/ 95 w 137"/>
                <a:gd name="T77" fmla="*/ 5 h 127"/>
                <a:gd name="T78" fmla="*/ 86 w 137"/>
                <a:gd name="T79" fmla="*/ 4 h 127"/>
                <a:gd name="T80" fmla="*/ 86 w 137"/>
                <a:gd name="T81" fmla="*/ 0 h 127"/>
                <a:gd name="T82" fmla="*/ 137 w 137"/>
                <a:gd name="T8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7" h="127">
                  <a:moveTo>
                    <a:pt x="137" y="0"/>
                  </a:moveTo>
                  <a:lnTo>
                    <a:pt x="137" y="4"/>
                  </a:lnTo>
                  <a:lnTo>
                    <a:pt x="137" y="4"/>
                  </a:lnTo>
                  <a:lnTo>
                    <a:pt x="131" y="5"/>
                  </a:lnTo>
                  <a:lnTo>
                    <a:pt x="126" y="7"/>
                  </a:lnTo>
                  <a:lnTo>
                    <a:pt x="122" y="10"/>
                  </a:lnTo>
                  <a:lnTo>
                    <a:pt x="118" y="15"/>
                  </a:lnTo>
                  <a:lnTo>
                    <a:pt x="111" y="28"/>
                  </a:lnTo>
                  <a:lnTo>
                    <a:pt x="103" y="45"/>
                  </a:lnTo>
                  <a:lnTo>
                    <a:pt x="69" y="127"/>
                  </a:lnTo>
                  <a:lnTo>
                    <a:pt x="66" y="127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1" y="20"/>
                  </a:lnTo>
                  <a:lnTo>
                    <a:pt x="17" y="12"/>
                  </a:lnTo>
                  <a:lnTo>
                    <a:pt x="13" y="9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49" y="5"/>
                  </a:lnTo>
                  <a:lnTo>
                    <a:pt x="44" y="7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41" y="22"/>
                  </a:lnTo>
                  <a:lnTo>
                    <a:pt x="44" y="31"/>
                  </a:lnTo>
                  <a:lnTo>
                    <a:pt x="73" y="101"/>
                  </a:lnTo>
                  <a:lnTo>
                    <a:pt x="95" y="50"/>
                  </a:lnTo>
                  <a:lnTo>
                    <a:pt x="95" y="50"/>
                  </a:lnTo>
                  <a:lnTo>
                    <a:pt x="104" y="28"/>
                  </a:lnTo>
                  <a:lnTo>
                    <a:pt x="107" y="20"/>
                  </a:lnTo>
                  <a:lnTo>
                    <a:pt x="107" y="14"/>
                  </a:lnTo>
                  <a:lnTo>
                    <a:pt x="105" y="10"/>
                  </a:lnTo>
                  <a:lnTo>
                    <a:pt x="101" y="7"/>
                  </a:lnTo>
                  <a:lnTo>
                    <a:pt x="95" y="5"/>
                  </a:lnTo>
                  <a:lnTo>
                    <a:pt x="86" y="4"/>
                  </a:lnTo>
                  <a:lnTo>
                    <a:pt x="86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4"/>
            <p:cNvSpPr>
              <a:spLocks/>
            </p:cNvSpPr>
            <p:nvPr userDrawn="1"/>
          </p:nvSpPr>
          <p:spPr bwMode="auto">
            <a:xfrm>
              <a:off x="3508" y="2009"/>
              <a:ext cx="108" cy="123"/>
            </a:xfrm>
            <a:custGeom>
              <a:avLst/>
              <a:gdLst>
                <a:gd name="T0" fmla="*/ 0 w 108"/>
                <a:gd name="T1" fmla="*/ 120 h 123"/>
                <a:gd name="T2" fmla="*/ 13 w 108"/>
                <a:gd name="T3" fmla="*/ 118 h 123"/>
                <a:gd name="T4" fmla="*/ 20 w 108"/>
                <a:gd name="T5" fmla="*/ 113 h 123"/>
                <a:gd name="T6" fmla="*/ 22 w 108"/>
                <a:gd name="T7" fmla="*/ 105 h 123"/>
                <a:gd name="T8" fmla="*/ 23 w 108"/>
                <a:gd name="T9" fmla="*/ 30 h 123"/>
                <a:gd name="T10" fmla="*/ 22 w 108"/>
                <a:gd name="T11" fmla="*/ 19 h 123"/>
                <a:gd name="T12" fmla="*/ 20 w 108"/>
                <a:gd name="T13" fmla="*/ 10 h 123"/>
                <a:gd name="T14" fmla="*/ 13 w 108"/>
                <a:gd name="T15" fmla="*/ 6 h 123"/>
                <a:gd name="T16" fmla="*/ 0 w 108"/>
                <a:gd name="T17" fmla="*/ 4 h 123"/>
                <a:gd name="T18" fmla="*/ 97 w 108"/>
                <a:gd name="T19" fmla="*/ 0 h 123"/>
                <a:gd name="T20" fmla="*/ 93 w 108"/>
                <a:gd name="T21" fmla="*/ 28 h 123"/>
                <a:gd name="T22" fmla="*/ 91 w 108"/>
                <a:gd name="T23" fmla="*/ 21 h 123"/>
                <a:gd name="T24" fmla="*/ 86 w 108"/>
                <a:gd name="T25" fmla="*/ 10 h 123"/>
                <a:gd name="T26" fmla="*/ 75 w 108"/>
                <a:gd name="T27" fmla="*/ 6 h 123"/>
                <a:gd name="T28" fmla="*/ 57 w 108"/>
                <a:gd name="T29" fmla="*/ 5 h 123"/>
                <a:gd name="T30" fmla="*/ 38 w 108"/>
                <a:gd name="T31" fmla="*/ 57 h 123"/>
                <a:gd name="T32" fmla="*/ 58 w 108"/>
                <a:gd name="T33" fmla="*/ 57 h 123"/>
                <a:gd name="T34" fmla="*/ 72 w 108"/>
                <a:gd name="T35" fmla="*/ 55 h 123"/>
                <a:gd name="T36" fmla="*/ 78 w 108"/>
                <a:gd name="T37" fmla="*/ 52 h 123"/>
                <a:gd name="T38" fmla="*/ 82 w 108"/>
                <a:gd name="T39" fmla="*/ 45 h 123"/>
                <a:gd name="T40" fmla="*/ 86 w 108"/>
                <a:gd name="T41" fmla="*/ 39 h 123"/>
                <a:gd name="T42" fmla="*/ 83 w 108"/>
                <a:gd name="T43" fmla="*/ 80 h 123"/>
                <a:gd name="T44" fmla="*/ 82 w 108"/>
                <a:gd name="T45" fmla="*/ 75 h 123"/>
                <a:gd name="T46" fmla="*/ 78 w 108"/>
                <a:gd name="T47" fmla="*/ 68 h 123"/>
                <a:gd name="T48" fmla="*/ 71 w 108"/>
                <a:gd name="T49" fmla="*/ 65 h 123"/>
                <a:gd name="T50" fmla="*/ 58 w 108"/>
                <a:gd name="T51" fmla="*/ 63 h 123"/>
                <a:gd name="T52" fmla="*/ 38 w 108"/>
                <a:gd name="T53" fmla="*/ 93 h 123"/>
                <a:gd name="T54" fmla="*/ 40 w 108"/>
                <a:gd name="T55" fmla="*/ 101 h 123"/>
                <a:gd name="T56" fmla="*/ 42 w 108"/>
                <a:gd name="T57" fmla="*/ 109 h 123"/>
                <a:gd name="T58" fmla="*/ 49 w 108"/>
                <a:gd name="T59" fmla="*/ 116 h 123"/>
                <a:gd name="T60" fmla="*/ 66 w 108"/>
                <a:gd name="T61" fmla="*/ 119 h 123"/>
                <a:gd name="T62" fmla="*/ 74 w 108"/>
                <a:gd name="T63" fmla="*/ 119 h 123"/>
                <a:gd name="T64" fmla="*/ 87 w 108"/>
                <a:gd name="T65" fmla="*/ 115 h 123"/>
                <a:gd name="T66" fmla="*/ 96 w 108"/>
                <a:gd name="T67" fmla="*/ 107 h 123"/>
                <a:gd name="T68" fmla="*/ 103 w 108"/>
                <a:gd name="T69" fmla="*/ 96 h 123"/>
                <a:gd name="T70" fmla="*/ 108 w 108"/>
                <a:gd name="T71" fmla="*/ 88 h 123"/>
                <a:gd name="T72" fmla="*/ 106 w 108"/>
                <a:gd name="T73" fmla="*/ 97 h 123"/>
                <a:gd name="T74" fmla="*/ 101 w 108"/>
                <a:gd name="T75" fmla="*/ 123 h 123"/>
                <a:gd name="T76" fmla="*/ 0 w 108"/>
                <a:gd name="T77" fmla="*/ 12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3">
                  <a:moveTo>
                    <a:pt x="0" y="120"/>
                  </a:move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8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97" y="0"/>
                  </a:lnTo>
                  <a:lnTo>
                    <a:pt x="95" y="28"/>
                  </a:lnTo>
                  <a:lnTo>
                    <a:pt x="93" y="28"/>
                  </a:lnTo>
                  <a:lnTo>
                    <a:pt x="93" y="28"/>
                  </a:lnTo>
                  <a:lnTo>
                    <a:pt x="91" y="21"/>
                  </a:lnTo>
                  <a:lnTo>
                    <a:pt x="89" y="15"/>
                  </a:lnTo>
                  <a:lnTo>
                    <a:pt x="86" y="10"/>
                  </a:lnTo>
                  <a:lnTo>
                    <a:pt x="81" y="8"/>
                  </a:lnTo>
                  <a:lnTo>
                    <a:pt x="75" y="6"/>
                  </a:lnTo>
                  <a:lnTo>
                    <a:pt x="70" y="5"/>
                  </a:lnTo>
                  <a:lnTo>
                    <a:pt x="57" y="5"/>
                  </a:lnTo>
                  <a:lnTo>
                    <a:pt x="38" y="5"/>
                  </a:lnTo>
                  <a:lnTo>
                    <a:pt x="38" y="57"/>
                  </a:lnTo>
                  <a:lnTo>
                    <a:pt x="58" y="57"/>
                  </a:lnTo>
                  <a:lnTo>
                    <a:pt x="58" y="57"/>
                  </a:lnTo>
                  <a:lnTo>
                    <a:pt x="67" y="55"/>
                  </a:lnTo>
                  <a:lnTo>
                    <a:pt x="72" y="55"/>
                  </a:lnTo>
                  <a:lnTo>
                    <a:pt x="75" y="53"/>
                  </a:lnTo>
                  <a:lnTo>
                    <a:pt x="78" y="52"/>
                  </a:lnTo>
                  <a:lnTo>
                    <a:pt x="81" y="48"/>
                  </a:lnTo>
                  <a:lnTo>
                    <a:pt x="82" y="45"/>
                  </a:lnTo>
                  <a:lnTo>
                    <a:pt x="83" y="39"/>
                  </a:lnTo>
                  <a:lnTo>
                    <a:pt x="86" y="39"/>
                  </a:lnTo>
                  <a:lnTo>
                    <a:pt x="86" y="80"/>
                  </a:lnTo>
                  <a:lnTo>
                    <a:pt x="83" y="80"/>
                  </a:lnTo>
                  <a:lnTo>
                    <a:pt x="83" y="80"/>
                  </a:lnTo>
                  <a:lnTo>
                    <a:pt x="82" y="75"/>
                  </a:lnTo>
                  <a:lnTo>
                    <a:pt x="80" y="70"/>
                  </a:lnTo>
                  <a:lnTo>
                    <a:pt x="78" y="68"/>
                  </a:lnTo>
                  <a:lnTo>
                    <a:pt x="75" y="66"/>
                  </a:lnTo>
                  <a:lnTo>
                    <a:pt x="71" y="65"/>
                  </a:lnTo>
                  <a:lnTo>
                    <a:pt x="67" y="63"/>
                  </a:lnTo>
                  <a:lnTo>
                    <a:pt x="58" y="63"/>
                  </a:lnTo>
                  <a:lnTo>
                    <a:pt x="38" y="63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40" y="101"/>
                  </a:lnTo>
                  <a:lnTo>
                    <a:pt x="40" y="106"/>
                  </a:lnTo>
                  <a:lnTo>
                    <a:pt x="42" y="109"/>
                  </a:lnTo>
                  <a:lnTo>
                    <a:pt x="44" y="113"/>
                  </a:lnTo>
                  <a:lnTo>
                    <a:pt x="49" y="116"/>
                  </a:lnTo>
                  <a:lnTo>
                    <a:pt x="57" y="118"/>
                  </a:lnTo>
                  <a:lnTo>
                    <a:pt x="66" y="119"/>
                  </a:lnTo>
                  <a:lnTo>
                    <a:pt x="66" y="119"/>
                  </a:lnTo>
                  <a:lnTo>
                    <a:pt x="74" y="119"/>
                  </a:lnTo>
                  <a:lnTo>
                    <a:pt x="81" y="116"/>
                  </a:lnTo>
                  <a:lnTo>
                    <a:pt x="87" y="115"/>
                  </a:lnTo>
                  <a:lnTo>
                    <a:pt x="93" y="112"/>
                  </a:lnTo>
                  <a:lnTo>
                    <a:pt x="96" y="107"/>
                  </a:lnTo>
                  <a:lnTo>
                    <a:pt x="100" y="101"/>
                  </a:lnTo>
                  <a:lnTo>
                    <a:pt x="103" y="96"/>
                  </a:lnTo>
                  <a:lnTo>
                    <a:pt x="104" y="88"/>
                  </a:lnTo>
                  <a:lnTo>
                    <a:pt x="108" y="88"/>
                  </a:lnTo>
                  <a:lnTo>
                    <a:pt x="108" y="88"/>
                  </a:lnTo>
                  <a:lnTo>
                    <a:pt x="106" y="97"/>
                  </a:lnTo>
                  <a:lnTo>
                    <a:pt x="105" y="106"/>
                  </a:lnTo>
                  <a:lnTo>
                    <a:pt x="101" y="123"/>
                  </a:lnTo>
                  <a:lnTo>
                    <a:pt x="0" y="12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5"/>
            <p:cNvSpPr>
              <a:spLocks noEditPoints="1"/>
            </p:cNvSpPr>
            <p:nvPr userDrawn="1"/>
          </p:nvSpPr>
          <p:spPr bwMode="auto">
            <a:xfrm>
              <a:off x="3667" y="2009"/>
              <a:ext cx="134" cy="124"/>
            </a:xfrm>
            <a:custGeom>
              <a:avLst/>
              <a:gdLst>
                <a:gd name="T0" fmla="*/ 22 w 134"/>
                <a:gd name="T1" fmla="*/ 37 h 124"/>
                <a:gd name="T2" fmla="*/ 21 w 134"/>
                <a:gd name="T3" fmla="*/ 15 h 124"/>
                <a:gd name="T4" fmla="*/ 17 w 134"/>
                <a:gd name="T5" fmla="*/ 8 h 124"/>
                <a:gd name="T6" fmla="*/ 9 w 134"/>
                <a:gd name="T7" fmla="*/ 5 h 124"/>
                <a:gd name="T8" fmla="*/ 2 w 134"/>
                <a:gd name="T9" fmla="*/ 1 h 124"/>
                <a:gd name="T10" fmla="*/ 45 w 134"/>
                <a:gd name="T11" fmla="*/ 0 h 124"/>
                <a:gd name="T12" fmla="*/ 72 w 134"/>
                <a:gd name="T13" fmla="*/ 2 h 124"/>
                <a:gd name="T14" fmla="*/ 87 w 134"/>
                <a:gd name="T15" fmla="*/ 10 h 124"/>
                <a:gd name="T16" fmla="*/ 94 w 134"/>
                <a:gd name="T17" fmla="*/ 21 h 124"/>
                <a:gd name="T18" fmla="*/ 95 w 134"/>
                <a:gd name="T19" fmla="*/ 29 h 124"/>
                <a:gd name="T20" fmla="*/ 94 w 134"/>
                <a:gd name="T21" fmla="*/ 35 h 124"/>
                <a:gd name="T22" fmla="*/ 92 w 134"/>
                <a:gd name="T23" fmla="*/ 44 h 124"/>
                <a:gd name="T24" fmla="*/ 81 w 134"/>
                <a:gd name="T25" fmla="*/ 54 h 124"/>
                <a:gd name="T26" fmla="*/ 73 w 134"/>
                <a:gd name="T27" fmla="*/ 60 h 124"/>
                <a:gd name="T28" fmla="*/ 85 w 134"/>
                <a:gd name="T29" fmla="*/ 80 h 124"/>
                <a:gd name="T30" fmla="*/ 97 w 134"/>
                <a:gd name="T31" fmla="*/ 98 h 124"/>
                <a:gd name="T32" fmla="*/ 115 w 134"/>
                <a:gd name="T33" fmla="*/ 113 h 124"/>
                <a:gd name="T34" fmla="*/ 134 w 134"/>
                <a:gd name="T35" fmla="*/ 122 h 124"/>
                <a:gd name="T36" fmla="*/ 134 w 134"/>
                <a:gd name="T37" fmla="*/ 124 h 124"/>
                <a:gd name="T38" fmla="*/ 109 w 134"/>
                <a:gd name="T39" fmla="*/ 122 h 124"/>
                <a:gd name="T40" fmla="*/ 98 w 134"/>
                <a:gd name="T41" fmla="*/ 120 h 124"/>
                <a:gd name="T42" fmla="*/ 90 w 134"/>
                <a:gd name="T43" fmla="*/ 113 h 124"/>
                <a:gd name="T44" fmla="*/ 81 w 134"/>
                <a:gd name="T45" fmla="*/ 104 h 124"/>
                <a:gd name="T46" fmla="*/ 65 w 134"/>
                <a:gd name="T47" fmla="*/ 77 h 124"/>
                <a:gd name="T48" fmla="*/ 63 w 134"/>
                <a:gd name="T49" fmla="*/ 73 h 124"/>
                <a:gd name="T50" fmla="*/ 57 w 134"/>
                <a:gd name="T51" fmla="*/ 67 h 124"/>
                <a:gd name="T52" fmla="*/ 47 w 134"/>
                <a:gd name="T53" fmla="*/ 66 h 124"/>
                <a:gd name="T54" fmla="*/ 39 w 134"/>
                <a:gd name="T55" fmla="*/ 93 h 124"/>
                <a:gd name="T56" fmla="*/ 39 w 134"/>
                <a:gd name="T57" fmla="*/ 106 h 124"/>
                <a:gd name="T58" fmla="*/ 42 w 134"/>
                <a:gd name="T59" fmla="*/ 113 h 124"/>
                <a:gd name="T60" fmla="*/ 49 w 134"/>
                <a:gd name="T61" fmla="*/ 118 h 124"/>
                <a:gd name="T62" fmla="*/ 64 w 134"/>
                <a:gd name="T63" fmla="*/ 123 h 124"/>
                <a:gd name="T64" fmla="*/ 0 w 134"/>
                <a:gd name="T65" fmla="*/ 120 h 124"/>
                <a:gd name="T66" fmla="*/ 7 w 134"/>
                <a:gd name="T67" fmla="*/ 119 h 124"/>
                <a:gd name="T68" fmla="*/ 17 w 134"/>
                <a:gd name="T69" fmla="*/ 115 h 124"/>
                <a:gd name="T70" fmla="*/ 21 w 134"/>
                <a:gd name="T71" fmla="*/ 109 h 124"/>
                <a:gd name="T72" fmla="*/ 22 w 134"/>
                <a:gd name="T73" fmla="*/ 93 h 124"/>
                <a:gd name="T74" fmla="*/ 39 w 134"/>
                <a:gd name="T75" fmla="*/ 61 h 124"/>
                <a:gd name="T76" fmla="*/ 45 w 134"/>
                <a:gd name="T77" fmla="*/ 61 h 124"/>
                <a:gd name="T78" fmla="*/ 58 w 134"/>
                <a:gd name="T79" fmla="*/ 58 h 124"/>
                <a:gd name="T80" fmla="*/ 69 w 134"/>
                <a:gd name="T81" fmla="*/ 51 h 124"/>
                <a:gd name="T82" fmla="*/ 75 w 134"/>
                <a:gd name="T83" fmla="*/ 40 h 124"/>
                <a:gd name="T84" fmla="*/ 77 w 134"/>
                <a:gd name="T85" fmla="*/ 33 h 124"/>
                <a:gd name="T86" fmla="*/ 73 w 134"/>
                <a:gd name="T87" fmla="*/ 20 h 124"/>
                <a:gd name="T88" fmla="*/ 65 w 134"/>
                <a:gd name="T89" fmla="*/ 10 h 124"/>
                <a:gd name="T90" fmla="*/ 52 w 134"/>
                <a:gd name="T91" fmla="*/ 6 h 124"/>
                <a:gd name="T92" fmla="*/ 39 w 134"/>
                <a:gd name="T93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4" h="124">
                  <a:moveTo>
                    <a:pt x="22" y="37"/>
                  </a:moveTo>
                  <a:lnTo>
                    <a:pt x="22" y="37"/>
                  </a:lnTo>
                  <a:lnTo>
                    <a:pt x="22" y="21"/>
                  </a:lnTo>
                  <a:lnTo>
                    <a:pt x="21" y="15"/>
                  </a:lnTo>
                  <a:lnTo>
                    <a:pt x="20" y="12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9" y="5"/>
                  </a:lnTo>
                  <a:lnTo>
                    <a:pt x="2" y="4"/>
                  </a:lnTo>
                  <a:lnTo>
                    <a:pt x="2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1" y="6"/>
                  </a:lnTo>
                  <a:lnTo>
                    <a:pt x="87" y="10"/>
                  </a:lnTo>
                  <a:lnTo>
                    <a:pt x="92" y="16"/>
                  </a:lnTo>
                  <a:lnTo>
                    <a:pt x="94" y="21"/>
                  </a:lnTo>
                  <a:lnTo>
                    <a:pt x="95" y="25"/>
                  </a:lnTo>
                  <a:lnTo>
                    <a:pt x="95" y="29"/>
                  </a:lnTo>
                  <a:lnTo>
                    <a:pt x="95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2" y="44"/>
                  </a:lnTo>
                  <a:lnTo>
                    <a:pt x="88" y="47"/>
                  </a:lnTo>
                  <a:lnTo>
                    <a:pt x="81" y="54"/>
                  </a:lnTo>
                  <a:lnTo>
                    <a:pt x="72" y="59"/>
                  </a:lnTo>
                  <a:lnTo>
                    <a:pt x="73" y="60"/>
                  </a:lnTo>
                  <a:lnTo>
                    <a:pt x="73" y="60"/>
                  </a:lnTo>
                  <a:lnTo>
                    <a:pt x="85" y="80"/>
                  </a:lnTo>
                  <a:lnTo>
                    <a:pt x="90" y="89"/>
                  </a:lnTo>
                  <a:lnTo>
                    <a:pt x="97" y="98"/>
                  </a:lnTo>
                  <a:lnTo>
                    <a:pt x="105" y="106"/>
                  </a:lnTo>
                  <a:lnTo>
                    <a:pt x="115" y="113"/>
                  </a:lnTo>
                  <a:lnTo>
                    <a:pt x="124" y="119"/>
                  </a:lnTo>
                  <a:lnTo>
                    <a:pt x="134" y="122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20" y="123"/>
                  </a:lnTo>
                  <a:lnTo>
                    <a:pt x="109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90" y="113"/>
                  </a:lnTo>
                  <a:lnTo>
                    <a:pt x="90" y="113"/>
                  </a:lnTo>
                  <a:lnTo>
                    <a:pt x="81" y="104"/>
                  </a:lnTo>
                  <a:lnTo>
                    <a:pt x="74" y="93"/>
                  </a:lnTo>
                  <a:lnTo>
                    <a:pt x="65" y="77"/>
                  </a:lnTo>
                  <a:lnTo>
                    <a:pt x="65" y="77"/>
                  </a:lnTo>
                  <a:lnTo>
                    <a:pt x="63" y="73"/>
                  </a:lnTo>
                  <a:lnTo>
                    <a:pt x="59" y="69"/>
                  </a:lnTo>
                  <a:lnTo>
                    <a:pt x="57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9" y="65"/>
                  </a:lnTo>
                  <a:lnTo>
                    <a:pt x="39" y="93"/>
                  </a:lnTo>
                  <a:lnTo>
                    <a:pt x="39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4" y="120"/>
                  </a:lnTo>
                  <a:lnTo>
                    <a:pt x="64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7"/>
                  </a:lnTo>
                  <a:close/>
                  <a:moveTo>
                    <a:pt x="39" y="61"/>
                  </a:moveTo>
                  <a:lnTo>
                    <a:pt x="39" y="61"/>
                  </a:lnTo>
                  <a:lnTo>
                    <a:pt x="45" y="61"/>
                  </a:lnTo>
                  <a:lnTo>
                    <a:pt x="52" y="60"/>
                  </a:lnTo>
                  <a:lnTo>
                    <a:pt x="58" y="58"/>
                  </a:lnTo>
                  <a:lnTo>
                    <a:pt x="64" y="54"/>
                  </a:lnTo>
                  <a:lnTo>
                    <a:pt x="69" y="51"/>
                  </a:lnTo>
                  <a:lnTo>
                    <a:pt x="73" y="46"/>
                  </a:lnTo>
                  <a:lnTo>
                    <a:pt x="75" y="40"/>
                  </a:lnTo>
                  <a:lnTo>
                    <a:pt x="77" y="33"/>
                  </a:lnTo>
                  <a:lnTo>
                    <a:pt x="77" y="33"/>
                  </a:lnTo>
                  <a:lnTo>
                    <a:pt x="75" y="25"/>
                  </a:lnTo>
                  <a:lnTo>
                    <a:pt x="73" y="20"/>
                  </a:lnTo>
                  <a:lnTo>
                    <a:pt x="70" y="15"/>
                  </a:lnTo>
                  <a:lnTo>
                    <a:pt x="65" y="10"/>
                  </a:lnTo>
                  <a:lnTo>
                    <a:pt x="59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9" y="4"/>
                  </a:lnTo>
                  <a:lnTo>
                    <a:pt x="3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6"/>
            <p:cNvSpPr>
              <a:spLocks/>
            </p:cNvSpPr>
            <p:nvPr userDrawn="1"/>
          </p:nvSpPr>
          <p:spPr bwMode="auto">
            <a:xfrm>
              <a:off x="3832" y="2007"/>
              <a:ext cx="81" cy="128"/>
            </a:xfrm>
            <a:custGeom>
              <a:avLst/>
              <a:gdLst>
                <a:gd name="T0" fmla="*/ 71 w 81"/>
                <a:gd name="T1" fmla="*/ 34 h 128"/>
                <a:gd name="T2" fmla="*/ 68 w 81"/>
                <a:gd name="T3" fmla="*/ 24 h 128"/>
                <a:gd name="T4" fmla="*/ 64 w 81"/>
                <a:gd name="T5" fmla="*/ 15 h 128"/>
                <a:gd name="T6" fmla="*/ 57 w 81"/>
                <a:gd name="T7" fmla="*/ 8 h 128"/>
                <a:gd name="T8" fmla="*/ 45 w 81"/>
                <a:gd name="T9" fmla="*/ 6 h 128"/>
                <a:gd name="T10" fmla="*/ 41 w 81"/>
                <a:gd name="T11" fmla="*/ 6 h 128"/>
                <a:gd name="T12" fmla="*/ 34 w 81"/>
                <a:gd name="T13" fmla="*/ 9 h 128"/>
                <a:gd name="T14" fmla="*/ 28 w 81"/>
                <a:gd name="T15" fmla="*/ 14 h 128"/>
                <a:gd name="T16" fmla="*/ 25 w 81"/>
                <a:gd name="T17" fmla="*/ 21 h 128"/>
                <a:gd name="T18" fmla="*/ 25 w 81"/>
                <a:gd name="T19" fmla="*/ 25 h 128"/>
                <a:gd name="T20" fmla="*/ 27 w 81"/>
                <a:gd name="T21" fmla="*/ 35 h 128"/>
                <a:gd name="T22" fmla="*/ 34 w 81"/>
                <a:gd name="T23" fmla="*/ 44 h 128"/>
                <a:gd name="T24" fmla="*/ 52 w 81"/>
                <a:gd name="T25" fmla="*/ 56 h 128"/>
                <a:gd name="T26" fmla="*/ 72 w 81"/>
                <a:gd name="T27" fmla="*/ 70 h 128"/>
                <a:gd name="T28" fmla="*/ 79 w 81"/>
                <a:gd name="T29" fmla="*/ 79 h 128"/>
                <a:gd name="T30" fmla="*/ 81 w 81"/>
                <a:gd name="T31" fmla="*/ 92 h 128"/>
                <a:gd name="T32" fmla="*/ 80 w 81"/>
                <a:gd name="T33" fmla="*/ 100 h 128"/>
                <a:gd name="T34" fmla="*/ 73 w 81"/>
                <a:gd name="T35" fmla="*/ 113 h 128"/>
                <a:gd name="T36" fmla="*/ 60 w 81"/>
                <a:gd name="T37" fmla="*/ 122 h 128"/>
                <a:gd name="T38" fmla="*/ 45 w 81"/>
                <a:gd name="T39" fmla="*/ 126 h 128"/>
                <a:gd name="T40" fmla="*/ 37 w 81"/>
                <a:gd name="T41" fmla="*/ 128 h 128"/>
                <a:gd name="T42" fmla="*/ 21 w 81"/>
                <a:gd name="T43" fmla="*/ 125 h 128"/>
                <a:gd name="T44" fmla="*/ 6 w 81"/>
                <a:gd name="T45" fmla="*/ 118 h 128"/>
                <a:gd name="T46" fmla="*/ 4 w 81"/>
                <a:gd name="T47" fmla="*/ 87 h 128"/>
                <a:gd name="T48" fmla="*/ 6 w 81"/>
                <a:gd name="T49" fmla="*/ 94 h 128"/>
                <a:gd name="T50" fmla="*/ 12 w 81"/>
                <a:gd name="T51" fmla="*/ 106 h 128"/>
                <a:gd name="T52" fmla="*/ 21 w 81"/>
                <a:gd name="T53" fmla="*/ 115 h 128"/>
                <a:gd name="T54" fmla="*/ 33 w 81"/>
                <a:gd name="T55" fmla="*/ 121 h 128"/>
                <a:gd name="T56" fmla="*/ 40 w 81"/>
                <a:gd name="T57" fmla="*/ 122 h 128"/>
                <a:gd name="T58" fmla="*/ 50 w 81"/>
                <a:gd name="T59" fmla="*/ 121 h 128"/>
                <a:gd name="T60" fmla="*/ 57 w 81"/>
                <a:gd name="T61" fmla="*/ 116 h 128"/>
                <a:gd name="T62" fmla="*/ 63 w 81"/>
                <a:gd name="T63" fmla="*/ 109 h 128"/>
                <a:gd name="T64" fmla="*/ 64 w 81"/>
                <a:gd name="T65" fmla="*/ 100 h 128"/>
                <a:gd name="T66" fmla="*/ 64 w 81"/>
                <a:gd name="T67" fmla="*/ 94 h 128"/>
                <a:gd name="T68" fmla="*/ 59 w 81"/>
                <a:gd name="T69" fmla="*/ 85 h 128"/>
                <a:gd name="T70" fmla="*/ 46 w 81"/>
                <a:gd name="T71" fmla="*/ 75 h 128"/>
                <a:gd name="T72" fmla="*/ 26 w 81"/>
                <a:gd name="T73" fmla="*/ 62 h 128"/>
                <a:gd name="T74" fmla="*/ 14 w 81"/>
                <a:gd name="T75" fmla="*/ 52 h 128"/>
                <a:gd name="T76" fmla="*/ 10 w 81"/>
                <a:gd name="T77" fmla="*/ 41 h 128"/>
                <a:gd name="T78" fmla="*/ 8 w 81"/>
                <a:gd name="T79" fmla="*/ 34 h 128"/>
                <a:gd name="T80" fmla="*/ 12 w 81"/>
                <a:gd name="T81" fmla="*/ 21 h 128"/>
                <a:gd name="T82" fmla="*/ 21 w 81"/>
                <a:gd name="T83" fmla="*/ 9 h 128"/>
                <a:gd name="T84" fmla="*/ 35 w 81"/>
                <a:gd name="T85" fmla="*/ 2 h 128"/>
                <a:gd name="T86" fmla="*/ 49 w 81"/>
                <a:gd name="T87" fmla="*/ 0 h 128"/>
                <a:gd name="T88" fmla="*/ 56 w 81"/>
                <a:gd name="T89" fmla="*/ 1 h 128"/>
                <a:gd name="T90" fmla="*/ 70 w 81"/>
                <a:gd name="T91" fmla="*/ 4 h 128"/>
                <a:gd name="T92" fmla="*/ 74 w 81"/>
                <a:gd name="T93" fmla="*/ 3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" h="128">
                  <a:moveTo>
                    <a:pt x="74" y="34"/>
                  </a:moveTo>
                  <a:lnTo>
                    <a:pt x="71" y="34"/>
                  </a:lnTo>
                  <a:lnTo>
                    <a:pt x="71" y="34"/>
                  </a:lnTo>
                  <a:lnTo>
                    <a:pt x="68" y="24"/>
                  </a:lnTo>
                  <a:lnTo>
                    <a:pt x="66" y="18"/>
                  </a:lnTo>
                  <a:lnTo>
                    <a:pt x="64" y="15"/>
                  </a:lnTo>
                  <a:lnTo>
                    <a:pt x="60" y="10"/>
                  </a:lnTo>
                  <a:lnTo>
                    <a:pt x="57" y="8"/>
                  </a:lnTo>
                  <a:lnTo>
                    <a:pt x="51" y="6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1" y="6"/>
                  </a:lnTo>
                  <a:lnTo>
                    <a:pt x="37" y="7"/>
                  </a:lnTo>
                  <a:lnTo>
                    <a:pt x="34" y="9"/>
                  </a:lnTo>
                  <a:lnTo>
                    <a:pt x="30" y="11"/>
                  </a:lnTo>
                  <a:lnTo>
                    <a:pt x="28" y="14"/>
                  </a:lnTo>
                  <a:lnTo>
                    <a:pt x="26" y="17"/>
                  </a:lnTo>
                  <a:lnTo>
                    <a:pt x="25" y="21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31"/>
                  </a:lnTo>
                  <a:lnTo>
                    <a:pt x="27" y="35"/>
                  </a:lnTo>
                  <a:lnTo>
                    <a:pt x="29" y="40"/>
                  </a:lnTo>
                  <a:lnTo>
                    <a:pt x="34" y="44"/>
                  </a:lnTo>
                  <a:lnTo>
                    <a:pt x="42" y="50"/>
                  </a:lnTo>
                  <a:lnTo>
                    <a:pt x="52" y="56"/>
                  </a:lnTo>
                  <a:lnTo>
                    <a:pt x="64" y="63"/>
                  </a:lnTo>
                  <a:lnTo>
                    <a:pt x="72" y="70"/>
                  </a:lnTo>
                  <a:lnTo>
                    <a:pt x="76" y="75"/>
                  </a:lnTo>
                  <a:lnTo>
                    <a:pt x="79" y="79"/>
                  </a:lnTo>
                  <a:lnTo>
                    <a:pt x="81" y="85"/>
                  </a:lnTo>
                  <a:lnTo>
                    <a:pt x="81" y="92"/>
                  </a:lnTo>
                  <a:lnTo>
                    <a:pt x="81" y="92"/>
                  </a:lnTo>
                  <a:lnTo>
                    <a:pt x="80" y="100"/>
                  </a:lnTo>
                  <a:lnTo>
                    <a:pt x="78" y="107"/>
                  </a:lnTo>
                  <a:lnTo>
                    <a:pt x="73" y="113"/>
                  </a:lnTo>
                  <a:lnTo>
                    <a:pt x="67" y="118"/>
                  </a:lnTo>
                  <a:lnTo>
                    <a:pt x="60" y="122"/>
                  </a:lnTo>
                  <a:lnTo>
                    <a:pt x="53" y="125"/>
                  </a:lnTo>
                  <a:lnTo>
                    <a:pt x="45" y="126"/>
                  </a:lnTo>
                  <a:lnTo>
                    <a:pt x="37" y="128"/>
                  </a:lnTo>
                  <a:lnTo>
                    <a:pt x="37" y="128"/>
                  </a:lnTo>
                  <a:lnTo>
                    <a:pt x="29" y="126"/>
                  </a:lnTo>
                  <a:lnTo>
                    <a:pt x="21" y="125"/>
                  </a:lnTo>
                  <a:lnTo>
                    <a:pt x="13" y="122"/>
                  </a:lnTo>
                  <a:lnTo>
                    <a:pt x="6" y="118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4" y="87"/>
                  </a:lnTo>
                  <a:lnTo>
                    <a:pt x="6" y="94"/>
                  </a:lnTo>
                  <a:lnTo>
                    <a:pt x="8" y="100"/>
                  </a:lnTo>
                  <a:lnTo>
                    <a:pt x="12" y="106"/>
                  </a:lnTo>
                  <a:lnTo>
                    <a:pt x="17" y="111"/>
                  </a:lnTo>
                  <a:lnTo>
                    <a:pt x="21" y="115"/>
                  </a:lnTo>
                  <a:lnTo>
                    <a:pt x="27" y="118"/>
                  </a:lnTo>
                  <a:lnTo>
                    <a:pt x="33" y="121"/>
                  </a:lnTo>
                  <a:lnTo>
                    <a:pt x="40" y="122"/>
                  </a:lnTo>
                  <a:lnTo>
                    <a:pt x="40" y="122"/>
                  </a:lnTo>
                  <a:lnTo>
                    <a:pt x="45" y="122"/>
                  </a:lnTo>
                  <a:lnTo>
                    <a:pt x="50" y="121"/>
                  </a:lnTo>
                  <a:lnTo>
                    <a:pt x="53" y="118"/>
                  </a:lnTo>
                  <a:lnTo>
                    <a:pt x="57" y="116"/>
                  </a:lnTo>
                  <a:lnTo>
                    <a:pt x="60" y="113"/>
                  </a:lnTo>
                  <a:lnTo>
                    <a:pt x="63" y="109"/>
                  </a:lnTo>
                  <a:lnTo>
                    <a:pt x="64" y="105"/>
                  </a:lnTo>
                  <a:lnTo>
                    <a:pt x="64" y="100"/>
                  </a:lnTo>
                  <a:lnTo>
                    <a:pt x="64" y="100"/>
                  </a:lnTo>
                  <a:lnTo>
                    <a:pt x="64" y="94"/>
                  </a:lnTo>
                  <a:lnTo>
                    <a:pt x="61" y="90"/>
                  </a:lnTo>
                  <a:lnTo>
                    <a:pt x="59" y="85"/>
                  </a:lnTo>
                  <a:lnTo>
                    <a:pt x="56" y="82"/>
                  </a:lnTo>
                  <a:lnTo>
                    <a:pt x="46" y="75"/>
                  </a:lnTo>
                  <a:lnTo>
                    <a:pt x="36" y="69"/>
                  </a:lnTo>
                  <a:lnTo>
                    <a:pt x="26" y="62"/>
                  </a:lnTo>
                  <a:lnTo>
                    <a:pt x="18" y="55"/>
                  </a:lnTo>
                  <a:lnTo>
                    <a:pt x="14" y="52"/>
                  </a:lnTo>
                  <a:lnTo>
                    <a:pt x="11" y="46"/>
                  </a:lnTo>
                  <a:lnTo>
                    <a:pt x="10" y="41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0" y="27"/>
                  </a:lnTo>
                  <a:lnTo>
                    <a:pt x="12" y="21"/>
                  </a:lnTo>
                  <a:lnTo>
                    <a:pt x="17" y="15"/>
                  </a:lnTo>
                  <a:lnTo>
                    <a:pt x="21" y="9"/>
                  </a:lnTo>
                  <a:lnTo>
                    <a:pt x="28" y="6"/>
                  </a:lnTo>
                  <a:lnTo>
                    <a:pt x="35" y="2"/>
                  </a:lnTo>
                  <a:lnTo>
                    <a:pt x="42" y="1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5" y="7"/>
                  </a:lnTo>
                  <a:lnTo>
                    <a:pt x="7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7"/>
            <p:cNvSpPr>
              <a:spLocks/>
            </p:cNvSpPr>
            <p:nvPr userDrawn="1"/>
          </p:nvSpPr>
          <p:spPr bwMode="auto">
            <a:xfrm>
              <a:off x="3967" y="2009"/>
              <a:ext cx="61" cy="123"/>
            </a:xfrm>
            <a:custGeom>
              <a:avLst/>
              <a:gdLst>
                <a:gd name="T0" fmla="*/ 38 w 61"/>
                <a:gd name="T1" fmla="*/ 93 h 123"/>
                <a:gd name="T2" fmla="*/ 38 w 61"/>
                <a:gd name="T3" fmla="*/ 93 h 123"/>
                <a:gd name="T4" fmla="*/ 39 w 61"/>
                <a:gd name="T5" fmla="*/ 105 h 123"/>
                <a:gd name="T6" fmla="*/ 41 w 61"/>
                <a:gd name="T7" fmla="*/ 109 h 123"/>
                <a:gd name="T8" fmla="*/ 42 w 61"/>
                <a:gd name="T9" fmla="*/ 113 h 123"/>
                <a:gd name="T10" fmla="*/ 44 w 61"/>
                <a:gd name="T11" fmla="*/ 115 h 123"/>
                <a:gd name="T12" fmla="*/ 49 w 61"/>
                <a:gd name="T13" fmla="*/ 118 h 123"/>
                <a:gd name="T14" fmla="*/ 54 w 61"/>
                <a:gd name="T15" fmla="*/ 119 h 123"/>
                <a:gd name="T16" fmla="*/ 61 w 61"/>
                <a:gd name="T17" fmla="*/ 120 h 123"/>
                <a:gd name="T18" fmla="*/ 61 w 61"/>
                <a:gd name="T19" fmla="*/ 123 h 123"/>
                <a:gd name="T20" fmla="*/ 0 w 61"/>
                <a:gd name="T21" fmla="*/ 123 h 123"/>
                <a:gd name="T22" fmla="*/ 0 w 61"/>
                <a:gd name="T23" fmla="*/ 120 h 123"/>
                <a:gd name="T24" fmla="*/ 0 w 61"/>
                <a:gd name="T25" fmla="*/ 120 h 123"/>
                <a:gd name="T26" fmla="*/ 7 w 61"/>
                <a:gd name="T27" fmla="*/ 119 h 123"/>
                <a:gd name="T28" fmla="*/ 13 w 61"/>
                <a:gd name="T29" fmla="*/ 118 h 123"/>
                <a:gd name="T30" fmla="*/ 16 w 61"/>
                <a:gd name="T31" fmla="*/ 115 h 123"/>
                <a:gd name="T32" fmla="*/ 20 w 61"/>
                <a:gd name="T33" fmla="*/ 113 h 123"/>
                <a:gd name="T34" fmla="*/ 21 w 61"/>
                <a:gd name="T35" fmla="*/ 109 h 123"/>
                <a:gd name="T36" fmla="*/ 22 w 61"/>
                <a:gd name="T37" fmla="*/ 105 h 123"/>
                <a:gd name="T38" fmla="*/ 23 w 61"/>
                <a:gd name="T39" fmla="*/ 93 h 123"/>
                <a:gd name="T40" fmla="*/ 23 w 61"/>
                <a:gd name="T41" fmla="*/ 30 h 123"/>
                <a:gd name="T42" fmla="*/ 23 w 61"/>
                <a:gd name="T43" fmla="*/ 30 h 123"/>
                <a:gd name="T44" fmla="*/ 22 w 61"/>
                <a:gd name="T45" fmla="*/ 19 h 123"/>
                <a:gd name="T46" fmla="*/ 21 w 61"/>
                <a:gd name="T47" fmla="*/ 14 h 123"/>
                <a:gd name="T48" fmla="*/ 20 w 61"/>
                <a:gd name="T49" fmla="*/ 10 h 123"/>
                <a:gd name="T50" fmla="*/ 16 w 61"/>
                <a:gd name="T51" fmla="*/ 8 h 123"/>
                <a:gd name="T52" fmla="*/ 13 w 61"/>
                <a:gd name="T53" fmla="*/ 6 h 123"/>
                <a:gd name="T54" fmla="*/ 7 w 61"/>
                <a:gd name="T55" fmla="*/ 5 h 123"/>
                <a:gd name="T56" fmla="*/ 0 w 61"/>
                <a:gd name="T57" fmla="*/ 4 h 123"/>
                <a:gd name="T58" fmla="*/ 0 w 61"/>
                <a:gd name="T59" fmla="*/ 0 h 123"/>
                <a:gd name="T60" fmla="*/ 61 w 61"/>
                <a:gd name="T61" fmla="*/ 0 h 123"/>
                <a:gd name="T62" fmla="*/ 61 w 61"/>
                <a:gd name="T63" fmla="*/ 4 h 123"/>
                <a:gd name="T64" fmla="*/ 61 w 61"/>
                <a:gd name="T65" fmla="*/ 4 h 123"/>
                <a:gd name="T66" fmla="*/ 54 w 61"/>
                <a:gd name="T67" fmla="*/ 5 h 123"/>
                <a:gd name="T68" fmla="*/ 49 w 61"/>
                <a:gd name="T69" fmla="*/ 6 h 123"/>
                <a:gd name="T70" fmla="*/ 44 w 61"/>
                <a:gd name="T71" fmla="*/ 8 h 123"/>
                <a:gd name="T72" fmla="*/ 42 w 61"/>
                <a:gd name="T73" fmla="*/ 10 h 123"/>
                <a:gd name="T74" fmla="*/ 41 w 61"/>
                <a:gd name="T75" fmla="*/ 14 h 123"/>
                <a:gd name="T76" fmla="*/ 39 w 61"/>
                <a:gd name="T77" fmla="*/ 19 h 123"/>
                <a:gd name="T78" fmla="*/ 38 w 61"/>
                <a:gd name="T79" fmla="*/ 30 h 123"/>
                <a:gd name="T80" fmla="*/ 38 w 61"/>
                <a:gd name="T81" fmla="*/ 9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123">
                  <a:moveTo>
                    <a:pt x="38" y="93"/>
                  </a:moveTo>
                  <a:lnTo>
                    <a:pt x="38" y="93"/>
                  </a:lnTo>
                  <a:lnTo>
                    <a:pt x="39" y="105"/>
                  </a:lnTo>
                  <a:lnTo>
                    <a:pt x="41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1" y="120"/>
                  </a:lnTo>
                  <a:lnTo>
                    <a:pt x="61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1" y="14"/>
                  </a:lnTo>
                  <a:lnTo>
                    <a:pt x="39" y="19"/>
                  </a:lnTo>
                  <a:lnTo>
                    <a:pt x="38" y="30"/>
                  </a:lnTo>
                  <a:lnTo>
                    <a:pt x="38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8"/>
            <p:cNvSpPr>
              <a:spLocks/>
            </p:cNvSpPr>
            <p:nvPr userDrawn="1"/>
          </p:nvSpPr>
          <p:spPr bwMode="auto">
            <a:xfrm>
              <a:off x="4073" y="2003"/>
              <a:ext cx="117" cy="129"/>
            </a:xfrm>
            <a:custGeom>
              <a:avLst/>
              <a:gdLst>
                <a:gd name="T0" fmla="*/ 112 w 117"/>
                <a:gd name="T1" fmla="*/ 0 h 129"/>
                <a:gd name="T2" fmla="*/ 114 w 117"/>
                <a:gd name="T3" fmla="*/ 0 h 129"/>
                <a:gd name="T4" fmla="*/ 117 w 117"/>
                <a:gd name="T5" fmla="*/ 35 h 129"/>
                <a:gd name="T6" fmla="*/ 114 w 117"/>
                <a:gd name="T7" fmla="*/ 35 h 129"/>
                <a:gd name="T8" fmla="*/ 114 w 117"/>
                <a:gd name="T9" fmla="*/ 35 h 129"/>
                <a:gd name="T10" fmla="*/ 111 w 117"/>
                <a:gd name="T11" fmla="*/ 28 h 129"/>
                <a:gd name="T12" fmla="*/ 109 w 117"/>
                <a:gd name="T13" fmla="*/ 22 h 129"/>
                <a:gd name="T14" fmla="*/ 105 w 117"/>
                <a:gd name="T15" fmla="*/ 18 h 129"/>
                <a:gd name="T16" fmla="*/ 101 w 117"/>
                <a:gd name="T17" fmla="*/ 15 h 129"/>
                <a:gd name="T18" fmla="*/ 96 w 117"/>
                <a:gd name="T19" fmla="*/ 13 h 129"/>
                <a:gd name="T20" fmla="*/ 90 w 117"/>
                <a:gd name="T21" fmla="*/ 12 h 129"/>
                <a:gd name="T22" fmla="*/ 78 w 117"/>
                <a:gd name="T23" fmla="*/ 12 h 129"/>
                <a:gd name="T24" fmla="*/ 66 w 117"/>
                <a:gd name="T25" fmla="*/ 12 h 129"/>
                <a:gd name="T26" fmla="*/ 66 w 117"/>
                <a:gd name="T27" fmla="*/ 95 h 129"/>
                <a:gd name="T28" fmla="*/ 66 w 117"/>
                <a:gd name="T29" fmla="*/ 95 h 129"/>
                <a:gd name="T30" fmla="*/ 67 w 117"/>
                <a:gd name="T31" fmla="*/ 109 h 129"/>
                <a:gd name="T32" fmla="*/ 68 w 117"/>
                <a:gd name="T33" fmla="*/ 114 h 129"/>
                <a:gd name="T34" fmla="*/ 70 w 117"/>
                <a:gd name="T35" fmla="*/ 118 h 129"/>
                <a:gd name="T36" fmla="*/ 73 w 117"/>
                <a:gd name="T37" fmla="*/ 121 h 129"/>
                <a:gd name="T38" fmla="*/ 78 w 117"/>
                <a:gd name="T39" fmla="*/ 124 h 129"/>
                <a:gd name="T40" fmla="*/ 83 w 117"/>
                <a:gd name="T41" fmla="*/ 125 h 129"/>
                <a:gd name="T42" fmla="*/ 91 w 117"/>
                <a:gd name="T43" fmla="*/ 126 h 129"/>
                <a:gd name="T44" fmla="*/ 91 w 117"/>
                <a:gd name="T45" fmla="*/ 129 h 129"/>
                <a:gd name="T46" fmla="*/ 25 w 117"/>
                <a:gd name="T47" fmla="*/ 129 h 129"/>
                <a:gd name="T48" fmla="*/ 25 w 117"/>
                <a:gd name="T49" fmla="*/ 126 h 129"/>
                <a:gd name="T50" fmla="*/ 25 w 117"/>
                <a:gd name="T51" fmla="*/ 126 h 129"/>
                <a:gd name="T52" fmla="*/ 33 w 117"/>
                <a:gd name="T53" fmla="*/ 125 h 129"/>
                <a:gd name="T54" fmla="*/ 40 w 117"/>
                <a:gd name="T55" fmla="*/ 124 h 129"/>
                <a:gd name="T56" fmla="*/ 44 w 117"/>
                <a:gd name="T57" fmla="*/ 121 h 129"/>
                <a:gd name="T58" fmla="*/ 46 w 117"/>
                <a:gd name="T59" fmla="*/ 118 h 129"/>
                <a:gd name="T60" fmla="*/ 49 w 117"/>
                <a:gd name="T61" fmla="*/ 114 h 129"/>
                <a:gd name="T62" fmla="*/ 50 w 117"/>
                <a:gd name="T63" fmla="*/ 109 h 129"/>
                <a:gd name="T64" fmla="*/ 50 w 117"/>
                <a:gd name="T65" fmla="*/ 95 h 129"/>
                <a:gd name="T66" fmla="*/ 50 w 117"/>
                <a:gd name="T67" fmla="*/ 12 h 129"/>
                <a:gd name="T68" fmla="*/ 40 w 117"/>
                <a:gd name="T69" fmla="*/ 12 h 129"/>
                <a:gd name="T70" fmla="*/ 40 w 117"/>
                <a:gd name="T71" fmla="*/ 12 h 129"/>
                <a:gd name="T72" fmla="*/ 26 w 117"/>
                <a:gd name="T73" fmla="*/ 12 h 129"/>
                <a:gd name="T74" fmla="*/ 20 w 117"/>
                <a:gd name="T75" fmla="*/ 13 h 129"/>
                <a:gd name="T76" fmla="*/ 15 w 117"/>
                <a:gd name="T77" fmla="*/ 15 h 129"/>
                <a:gd name="T78" fmla="*/ 12 w 117"/>
                <a:gd name="T79" fmla="*/ 18 h 129"/>
                <a:gd name="T80" fmla="*/ 8 w 117"/>
                <a:gd name="T81" fmla="*/ 22 h 129"/>
                <a:gd name="T82" fmla="*/ 5 w 117"/>
                <a:gd name="T83" fmla="*/ 28 h 129"/>
                <a:gd name="T84" fmla="*/ 3 w 117"/>
                <a:gd name="T85" fmla="*/ 35 h 129"/>
                <a:gd name="T86" fmla="*/ 0 w 117"/>
                <a:gd name="T87" fmla="*/ 35 h 129"/>
                <a:gd name="T88" fmla="*/ 3 w 117"/>
                <a:gd name="T89" fmla="*/ 0 h 129"/>
                <a:gd name="T90" fmla="*/ 4 w 117"/>
                <a:gd name="T91" fmla="*/ 0 h 129"/>
                <a:gd name="T92" fmla="*/ 6 w 117"/>
                <a:gd name="T93" fmla="*/ 3 h 129"/>
                <a:gd name="T94" fmla="*/ 6 w 117"/>
                <a:gd name="T95" fmla="*/ 3 h 129"/>
                <a:gd name="T96" fmla="*/ 8 w 117"/>
                <a:gd name="T97" fmla="*/ 5 h 129"/>
                <a:gd name="T98" fmla="*/ 11 w 117"/>
                <a:gd name="T99" fmla="*/ 6 h 129"/>
                <a:gd name="T100" fmla="*/ 16 w 117"/>
                <a:gd name="T101" fmla="*/ 6 h 129"/>
                <a:gd name="T102" fmla="*/ 100 w 117"/>
                <a:gd name="T103" fmla="*/ 6 h 129"/>
                <a:gd name="T104" fmla="*/ 100 w 117"/>
                <a:gd name="T105" fmla="*/ 6 h 129"/>
                <a:gd name="T106" fmla="*/ 105 w 117"/>
                <a:gd name="T107" fmla="*/ 6 h 129"/>
                <a:gd name="T108" fmla="*/ 108 w 117"/>
                <a:gd name="T109" fmla="*/ 5 h 129"/>
                <a:gd name="T110" fmla="*/ 111 w 117"/>
                <a:gd name="T111" fmla="*/ 3 h 129"/>
                <a:gd name="T112" fmla="*/ 112 w 117"/>
                <a:gd name="T11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7" h="129">
                  <a:moveTo>
                    <a:pt x="112" y="0"/>
                  </a:moveTo>
                  <a:lnTo>
                    <a:pt x="114" y="0"/>
                  </a:lnTo>
                  <a:lnTo>
                    <a:pt x="117" y="35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11" y="28"/>
                  </a:lnTo>
                  <a:lnTo>
                    <a:pt x="109" y="22"/>
                  </a:lnTo>
                  <a:lnTo>
                    <a:pt x="105" y="18"/>
                  </a:lnTo>
                  <a:lnTo>
                    <a:pt x="101" y="15"/>
                  </a:lnTo>
                  <a:lnTo>
                    <a:pt x="96" y="13"/>
                  </a:lnTo>
                  <a:lnTo>
                    <a:pt x="90" y="12"/>
                  </a:lnTo>
                  <a:lnTo>
                    <a:pt x="78" y="12"/>
                  </a:lnTo>
                  <a:lnTo>
                    <a:pt x="66" y="12"/>
                  </a:lnTo>
                  <a:lnTo>
                    <a:pt x="66" y="95"/>
                  </a:lnTo>
                  <a:lnTo>
                    <a:pt x="66" y="95"/>
                  </a:lnTo>
                  <a:lnTo>
                    <a:pt x="67" y="109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3" y="121"/>
                  </a:lnTo>
                  <a:lnTo>
                    <a:pt x="78" y="124"/>
                  </a:lnTo>
                  <a:lnTo>
                    <a:pt x="83" y="125"/>
                  </a:lnTo>
                  <a:lnTo>
                    <a:pt x="91" y="126"/>
                  </a:lnTo>
                  <a:lnTo>
                    <a:pt x="91" y="129"/>
                  </a:lnTo>
                  <a:lnTo>
                    <a:pt x="25" y="129"/>
                  </a:lnTo>
                  <a:lnTo>
                    <a:pt x="25" y="126"/>
                  </a:lnTo>
                  <a:lnTo>
                    <a:pt x="25" y="126"/>
                  </a:lnTo>
                  <a:lnTo>
                    <a:pt x="33" y="125"/>
                  </a:lnTo>
                  <a:lnTo>
                    <a:pt x="40" y="124"/>
                  </a:lnTo>
                  <a:lnTo>
                    <a:pt x="44" y="121"/>
                  </a:lnTo>
                  <a:lnTo>
                    <a:pt x="46" y="118"/>
                  </a:lnTo>
                  <a:lnTo>
                    <a:pt x="49" y="114"/>
                  </a:lnTo>
                  <a:lnTo>
                    <a:pt x="50" y="109"/>
                  </a:lnTo>
                  <a:lnTo>
                    <a:pt x="50" y="95"/>
                  </a:lnTo>
                  <a:lnTo>
                    <a:pt x="5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26" y="12"/>
                  </a:lnTo>
                  <a:lnTo>
                    <a:pt x="20" y="13"/>
                  </a:lnTo>
                  <a:lnTo>
                    <a:pt x="15" y="15"/>
                  </a:lnTo>
                  <a:lnTo>
                    <a:pt x="12" y="18"/>
                  </a:lnTo>
                  <a:lnTo>
                    <a:pt x="8" y="22"/>
                  </a:lnTo>
                  <a:lnTo>
                    <a:pt x="5" y="28"/>
                  </a:lnTo>
                  <a:lnTo>
                    <a:pt x="3" y="35"/>
                  </a:lnTo>
                  <a:lnTo>
                    <a:pt x="0" y="35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5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00" y="6"/>
                  </a:lnTo>
                  <a:lnTo>
                    <a:pt x="100" y="6"/>
                  </a:lnTo>
                  <a:lnTo>
                    <a:pt x="105" y="6"/>
                  </a:lnTo>
                  <a:lnTo>
                    <a:pt x="108" y="5"/>
                  </a:lnTo>
                  <a:lnTo>
                    <a:pt x="111" y="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9"/>
            <p:cNvSpPr>
              <a:spLocks/>
            </p:cNvSpPr>
            <p:nvPr userDrawn="1"/>
          </p:nvSpPr>
          <p:spPr bwMode="auto">
            <a:xfrm>
              <a:off x="4226" y="2009"/>
              <a:ext cx="116" cy="123"/>
            </a:xfrm>
            <a:custGeom>
              <a:avLst/>
              <a:gdLst>
                <a:gd name="T0" fmla="*/ 116 w 116"/>
                <a:gd name="T1" fmla="*/ 0 h 123"/>
                <a:gd name="T2" fmla="*/ 116 w 116"/>
                <a:gd name="T3" fmla="*/ 4 h 123"/>
                <a:gd name="T4" fmla="*/ 116 w 116"/>
                <a:gd name="T5" fmla="*/ 4 h 123"/>
                <a:gd name="T6" fmla="*/ 110 w 116"/>
                <a:gd name="T7" fmla="*/ 4 h 123"/>
                <a:gd name="T8" fmla="*/ 106 w 116"/>
                <a:gd name="T9" fmla="*/ 6 h 123"/>
                <a:gd name="T10" fmla="*/ 101 w 116"/>
                <a:gd name="T11" fmla="*/ 7 h 123"/>
                <a:gd name="T12" fmla="*/ 98 w 116"/>
                <a:gd name="T13" fmla="*/ 10 h 123"/>
                <a:gd name="T14" fmla="*/ 91 w 116"/>
                <a:gd name="T15" fmla="*/ 17 h 123"/>
                <a:gd name="T16" fmla="*/ 85 w 116"/>
                <a:gd name="T17" fmla="*/ 25 h 123"/>
                <a:gd name="T18" fmla="*/ 64 w 116"/>
                <a:gd name="T19" fmla="*/ 68 h 123"/>
                <a:gd name="T20" fmla="*/ 64 w 116"/>
                <a:gd name="T21" fmla="*/ 89 h 123"/>
                <a:gd name="T22" fmla="*/ 64 w 116"/>
                <a:gd name="T23" fmla="*/ 89 h 123"/>
                <a:gd name="T24" fmla="*/ 64 w 116"/>
                <a:gd name="T25" fmla="*/ 101 h 123"/>
                <a:gd name="T26" fmla="*/ 65 w 116"/>
                <a:gd name="T27" fmla="*/ 107 h 123"/>
                <a:gd name="T28" fmla="*/ 68 w 116"/>
                <a:gd name="T29" fmla="*/ 111 h 123"/>
                <a:gd name="T30" fmla="*/ 70 w 116"/>
                <a:gd name="T31" fmla="*/ 114 h 123"/>
                <a:gd name="T32" fmla="*/ 74 w 116"/>
                <a:gd name="T33" fmla="*/ 116 h 123"/>
                <a:gd name="T34" fmla="*/ 80 w 116"/>
                <a:gd name="T35" fmla="*/ 119 h 123"/>
                <a:gd name="T36" fmla="*/ 87 w 116"/>
                <a:gd name="T37" fmla="*/ 120 h 123"/>
                <a:gd name="T38" fmla="*/ 87 w 116"/>
                <a:gd name="T39" fmla="*/ 123 h 123"/>
                <a:gd name="T40" fmla="*/ 24 w 116"/>
                <a:gd name="T41" fmla="*/ 123 h 123"/>
                <a:gd name="T42" fmla="*/ 24 w 116"/>
                <a:gd name="T43" fmla="*/ 120 h 123"/>
                <a:gd name="T44" fmla="*/ 24 w 116"/>
                <a:gd name="T45" fmla="*/ 120 h 123"/>
                <a:gd name="T46" fmla="*/ 32 w 116"/>
                <a:gd name="T47" fmla="*/ 119 h 123"/>
                <a:gd name="T48" fmla="*/ 38 w 116"/>
                <a:gd name="T49" fmla="*/ 116 h 123"/>
                <a:gd name="T50" fmla="*/ 41 w 116"/>
                <a:gd name="T51" fmla="*/ 114 h 123"/>
                <a:gd name="T52" fmla="*/ 45 w 116"/>
                <a:gd name="T53" fmla="*/ 111 h 123"/>
                <a:gd name="T54" fmla="*/ 46 w 116"/>
                <a:gd name="T55" fmla="*/ 107 h 123"/>
                <a:gd name="T56" fmla="*/ 47 w 116"/>
                <a:gd name="T57" fmla="*/ 101 h 123"/>
                <a:gd name="T58" fmla="*/ 48 w 116"/>
                <a:gd name="T59" fmla="*/ 89 h 123"/>
                <a:gd name="T60" fmla="*/ 48 w 116"/>
                <a:gd name="T61" fmla="*/ 74 h 123"/>
                <a:gd name="T62" fmla="*/ 30 w 116"/>
                <a:gd name="T63" fmla="*/ 33 h 123"/>
                <a:gd name="T64" fmla="*/ 30 w 116"/>
                <a:gd name="T65" fmla="*/ 33 h 123"/>
                <a:gd name="T66" fmla="*/ 24 w 116"/>
                <a:gd name="T67" fmla="*/ 22 h 123"/>
                <a:gd name="T68" fmla="*/ 18 w 116"/>
                <a:gd name="T69" fmla="*/ 13 h 123"/>
                <a:gd name="T70" fmla="*/ 15 w 116"/>
                <a:gd name="T71" fmla="*/ 9 h 123"/>
                <a:gd name="T72" fmla="*/ 10 w 116"/>
                <a:gd name="T73" fmla="*/ 7 h 123"/>
                <a:gd name="T74" fmla="*/ 5 w 116"/>
                <a:gd name="T75" fmla="*/ 5 h 123"/>
                <a:gd name="T76" fmla="*/ 0 w 116"/>
                <a:gd name="T77" fmla="*/ 4 h 123"/>
                <a:gd name="T78" fmla="*/ 0 w 116"/>
                <a:gd name="T79" fmla="*/ 0 h 123"/>
                <a:gd name="T80" fmla="*/ 49 w 116"/>
                <a:gd name="T81" fmla="*/ 0 h 123"/>
                <a:gd name="T82" fmla="*/ 49 w 116"/>
                <a:gd name="T83" fmla="*/ 4 h 123"/>
                <a:gd name="T84" fmla="*/ 49 w 116"/>
                <a:gd name="T85" fmla="*/ 4 h 123"/>
                <a:gd name="T86" fmla="*/ 45 w 116"/>
                <a:gd name="T87" fmla="*/ 4 h 123"/>
                <a:gd name="T88" fmla="*/ 41 w 116"/>
                <a:gd name="T89" fmla="*/ 6 h 123"/>
                <a:gd name="T90" fmla="*/ 39 w 116"/>
                <a:gd name="T91" fmla="*/ 7 h 123"/>
                <a:gd name="T92" fmla="*/ 38 w 116"/>
                <a:gd name="T93" fmla="*/ 9 h 123"/>
                <a:gd name="T94" fmla="*/ 38 w 116"/>
                <a:gd name="T95" fmla="*/ 12 h 123"/>
                <a:gd name="T96" fmla="*/ 39 w 116"/>
                <a:gd name="T97" fmla="*/ 15 h 123"/>
                <a:gd name="T98" fmla="*/ 42 w 116"/>
                <a:gd name="T99" fmla="*/ 23 h 123"/>
                <a:gd name="T100" fmla="*/ 60 w 116"/>
                <a:gd name="T101" fmla="*/ 62 h 123"/>
                <a:gd name="T102" fmla="*/ 76 w 116"/>
                <a:gd name="T103" fmla="*/ 32 h 123"/>
                <a:gd name="T104" fmla="*/ 76 w 116"/>
                <a:gd name="T105" fmla="*/ 32 h 123"/>
                <a:gd name="T106" fmla="*/ 81 w 116"/>
                <a:gd name="T107" fmla="*/ 20 h 123"/>
                <a:gd name="T108" fmla="*/ 83 w 116"/>
                <a:gd name="T109" fmla="*/ 15 h 123"/>
                <a:gd name="T110" fmla="*/ 83 w 116"/>
                <a:gd name="T111" fmla="*/ 10 h 123"/>
                <a:gd name="T112" fmla="*/ 81 w 116"/>
                <a:gd name="T113" fmla="*/ 8 h 123"/>
                <a:gd name="T114" fmla="*/ 79 w 116"/>
                <a:gd name="T115" fmla="*/ 6 h 123"/>
                <a:gd name="T116" fmla="*/ 74 w 116"/>
                <a:gd name="T117" fmla="*/ 4 h 123"/>
                <a:gd name="T118" fmla="*/ 70 w 116"/>
                <a:gd name="T119" fmla="*/ 4 h 123"/>
                <a:gd name="T120" fmla="*/ 70 w 116"/>
                <a:gd name="T121" fmla="*/ 0 h 123"/>
                <a:gd name="T122" fmla="*/ 116 w 116"/>
                <a:gd name="T12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23">
                  <a:moveTo>
                    <a:pt x="116" y="0"/>
                  </a:moveTo>
                  <a:lnTo>
                    <a:pt x="116" y="4"/>
                  </a:lnTo>
                  <a:lnTo>
                    <a:pt x="116" y="4"/>
                  </a:lnTo>
                  <a:lnTo>
                    <a:pt x="110" y="4"/>
                  </a:lnTo>
                  <a:lnTo>
                    <a:pt x="106" y="6"/>
                  </a:lnTo>
                  <a:lnTo>
                    <a:pt x="101" y="7"/>
                  </a:lnTo>
                  <a:lnTo>
                    <a:pt x="98" y="10"/>
                  </a:lnTo>
                  <a:lnTo>
                    <a:pt x="91" y="17"/>
                  </a:lnTo>
                  <a:lnTo>
                    <a:pt x="85" y="25"/>
                  </a:lnTo>
                  <a:lnTo>
                    <a:pt x="64" y="68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64" y="101"/>
                  </a:lnTo>
                  <a:lnTo>
                    <a:pt x="65" y="107"/>
                  </a:lnTo>
                  <a:lnTo>
                    <a:pt x="68" y="111"/>
                  </a:lnTo>
                  <a:lnTo>
                    <a:pt x="70" y="114"/>
                  </a:lnTo>
                  <a:lnTo>
                    <a:pt x="74" y="116"/>
                  </a:lnTo>
                  <a:lnTo>
                    <a:pt x="80" y="119"/>
                  </a:lnTo>
                  <a:lnTo>
                    <a:pt x="87" y="120"/>
                  </a:lnTo>
                  <a:lnTo>
                    <a:pt x="87" y="123"/>
                  </a:lnTo>
                  <a:lnTo>
                    <a:pt x="24" y="123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32" y="119"/>
                  </a:lnTo>
                  <a:lnTo>
                    <a:pt x="38" y="116"/>
                  </a:lnTo>
                  <a:lnTo>
                    <a:pt x="41" y="114"/>
                  </a:lnTo>
                  <a:lnTo>
                    <a:pt x="45" y="111"/>
                  </a:lnTo>
                  <a:lnTo>
                    <a:pt x="46" y="107"/>
                  </a:lnTo>
                  <a:lnTo>
                    <a:pt x="47" y="101"/>
                  </a:lnTo>
                  <a:lnTo>
                    <a:pt x="48" y="89"/>
                  </a:lnTo>
                  <a:lnTo>
                    <a:pt x="48" y="74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24" y="22"/>
                  </a:lnTo>
                  <a:lnTo>
                    <a:pt x="18" y="13"/>
                  </a:lnTo>
                  <a:lnTo>
                    <a:pt x="15" y="9"/>
                  </a:lnTo>
                  <a:lnTo>
                    <a:pt x="10" y="7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5" y="4"/>
                  </a:lnTo>
                  <a:lnTo>
                    <a:pt x="41" y="6"/>
                  </a:lnTo>
                  <a:lnTo>
                    <a:pt x="39" y="7"/>
                  </a:lnTo>
                  <a:lnTo>
                    <a:pt x="38" y="9"/>
                  </a:lnTo>
                  <a:lnTo>
                    <a:pt x="38" y="12"/>
                  </a:lnTo>
                  <a:lnTo>
                    <a:pt x="39" y="15"/>
                  </a:lnTo>
                  <a:lnTo>
                    <a:pt x="42" y="23"/>
                  </a:lnTo>
                  <a:lnTo>
                    <a:pt x="60" y="6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81" y="20"/>
                  </a:lnTo>
                  <a:lnTo>
                    <a:pt x="83" y="15"/>
                  </a:lnTo>
                  <a:lnTo>
                    <a:pt x="83" y="10"/>
                  </a:lnTo>
                  <a:lnTo>
                    <a:pt x="81" y="8"/>
                  </a:lnTo>
                  <a:lnTo>
                    <a:pt x="79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70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69" y="3576638"/>
            <a:ext cx="3772427" cy="64779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altLang="en-US" dirty="0"/>
              <a:t>FIREWALL  VS  IDS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149" name="Rectangle 392"/>
          <p:cNvSpPr txBox="1">
            <a:spLocks noChangeArrowheads="1"/>
          </p:cNvSpPr>
          <p:nvPr/>
        </p:nvSpPr>
        <p:spPr bwMode="auto">
          <a:xfrm>
            <a:off x="457200" y="1219200"/>
            <a:ext cx="77724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algn="just"/>
            <a:r>
              <a:rPr lang="en-US" altLang="en-US" sz="2400" b="0" dirty="0"/>
              <a:t>Firewall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cannot detect security breaches </a:t>
            </a:r>
            <a:r>
              <a:rPr lang="en-US" altLang="en-US" sz="2400" b="0" dirty="0">
                <a:cs typeface="Times New Roman" pitchFamily="18" charset="0"/>
              </a:rPr>
              <a:t>associated with traffic</a:t>
            </a:r>
            <a:r>
              <a:rPr lang="en-US" altLang="en-US" sz="2400" b="0" dirty="0"/>
              <a:t> that does not pass through it. Only IDS is aware of traffic in the internal network</a:t>
            </a:r>
          </a:p>
          <a:p>
            <a:pPr algn="just"/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Not all access </a:t>
            </a:r>
            <a:r>
              <a:rPr lang="en-US" altLang="en-US" sz="2400" b="0" dirty="0">
                <a:cs typeface="Times New Roman" pitchFamily="18" charset="0"/>
              </a:rPr>
              <a:t>to the Internet occurs through the firewall.</a:t>
            </a:r>
          </a:p>
          <a:p>
            <a:pPr algn="just"/>
            <a:r>
              <a:rPr lang="en-US" altLang="en-US" sz="2400" b="0" dirty="0">
                <a:cs typeface="Times New Roman" pitchFamily="18" charset="0"/>
              </a:rPr>
              <a:t>Firewall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does not inspect the content </a:t>
            </a:r>
            <a:r>
              <a:rPr lang="en-US" altLang="en-US" sz="2400" b="0" dirty="0">
                <a:cs typeface="Times New Roman" pitchFamily="18" charset="0"/>
              </a:rPr>
              <a:t>of the permitted traffic</a:t>
            </a:r>
            <a:r>
              <a:rPr lang="en-US" altLang="en-US" sz="2400" b="0" dirty="0"/>
              <a:t> </a:t>
            </a:r>
          </a:p>
          <a:p>
            <a:pPr algn="just"/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Firewall </a:t>
            </a:r>
            <a:r>
              <a:rPr lang="en-US" altLang="en-US" sz="2400" b="0" dirty="0">
                <a:cs typeface="Times New Roman" pitchFamily="18" charset="0"/>
              </a:rPr>
              <a:t>is more likely to be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attacked more often </a:t>
            </a:r>
            <a:r>
              <a:rPr lang="en-US" altLang="en-US" sz="2400" b="0" dirty="0">
                <a:cs typeface="Times New Roman" pitchFamily="18" charset="0"/>
              </a:rPr>
              <a:t>than IDS</a:t>
            </a:r>
            <a:r>
              <a:rPr lang="en-US" altLang="en-US" sz="2400" b="0" dirty="0"/>
              <a:t> </a:t>
            </a:r>
          </a:p>
          <a:p>
            <a:pPr algn="just"/>
            <a:r>
              <a:rPr lang="en-US" altLang="en-US" sz="2400" b="0" dirty="0"/>
              <a:t>Firewall is usually </a:t>
            </a:r>
            <a:r>
              <a:rPr lang="en-US" altLang="en-US" sz="2400" b="0" dirty="0">
                <a:solidFill>
                  <a:srgbClr val="0000FF"/>
                </a:solidFill>
              </a:rPr>
              <a:t>helpless </a:t>
            </a:r>
            <a:r>
              <a:rPr lang="en-US" altLang="en-US" sz="2400" b="0" dirty="0"/>
              <a:t>against </a:t>
            </a:r>
            <a:r>
              <a:rPr lang="en-US" altLang="en-US" sz="2400" b="0" dirty="0">
                <a:solidFill>
                  <a:srgbClr val="0000FF"/>
                </a:solidFill>
              </a:rPr>
              <a:t>tunneling attacks</a:t>
            </a:r>
          </a:p>
          <a:p>
            <a:pPr algn="just"/>
            <a:r>
              <a:rPr lang="en-US" altLang="en-US" sz="2400" b="0" dirty="0"/>
              <a:t>IDS is </a:t>
            </a:r>
            <a:r>
              <a:rPr lang="en-US" altLang="en-US" sz="2400" b="0" dirty="0">
                <a:cs typeface="Times New Roman" pitchFamily="18" charset="0"/>
              </a:rPr>
              <a:t>capable of monitoring messages from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other pieces of security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72510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altLang="en-US" dirty="0"/>
              <a:t>TYPES OF IDS</a:t>
            </a:r>
            <a:endParaRPr lang="en-US" dirty="0"/>
          </a:p>
        </p:txBody>
      </p:sp>
      <p:sp>
        <p:nvSpPr>
          <p:cNvPr id="149" name="Rectangle 392"/>
          <p:cNvSpPr txBox="1">
            <a:spLocks noChangeArrowheads="1"/>
          </p:cNvSpPr>
          <p:nvPr/>
        </p:nvSpPr>
        <p:spPr bwMode="auto">
          <a:xfrm>
            <a:off x="457200" y="1676400"/>
            <a:ext cx="77724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sz="2400" b="0" dirty="0"/>
              <a:t>HOST – BASED (HIDS)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sz="2400" b="0" dirty="0"/>
              <a:t>NETWORK – BASED (NIDS)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sz="2400" b="0" dirty="0"/>
              <a:t>HYBRID</a:t>
            </a:r>
          </a:p>
        </p:txBody>
      </p:sp>
    </p:spTree>
    <p:extLst>
      <p:ext uri="{BB962C8B-B14F-4D97-AF65-F5344CB8AC3E}">
        <p14:creationId xmlns:p14="http://schemas.microsoft.com/office/powerpoint/2010/main" val="18797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altLang="en-US" dirty="0"/>
              <a:t>HIDS</a:t>
            </a:r>
            <a:endParaRPr lang="en-US" dirty="0"/>
          </a:p>
        </p:txBody>
      </p:sp>
      <p:sp>
        <p:nvSpPr>
          <p:cNvPr id="149" name="Rectangle 392"/>
          <p:cNvSpPr txBox="1">
            <a:spLocks noChangeArrowheads="1"/>
          </p:cNvSpPr>
          <p:nvPr/>
        </p:nvSpPr>
        <p:spPr bwMode="auto">
          <a:xfrm>
            <a:off x="457200" y="1219200"/>
            <a:ext cx="77724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en-US" sz="2800" b="0" dirty="0" smtClean="0">
                <a:cs typeface="Times New Roman" pitchFamily="18" charset="0"/>
              </a:rPr>
              <a:t>Works </a:t>
            </a:r>
            <a:r>
              <a:rPr lang="en-US" altLang="en-US" sz="2800" b="0" dirty="0">
                <a:cs typeface="Times New Roman" pitchFamily="18" charset="0"/>
              </a:rPr>
              <a:t>in </a:t>
            </a:r>
            <a:r>
              <a:rPr lang="en-US" altLang="en-US" sz="2800" b="0" dirty="0">
                <a:solidFill>
                  <a:srgbClr val="0000FF"/>
                </a:solidFill>
                <a:cs typeface="Times New Roman" pitchFamily="18" charset="0"/>
              </a:rPr>
              <a:t>switched network </a:t>
            </a:r>
            <a:r>
              <a:rPr lang="en-US" altLang="en-US" sz="2800" b="0" dirty="0">
                <a:cs typeface="Times New Roman" pitchFamily="18" charset="0"/>
              </a:rPr>
              <a:t>environments</a:t>
            </a:r>
            <a:r>
              <a:rPr lang="en-US" altLang="en-US" sz="2800" b="0" dirty="0"/>
              <a:t> 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0" dirty="0" smtClean="0">
                <a:cs typeface="Times New Roman" pitchFamily="18" charset="0"/>
              </a:rPr>
              <a:t>Operates </a:t>
            </a:r>
            <a:r>
              <a:rPr lang="en-US" altLang="en-US" sz="2800" b="0" dirty="0">
                <a:cs typeface="Times New Roman" pitchFamily="18" charset="0"/>
              </a:rPr>
              <a:t>in </a:t>
            </a:r>
            <a:r>
              <a:rPr lang="en-US" altLang="en-US" sz="2800" b="0" dirty="0">
                <a:solidFill>
                  <a:srgbClr val="0000FF"/>
                </a:solidFill>
                <a:cs typeface="Times New Roman" pitchFamily="18" charset="0"/>
              </a:rPr>
              <a:t>encrypted</a:t>
            </a:r>
            <a:r>
              <a:rPr lang="en-US" altLang="en-US" sz="2800" b="0" dirty="0">
                <a:cs typeface="Times New Roman" pitchFamily="18" charset="0"/>
              </a:rPr>
              <a:t> environments</a:t>
            </a:r>
            <a:r>
              <a:rPr lang="en-US" altLang="en-US" sz="2800" b="0" dirty="0"/>
              <a:t> 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0" dirty="0" smtClean="0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</a:rPr>
              <a:t>Detects</a:t>
            </a:r>
            <a:r>
              <a:rPr lang="en-US" altLang="en-US" sz="2800" b="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2800" b="0" dirty="0">
                <a:ea typeface="Arial Unicode MS" pitchFamily="34" charset="-128"/>
                <a:cs typeface="Arial Unicode MS" pitchFamily="34" charset="-128"/>
              </a:rPr>
              <a:t>and </a:t>
            </a:r>
            <a:r>
              <a:rPr lang="en-US" altLang="en-US" sz="2800" b="0" dirty="0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</a:rPr>
              <a:t>collects</a:t>
            </a:r>
            <a:r>
              <a:rPr lang="en-US" altLang="en-US" sz="2800" b="0" dirty="0">
                <a:ea typeface="Arial Unicode MS" pitchFamily="34" charset="-128"/>
                <a:cs typeface="Arial Unicode MS" pitchFamily="34" charset="-128"/>
              </a:rPr>
              <a:t> the most relevant information in the quickest possible manner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0" dirty="0" smtClean="0">
                <a:cs typeface="Times New Roman" pitchFamily="18" charset="0"/>
              </a:rPr>
              <a:t>Tracks </a:t>
            </a:r>
            <a:r>
              <a:rPr lang="en-US" altLang="en-US" sz="2800" b="0" dirty="0">
                <a:solidFill>
                  <a:srgbClr val="0000FF"/>
                </a:solidFill>
                <a:cs typeface="Times New Roman" pitchFamily="18" charset="0"/>
              </a:rPr>
              <a:t>behavior changes</a:t>
            </a:r>
            <a:r>
              <a:rPr lang="en-US" altLang="en-US" sz="2800" b="0" dirty="0">
                <a:cs typeface="Times New Roman" pitchFamily="18" charset="0"/>
              </a:rPr>
              <a:t> associated with </a:t>
            </a:r>
            <a:r>
              <a:rPr lang="en-US" altLang="en-US" sz="2800" b="0" dirty="0">
                <a:solidFill>
                  <a:srgbClr val="0000FF"/>
                </a:solidFill>
                <a:cs typeface="Times New Roman" pitchFamily="18" charset="0"/>
              </a:rPr>
              <a:t>misuse</a:t>
            </a:r>
            <a:r>
              <a:rPr lang="en-US" altLang="en-US" sz="2800" b="0" dirty="0">
                <a:cs typeface="Times New Roman" pitchFamily="18" charset="0"/>
              </a:rPr>
              <a:t>.</a:t>
            </a:r>
            <a:r>
              <a:rPr lang="en-US" altLang="en-US" sz="2800" b="0" dirty="0"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0" dirty="0" smtClean="0">
                <a:cs typeface="Times New Roman" pitchFamily="18" charset="0"/>
              </a:rPr>
              <a:t>Requires </a:t>
            </a:r>
            <a:r>
              <a:rPr lang="en-US" altLang="en-US" sz="2800" b="0" dirty="0">
                <a:cs typeface="Times New Roman" pitchFamily="18" charset="0"/>
              </a:rPr>
              <a:t>the </a:t>
            </a:r>
            <a:r>
              <a:rPr lang="en-US" altLang="en-US" sz="2800" b="0" dirty="0">
                <a:solidFill>
                  <a:srgbClr val="0000FF"/>
                </a:solidFill>
                <a:cs typeface="Times New Roman" pitchFamily="18" charset="0"/>
              </a:rPr>
              <a:t>use of the resources </a:t>
            </a:r>
            <a:r>
              <a:rPr lang="en-US" altLang="en-US" sz="2800" b="0" dirty="0">
                <a:cs typeface="Times New Roman" pitchFamily="18" charset="0"/>
              </a:rPr>
              <a:t>of a host server – </a:t>
            </a:r>
            <a:r>
              <a:rPr lang="en-US" altLang="en-US" sz="2800" b="0" dirty="0">
                <a:solidFill>
                  <a:srgbClr val="0000FF"/>
                </a:solidFill>
                <a:cs typeface="Times New Roman" pitchFamily="18" charset="0"/>
              </a:rPr>
              <a:t>disk space</a:t>
            </a:r>
            <a:r>
              <a:rPr lang="en-US" altLang="en-US" sz="2800" b="0" dirty="0">
                <a:cs typeface="Times New Roman" pitchFamily="18" charset="0"/>
              </a:rPr>
              <a:t>, </a:t>
            </a:r>
            <a:r>
              <a:rPr lang="en-US" altLang="en-US" sz="2800" b="0" dirty="0">
                <a:solidFill>
                  <a:srgbClr val="0000FF"/>
                </a:solidFill>
                <a:cs typeface="Times New Roman" pitchFamily="18" charset="0"/>
              </a:rPr>
              <a:t>RAM</a:t>
            </a:r>
            <a:r>
              <a:rPr lang="en-US" altLang="en-US" sz="2800" b="0" dirty="0">
                <a:cs typeface="Times New Roman" pitchFamily="18" charset="0"/>
              </a:rPr>
              <a:t> and </a:t>
            </a:r>
            <a:r>
              <a:rPr lang="en-US" altLang="en-US" sz="2800" b="0" dirty="0">
                <a:solidFill>
                  <a:srgbClr val="0000FF"/>
                </a:solidFill>
                <a:cs typeface="Times New Roman" pitchFamily="18" charset="0"/>
              </a:rPr>
              <a:t>CPU time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0" dirty="0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</a:rPr>
              <a:t>Does not protect</a:t>
            </a:r>
            <a:r>
              <a:rPr lang="en-US" altLang="en-US" sz="2800" b="0" dirty="0">
                <a:ea typeface="Arial Unicode MS" pitchFamily="34" charset="-128"/>
                <a:cs typeface="Arial Unicode MS" pitchFamily="34" charset="-128"/>
              </a:rPr>
              <a:t> entire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09197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altLang="en-US" dirty="0"/>
              <a:t>NIDS</a:t>
            </a:r>
            <a:endParaRPr lang="en-US" dirty="0"/>
          </a:p>
        </p:txBody>
      </p:sp>
      <p:sp>
        <p:nvSpPr>
          <p:cNvPr id="149" name="Rectangle 392"/>
          <p:cNvSpPr txBox="1">
            <a:spLocks noChangeArrowheads="1"/>
          </p:cNvSpPr>
          <p:nvPr/>
        </p:nvSpPr>
        <p:spPr bwMode="auto">
          <a:xfrm>
            <a:off x="457200" y="1219200"/>
            <a:ext cx="77724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en-US" sz="2800" b="0" dirty="0">
                <a:solidFill>
                  <a:srgbClr val="0000FF"/>
                </a:solidFill>
              </a:rPr>
              <a:t>PASSIVE Interface </a:t>
            </a:r>
            <a:r>
              <a:rPr lang="en-US" altLang="en-US" sz="2800" b="0" dirty="0"/>
              <a:t>to Network Traffic</a:t>
            </a:r>
            <a:endParaRPr lang="en-US" altLang="en-US" sz="2800" b="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" name="Picture 4" descr="D:\Documents and Settings\Yasir Zahur\Desktop\clip_image0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620000" cy="397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22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altLang="en-US" dirty="0"/>
              <a:t>NIDS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Sensor Placement</a:t>
            </a:r>
            <a:endParaRPr lang="en-US" dirty="0"/>
          </a:p>
        </p:txBody>
      </p:sp>
      <p:pic>
        <p:nvPicPr>
          <p:cNvPr id="5" name="Picture 4" descr="D:\Documents and Settings\Yasir Zahur\Desktop\clip_image0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924800" cy="450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1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altLang="en-US" dirty="0"/>
              <a:t>NIDS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sz="2000" dirty="0"/>
              <a:t>Advantages</a:t>
            </a:r>
            <a:endParaRPr lang="en-US" sz="2000" dirty="0"/>
          </a:p>
        </p:txBody>
      </p:sp>
      <p:sp>
        <p:nvSpPr>
          <p:cNvPr id="149" name="Rectangle 392"/>
          <p:cNvSpPr txBox="1">
            <a:spLocks noChangeArrowheads="1"/>
          </p:cNvSpPr>
          <p:nvPr/>
        </p:nvSpPr>
        <p:spPr bwMode="auto">
          <a:xfrm>
            <a:off x="457200" y="1219200"/>
            <a:ext cx="77724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en-US" sz="2400" b="0" dirty="0">
                <a:cs typeface="Times New Roman" pitchFamily="18" charset="0"/>
              </a:rPr>
              <a:t>NIDS uses a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passive interface </a:t>
            </a:r>
            <a:r>
              <a:rPr lang="en-US" altLang="en-US" sz="2400" b="0" dirty="0">
                <a:cs typeface="Times New Roman" pitchFamily="18" charset="0"/>
              </a:rPr>
              <a:t>to capture network packets</a:t>
            </a:r>
            <a:r>
              <a:rPr lang="en-US" altLang="en-US" sz="2400" b="0" dirty="0"/>
              <a:t> </a:t>
            </a:r>
            <a:r>
              <a:rPr lang="en-US" altLang="en-US" sz="2400" b="0" dirty="0">
                <a:cs typeface="Times New Roman" pitchFamily="18" charset="0"/>
              </a:rPr>
              <a:t>for analyzing. 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0" dirty="0">
                <a:cs typeface="Times New Roman" pitchFamily="18" charset="0"/>
              </a:rPr>
              <a:t>NIDS sensors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placed around the globe </a:t>
            </a:r>
            <a:r>
              <a:rPr lang="en-US" altLang="en-US" sz="2400" b="0" dirty="0">
                <a:cs typeface="Times New Roman" pitchFamily="18" charset="0"/>
              </a:rPr>
              <a:t>can be configured to report back to a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central site</a:t>
            </a:r>
            <a:r>
              <a:rPr lang="en-US" altLang="en-US" sz="2400" b="0" dirty="0">
                <a:cs typeface="Times New Roman" pitchFamily="18" charset="0"/>
              </a:rPr>
              <a:t>, enabling a small team of security experts to support a large enterprise.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0" dirty="0">
                <a:cs typeface="Times New Roman" pitchFamily="18" charset="0"/>
              </a:rPr>
              <a:t>NIDS systems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scale well </a:t>
            </a:r>
            <a:r>
              <a:rPr lang="en-US" altLang="en-US" sz="2400" b="0" dirty="0">
                <a:cs typeface="Times New Roman" pitchFamily="18" charset="0"/>
              </a:rPr>
              <a:t>for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network protection </a:t>
            </a:r>
            <a:r>
              <a:rPr lang="en-US" altLang="en-US" sz="2400" b="0" dirty="0">
                <a:cs typeface="Times New Roman" pitchFamily="18" charset="0"/>
              </a:rPr>
              <a:t>because the number of actual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workstations</a:t>
            </a:r>
            <a:r>
              <a:rPr lang="en-US" altLang="en-US" sz="2400" b="0" dirty="0">
                <a:cs typeface="Times New Roman" pitchFamily="18" charset="0"/>
              </a:rPr>
              <a:t>,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servers</a:t>
            </a:r>
            <a:r>
              <a:rPr lang="en-US" altLang="en-US" sz="2400" b="0" dirty="0">
                <a:cs typeface="Times New Roman" pitchFamily="18" charset="0"/>
              </a:rPr>
              <a:t>, or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user systems </a:t>
            </a:r>
            <a:r>
              <a:rPr lang="en-US" altLang="en-US" sz="2400" b="0" dirty="0">
                <a:cs typeface="Times New Roman" pitchFamily="18" charset="0"/>
              </a:rPr>
              <a:t>on the network is not critical – the amount of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traffic</a:t>
            </a:r>
            <a:r>
              <a:rPr lang="en-US" altLang="en-US" sz="2400" b="0" dirty="0">
                <a:cs typeface="Times New Roman" pitchFamily="18" charset="0"/>
              </a:rPr>
              <a:t> is what matters 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0" dirty="0">
                <a:cs typeface="Times New Roman" pitchFamily="18" charset="0"/>
              </a:rPr>
              <a:t>Most network-based IDSs are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OS-Independent</a:t>
            </a:r>
            <a:r>
              <a:rPr lang="en-US" altLang="en-US" sz="2400" b="0" dirty="0">
                <a:cs typeface="Times New Roman" pitchFamily="18" charset="0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0" dirty="0">
                <a:cs typeface="Times New Roman" pitchFamily="18" charset="0"/>
              </a:rPr>
              <a:t>Provide better security against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DOS attacks</a:t>
            </a:r>
          </a:p>
        </p:txBody>
      </p:sp>
    </p:spTree>
    <p:extLst>
      <p:ext uri="{BB962C8B-B14F-4D97-AF65-F5344CB8AC3E}">
        <p14:creationId xmlns:p14="http://schemas.microsoft.com/office/powerpoint/2010/main" val="266009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altLang="en-US" dirty="0"/>
              <a:t>NIDS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sz="2400" dirty="0"/>
              <a:t>Disadvantages</a:t>
            </a:r>
            <a:endParaRPr lang="en-US" sz="2400" dirty="0"/>
          </a:p>
        </p:txBody>
      </p:sp>
      <p:sp>
        <p:nvSpPr>
          <p:cNvPr id="149" name="Rectangle 392"/>
          <p:cNvSpPr txBox="1">
            <a:spLocks noChangeArrowheads="1"/>
          </p:cNvSpPr>
          <p:nvPr/>
        </p:nvSpPr>
        <p:spPr bwMode="auto">
          <a:xfrm>
            <a:off x="457200" y="1219200"/>
            <a:ext cx="77724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algn="just"/>
            <a:r>
              <a:rPr lang="en-US" altLang="en-US" sz="2400" b="0" dirty="0"/>
              <a:t>Cannot </a:t>
            </a:r>
            <a:r>
              <a:rPr lang="en-US" altLang="en-US" sz="2400" b="0" dirty="0">
                <a:cs typeface="Times New Roman" pitchFamily="18" charset="0"/>
              </a:rPr>
              <a:t>scan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protocols </a:t>
            </a:r>
            <a:r>
              <a:rPr lang="en-US" altLang="en-US" sz="2400" b="0" dirty="0">
                <a:cs typeface="Times New Roman" pitchFamily="18" charset="0"/>
              </a:rPr>
              <a:t>or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content</a:t>
            </a:r>
            <a:r>
              <a:rPr lang="en-US" altLang="en-US" sz="2400" b="0" dirty="0">
                <a:cs typeface="Times New Roman" pitchFamily="18" charset="0"/>
              </a:rPr>
              <a:t> if network traffic is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encrypted</a:t>
            </a:r>
            <a:endParaRPr lang="en-US" altLang="en-US" sz="2400" b="0" dirty="0">
              <a:solidFill>
                <a:srgbClr val="0000FF"/>
              </a:solidFill>
            </a:endParaRPr>
          </a:p>
          <a:p>
            <a:pPr algn="just"/>
            <a:r>
              <a:rPr lang="en-US" altLang="en-US" sz="2400" b="0" dirty="0"/>
              <a:t>Intrusion </a:t>
            </a:r>
            <a:r>
              <a:rPr lang="en-US" altLang="en-US" sz="2400" b="0" dirty="0">
                <a:cs typeface="Times New Roman" pitchFamily="18" charset="0"/>
              </a:rPr>
              <a:t>detection becomes more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difficult </a:t>
            </a:r>
            <a:r>
              <a:rPr lang="en-US" altLang="en-US" sz="2400" b="0" dirty="0">
                <a:cs typeface="Times New Roman" pitchFamily="18" charset="0"/>
              </a:rPr>
              <a:t>on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modern switched networks</a:t>
            </a:r>
            <a:r>
              <a:rPr lang="en-US" altLang="en-US" sz="2400" b="0" dirty="0">
                <a:solidFill>
                  <a:srgbClr val="0000FF"/>
                </a:solidFill>
              </a:rPr>
              <a:t> </a:t>
            </a:r>
          </a:p>
          <a:p>
            <a:pPr algn="just"/>
            <a:r>
              <a:rPr lang="en-US" altLang="en-US" sz="2400" b="0" dirty="0"/>
              <a:t>Current </a:t>
            </a:r>
            <a:r>
              <a:rPr lang="en-US" altLang="en-US" sz="2400" b="0" dirty="0">
                <a:cs typeface="Times New Roman" pitchFamily="18" charset="0"/>
              </a:rPr>
              <a:t>network-based monitoring approaches cannot efficiently handle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high-speed networks</a:t>
            </a:r>
            <a:r>
              <a:rPr lang="en-US" altLang="en-US" sz="2400" b="0" dirty="0">
                <a:solidFill>
                  <a:srgbClr val="0000FF"/>
                </a:solidFill>
              </a:rPr>
              <a:t> </a:t>
            </a:r>
          </a:p>
          <a:p>
            <a:pPr algn="just"/>
            <a:r>
              <a:rPr lang="en-US" altLang="en-US" sz="2400" b="0" dirty="0"/>
              <a:t>Most </a:t>
            </a:r>
            <a:r>
              <a:rPr lang="en-US" altLang="en-US" sz="2400" b="0" dirty="0">
                <a:cs typeface="Times New Roman" pitchFamily="18" charset="0"/>
              </a:rPr>
              <a:t>of Network-based systems are based on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predefined attack signatures-</a:t>
            </a:r>
            <a:r>
              <a:rPr lang="en-US" altLang="en-US" sz="2400" b="0" dirty="0">
                <a:cs typeface="Times New Roman" pitchFamily="18" charset="0"/>
              </a:rPr>
              <a:t>-signatures that will always be a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step behind </a:t>
            </a:r>
            <a:r>
              <a:rPr lang="en-US" altLang="en-US" sz="2400" b="0" dirty="0">
                <a:cs typeface="Times New Roman" pitchFamily="18" charset="0"/>
              </a:rPr>
              <a:t>the latest underground exploits</a:t>
            </a:r>
            <a:r>
              <a:rPr lang="en-US" altLang="en-US" sz="2400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356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altLang="en-US" dirty="0"/>
              <a:t>HYBRID</a:t>
            </a:r>
            <a:endParaRPr lang="en-US" sz="2400" dirty="0"/>
          </a:p>
        </p:txBody>
      </p:sp>
      <p:sp>
        <p:nvSpPr>
          <p:cNvPr id="149" name="Rectangle 392"/>
          <p:cNvSpPr txBox="1">
            <a:spLocks noChangeArrowheads="1"/>
          </p:cNvSpPr>
          <p:nvPr/>
        </p:nvSpPr>
        <p:spPr bwMode="auto">
          <a:xfrm>
            <a:off x="457200" y="1219200"/>
            <a:ext cx="77724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algn="just"/>
            <a:r>
              <a:rPr lang="en-US" altLang="en-US" sz="2400" b="0" dirty="0">
                <a:ea typeface="Arial Unicode MS" pitchFamily="34" charset="-128"/>
                <a:cs typeface="Arial Unicode MS" pitchFamily="34" charset="-128"/>
              </a:rPr>
              <a:t>Although the two types of Intrusion Detection Systems differ significantly from each other, but they also </a:t>
            </a:r>
            <a:r>
              <a:rPr lang="en-US" altLang="en-US" sz="2400" b="0" dirty="0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</a:rPr>
              <a:t>complement each other</a:t>
            </a:r>
            <a:r>
              <a:rPr lang="en-US" altLang="en-US" sz="2400" b="0" dirty="0"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algn="just"/>
            <a:r>
              <a:rPr lang="en-US" altLang="en-US" sz="2400" b="0" dirty="0">
                <a:ea typeface="Arial Unicode MS" pitchFamily="34" charset="-128"/>
                <a:cs typeface="Arial Unicode MS" pitchFamily="34" charset="-128"/>
              </a:rPr>
              <a:t>Such a system can target </a:t>
            </a:r>
            <a:r>
              <a:rPr lang="en-US" altLang="en-US" sz="2400" b="0" dirty="0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</a:rPr>
              <a:t>activity</a:t>
            </a:r>
            <a:r>
              <a:rPr lang="en-US" altLang="en-US" sz="2400" b="0" dirty="0">
                <a:ea typeface="Arial Unicode MS" pitchFamily="34" charset="-128"/>
                <a:cs typeface="Arial Unicode MS" pitchFamily="34" charset="-128"/>
              </a:rPr>
              <a:t> at </a:t>
            </a:r>
            <a:r>
              <a:rPr lang="en-US" altLang="en-US" sz="2400" b="0" dirty="0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</a:rPr>
              <a:t>any or all levels</a:t>
            </a:r>
          </a:p>
          <a:p>
            <a:pPr algn="just"/>
            <a:r>
              <a:rPr lang="en-US" altLang="en-US" sz="2400" b="0" dirty="0">
                <a:cs typeface="Times New Roman" pitchFamily="18" charset="0"/>
              </a:rPr>
              <a:t>It is easier to see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patterns of attacks over time</a:t>
            </a:r>
            <a:r>
              <a:rPr lang="en-US" altLang="en-US" sz="2400" b="0" dirty="0">
                <a:cs typeface="Times New Roman" pitchFamily="18" charset="0"/>
              </a:rPr>
              <a:t> and across the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network space</a:t>
            </a:r>
            <a:r>
              <a:rPr lang="en-US" altLang="en-US" sz="2400" b="0" dirty="0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algn="just"/>
            <a:r>
              <a:rPr lang="en-US" altLang="en-US" sz="2400" b="0" dirty="0">
                <a:cs typeface="Times New Roman" pitchFamily="18" charset="0"/>
              </a:rPr>
              <a:t>No proven industry standards with regards to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interoperability</a:t>
            </a:r>
            <a:r>
              <a:rPr lang="en-US" altLang="en-US" sz="2400" b="0" dirty="0">
                <a:cs typeface="Times New Roman" pitchFamily="18" charset="0"/>
              </a:rPr>
              <a:t> of intrusion detection components</a:t>
            </a:r>
            <a:r>
              <a:rPr lang="en-US" altLang="en-US" sz="2400" b="0" dirty="0"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algn="just"/>
            <a:r>
              <a:rPr lang="en-US" altLang="en-US" sz="2400" b="0" dirty="0">
                <a:cs typeface="Times New Roman" pitchFamily="18" charset="0"/>
              </a:rPr>
              <a:t>Hybrid systems are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difficult to manage </a:t>
            </a:r>
            <a:r>
              <a:rPr lang="en-US" altLang="en-US" sz="2400" b="0" dirty="0">
                <a:cs typeface="Times New Roman" pitchFamily="18" charset="0"/>
              </a:rPr>
              <a:t>and deploy</a:t>
            </a:r>
            <a:r>
              <a:rPr lang="en-US" altLang="en-US" sz="2400" b="0" dirty="0"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07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System Design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5410200"/>
          </a:xfrm>
        </p:spPr>
        <p:txBody>
          <a:bodyPr/>
          <a:lstStyle/>
          <a:p>
            <a:r>
              <a:rPr lang="en-US" sz="2800" dirty="0"/>
              <a:t>Two extremes of what’s “permitted” and not!</a:t>
            </a:r>
          </a:p>
          <a:p>
            <a:pPr lvl="1"/>
            <a:r>
              <a:rPr lang="en-US" sz="2400" dirty="0"/>
              <a:t>Whatever is </a:t>
            </a:r>
            <a:r>
              <a:rPr lang="en-US" sz="2400" dirty="0">
                <a:solidFill>
                  <a:srgbClr val="0000FF"/>
                </a:solidFill>
              </a:rPr>
              <a:t>not explicitly permitted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0000FF"/>
                </a:solidFill>
              </a:rPr>
              <a:t>forbidden</a:t>
            </a:r>
          </a:p>
          <a:p>
            <a:pPr lvl="1"/>
            <a:r>
              <a:rPr lang="en-US" sz="2400" dirty="0"/>
              <a:t>Whatever is </a:t>
            </a:r>
            <a:r>
              <a:rPr lang="en-US" sz="2400" dirty="0">
                <a:solidFill>
                  <a:srgbClr val="0000FF"/>
                </a:solidFill>
              </a:rPr>
              <a:t>not explicitly forbidden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0000FF"/>
                </a:solidFill>
              </a:rPr>
              <a:t>permitted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sz="2800" dirty="0"/>
              <a:t>Limitations</a:t>
            </a:r>
          </a:p>
          <a:p>
            <a:pPr lvl="1"/>
            <a:r>
              <a:rPr lang="en-US" sz="2400" dirty="0"/>
              <a:t>To forbid things, you need to </a:t>
            </a:r>
            <a:r>
              <a:rPr lang="en-US" sz="2400" dirty="0">
                <a:solidFill>
                  <a:srgbClr val="0000FF"/>
                </a:solidFill>
              </a:rPr>
              <a:t>know their characteristics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Modeling</a:t>
            </a:r>
            <a:r>
              <a:rPr lang="en-US" sz="2400" dirty="0"/>
              <a:t> of applications, processes, and systems is </a:t>
            </a:r>
            <a:r>
              <a:rPr lang="en-US" sz="2400" dirty="0">
                <a:solidFill>
                  <a:srgbClr val="0000FF"/>
                </a:solidFill>
              </a:rPr>
              <a:t>“incomplete”</a:t>
            </a:r>
          </a:p>
          <a:p>
            <a:r>
              <a:rPr lang="en-US" sz="2800" dirty="0"/>
              <a:t>Model three kinds of system issues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Faults</a:t>
            </a:r>
            <a:r>
              <a:rPr lang="en-US" dirty="0"/>
              <a:t> (hardware, software, permanent, transient)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Quality of service </a:t>
            </a:r>
            <a:r>
              <a:rPr lang="en-US" dirty="0"/>
              <a:t>failures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Intrusions/Attacks</a:t>
            </a:r>
          </a:p>
        </p:txBody>
      </p:sp>
    </p:spTree>
    <p:extLst>
      <p:ext uri="{BB962C8B-B14F-4D97-AF65-F5344CB8AC3E}">
        <p14:creationId xmlns:p14="http://schemas.microsoft.com/office/powerpoint/2010/main" val="264773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Principles of Intrusion Detection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Characteristics of systems </a:t>
            </a:r>
            <a:r>
              <a:rPr lang="en-US" sz="2800" dirty="0">
                <a:solidFill>
                  <a:srgbClr val="0000FF"/>
                </a:solidFill>
              </a:rPr>
              <a:t>not</a:t>
            </a:r>
            <a:r>
              <a:rPr lang="en-US" sz="2800" dirty="0"/>
              <a:t> under attack</a:t>
            </a:r>
          </a:p>
          <a:p>
            <a:pPr lvl="1"/>
            <a:r>
              <a:rPr lang="en-US" sz="2400" dirty="0"/>
              <a:t>User, process actions conform to </a:t>
            </a:r>
            <a:r>
              <a:rPr lang="en-US" sz="2400" dirty="0">
                <a:solidFill>
                  <a:srgbClr val="0000FF"/>
                </a:solidFill>
              </a:rPr>
              <a:t>statistically predictable pattern</a:t>
            </a:r>
          </a:p>
          <a:p>
            <a:pPr lvl="1"/>
            <a:r>
              <a:rPr lang="en-US" sz="2400" dirty="0"/>
              <a:t>User, process actions </a:t>
            </a:r>
            <a:r>
              <a:rPr lang="en-US" sz="2400" dirty="0">
                <a:solidFill>
                  <a:srgbClr val="0000FF"/>
                </a:solidFill>
              </a:rPr>
              <a:t>do not </a:t>
            </a:r>
            <a:r>
              <a:rPr lang="en-US" sz="2400" dirty="0"/>
              <a:t>include sequences of actions that </a:t>
            </a:r>
            <a:r>
              <a:rPr lang="en-US" sz="2400" dirty="0">
                <a:solidFill>
                  <a:srgbClr val="0000FF"/>
                </a:solidFill>
              </a:rPr>
              <a:t>subvert </a:t>
            </a:r>
            <a:r>
              <a:rPr lang="en-US" sz="2400" dirty="0"/>
              <a:t>the security policy</a:t>
            </a:r>
          </a:p>
          <a:p>
            <a:pPr lvl="1"/>
            <a:r>
              <a:rPr lang="en-US" sz="2400" dirty="0"/>
              <a:t>Process actions correspond to a set of </a:t>
            </a:r>
            <a:r>
              <a:rPr lang="en-US" sz="2400" dirty="0">
                <a:solidFill>
                  <a:srgbClr val="0000FF"/>
                </a:solidFill>
              </a:rPr>
              <a:t>specifications</a:t>
            </a:r>
            <a:r>
              <a:rPr lang="en-US" sz="2400" dirty="0"/>
              <a:t> describing what the processes are </a:t>
            </a:r>
            <a:r>
              <a:rPr lang="en-US" sz="2400" dirty="0">
                <a:solidFill>
                  <a:srgbClr val="0000FF"/>
                </a:solidFill>
              </a:rPr>
              <a:t>allowed</a:t>
            </a:r>
            <a:r>
              <a:rPr lang="en-US" sz="2400" dirty="0"/>
              <a:t> to do</a:t>
            </a:r>
          </a:p>
          <a:p>
            <a:r>
              <a:rPr lang="en-US" sz="2800" dirty="0"/>
              <a:t>Systems </a:t>
            </a:r>
            <a:r>
              <a:rPr lang="en-US" sz="2800" dirty="0">
                <a:solidFill>
                  <a:srgbClr val="0000FF"/>
                </a:solidFill>
              </a:rPr>
              <a:t>under attack </a:t>
            </a:r>
            <a:r>
              <a:rPr lang="en-US" sz="2800" dirty="0"/>
              <a:t>do not meet </a:t>
            </a:r>
            <a:r>
              <a:rPr lang="en-US" sz="2800" dirty="0">
                <a:solidFill>
                  <a:srgbClr val="0000FF"/>
                </a:solidFill>
              </a:rPr>
              <a:t>at least one </a:t>
            </a:r>
            <a:r>
              <a:rPr lang="en-US" sz="2800" dirty="0"/>
              <a:t>of these</a:t>
            </a:r>
          </a:p>
        </p:txBody>
      </p:sp>
    </p:spTree>
    <p:extLst>
      <p:ext uri="{BB962C8B-B14F-4D97-AF65-F5344CB8AC3E}">
        <p14:creationId xmlns:p14="http://schemas.microsoft.com/office/powerpoint/2010/main" val="21567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Intrusion detection systems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5410200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packet filtering: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operates on TCP/IP headers only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no correlation check among sessions </a:t>
            </a:r>
          </a:p>
          <a:p>
            <a:r>
              <a:rPr lang="en-US" altLang="en-US" i="1" dirty="0">
                <a:solidFill>
                  <a:srgbClr val="CC0000"/>
                </a:solidFill>
                <a:ea typeface="ＭＳ Ｐゴシック" pitchFamily="34" charset="-128"/>
              </a:rPr>
              <a:t>IDS: intrusion detection system</a:t>
            </a:r>
          </a:p>
          <a:p>
            <a:pPr lvl="1"/>
            <a:r>
              <a:rPr lang="en-US" altLang="en-US" sz="2400" i="1" dirty="0">
                <a:solidFill>
                  <a:srgbClr val="000099"/>
                </a:solidFill>
                <a:ea typeface="ＭＳ Ｐゴシック" pitchFamily="34" charset="-128"/>
              </a:rPr>
              <a:t>deep packet inspection:</a:t>
            </a:r>
            <a:r>
              <a:rPr lang="en-US" altLang="en-US" sz="2400" dirty="0">
                <a:ea typeface="ＭＳ Ｐゴシック" pitchFamily="34" charset="-128"/>
              </a:rPr>
              <a:t> look at packet contents (e.g., check character strings in packet against database of known virus, attack strings)</a:t>
            </a:r>
          </a:p>
          <a:p>
            <a:pPr lvl="1"/>
            <a:r>
              <a:rPr lang="en-US" altLang="en-US" sz="2400" dirty="0">
                <a:solidFill>
                  <a:srgbClr val="000099"/>
                </a:solidFill>
                <a:ea typeface="ＭＳ Ｐゴシック" pitchFamily="34" charset="-128"/>
              </a:rPr>
              <a:t>examine correlation</a:t>
            </a:r>
            <a:r>
              <a:rPr lang="en-US" altLang="en-US" sz="2400" dirty="0">
                <a:ea typeface="ＭＳ Ｐゴシック" pitchFamily="34" charset="-128"/>
              </a:rPr>
              <a:t> among multiple packets</a:t>
            </a:r>
          </a:p>
          <a:p>
            <a:pPr lvl="2"/>
            <a:r>
              <a:rPr lang="en-US" altLang="en-US" dirty="0">
                <a:latin typeface="Gill Sans MT" pitchFamily="34" charset="0"/>
                <a:ea typeface="ＭＳ Ｐゴシック" pitchFamily="34" charset="-128"/>
              </a:rPr>
              <a:t>port scanning</a:t>
            </a:r>
          </a:p>
          <a:p>
            <a:pPr lvl="2"/>
            <a:r>
              <a:rPr lang="en-US" altLang="en-US" dirty="0">
                <a:latin typeface="Gill Sans MT" pitchFamily="34" charset="0"/>
                <a:ea typeface="ＭＳ Ｐゴシック" pitchFamily="34" charset="-128"/>
              </a:rPr>
              <a:t>network mapping</a:t>
            </a:r>
          </a:p>
          <a:p>
            <a:pPr lvl="2"/>
            <a:r>
              <a:rPr lang="en-US" altLang="en-US" dirty="0" err="1">
                <a:latin typeface="Gill Sans MT" pitchFamily="34" charset="0"/>
                <a:ea typeface="ＭＳ Ｐゴシック" pitchFamily="34" charset="-128"/>
              </a:rPr>
              <a:t>DoS</a:t>
            </a:r>
            <a:r>
              <a:rPr lang="en-US" altLang="en-US" dirty="0">
                <a:latin typeface="Gill Sans MT" pitchFamily="34" charset="0"/>
                <a:ea typeface="ＭＳ Ｐゴシック" pitchFamily="34" charset="-128"/>
              </a:rPr>
              <a:t> attack</a:t>
            </a:r>
          </a:p>
        </p:txBody>
      </p:sp>
    </p:spTree>
    <p:extLst>
      <p:ext uri="{BB962C8B-B14F-4D97-AF65-F5344CB8AC3E}">
        <p14:creationId xmlns:p14="http://schemas.microsoft.com/office/powerpoint/2010/main" val="102279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Goal: suppose we wanted to insert a </a:t>
            </a:r>
            <a:r>
              <a:rPr lang="en-US" sz="2800" dirty="0">
                <a:solidFill>
                  <a:srgbClr val="0000FF"/>
                </a:solidFill>
              </a:rPr>
              <a:t>back door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Intruder will </a:t>
            </a:r>
            <a:r>
              <a:rPr lang="en-US" sz="2400" dirty="0">
                <a:solidFill>
                  <a:srgbClr val="0000FF"/>
                </a:solidFill>
              </a:rPr>
              <a:t>modify system configuration file </a:t>
            </a:r>
            <a:r>
              <a:rPr lang="en-US" sz="2400" dirty="0"/>
              <a:t>or program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Requires </a:t>
            </a:r>
            <a:r>
              <a:rPr lang="en-US" sz="2400" dirty="0">
                <a:solidFill>
                  <a:srgbClr val="0000FF"/>
                </a:solidFill>
              </a:rPr>
              <a:t>privilege</a:t>
            </a:r>
            <a:r>
              <a:rPr lang="en-US" sz="2400" dirty="0"/>
              <a:t>; attacker enters system as an unprivileged user and must acquire privilege</a:t>
            </a:r>
          </a:p>
          <a:p>
            <a:pPr lvl="2">
              <a:lnSpc>
                <a:spcPct val="90000"/>
              </a:lnSpc>
            </a:pPr>
            <a:r>
              <a:rPr lang="en-US" sz="2200" dirty="0"/>
              <a:t>Non-privileged user </a:t>
            </a:r>
            <a:r>
              <a:rPr lang="en-US" sz="2200" dirty="0">
                <a:solidFill>
                  <a:srgbClr val="0000FF"/>
                </a:solidFill>
              </a:rPr>
              <a:t>may not </a:t>
            </a:r>
            <a:r>
              <a:rPr lang="en-US" sz="2200" dirty="0"/>
              <a:t>normally acquire privilege</a:t>
            </a:r>
          </a:p>
          <a:p>
            <a:pPr lvl="3">
              <a:lnSpc>
                <a:spcPct val="90000"/>
              </a:lnSpc>
            </a:pPr>
            <a:r>
              <a:rPr lang="en-US" sz="2200" dirty="0"/>
              <a:t> violates #1</a:t>
            </a:r>
          </a:p>
          <a:p>
            <a:pPr lvl="2">
              <a:lnSpc>
                <a:spcPct val="90000"/>
              </a:lnSpc>
            </a:pPr>
            <a:r>
              <a:rPr lang="en-US" sz="2200" dirty="0"/>
              <a:t>Attacker may break in using </a:t>
            </a:r>
            <a:r>
              <a:rPr lang="en-US" sz="2200" dirty="0">
                <a:solidFill>
                  <a:srgbClr val="0000FF"/>
                </a:solidFill>
              </a:rPr>
              <a:t>sequence of commands </a:t>
            </a:r>
            <a:r>
              <a:rPr lang="en-US" sz="2200" dirty="0"/>
              <a:t>that </a:t>
            </a:r>
            <a:r>
              <a:rPr lang="en-US" sz="2200" dirty="0">
                <a:solidFill>
                  <a:srgbClr val="0000FF"/>
                </a:solidFill>
              </a:rPr>
              <a:t>violate security </a:t>
            </a:r>
            <a:r>
              <a:rPr lang="en-US" sz="2200" dirty="0"/>
              <a:t>policy </a:t>
            </a:r>
          </a:p>
          <a:p>
            <a:pPr lvl="3">
              <a:lnSpc>
                <a:spcPct val="90000"/>
              </a:lnSpc>
            </a:pPr>
            <a:r>
              <a:rPr lang="en-US" sz="2200" dirty="0"/>
              <a:t>violates #2</a:t>
            </a:r>
          </a:p>
          <a:p>
            <a:pPr lvl="2">
              <a:lnSpc>
                <a:spcPct val="90000"/>
              </a:lnSpc>
            </a:pPr>
            <a:r>
              <a:rPr lang="en-US" sz="2200" dirty="0"/>
              <a:t>Attacker may cause program to act in ways that </a:t>
            </a:r>
            <a:r>
              <a:rPr lang="en-US" sz="2200" dirty="0">
                <a:solidFill>
                  <a:srgbClr val="0000FF"/>
                </a:solidFill>
              </a:rPr>
              <a:t>violate program</a:t>
            </a:r>
            <a:r>
              <a:rPr lang="ja-JP" altLang="en-US" sz="2200" dirty="0">
                <a:solidFill>
                  <a:srgbClr val="0000FF"/>
                </a:solidFill>
                <a:latin typeface="Arial"/>
              </a:rPr>
              <a:t>’</a:t>
            </a:r>
            <a:r>
              <a:rPr lang="en-US" sz="2200" dirty="0">
                <a:solidFill>
                  <a:srgbClr val="0000FF"/>
                </a:solidFill>
              </a:rPr>
              <a:t>s specification</a:t>
            </a:r>
          </a:p>
          <a:p>
            <a:pPr lvl="3">
              <a:lnSpc>
                <a:spcPct val="90000"/>
              </a:lnSpc>
            </a:pPr>
            <a:r>
              <a:rPr lang="en-US" sz="2200" dirty="0"/>
              <a:t>Violates #3</a:t>
            </a:r>
          </a:p>
        </p:txBody>
      </p:sp>
    </p:spTree>
    <p:extLst>
      <p:ext uri="{BB962C8B-B14F-4D97-AF65-F5344CB8AC3E}">
        <p14:creationId xmlns:p14="http://schemas.microsoft.com/office/powerpoint/2010/main" val="22361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Intrusion Detection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/>
              <a:t>Attack tool</a:t>
            </a:r>
            <a:r>
              <a:rPr lang="en-US" dirty="0"/>
              <a:t> is </a:t>
            </a:r>
            <a:r>
              <a:rPr lang="en-US" dirty="0">
                <a:solidFill>
                  <a:srgbClr val="0000FF"/>
                </a:solidFill>
              </a:rPr>
              <a:t>automated script </a:t>
            </a:r>
            <a:r>
              <a:rPr lang="en-US" dirty="0"/>
              <a:t>designed to </a:t>
            </a:r>
            <a:r>
              <a:rPr lang="en-US" dirty="0">
                <a:solidFill>
                  <a:srgbClr val="0000FF"/>
                </a:solidFill>
              </a:rPr>
              <a:t>violate a security policy</a:t>
            </a:r>
          </a:p>
          <a:p>
            <a:pPr>
              <a:lnSpc>
                <a:spcPct val="90000"/>
              </a:lnSpc>
            </a:pPr>
            <a:r>
              <a:rPr lang="en-US" dirty="0"/>
              <a:t>Example: </a:t>
            </a:r>
            <a:r>
              <a:rPr lang="en-US" i="1" dirty="0"/>
              <a:t>rootkit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Includes </a:t>
            </a:r>
            <a:r>
              <a:rPr lang="en-US" dirty="0">
                <a:solidFill>
                  <a:srgbClr val="0000FF"/>
                </a:solidFill>
              </a:rPr>
              <a:t>password sniffer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Designed to hide itself using </a:t>
            </a:r>
            <a:r>
              <a:rPr lang="en-US" dirty="0" err="1">
                <a:solidFill>
                  <a:srgbClr val="0000FF"/>
                </a:solidFill>
              </a:rPr>
              <a:t>Trojaned</a:t>
            </a:r>
            <a:r>
              <a:rPr lang="en-US" dirty="0">
                <a:solidFill>
                  <a:srgbClr val="0000FF"/>
                </a:solidFill>
              </a:rPr>
              <a:t> versions </a:t>
            </a:r>
            <a:r>
              <a:rPr lang="en-US" dirty="0"/>
              <a:t>of various programs (</a:t>
            </a:r>
            <a:r>
              <a:rPr lang="en-US" i="1" dirty="0" err="1"/>
              <a:t>ps</a:t>
            </a:r>
            <a:r>
              <a:rPr lang="en-US" dirty="0"/>
              <a:t>, </a:t>
            </a:r>
            <a:r>
              <a:rPr lang="en-US" i="1" dirty="0" err="1"/>
              <a:t>ls</a:t>
            </a:r>
            <a:r>
              <a:rPr lang="en-US" dirty="0"/>
              <a:t>, </a:t>
            </a:r>
            <a:r>
              <a:rPr lang="en-US" i="1" dirty="0"/>
              <a:t>find</a:t>
            </a:r>
            <a:r>
              <a:rPr lang="en-US" dirty="0"/>
              <a:t>, </a:t>
            </a:r>
            <a:r>
              <a:rPr lang="en-US" i="1" dirty="0" err="1"/>
              <a:t>netstat</a:t>
            </a:r>
            <a:r>
              <a:rPr lang="en-US" dirty="0"/>
              <a:t>, etc.)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Adds </a:t>
            </a:r>
            <a:r>
              <a:rPr lang="en-US" dirty="0">
                <a:solidFill>
                  <a:srgbClr val="0000FF"/>
                </a:solidFill>
              </a:rPr>
              <a:t>back doors </a:t>
            </a:r>
            <a:r>
              <a:rPr lang="en-US" dirty="0"/>
              <a:t>(</a:t>
            </a:r>
            <a:r>
              <a:rPr lang="en-US" i="1" dirty="0"/>
              <a:t>login</a:t>
            </a:r>
            <a:r>
              <a:rPr lang="en-US" dirty="0"/>
              <a:t>, </a:t>
            </a:r>
            <a:r>
              <a:rPr lang="en-US" i="1" dirty="0" err="1"/>
              <a:t>telnetd</a:t>
            </a:r>
            <a:r>
              <a:rPr lang="en-US" dirty="0"/>
              <a:t>, etc.)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Has tools to </a:t>
            </a:r>
            <a:r>
              <a:rPr lang="en-US" dirty="0">
                <a:solidFill>
                  <a:srgbClr val="0000FF"/>
                </a:solidFill>
              </a:rPr>
              <a:t>clean up log entries </a:t>
            </a:r>
            <a:r>
              <a:rPr lang="en-US" dirty="0"/>
              <a:t>(</a:t>
            </a:r>
            <a:r>
              <a:rPr lang="en-US" i="1" dirty="0"/>
              <a:t>zapper, etc.)</a:t>
            </a:r>
          </a:p>
        </p:txBody>
      </p:sp>
    </p:spTree>
    <p:extLst>
      <p:ext uri="{BB962C8B-B14F-4D97-AF65-F5344CB8AC3E}">
        <p14:creationId xmlns:p14="http://schemas.microsoft.com/office/powerpoint/2010/main" val="1293459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Intrusion Detection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BUT</a:t>
            </a:r>
            <a:r>
              <a:rPr lang="en-US" i="1" dirty="0"/>
              <a:t> … Rootkit</a:t>
            </a:r>
            <a:r>
              <a:rPr lang="en-US" dirty="0"/>
              <a:t> configuration files cause </a:t>
            </a:r>
            <a:r>
              <a:rPr lang="en-US" i="1" dirty="0" err="1"/>
              <a:t>ls</a:t>
            </a:r>
            <a:r>
              <a:rPr lang="en-US" dirty="0"/>
              <a:t>, </a:t>
            </a:r>
            <a:r>
              <a:rPr lang="en-US" i="1" dirty="0"/>
              <a:t>du</a:t>
            </a:r>
            <a:r>
              <a:rPr lang="en-US" dirty="0"/>
              <a:t>, etc. to hide information</a:t>
            </a:r>
          </a:p>
          <a:p>
            <a:pPr lvl="1">
              <a:lnSpc>
                <a:spcPct val="90000"/>
              </a:lnSpc>
            </a:pPr>
            <a:r>
              <a:rPr lang="en-US" i="1" dirty="0" err="1">
                <a:solidFill>
                  <a:srgbClr val="0000FF"/>
                </a:solidFill>
              </a:rPr>
              <a:t>ls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lists all files in a directory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Except those hidden by configuration file</a:t>
            </a:r>
          </a:p>
          <a:p>
            <a:pPr lvl="1">
              <a:lnSpc>
                <a:spcPct val="90000"/>
              </a:lnSpc>
            </a:pPr>
            <a:r>
              <a:rPr lang="en-US" i="1" dirty="0" err="1">
                <a:solidFill>
                  <a:srgbClr val="0000FF"/>
                </a:solidFill>
              </a:rPr>
              <a:t>dirdump</a:t>
            </a:r>
            <a:r>
              <a:rPr lang="en-US" dirty="0"/>
              <a:t> (local program to list directory entries) lists them too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Run both and </a:t>
            </a:r>
            <a:r>
              <a:rPr lang="en-US" dirty="0">
                <a:solidFill>
                  <a:srgbClr val="0000FF"/>
                </a:solidFill>
              </a:rPr>
              <a:t>compare counts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If they differ, </a:t>
            </a:r>
            <a:r>
              <a:rPr lang="en-US" i="1" dirty="0" err="1">
                <a:solidFill>
                  <a:srgbClr val="0000FF"/>
                </a:solidFill>
              </a:rPr>
              <a:t>ls</a:t>
            </a:r>
            <a:r>
              <a:rPr lang="en-US" dirty="0">
                <a:solidFill>
                  <a:srgbClr val="0000FF"/>
                </a:solidFill>
              </a:rPr>
              <a:t> is doctored</a:t>
            </a:r>
          </a:p>
          <a:p>
            <a:pPr>
              <a:lnSpc>
                <a:spcPct val="90000"/>
              </a:lnSpc>
            </a:pPr>
            <a:r>
              <a:rPr lang="en-US" dirty="0"/>
              <a:t>Key point:</a:t>
            </a:r>
          </a:p>
          <a:p>
            <a:pPr lvl="1"/>
            <a:r>
              <a:rPr lang="en-US" i="1" dirty="0"/>
              <a:t>Rootkit</a:t>
            </a:r>
            <a:r>
              <a:rPr lang="en-US" dirty="0"/>
              <a:t> does </a:t>
            </a:r>
            <a:r>
              <a:rPr lang="en-US" i="1" dirty="0"/>
              <a:t>not</a:t>
            </a:r>
            <a:r>
              <a:rPr lang="en-US" dirty="0"/>
              <a:t> alter kernel or file structures to </a:t>
            </a:r>
            <a:r>
              <a:rPr lang="en-US" dirty="0">
                <a:solidFill>
                  <a:srgbClr val="0000FF"/>
                </a:solidFill>
              </a:rPr>
              <a:t>conceal files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processes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network connections</a:t>
            </a:r>
          </a:p>
          <a:p>
            <a:pPr lvl="2"/>
            <a:r>
              <a:rPr lang="en-US" dirty="0"/>
              <a:t>It </a:t>
            </a:r>
            <a:r>
              <a:rPr lang="en-US" dirty="0">
                <a:solidFill>
                  <a:srgbClr val="0000FF"/>
                </a:solidFill>
              </a:rPr>
              <a:t>alters the programs or system calls </a:t>
            </a:r>
            <a:r>
              <a:rPr lang="en-US" dirty="0"/>
              <a:t>that </a:t>
            </a:r>
            <a:r>
              <a:rPr lang="en-US" i="1" dirty="0"/>
              <a:t>interpret</a:t>
            </a:r>
            <a:r>
              <a:rPr lang="en-US" dirty="0"/>
              <a:t> those structures</a:t>
            </a:r>
          </a:p>
          <a:p>
            <a:pPr lvl="2"/>
            <a:r>
              <a:rPr lang="en-US" dirty="0"/>
              <a:t>Find some </a:t>
            </a:r>
            <a:r>
              <a:rPr lang="en-US" dirty="0">
                <a:solidFill>
                  <a:srgbClr val="0000FF"/>
                </a:solidFill>
              </a:rPr>
              <a:t>entry point for interpretation </a:t>
            </a:r>
            <a:r>
              <a:rPr lang="en-US" dirty="0"/>
              <a:t>that </a:t>
            </a:r>
            <a:r>
              <a:rPr lang="en-US" i="1" dirty="0"/>
              <a:t>rootkit</a:t>
            </a:r>
            <a:r>
              <a:rPr lang="en-US" dirty="0"/>
              <a:t> did not alter</a:t>
            </a:r>
          </a:p>
          <a:p>
            <a:pPr lvl="2"/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inconsistency</a:t>
            </a:r>
            <a:r>
              <a:rPr lang="en-US" dirty="0"/>
              <a:t> is an </a:t>
            </a:r>
            <a:r>
              <a:rPr lang="en-US" dirty="0">
                <a:solidFill>
                  <a:srgbClr val="0000FF"/>
                </a:solidFill>
              </a:rPr>
              <a:t>anomaly</a:t>
            </a:r>
            <a:r>
              <a:rPr lang="en-US" dirty="0"/>
              <a:t> (violates #1)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5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Denning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Model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Hypothesis: exploiting vulnerabilities requires </a:t>
            </a:r>
            <a:r>
              <a:rPr lang="en-US" dirty="0">
                <a:solidFill>
                  <a:srgbClr val="0000FF"/>
                </a:solidFill>
              </a:rPr>
              <a:t>abnormal use </a:t>
            </a:r>
            <a:r>
              <a:rPr lang="en-US" dirty="0"/>
              <a:t>of </a:t>
            </a:r>
            <a:r>
              <a:rPr lang="en-US" dirty="0">
                <a:solidFill>
                  <a:srgbClr val="0000FF"/>
                </a:solidFill>
              </a:rPr>
              <a:t>normal commands </a:t>
            </a:r>
            <a:r>
              <a:rPr lang="en-US" dirty="0"/>
              <a:t>or instructions</a:t>
            </a:r>
          </a:p>
          <a:p>
            <a:pPr lvl="1"/>
            <a:r>
              <a:rPr lang="en-US" dirty="0"/>
              <a:t>Includes </a:t>
            </a:r>
            <a:r>
              <a:rPr lang="en-US" dirty="0">
                <a:solidFill>
                  <a:srgbClr val="0000FF"/>
                </a:solidFill>
              </a:rPr>
              <a:t>deviation</a:t>
            </a:r>
            <a:r>
              <a:rPr lang="en-US" dirty="0"/>
              <a:t> from usual actions</a:t>
            </a:r>
          </a:p>
          <a:p>
            <a:pPr lvl="1"/>
            <a:r>
              <a:rPr lang="en-US" dirty="0"/>
              <a:t>Includes execution of actions leading to </a:t>
            </a:r>
            <a:r>
              <a:rPr lang="en-US" dirty="0">
                <a:solidFill>
                  <a:srgbClr val="0000FF"/>
                </a:solidFill>
              </a:rPr>
              <a:t>break-ins</a:t>
            </a:r>
          </a:p>
          <a:p>
            <a:pPr lvl="1"/>
            <a:r>
              <a:rPr lang="en-US" dirty="0"/>
              <a:t>Includes actions </a:t>
            </a:r>
            <a:r>
              <a:rPr lang="en-US" dirty="0">
                <a:solidFill>
                  <a:srgbClr val="0000FF"/>
                </a:solidFill>
              </a:rPr>
              <a:t>inconsistent with specifications</a:t>
            </a:r>
            <a:r>
              <a:rPr lang="en-US" dirty="0"/>
              <a:t> of privileged programs</a:t>
            </a:r>
          </a:p>
        </p:txBody>
      </p:sp>
    </p:spTree>
    <p:extLst>
      <p:ext uri="{BB962C8B-B14F-4D97-AF65-F5344CB8AC3E}">
        <p14:creationId xmlns:p14="http://schemas.microsoft.com/office/powerpoint/2010/main" val="3286010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IDS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6482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Detect </a:t>
            </a:r>
            <a:r>
              <a:rPr lang="en-US" sz="2800" dirty="0">
                <a:solidFill>
                  <a:srgbClr val="FF0000"/>
                </a:solidFill>
              </a:rPr>
              <a:t>wide variety </a:t>
            </a:r>
            <a:r>
              <a:rPr lang="en-US" sz="2800" dirty="0"/>
              <a:t>of intrusions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Previously </a:t>
            </a:r>
            <a:r>
              <a:rPr lang="en-US" sz="2400" dirty="0">
                <a:solidFill>
                  <a:srgbClr val="0000FF"/>
                </a:solidFill>
              </a:rPr>
              <a:t>known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unknown attacks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Suggests need to </a:t>
            </a:r>
            <a:r>
              <a:rPr lang="en-US" sz="2400" dirty="0">
                <a:solidFill>
                  <a:srgbClr val="0000FF"/>
                </a:solidFill>
              </a:rPr>
              <a:t>learn/adapt to new attacks </a:t>
            </a:r>
            <a:r>
              <a:rPr lang="en-US" sz="2400" dirty="0"/>
              <a:t>or changes in behavior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Detect intrusions in </a:t>
            </a:r>
            <a:r>
              <a:rPr lang="en-US" sz="2800" dirty="0">
                <a:solidFill>
                  <a:srgbClr val="FF0000"/>
                </a:solidFill>
              </a:rPr>
              <a:t>timely fashion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"Timely" varies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Present analysis in simple, </a:t>
            </a:r>
            <a:r>
              <a:rPr lang="en-US" sz="2800" dirty="0">
                <a:solidFill>
                  <a:srgbClr val="FF0000"/>
                </a:solidFill>
              </a:rPr>
              <a:t>easy-to-understand</a:t>
            </a:r>
            <a:r>
              <a:rPr lang="en-US" sz="2800" dirty="0"/>
              <a:t> format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Ideally a </a:t>
            </a:r>
            <a:r>
              <a:rPr lang="en-US" sz="2400" dirty="0">
                <a:solidFill>
                  <a:srgbClr val="0000FF"/>
                </a:solidFill>
              </a:rPr>
              <a:t>binary </a:t>
            </a:r>
            <a:r>
              <a:rPr lang="en-US" sz="2400" dirty="0"/>
              <a:t>indicator, but usually </a:t>
            </a:r>
            <a:r>
              <a:rPr lang="en-US" sz="2400" dirty="0">
                <a:solidFill>
                  <a:srgbClr val="0000FF"/>
                </a:solidFill>
              </a:rPr>
              <a:t>more complex </a:t>
            </a:r>
            <a:r>
              <a:rPr lang="en-US" sz="2400" dirty="0"/>
              <a:t>than yes/no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</a:rPr>
              <a:t>User interface </a:t>
            </a:r>
            <a:r>
              <a:rPr lang="en-US" sz="2400" dirty="0"/>
              <a:t>critical, especially when monitoring many systems 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Be </a:t>
            </a:r>
            <a:r>
              <a:rPr lang="en-US" sz="2800" dirty="0">
                <a:solidFill>
                  <a:srgbClr val="FF0000"/>
                </a:solidFill>
              </a:rPr>
              <a:t>accurate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Minimize </a:t>
            </a:r>
            <a:r>
              <a:rPr lang="en-US" sz="2400" dirty="0">
                <a:solidFill>
                  <a:srgbClr val="0000FF"/>
                </a:solidFill>
              </a:rPr>
              <a:t>false positives, false negatives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</a:rPr>
              <a:t>Minimize time </a:t>
            </a:r>
            <a:r>
              <a:rPr lang="en-US" sz="2400" dirty="0"/>
              <a:t>spent verifying attacks, looking for them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5334000"/>
            <a:ext cx="8610600" cy="1095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lnSpc>
                <a:spcPct val="90000"/>
              </a:lnSpc>
              <a:buFont typeface="+mj-lt"/>
              <a:buAutoNum type="arabicPeriod" startAt="5"/>
            </a:pPr>
            <a:r>
              <a:rPr lang="en-US" b="0" dirty="0">
                <a:latin typeface="+mn-lt"/>
              </a:rPr>
              <a:t>Be </a:t>
            </a:r>
            <a:r>
              <a:rPr lang="en-US" b="0" dirty="0">
                <a:solidFill>
                  <a:srgbClr val="FF0000"/>
                </a:solidFill>
                <a:latin typeface="+mn-lt"/>
              </a:rPr>
              <a:t>non-invasive</a:t>
            </a:r>
          </a:p>
          <a:p>
            <a:pPr marL="800100" lvl="1" indent="-342900" algn="l">
              <a:lnSpc>
                <a:spcPct val="90000"/>
              </a:lnSpc>
              <a:buFont typeface="Lucida Grande"/>
              <a:buChar char="-"/>
            </a:pPr>
            <a:r>
              <a:rPr lang="en-US" b="0" dirty="0">
                <a:latin typeface="+mn-lt"/>
              </a:rPr>
              <a:t>Should not affect </a:t>
            </a:r>
            <a:r>
              <a:rPr lang="en-US" b="0" dirty="0">
                <a:solidFill>
                  <a:srgbClr val="0000FF"/>
                </a:solidFill>
                <a:latin typeface="+mn-lt"/>
              </a:rPr>
              <a:t>performance</a:t>
            </a:r>
            <a:r>
              <a:rPr lang="en-US" b="0" dirty="0">
                <a:latin typeface="+mn-lt"/>
              </a:rPr>
              <a:t> appreciably</a:t>
            </a:r>
          </a:p>
          <a:p>
            <a:pPr marL="800100" lvl="1" indent="-342900" algn="l">
              <a:lnSpc>
                <a:spcPct val="90000"/>
              </a:lnSpc>
              <a:buFont typeface="Lucida Grande"/>
              <a:buChar char="-"/>
            </a:pPr>
            <a:r>
              <a:rPr lang="en-US" b="0" dirty="0">
                <a:latin typeface="+mn-lt"/>
              </a:rPr>
              <a:t>Should be perceived as more </a:t>
            </a:r>
            <a:r>
              <a:rPr lang="en-US" b="0" dirty="0">
                <a:solidFill>
                  <a:srgbClr val="0000FF"/>
                </a:solidFill>
                <a:latin typeface="+mn-lt"/>
              </a:rPr>
              <a:t>helpful</a:t>
            </a:r>
            <a:r>
              <a:rPr lang="en-US" b="0" dirty="0">
                <a:latin typeface="+mn-lt"/>
              </a:rPr>
              <a:t> than hurtful</a:t>
            </a:r>
          </a:p>
        </p:txBody>
      </p:sp>
    </p:spTree>
    <p:extLst>
      <p:ext uri="{BB962C8B-B14F-4D97-AF65-F5344CB8AC3E}">
        <p14:creationId xmlns:p14="http://schemas.microsoft.com/office/powerpoint/2010/main" val="348373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 of Intrusion Detection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Anomaly detection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What is usual, is known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What is unusual, is bad</a:t>
            </a:r>
          </a:p>
          <a:p>
            <a:pPr>
              <a:lnSpc>
                <a:spcPct val="90000"/>
              </a:lnSpc>
            </a:pPr>
            <a:r>
              <a:rPr lang="en-US" sz="2800"/>
              <a:t>Misuse detection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What is bad, is known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What is not bad, is good</a:t>
            </a:r>
          </a:p>
          <a:p>
            <a:pPr>
              <a:lnSpc>
                <a:spcPct val="90000"/>
              </a:lnSpc>
            </a:pPr>
            <a:r>
              <a:rPr lang="en-US" sz="2800"/>
              <a:t>Specification-based detection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What is good, is known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What is not good, is bad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1066800"/>
            <a:ext cx="4800600" cy="1295400"/>
          </a:xfrm>
          <a:prstGeom prst="rect">
            <a:avLst/>
          </a:prstGeom>
          <a:ln w="76200" cmpd="sng">
            <a:solidFill>
              <a:srgbClr val="FF66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en-US" sz="2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554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Anomaly Detection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Analyzes a set of </a:t>
            </a:r>
            <a:r>
              <a:rPr lang="en-US" dirty="0">
                <a:solidFill>
                  <a:srgbClr val="0000FF"/>
                </a:solidFill>
              </a:rPr>
              <a:t>characteristics</a:t>
            </a:r>
            <a:r>
              <a:rPr lang="en-US" dirty="0"/>
              <a:t> of system, and </a:t>
            </a:r>
            <a:r>
              <a:rPr lang="en-US" dirty="0">
                <a:solidFill>
                  <a:srgbClr val="0000FF"/>
                </a:solidFill>
              </a:rPr>
              <a:t>compares</a:t>
            </a:r>
            <a:r>
              <a:rPr lang="en-US" dirty="0"/>
              <a:t> their values with expected values; report when </a:t>
            </a:r>
            <a:r>
              <a:rPr lang="en-US" dirty="0">
                <a:solidFill>
                  <a:srgbClr val="0000FF"/>
                </a:solidFill>
              </a:rPr>
              <a:t>computed statistics </a:t>
            </a:r>
            <a:r>
              <a:rPr lang="en-US" dirty="0"/>
              <a:t>do not match </a:t>
            </a:r>
            <a:r>
              <a:rPr lang="en-US" dirty="0">
                <a:solidFill>
                  <a:srgbClr val="0000FF"/>
                </a:solidFill>
              </a:rPr>
              <a:t>expected statistics</a:t>
            </a:r>
          </a:p>
          <a:p>
            <a:pPr lvl="1"/>
            <a:r>
              <a:rPr lang="en-US" dirty="0"/>
              <a:t>Threshold metrics</a:t>
            </a:r>
          </a:p>
          <a:p>
            <a:pPr lvl="1"/>
            <a:r>
              <a:rPr lang="en-US" dirty="0"/>
              <a:t>Statistical moments</a:t>
            </a:r>
          </a:p>
          <a:p>
            <a:pPr lvl="1"/>
            <a:r>
              <a:rPr lang="en-US" dirty="0"/>
              <a:t>Markov model</a:t>
            </a:r>
          </a:p>
        </p:txBody>
      </p:sp>
    </p:spTree>
    <p:extLst>
      <p:ext uri="{BB962C8B-B14F-4D97-AF65-F5344CB8AC3E}">
        <p14:creationId xmlns:p14="http://schemas.microsoft.com/office/powerpoint/2010/main" val="198789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 Metrics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Counts </a:t>
            </a:r>
            <a:r>
              <a:rPr lang="en-US" dirty="0">
                <a:solidFill>
                  <a:srgbClr val="0000FF"/>
                </a:solidFill>
              </a:rPr>
              <a:t>number of events </a:t>
            </a:r>
            <a:r>
              <a:rPr lang="en-US" dirty="0"/>
              <a:t>that occur</a:t>
            </a:r>
          </a:p>
          <a:p>
            <a:pPr lvl="1"/>
            <a:r>
              <a:rPr lang="en-US" dirty="0"/>
              <a:t>Between </a:t>
            </a:r>
            <a:r>
              <a:rPr lang="en-US" i="1" dirty="0"/>
              <a:t>m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dirty="0"/>
              <a:t> events expected to occur</a:t>
            </a:r>
          </a:p>
          <a:p>
            <a:pPr lvl="1"/>
            <a:r>
              <a:rPr lang="en-US" dirty="0"/>
              <a:t>If number falls outside this range, anomalous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Windows: lock user out after </a:t>
            </a:r>
            <a:r>
              <a:rPr lang="en-US" i="1" dirty="0">
                <a:solidFill>
                  <a:srgbClr val="0000FF"/>
                </a:solidFill>
              </a:rPr>
              <a:t>k</a:t>
            </a:r>
            <a:r>
              <a:rPr lang="en-US" dirty="0">
                <a:solidFill>
                  <a:srgbClr val="0000FF"/>
                </a:solidFill>
              </a:rPr>
              <a:t> failed sequential login attempts</a:t>
            </a:r>
            <a:r>
              <a:rPr lang="en-US" dirty="0"/>
              <a:t>. Range is (0, </a:t>
            </a:r>
            <a:r>
              <a:rPr lang="en-US" i="1" dirty="0"/>
              <a:t>k</a:t>
            </a:r>
            <a:r>
              <a:rPr lang="en-US" dirty="0"/>
              <a:t>–1).</a:t>
            </a:r>
          </a:p>
          <a:p>
            <a:pPr lvl="2"/>
            <a:r>
              <a:rPr lang="en-US" i="1" dirty="0"/>
              <a:t>k</a:t>
            </a:r>
            <a:r>
              <a:rPr lang="en-US" dirty="0"/>
              <a:t> or more failed logins deemed anomalous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48006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Flaws in this approach?</a:t>
            </a:r>
          </a:p>
        </p:txBody>
      </p:sp>
    </p:spTree>
    <p:extLst>
      <p:ext uri="{BB962C8B-B14F-4D97-AF65-F5344CB8AC3E}">
        <p14:creationId xmlns:p14="http://schemas.microsoft.com/office/powerpoint/2010/main" val="214476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1828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Appropriate threshold may depend on non-obvious factors</a:t>
            </a:r>
          </a:p>
          <a:p>
            <a:pPr lvl="1"/>
            <a:r>
              <a:rPr lang="en-US" dirty="0"/>
              <a:t>Typing skill of users</a:t>
            </a:r>
          </a:p>
          <a:p>
            <a:pPr lvl="1"/>
            <a:r>
              <a:rPr lang="en-US" dirty="0"/>
              <a:t>Keyboard layout</a:t>
            </a:r>
          </a:p>
          <a:p>
            <a:pPr lvl="1"/>
            <a:r>
              <a:rPr lang="en-US" dirty="0"/>
              <a:t>Keyboard origin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400" y="1447800"/>
            <a:ext cx="3429000" cy="18962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2743200"/>
            <a:ext cx="3970985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0" y="3048000"/>
            <a:ext cx="3436309" cy="16122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4724400"/>
            <a:ext cx="4114800" cy="15190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00" y="4436915"/>
            <a:ext cx="4343400" cy="20137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600" y="14478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143000"/>
            <a:ext cx="4552722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1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Intrusion detection systems</a:t>
            </a:r>
            <a:endParaRPr lang="en-US" dirty="0"/>
          </a:p>
        </p:txBody>
      </p:sp>
      <p:sp>
        <p:nvSpPr>
          <p:cNvPr id="5" name="Freeform 2"/>
          <p:cNvSpPr>
            <a:spLocks/>
          </p:cNvSpPr>
          <p:nvPr/>
        </p:nvSpPr>
        <p:spPr bwMode="auto">
          <a:xfrm>
            <a:off x="5554663" y="3381375"/>
            <a:ext cx="3324225" cy="1131888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4"/>
          <p:cNvSpPr>
            <a:spLocks/>
          </p:cNvSpPr>
          <p:nvPr/>
        </p:nvSpPr>
        <p:spPr bwMode="auto">
          <a:xfrm>
            <a:off x="3336925" y="4246563"/>
            <a:ext cx="2092325" cy="1847850"/>
          </a:xfrm>
          <a:custGeom>
            <a:avLst/>
            <a:gdLst>
              <a:gd name="T0" fmla="*/ 1141628 w 10000"/>
              <a:gd name="T1" fmla="*/ 0 h 9947"/>
              <a:gd name="T2" fmla="*/ 1229300 w 10000"/>
              <a:gd name="T3" fmla="*/ 25820 h 9947"/>
              <a:gd name="T4" fmla="*/ 1301698 w 10000"/>
              <a:gd name="T5" fmla="*/ 74303 h 9947"/>
              <a:gd name="T6" fmla="*/ 1376398 w 10000"/>
              <a:gd name="T7" fmla="*/ 98637 h 9947"/>
              <a:gd name="T8" fmla="*/ 1487715 w 10000"/>
              <a:gd name="T9" fmla="*/ 160680 h 9947"/>
              <a:gd name="T10" fmla="*/ 1562624 w 10000"/>
              <a:gd name="T11" fmla="*/ 234983 h 9947"/>
              <a:gd name="T12" fmla="*/ 1635859 w 10000"/>
              <a:gd name="T13" fmla="*/ 260617 h 9947"/>
              <a:gd name="T14" fmla="*/ 1746548 w 10000"/>
              <a:gd name="T15" fmla="*/ 346251 h 9947"/>
              <a:gd name="T16" fmla="*/ 1771866 w 10000"/>
              <a:gd name="T17" fmla="*/ 382659 h 9947"/>
              <a:gd name="T18" fmla="*/ 1846566 w 10000"/>
              <a:gd name="T19" fmla="*/ 433371 h 9947"/>
              <a:gd name="T20" fmla="*/ 1908502 w 10000"/>
              <a:gd name="T21" fmla="*/ 581234 h 9947"/>
              <a:gd name="T22" fmla="*/ 1957883 w 10000"/>
              <a:gd name="T23" fmla="*/ 655722 h 9947"/>
              <a:gd name="T24" fmla="*/ 2019610 w 10000"/>
              <a:gd name="T25" fmla="*/ 766991 h 9947"/>
              <a:gd name="T26" fmla="*/ 2030281 w 10000"/>
              <a:gd name="T27" fmla="*/ 803399 h 9947"/>
              <a:gd name="T28" fmla="*/ 2056227 w 10000"/>
              <a:gd name="T29" fmla="*/ 839807 h 9947"/>
              <a:gd name="T30" fmla="*/ 2092426 w 10000"/>
              <a:gd name="T31" fmla="*/ 989156 h 9947"/>
              <a:gd name="T32" fmla="*/ 2081336 w 10000"/>
              <a:gd name="T33" fmla="*/ 1446304 h 9947"/>
              <a:gd name="T34" fmla="*/ 1554045 w 10000"/>
              <a:gd name="T35" fmla="*/ 1835651 h 9947"/>
              <a:gd name="T36" fmla="*/ 595923 w 10000"/>
              <a:gd name="T37" fmla="*/ 1757447 h 9947"/>
              <a:gd name="T38" fmla="*/ 151910 w 10000"/>
              <a:gd name="T39" fmla="*/ 1492558 h 9947"/>
              <a:gd name="T40" fmla="*/ 66958 w 10000"/>
              <a:gd name="T41" fmla="*/ 819374 h 9947"/>
              <a:gd name="T42" fmla="*/ 170114 w 10000"/>
              <a:gd name="T43" fmla="*/ 462721 h 9947"/>
              <a:gd name="T44" fmla="*/ 462217 w 10000"/>
              <a:gd name="T45" fmla="*/ 234983 h 9947"/>
              <a:gd name="T46" fmla="*/ 684642 w 10000"/>
              <a:gd name="T47" fmla="*/ 147863 h 9947"/>
              <a:gd name="T48" fmla="*/ 759132 w 10000"/>
              <a:gd name="T49" fmla="*/ 111268 h 9947"/>
              <a:gd name="T50" fmla="*/ 981557 w 10000"/>
              <a:gd name="T51" fmla="*/ 49226 h 9947"/>
              <a:gd name="T52" fmla="*/ 1141628 w 10000"/>
              <a:gd name="T53" fmla="*/ 0 h 994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0000" h="9947">
                <a:moveTo>
                  <a:pt x="5456" y="0"/>
                </a:moveTo>
                <a:cubicBezTo>
                  <a:pt x="5509" y="17"/>
                  <a:pt x="5804" y="93"/>
                  <a:pt x="5875" y="139"/>
                </a:cubicBezTo>
                <a:cubicBezTo>
                  <a:pt x="5994" y="213"/>
                  <a:pt x="6085" y="350"/>
                  <a:pt x="6221" y="400"/>
                </a:cubicBezTo>
                <a:lnTo>
                  <a:pt x="6578" y="531"/>
                </a:lnTo>
                <a:cubicBezTo>
                  <a:pt x="6749" y="666"/>
                  <a:pt x="6957" y="710"/>
                  <a:pt x="7110" y="865"/>
                </a:cubicBezTo>
                <a:cubicBezTo>
                  <a:pt x="7237" y="991"/>
                  <a:pt x="7344" y="1129"/>
                  <a:pt x="7468" y="1265"/>
                </a:cubicBezTo>
                <a:cubicBezTo>
                  <a:pt x="7551" y="1359"/>
                  <a:pt x="7701" y="1359"/>
                  <a:pt x="7818" y="1403"/>
                </a:cubicBezTo>
                <a:cubicBezTo>
                  <a:pt x="8021" y="1478"/>
                  <a:pt x="8174" y="1726"/>
                  <a:pt x="8347" y="1864"/>
                </a:cubicBezTo>
                <a:cubicBezTo>
                  <a:pt x="8384" y="1931"/>
                  <a:pt x="8413" y="2008"/>
                  <a:pt x="8468" y="2060"/>
                </a:cubicBezTo>
                <a:cubicBezTo>
                  <a:pt x="8574" y="2163"/>
                  <a:pt x="8825" y="2333"/>
                  <a:pt x="8825" y="2333"/>
                </a:cubicBezTo>
                <a:cubicBezTo>
                  <a:pt x="8906" y="2606"/>
                  <a:pt x="8997" y="2879"/>
                  <a:pt x="9121" y="3129"/>
                </a:cubicBezTo>
                <a:cubicBezTo>
                  <a:pt x="9188" y="3264"/>
                  <a:pt x="9309" y="3375"/>
                  <a:pt x="9357" y="3530"/>
                </a:cubicBezTo>
                <a:cubicBezTo>
                  <a:pt x="9425" y="3743"/>
                  <a:pt x="9652" y="4129"/>
                  <a:pt x="9652" y="4129"/>
                </a:cubicBezTo>
                <a:cubicBezTo>
                  <a:pt x="9667" y="4196"/>
                  <a:pt x="9675" y="4265"/>
                  <a:pt x="9703" y="4325"/>
                </a:cubicBezTo>
                <a:cubicBezTo>
                  <a:pt x="9737" y="4392"/>
                  <a:pt x="9802" y="4443"/>
                  <a:pt x="9827" y="4521"/>
                </a:cubicBezTo>
                <a:cubicBezTo>
                  <a:pt x="9910" y="4761"/>
                  <a:pt x="9934" y="5068"/>
                  <a:pt x="10000" y="5325"/>
                </a:cubicBezTo>
                <a:cubicBezTo>
                  <a:pt x="9988" y="6145"/>
                  <a:pt x="9981" y="6963"/>
                  <a:pt x="9947" y="7786"/>
                </a:cubicBezTo>
                <a:cubicBezTo>
                  <a:pt x="9700" y="9068"/>
                  <a:pt x="8610" y="9603"/>
                  <a:pt x="7427" y="9882"/>
                </a:cubicBezTo>
                <a:cubicBezTo>
                  <a:pt x="6244" y="10161"/>
                  <a:pt x="3605" y="9461"/>
                  <a:pt x="2848" y="9461"/>
                </a:cubicBezTo>
                <a:cubicBezTo>
                  <a:pt x="2091" y="9461"/>
                  <a:pt x="1754" y="9354"/>
                  <a:pt x="726" y="8035"/>
                </a:cubicBezTo>
                <a:cubicBezTo>
                  <a:pt x="-302" y="6716"/>
                  <a:pt x="-43" y="5310"/>
                  <a:pt x="320" y="4411"/>
                </a:cubicBezTo>
                <a:cubicBezTo>
                  <a:pt x="685" y="3512"/>
                  <a:pt x="302" y="2835"/>
                  <a:pt x="813" y="2491"/>
                </a:cubicBezTo>
                <a:cubicBezTo>
                  <a:pt x="1325" y="2147"/>
                  <a:pt x="1798" y="1547"/>
                  <a:pt x="2209" y="1265"/>
                </a:cubicBezTo>
                <a:cubicBezTo>
                  <a:pt x="2618" y="983"/>
                  <a:pt x="2908" y="939"/>
                  <a:pt x="3272" y="796"/>
                </a:cubicBezTo>
                <a:cubicBezTo>
                  <a:pt x="3506" y="685"/>
                  <a:pt x="3390" y="687"/>
                  <a:pt x="3628" y="599"/>
                </a:cubicBezTo>
                <a:cubicBezTo>
                  <a:pt x="3971" y="487"/>
                  <a:pt x="4347" y="334"/>
                  <a:pt x="4691" y="265"/>
                </a:cubicBezTo>
                <a:cubicBezTo>
                  <a:pt x="4993" y="205"/>
                  <a:pt x="5206" y="197"/>
                  <a:pt x="5456" y="0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199"/>
          <p:cNvGrpSpPr>
            <a:grpSpLocks/>
          </p:cNvGrpSpPr>
          <p:nvPr/>
        </p:nvGrpSpPr>
        <p:grpSpPr bwMode="auto">
          <a:xfrm>
            <a:off x="4273550" y="3108325"/>
            <a:ext cx="261938" cy="866775"/>
            <a:chOff x="2550" y="2912"/>
            <a:chExt cx="278" cy="690"/>
          </a:xfrm>
        </p:grpSpPr>
        <p:sp>
          <p:nvSpPr>
            <p:cNvPr id="8" name="Freeform 200"/>
            <p:cNvSpPr>
              <a:spLocks/>
            </p:cNvSpPr>
            <p:nvPr/>
          </p:nvSpPr>
          <p:spPr bwMode="auto">
            <a:xfrm>
              <a:off x="2578" y="2963"/>
              <a:ext cx="138" cy="638"/>
            </a:xfrm>
            <a:custGeom>
              <a:avLst/>
              <a:gdLst>
                <a:gd name="T0" fmla="*/ 0 w 138"/>
                <a:gd name="T1" fmla="*/ 485 h 638"/>
                <a:gd name="T2" fmla="*/ 138 w 138"/>
                <a:gd name="T3" fmla="*/ 638 h 638"/>
                <a:gd name="T4" fmla="*/ 138 w 138"/>
                <a:gd name="T5" fmla="*/ 77 h 638"/>
                <a:gd name="T6" fmla="*/ 116 w 138"/>
                <a:gd name="T7" fmla="*/ 49 h 638"/>
                <a:gd name="T8" fmla="*/ 0 w 138"/>
                <a:gd name="T9" fmla="*/ 0 h 638"/>
                <a:gd name="T10" fmla="*/ 0 w 138"/>
                <a:gd name="T11" fmla="*/ 485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201"/>
            <p:cNvSpPr>
              <a:spLocks noChangeArrowheads="1"/>
            </p:cNvSpPr>
            <p:nvPr/>
          </p:nvSpPr>
          <p:spPr bwMode="auto">
            <a:xfrm>
              <a:off x="2716" y="3035"/>
              <a:ext cx="84" cy="567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" name="Freeform 202"/>
            <p:cNvSpPr>
              <a:spLocks/>
            </p:cNvSpPr>
            <p:nvPr/>
          </p:nvSpPr>
          <p:spPr bwMode="auto">
            <a:xfrm>
              <a:off x="2713" y="3035"/>
              <a:ext cx="86" cy="64"/>
            </a:xfrm>
            <a:custGeom>
              <a:avLst/>
              <a:gdLst>
                <a:gd name="T0" fmla="*/ 0 w 86"/>
                <a:gd name="T1" fmla="*/ 0 h 64"/>
                <a:gd name="T2" fmla="*/ 86 w 86"/>
                <a:gd name="T3" fmla="*/ 0 h 64"/>
                <a:gd name="T4" fmla="*/ 86 w 86"/>
                <a:gd name="T5" fmla="*/ 64 h 64"/>
                <a:gd name="T6" fmla="*/ 0 w 86"/>
                <a:gd name="T7" fmla="*/ 30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203"/>
            <p:cNvSpPr>
              <a:spLocks noChangeArrowheads="1"/>
            </p:cNvSpPr>
            <p:nvPr/>
          </p:nvSpPr>
          <p:spPr bwMode="auto">
            <a:xfrm>
              <a:off x="2716" y="3118"/>
              <a:ext cx="4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Rectangle 204"/>
            <p:cNvSpPr>
              <a:spLocks noChangeArrowheads="1"/>
            </p:cNvSpPr>
            <p:nvPr/>
          </p:nvSpPr>
          <p:spPr bwMode="auto">
            <a:xfrm>
              <a:off x="2759" y="3117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Rectangle 205"/>
            <p:cNvSpPr>
              <a:spLocks noChangeArrowheads="1"/>
            </p:cNvSpPr>
            <p:nvPr/>
          </p:nvSpPr>
          <p:spPr bwMode="auto">
            <a:xfrm>
              <a:off x="2737" y="3080"/>
              <a:ext cx="43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Rectangle 206"/>
            <p:cNvSpPr>
              <a:spLocks noChangeArrowheads="1"/>
            </p:cNvSpPr>
            <p:nvPr/>
          </p:nvSpPr>
          <p:spPr bwMode="auto">
            <a:xfrm>
              <a:off x="2781" y="3080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Rectangle 207"/>
            <p:cNvSpPr>
              <a:spLocks noChangeArrowheads="1"/>
            </p:cNvSpPr>
            <p:nvPr/>
          </p:nvSpPr>
          <p:spPr bwMode="auto">
            <a:xfrm>
              <a:off x="2712" y="3080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Rectangle 208"/>
            <p:cNvSpPr>
              <a:spLocks noChangeArrowheads="1"/>
            </p:cNvSpPr>
            <p:nvPr/>
          </p:nvSpPr>
          <p:spPr bwMode="auto">
            <a:xfrm>
              <a:off x="2715" y="3041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Rectangle 209"/>
            <p:cNvSpPr>
              <a:spLocks noChangeArrowheads="1"/>
            </p:cNvSpPr>
            <p:nvPr/>
          </p:nvSpPr>
          <p:spPr bwMode="auto">
            <a:xfrm>
              <a:off x="2760" y="3042"/>
              <a:ext cx="43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" name="Rectangle 210"/>
            <p:cNvSpPr>
              <a:spLocks noChangeArrowheads="1"/>
            </p:cNvSpPr>
            <p:nvPr/>
          </p:nvSpPr>
          <p:spPr bwMode="auto">
            <a:xfrm>
              <a:off x="2715" y="3193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" name="Rectangle 211"/>
            <p:cNvSpPr>
              <a:spLocks noChangeArrowheads="1"/>
            </p:cNvSpPr>
            <p:nvPr/>
          </p:nvSpPr>
          <p:spPr bwMode="auto">
            <a:xfrm>
              <a:off x="2759" y="3193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" name="Rectangle 212"/>
            <p:cNvSpPr>
              <a:spLocks noChangeArrowheads="1"/>
            </p:cNvSpPr>
            <p:nvPr/>
          </p:nvSpPr>
          <p:spPr bwMode="auto">
            <a:xfrm>
              <a:off x="2780" y="3155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" name="Rectangle 213"/>
            <p:cNvSpPr>
              <a:spLocks noChangeArrowheads="1"/>
            </p:cNvSpPr>
            <p:nvPr/>
          </p:nvSpPr>
          <p:spPr bwMode="auto">
            <a:xfrm>
              <a:off x="2716" y="3155"/>
              <a:ext cx="17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" name="Rectangle 214"/>
            <p:cNvSpPr>
              <a:spLocks noChangeArrowheads="1"/>
            </p:cNvSpPr>
            <p:nvPr/>
          </p:nvSpPr>
          <p:spPr bwMode="auto">
            <a:xfrm>
              <a:off x="2715" y="3266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Rectangle 215"/>
            <p:cNvSpPr>
              <a:spLocks noChangeArrowheads="1"/>
            </p:cNvSpPr>
            <p:nvPr/>
          </p:nvSpPr>
          <p:spPr bwMode="auto">
            <a:xfrm>
              <a:off x="2759" y="3266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" name="Rectangle 216"/>
            <p:cNvSpPr>
              <a:spLocks noChangeArrowheads="1"/>
            </p:cNvSpPr>
            <p:nvPr/>
          </p:nvSpPr>
          <p:spPr bwMode="auto">
            <a:xfrm>
              <a:off x="2737" y="3229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" name="Rectangle 217"/>
            <p:cNvSpPr>
              <a:spLocks noChangeArrowheads="1"/>
            </p:cNvSpPr>
            <p:nvPr/>
          </p:nvSpPr>
          <p:spPr bwMode="auto">
            <a:xfrm>
              <a:off x="2780" y="3229"/>
              <a:ext cx="2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" name="Rectangle 218"/>
            <p:cNvSpPr>
              <a:spLocks noChangeArrowheads="1"/>
            </p:cNvSpPr>
            <p:nvPr/>
          </p:nvSpPr>
          <p:spPr bwMode="auto">
            <a:xfrm>
              <a:off x="2715" y="3229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" name="Rectangle 219"/>
            <p:cNvSpPr>
              <a:spLocks noChangeArrowheads="1"/>
            </p:cNvSpPr>
            <p:nvPr/>
          </p:nvSpPr>
          <p:spPr bwMode="auto">
            <a:xfrm>
              <a:off x="2715" y="3342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" name="Rectangle 220"/>
            <p:cNvSpPr>
              <a:spLocks noChangeArrowheads="1"/>
            </p:cNvSpPr>
            <p:nvPr/>
          </p:nvSpPr>
          <p:spPr bwMode="auto">
            <a:xfrm>
              <a:off x="2759" y="334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" name="Rectangle 221"/>
            <p:cNvSpPr>
              <a:spLocks noChangeArrowheads="1"/>
            </p:cNvSpPr>
            <p:nvPr/>
          </p:nvSpPr>
          <p:spPr bwMode="auto">
            <a:xfrm>
              <a:off x="2736" y="3304"/>
              <a:ext cx="43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" name="Rectangle 222"/>
            <p:cNvSpPr>
              <a:spLocks noChangeArrowheads="1"/>
            </p:cNvSpPr>
            <p:nvPr/>
          </p:nvSpPr>
          <p:spPr bwMode="auto">
            <a:xfrm>
              <a:off x="2780" y="3304"/>
              <a:ext cx="2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" name="Rectangle 223"/>
            <p:cNvSpPr>
              <a:spLocks noChangeArrowheads="1"/>
            </p:cNvSpPr>
            <p:nvPr/>
          </p:nvSpPr>
          <p:spPr bwMode="auto">
            <a:xfrm>
              <a:off x="2716" y="3304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" name="Rectangle 224"/>
            <p:cNvSpPr>
              <a:spLocks noChangeArrowheads="1"/>
            </p:cNvSpPr>
            <p:nvPr/>
          </p:nvSpPr>
          <p:spPr bwMode="auto">
            <a:xfrm>
              <a:off x="2715" y="3417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3" name="Rectangle 225"/>
            <p:cNvSpPr>
              <a:spLocks noChangeArrowheads="1"/>
            </p:cNvSpPr>
            <p:nvPr/>
          </p:nvSpPr>
          <p:spPr bwMode="auto">
            <a:xfrm>
              <a:off x="2759" y="3416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" name="Rectangle 226"/>
            <p:cNvSpPr>
              <a:spLocks noChangeArrowheads="1"/>
            </p:cNvSpPr>
            <p:nvPr/>
          </p:nvSpPr>
          <p:spPr bwMode="auto">
            <a:xfrm>
              <a:off x="2737" y="3379"/>
              <a:ext cx="43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" name="Rectangle 227"/>
            <p:cNvSpPr>
              <a:spLocks noChangeArrowheads="1"/>
            </p:cNvSpPr>
            <p:nvPr/>
          </p:nvSpPr>
          <p:spPr bwMode="auto">
            <a:xfrm>
              <a:off x="2781" y="3379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" name="Rectangle 228"/>
            <p:cNvSpPr>
              <a:spLocks noChangeArrowheads="1"/>
            </p:cNvSpPr>
            <p:nvPr/>
          </p:nvSpPr>
          <p:spPr bwMode="auto">
            <a:xfrm>
              <a:off x="2715" y="3492"/>
              <a:ext cx="40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" name="Rectangle 229"/>
            <p:cNvSpPr>
              <a:spLocks noChangeArrowheads="1"/>
            </p:cNvSpPr>
            <p:nvPr/>
          </p:nvSpPr>
          <p:spPr bwMode="auto">
            <a:xfrm>
              <a:off x="2759" y="349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" name="Rectangle 230"/>
            <p:cNvSpPr>
              <a:spLocks noChangeArrowheads="1"/>
            </p:cNvSpPr>
            <p:nvPr/>
          </p:nvSpPr>
          <p:spPr bwMode="auto">
            <a:xfrm>
              <a:off x="2737" y="3455"/>
              <a:ext cx="42" cy="31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" name="Rectangle 231"/>
            <p:cNvSpPr>
              <a:spLocks noChangeArrowheads="1"/>
            </p:cNvSpPr>
            <p:nvPr/>
          </p:nvSpPr>
          <p:spPr bwMode="auto">
            <a:xfrm>
              <a:off x="2780" y="3453"/>
              <a:ext cx="2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" name="Rectangle 232"/>
            <p:cNvSpPr>
              <a:spLocks noChangeArrowheads="1"/>
            </p:cNvSpPr>
            <p:nvPr/>
          </p:nvSpPr>
          <p:spPr bwMode="auto">
            <a:xfrm>
              <a:off x="2716" y="3453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" name="Rectangle 233"/>
            <p:cNvSpPr>
              <a:spLocks noChangeArrowheads="1"/>
            </p:cNvSpPr>
            <p:nvPr/>
          </p:nvSpPr>
          <p:spPr bwMode="auto">
            <a:xfrm>
              <a:off x="2715" y="3566"/>
              <a:ext cx="40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" name="Rectangle 234"/>
            <p:cNvSpPr>
              <a:spLocks noChangeArrowheads="1"/>
            </p:cNvSpPr>
            <p:nvPr/>
          </p:nvSpPr>
          <p:spPr bwMode="auto">
            <a:xfrm>
              <a:off x="2759" y="3566"/>
              <a:ext cx="42" cy="32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" name="Rectangle 235"/>
            <p:cNvSpPr>
              <a:spLocks noChangeArrowheads="1"/>
            </p:cNvSpPr>
            <p:nvPr/>
          </p:nvSpPr>
          <p:spPr bwMode="auto">
            <a:xfrm>
              <a:off x="2737" y="3528"/>
              <a:ext cx="4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" name="Rectangle 236"/>
            <p:cNvSpPr>
              <a:spLocks noChangeArrowheads="1"/>
            </p:cNvSpPr>
            <p:nvPr/>
          </p:nvSpPr>
          <p:spPr bwMode="auto">
            <a:xfrm>
              <a:off x="2780" y="3528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" name="Rectangle 237"/>
            <p:cNvSpPr>
              <a:spLocks noChangeArrowheads="1"/>
            </p:cNvSpPr>
            <p:nvPr/>
          </p:nvSpPr>
          <p:spPr bwMode="auto">
            <a:xfrm>
              <a:off x="2715" y="3528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" name="Freeform 238"/>
            <p:cNvSpPr>
              <a:spLocks/>
            </p:cNvSpPr>
            <p:nvPr/>
          </p:nvSpPr>
          <p:spPr bwMode="auto">
            <a:xfrm>
              <a:off x="2704" y="3555"/>
              <a:ext cx="12" cy="41"/>
            </a:xfrm>
            <a:custGeom>
              <a:avLst/>
              <a:gdLst>
                <a:gd name="T0" fmla="*/ 12 w 12"/>
                <a:gd name="T1" fmla="*/ 11 h 41"/>
                <a:gd name="T2" fmla="*/ 12 w 12"/>
                <a:gd name="T3" fmla="*/ 41 h 41"/>
                <a:gd name="T4" fmla="*/ 0 w 12"/>
                <a:gd name="T5" fmla="*/ 29 h 41"/>
                <a:gd name="T6" fmla="*/ 0 w 12"/>
                <a:gd name="T7" fmla="*/ 0 h 41"/>
                <a:gd name="T8" fmla="*/ 12 w 12"/>
                <a:gd name="T9" fmla="*/ 1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239"/>
            <p:cNvSpPr>
              <a:spLocks/>
            </p:cNvSpPr>
            <p:nvPr/>
          </p:nvSpPr>
          <p:spPr bwMode="auto">
            <a:xfrm>
              <a:off x="2667" y="3513"/>
              <a:ext cx="35" cy="70"/>
            </a:xfrm>
            <a:custGeom>
              <a:avLst/>
              <a:gdLst>
                <a:gd name="T0" fmla="*/ 35 w 35"/>
                <a:gd name="T1" fmla="*/ 40 h 70"/>
                <a:gd name="T2" fmla="*/ 35 w 35"/>
                <a:gd name="T3" fmla="*/ 70 h 70"/>
                <a:gd name="T4" fmla="*/ 0 w 35"/>
                <a:gd name="T5" fmla="*/ 30 h 70"/>
                <a:gd name="T6" fmla="*/ 0 w 35"/>
                <a:gd name="T7" fmla="*/ 0 h 70"/>
                <a:gd name="T8" fmla="*/ 35 w 35"/>
                <a:gd name="T9" fmla="*/ 4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240"/>
            <p:cNvSpPr>
              <a:spLocks/>
            </p:cNvSpPr>
            <p:nvPr/>
          </p:nvSpPr>
          <p:spPr bwMode="auto">
            <a:xfrm>
              <a:off x="2631" y="3474"/>
              <a:ext cx="35" cy="67"/>
            </a:xfrm>
            <a:custGeom>
              <a:avLst/>
              <a:gdLst>
                <a:gd name="T0" fmla="*/ 35 w 35"/>
                <a:gd name="T1" fmla="*/ 39 h 67"/>
                <a:gd name="T2" fmla="*/ 35 w 35"/>
                <a:gd name="T3" fmla="*/ 67 h 67"/>
                <a:gd name="T4" fmla="*/ 0 w 35"/>
                <a:gd name="T5" fmla="*/ 28 h 67"/>
                <a:gd name="T6" fmla="*/ 0 w 35"/>
                <a:gd name="T7" fmla="*/ 0 h 67"/>
                <a:gd name="T8" fmla="*/ 35 w 35"/>
                <a:gd name="T9" fmla="*/ 39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241"/>
            <p:cNvSpPr>
              <a:spLocks/>
            </p:cNvSpPr>
            <p:nvPr/>
          </p:nvSpPr>
          <p:spPr bwMode="auto">
            <a:xfrm>
              <a:off x="2594" y="3435"/>
              <a:ext cx="34" cy="65"/>
            </a:xfrm>
            <a:custGeom>
              <a:avLst/>
              <a:gdLst>
                <a:gd name="T0" fmla="*/ 34 w 34"/>
                <a:gd name="T1" fmla="*/ 37 h 65"/>
                <a:gd name="T2" fmla="*/ 34 w 34"/>
                <a:gd name="T3" fmla="*/ 65 h 65"/>
                <a:gd name="T4" fmla="*/ 0 w 34"/>
                <a:gd name="T5" fmla="*/ 28 h 65"/>
                <a:gd name="T6" fmla="*/ 0 w 34"/>
                <a:gd name="T7" fmla="*/ 0 h 65"/>
                <a:gd name="T8" fmla="*/ 34 w 34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242"/>
            <p:cNvSpPr>
              <a:spLocks/>
            </p:cNvSpPr>
            <p:nvPr/>
          </p:nvSpPr>
          <p:spPr bwMode="auto">
            <a:xfrm>
              <a:off x="2575" y="3414"/>
              <a:ext cx="17" cy="46"/>
            </a:xfrm>
            <a:custGeom>
              <a:avLst/>
              <a:gdLst>
                <a:gd name="T0" fmla="*/ 17 w 17"/>
                <a:gd name="T1" fmla="*/ 18 h 46"/>
                <a:gd name="T2" fmla="*/ 17 w 17"/>
                <a:gd name="T3" fmla="*/ 46 h 46"/>
                <a:gd name="T4" fmla="*/ 0 w 17"/>
                <a:gd name="T5" fmla="*/ 27 h 46"/>
                <a:gd name="T6" fmla="*/ 0 w 17"/>
                <a:gd name="T7" fmla="*/ 0 h 46"/>
                <a:gd name="T8" fmla="*/ 17 w 17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243"/>
            <p:cNvSpPr>
              <a:spLocks/>
            </p:cNvSpPr>
            <p:nvPr/>
          </p:nvSpPr>
          <p:spPr bwMode="auto">
            <a:xfrm>
              <a:off x="2704" y="3036"/>
              <a:ext cx="12" cy="36"/>
            </a:xfrm>
            <a:custGeom>
              <a:avLst/>
              <a:gdLst>
                <a:gd name="T0" fmla="*/ 12 w 12"/>
                <a:gd name="T1" fmla="*/ 5 h 36"/>
                <a:gd name="T2" fmla="*/ 12 w 12"/>
                <a:gd name="T3" fmla="*/ 36 h 36"/>
                <a:gd name="T4" fmla="*/ 0 w 12"/>
                <a:gd name="T5" fmla="*/ 31 h 36"/>
                <a:gd name="T6" fmla="*/ 0 w 12"/>
                <a:gd name="T7" fmla="*/ 0 h 36"/>
                <a:gd name="T8" fmla="*/ 12 w 12"/>
                <a:gd name="T9" fmla="*/ 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244"/>
            <p:cNvSpPr>
              <a:spLocks/>
            </p:cNvSpPr>
            <p:nvPr/>
          </p:nvSpPr>
          <p:spPr bwMode="auto">
            <a:xfrm>
              <a:off x="2667" y="3016"/>
              <a:ext cx="35" cy="49"/>
            </a:xfrm>
            <a:custGeom>
              <a:avLst/>
              <a:gdLst>
                <a:gd name="T0" fmla="*/ 35 w 35"/>
                <a:gd name="T1" fmla="*/ 19 h 49"/>
                <a:gd name="T2" fmla="*/ 35 w 35"/>
                <a:gd name="T3" fmla="*/ 49 h 49"/>
                <a:gd name="T4" fmla="*/ 0 w 35"/>
                <a:gd name="T5" fmla="*/ 30 h 49"/>
                <a:gd name="T6" fmla="*/ 0 w 35"/>
                <a:gd name="T7" fmla="*/ 0 h 49"/>
                <a:gd name="T8" fmla="*/ 35 w 35"/>
                <a:gd name="T9" fmla="*/ 1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245"/>
            <p:cNvSpPr>
              <a:spLocks/>
            </p:cNvSpPr>
            <p:nvPr/>
          </p:nvSpPr>
          <p:spPr bwMode="auto">
            <a:xfrm>
              <a:off x="2631" y="2997"/>
              <a:ext cx="35" cy="46"/>
            </a:xfrm>
            <a:custGeom>
              <a:avLst/>
              <a:gdLst>
                <a:gd name="T0" fmla="*/ 35 w 35"/>
                <a:gd name="T1" fmla="*/ 18 h 46"/>
                <a:gd name="T2" fmla="*/ 35 w 35"/>
                <a:gd name="T3" fmla="*/ 46 h 46"/>
                <a:gd name="T4" fmla="*/ 0 w 35"/>
                <a:gd name="T5" fmla="*/ 28 h 46"/>
                <a:gd name="T6" fmla="*/ 0 w 35"/>
                <a:gd name="T7" fmla="*/ 0 h 46"/>
                <a:gd name="T8" fmla="*/ 35 w 35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246"/>
            <p:cNvSpPr>
              <a:spLocks/>
            </p:cNvSpPr>
            <p:nvPr/>
          </p:nvSpPr>
          <p:spPr bwMode="auto">
            <a:xfrm>
              <a:off x="2594" y="2977"/>
              <a:ext cx="34" cy="46"/>
            </a:xfrm>
            <a:custGeom>
              <a:avLst/>
              <a:gdLst>
                <a:gd name="T0" fmla="*/ 34 w 34"/>
                <a:gd name="T1" fmla="*/ 18 h 46"/>
                <a:gd name="T2" fmla="*/ 34 w 34"/>
                <a:gd name="T3" fmla="*/ 46 h 46"/>
                <a:gd name="T4" fmla="*/ 0 w 34"/>
                <a:gd name="T5" fmla="*/ 28 h 46"/>
                <a:gd name="T6" fmla="*/ 0 w 34"/>
                <a:gd name="T7" fmla="*/ 0 h 46"/>
                <a:gd name="T8" fmla="*/ 34 w 34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247"/>
            <p:cNvSpPr>
              <a:spLocks/>
            </p:cNvSpPr>
            <p:nvPr/>
          </p:nvSpPr>
          <p:spPr bwMode="auto">
            <a:xfrm>
              <a:off x="2575" y="2966"/>
              <a:ext cx="17" cy="36"/>
            </a:xfrm>
            <a:custGeom>
              <a:avLst/>
              <a:gdLst>
                <a:gd name="T0" fmla="*/ 17 w 17"/>
                <a:gd name="T1" fmla="*/ 10 h 36"/>
                <a:gd name="T2" fmla="*/ 17 w 17"/>
                <a:gd name="T3" fmla="*/ 36 h 36"/>
                <a:gd name="T4" fmla="*/ 0 w 17"/>
                <a:gd name="T5" fmla="*/ 28 h 36"/>
                <a:gd name="T6" fmla="*/ 0 w 17"/>
                <a:gd name="T7" fmla="*/ 0 h 36"/>
                <a:gd name="T8" fmla="*/ 17 w 17"/>
                <a:gd name="T9" fmla="*/ 1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248"/>
            <p:cNvSpPr>
              <a:spLocks/>
            </p:cNvSpPr>
            <p:nvPr/>
          </p:nvSpPr>
          <p:spPr bwMode="auto">
            <a:xfrm>
              <a:off x="2667" y="3087"/>
              <a:ext cx="35" cy="52"/>
            </a:xfrm>
            <a:custGeom>
              <a:avLst/>
              <a:gdLst>
                <a:gd name="T0" fmla="*/ 35 w 35"/>
                <a:gd name="T1" fmla="*/ 22 h 52"/>
                <a:gd name="T2" fmla="*/ 35 w 35"/>
                <a:gd name="T3" fmla="*/ 52 h 52"/>
                <a:gd name="T4" fmla="*/ 0 w 35"/>
                <a:gd name="T5" fmla="*/ 29 h 52"/>
                <a:gd name="T6" fmla="*/ 0 w 35"/>
                <a:gd name="T7" fmla="*/ 0 h 52"/>
                <a:gd name="T8" fmla="*/ 35 w 35"/>
                <a:gd name="T9" fmla="*/ 2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249"/>
            <p:cNvSpPr>
              <a:spLocks/>
            </p:cNvSpPr>
            <p:nvPr/>
          </p:nvSpPr>
          <p:spPr bwMode="auto">
            <a:xfrm>
              <a:off x="2631" y="3064"/>
              <a:ext cx="35" cy="52"/>
            </a:xfrm>
            <a:custGeom>
              <a:avLst/>
              <a:gdLst>
                <a:gd name="T0" fmla="*/ 35 w 35"/>
                <a:gd name="T1" fmla="*/ 23 h 52"/>
                <a:gd name="T2" fmla="*/ 35 w 35"/>
                <a:gd name="T3" fmla="*/ 52 h 52"/>
                <a:gd name="T4" fmla="*/ 0 w 35"/>
                <a:gd name="T5" fmla="*/ 30 h 52"/>
                <a:gd name="T6" fmla="*/ 0 w 35"/>
                <a:gd name="T7" fmla="*/ 0 h 52"/>
                <a:gd name="T8" fmla="*/ 35 w 35"/>
                <a:gd name="T9" fmla="*/ 23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250"/>
            <p:cNvSpPr>
              <a:spLocks/>
            </p:cNvSpPr>
            <p:nvPr/>
          </p:nvSpPr>
          <p:spPr bwMode="auto">
            <a:xfrm>
              <a:off x="2594" y="3042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7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251"/>
            <p:cNvSpPr>
              <a:spLocks/>
            </p:cNvSpPr>
            <p:nvPr/>
          </p:nvSpPr>
          <p:spPr bwMode="auto">
            <a:xfrm>
              <a:off x="2575" y="3030"/>
              <a:ext cx="17" cy="39"/>
            </a:xfrm>
            <a:custGeom>
              <a:avLst/>
              <a:gdLst>
                <a:gd name="T0" fmla="*/ 17 w 17"/>
                <a:gd name="T1" fmla="*/ 11 h 39"/>
                <a:gd name="T2" fmla="*/ 17 w 17"/>
                <a:gd name="T3" fmla="*/ 39 h 39"/>
                <a:gd name="T4" fmla="*/ 0 w 17"/>
                <a:gd name="T5" fmla="*/ 27 h 39"/>
                <a:gd name="T6" fmla="*/ 0 w 17"/>
                <a:gd name="T7" fmla="*/ 0 h 39"/>
                <a:gd name="T8" fmla="*/ 17 w 17"/>
                <a:gd name="T9" fmla="*/ 1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52"/>
            <p:cNvSpPr>
              <a:spLocks/>
            </p:cNvSpPr>
            <p:nvPr/>
          </p:nvSpPr>
          <p:spPr bwMode="auto">
            <a:xfrm>
              <a:off x="2704" y="3185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253"/>
            <p:cNvSpPr>
              <a:spLocks/>
            </p:cNvSpPr>
            <p:nvPr/>
          </p:nvSpPr>
          <p:spPr bwMode="auto">
            <a:xfrm>
              <a:off x="2667" y="3158"/>
              <a:ext cx="35" cy="55"/>
            </a:xfrm>
            <a:custGeom>
              <a:avLst/>
              <a:gdLst>
                <a:gd name="T0" fmla="*/ 35 w 35"/>
                <a:gd name="T1" fmla="*/ 24 h 55"/>
                <a:gd name="T2" fmla="*/ 35 w 35"/>
                <a:gd name="T3" fmla="*/ 55 h 55"/>
                <a:gd name="T4" fmla="*/ 0 w 35"/>
                <a:gd name="T5" fmla="*/ 30 h 55"/>
                <a:gd name="T6" fmla="*/ 0 w 35"/>
                <a:gd name="T7" fmla="*/ 0 h 55"/>
                <a:gd name="T8" fmla="*/ 35 w 35"/>
                <a:gd name="T9" fmla="*/ 24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54"/>
            <p:cNvSpPr>
              <a:spLocks/>
            </p:cNvSpPr>
            <p:nvPr/>
          </p:nvSpPr>
          <p:spPr bwMode="auto">
            <a:xfrm>
              <a:off x="2631" y="3132"/>
              <a:ext cx="35" cy="54"/>
            </a:xfrm>
            <a:custGeom>
              <a:avLst/>
              <a:gdLst>
                <a:gd name="T0" fmla="*/ 35 w 35"/>
                <a:gd name="T1" fmla="*/ 26 h 54"/>
                <a:gd name="T2" fmla="*/ 35 w 35"/>
                <a:gd name="T3" fmla="*/ 54 h 54"/>
                <a:gd name="T4" fmla="*/ 0 w 35"/>
                <a:gd name="T5" fmla="*/ 28 h 54"/>
                <a:gd name="T6" fmla="*/ 0 w 35"/>
                <a:gd name="T7" fmla="*/ 0 h 54"/>
                <a:gd name="T8" fmla="*/ 35 w 35"/>
                <a:gd name="T9" fmla="*/ 26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55"/>
            <p:cNvSpPr>
              <a:spLocks/>
            </p:cNvSpPr>
            <p:nvPr/>
          </p:nvSpPr>
          <p:spPr bwMode="auto">
            <a:xfrm>
              <a:off x="2594" y="3108"/>
              <a:ext cx="34" cy="52"/>
            </a:xfrm>
            <a:custGeom>
              <a:avLst/>
              <a:gdLst>
                <a:gd name="T0" fmla="*/ 34 w 34"/>
                <a:gd name="T1" fmla="*/ 24 h 52"/>
                <a:gd name="T2" fmla="*/ 34 w 34"/>
                <a:gd name="T3" fmla="*/ 52 h 52"/>
                <a:gd name="T4" fmla="*/ 0 w 34"/>
                <a:gd name="T5" fmla="*/ 28 h 52"/>
                <a:gd name="T6" fmla="*/ 0 w 34"/>
                <a:gd name="T7" fmla="*/ 0 h 52"/>
                <a:gd name="T8" fmla="*/ 34 w 34"/>
                <a:gd name="T9" fmla="*/ 24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56"/>
            <p:cNvSpPr>
              <a:spLocks/>
            </p:cNvSpPr>
            <p:nvPr/>
          </p:nvSpPr>
          <p:spPr bwMode="auto">
            <a:xfrm>
              <a:off x="2575" y="3095"/>
              <a:ext cx="17" cy="38"/>
            </a:xfrm>
            <a:custGeom>
              <a:avLst/>
              <a:gdLst>
                <a:gd name="T0" fmla="*/ 17 w 17"/>
                <a:gd name="T1" fmla="*/ 10 h 38"/>
                <a:gd name="T2" fmla="*/ 17 w 17"/>
                <a:gd name="T3" fmla="*/ 38 h 38"/>
                <a:gd name="T4" fmla="*/ 0 w 17"/>
                <a:gd name="T5" fmla="*/ 27 h 38"/>
                <a:gd name="T6" fmla="*/ 0 w 17"/>
                <a:gd name="T7" fmla="*/ 0 h 38"/>
                <a:gd name="T8" fmla="*/ 17 w 17"/>
                <a:gd name="T9" fmla="*/ 1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57"/>
            <p:cNvSpPr>
              <a:spLocks/>
            </p:cNvSpPr>
            <p:nvPr/>
          </p:nvSpPr>
          <p:spPr bwMode="auto">
            <a:xfrm>
              <a:off x="2704" y="3257"/>
              <a:ext cx="11" cy="40"/>
            </a:xfrm>
            <a:custGeom>
              <a:avLst/>
              <a:gdLst>
                <a:gd name="T0" fmla="*/ 11 w 11"/>
                <a:gd name="T1" fmla="*/ 9 h 40"/>
                <a:gd name="T2" fmla="*/ 11 w 11"/>
                <a:gd name="T3" fmla="*/ 40 h 40"/>
                <a:gd name="T4" fmla="*/ 0 w 11"/>
                <a:gd name="T5" fmla="*/ 32 h 40"/>
                <a:gd name="T6" fmla="*/ 0 w 11"/>
                <a:gd name="T7" fmla="*/ 0 h 40"/>
                <a:gd name="T8" fmla="*/ 11 w 11"/>
                <a:gd name="T9" fmla="*/ 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58"/>
            <p:cNvSpPr>
              <a:spLocks/>
            </p:cNvSpPr>
            <p:nvPr/>
          </p:nvSpPr>
          <p:spPr bwMode="auto">
            <a:xfrm>
              <a:off x="2667" y="3229"/>
              <a:ext cx="35" cy="57"/>
            </a:xfrm>
            <a:custGeom>
              <a:avLst/>
              <a:gdLst>
                <a:gd name="T0" fmla="*/ 35 w 35"/>
                <a:gd name="T1" fmla="*/ 27 h 57"/>
                <a:gd name="T2" fmla="*/ 35 w 35"/>
                <a:gd name="T3" fmla="*/ 57 h 57"/>
                <a:gd name="T4" fmla="*/ 0 w 35"/>
                <a:gd name="T5" fmla="*/ 29 h 57"/>
                <a:gd name="T6" fmla="*/ 0 w 35"/>
                <a:gd name="T7" fmla="*/ 0 h 57"/>
                <a:gd name="T8" fmla="*/ 35 w 35"/>
                <a:gd name="T9" fmla="*/ 2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59"/>
            <p:cNvSpPr>
              <a:spLocks/>
            </p:cNvSpPr>
            <p:nvPr/>
          </p:nvSpPr>
          <p:spPr bwMode="auto">
            <a:xfrm>
              <a:off x="2631" y="3201"/>
              <a:ext cx="35" cy="56"/>
            </a:xfrm>
            <a:custGeom>
              <a:avLst/>
              <a:gdLst>
                <a:gd name="T0" fmla="*/ 35 w 35"/>
                <a:gd name="T1" fmla="*/ 28 h 56"/>
                <a:gd name="T2" fmla="*/ 35 w 35"/>
                <a:gd name="T3" fmla="*/ 56 h 56"/>
                <a:gd name="T4" fmla="*/ 0 w 35"/>
                <a:gd name="T5" fmla="*/ 28 h 56"/>
                <a:gd name="T6" fmla="*/ 0 w 35"/>
                <a:gd name="T7" fmla="*/ 0 h 56"/>
                <a:gd name="T8" fmla="*/ 35 w 35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60"/>
            <p:cNvSpPr>
              <a:spLocks/>
            </p:cNvSpPr>
            <p:nvPr/>
          </p:nvSpPr>
          <p:spPr bwMode="auto">
            <a:xfrm>
              <a:off x="2594" y="3172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8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61"/>
            <p:cNvSpPr>
              <a:spLocks/>
            </p:cNvSpPr>
            <p:nvPr/>
          </p:nvSpPr>
          <p:spPr bwMode="auto">
            <a:xfrm>
              <a:off x="2575" y="3158"/>
              <a:ext cx="17" cy="41"/>
            </a:xfrm>
            <a:custGeom>
              <a:avLst/>
              <a:gdLst>
                <a:gd name="T0" fmla="*/ 17 w 17"/>
                <a:gd name="T1" fmla="*/ 13 h 41"/>
                <a:gd name="T2" fmla="*/ 17 w 17"/>
                <a:gd name="T3" fmla="*/ 41 h 41"/>
                <a:gd name="T4" fmla="*/ 0 w 17"/>
                <a:gd name="T5" fmla="*/ 25 h 41"/>
                <a:gd name="T6" fmla="*/ 0 w 17"/>
                <a:gd name="T7" fmla="*/ 0 h 41"/>
                <a:gd name="T8" fmla="*/ 17 w 17"/>
                <a:gd name="T9" fmla="*/ 1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262"/>
            <p:cNvSpPr>
              <a:spLocks/>
            </p:cNvSpPr>
            <p:nvPr/>
          </p:nvSpPr>
          <p:spPr bwMode="auto">
            <a:xfrm>
              <a:off x="2704" y="3332"/>
              <a:ext cx="12" cy="41"/>
            </a:xfrm>
            <a:custGeom>
              <a:avLst/>
              <a:gdLst>
                <a:gd name="T0" fmla="*/ 12 w 12"/>
                <a:gd name="T1" fmla="*/ 10 h 41"/>
                <a:gd name="T2" fmla="*/ 12 w 12"/>
                <a:gd name="T3" fmla="*/ 41 h 41"/>
                <a:gd name="T4" fmla="*/ 0 w 12"/>
                <a:gd name="T5" fmla="*/ 30 h 41"/>
                <a:gd name="T6" fmla="*/ 0 w 12"/>
                <a:gd name="T7" fmla="*/ 0 h 41"/>
                <a:gd name="T8" fmla="*/ 12 w 12"/>
                <a:gd name="T9" fmla="*/ 1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63"/>
            <p:cNvSpPr>
              <a:spLocks/>
            </p:cNvSpPr>
            <p:nvPr/>
          </p:nvSpPr>
          <p:spPr bwMode="auto">
            <a:xfrm>
              <a:off x="2667" y="3300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30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264"/>
            <p:cNvSpPr>
              <a:spLocks/>
            </p:cNvSpPr>
            <p:nvPr/>
          </p:nvSpPr>
          <p:spPr bwMode="auto">
            <a:xfrm>
              <a:off x="2631" y="3269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28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265"/>
            <p:cNvSpPr>
              <a:spLocks/>
            </p:cNvSpPr>
            <p:nvPr/>
          </p:nvSpPr>
          <p:spPr bwMode="auto">
            <a:xfrm>
              <a:off x="2594" y="3237"/>
              <a:ext cx="34" cy="59"/>
            </a:xfrm>
            <a:custGeom>
              <a:avLst/>
              <a:gdLst>
                <a:gd name="T0" fmla="*/ 34 w 34"/>
                <a:gd name="T1" fmla="*/ 31 h 59"/>
                <a:gd name="T2" fmla="*/ 34 w 34"/>
                <a:gd name="T3" fmla="*/ 59 h 59"/>
                <a:gd name="T4" fmla="*/ 0 w 34"/>
                <a:gd name="T5" fmla="*/ 28 h 59"/>
                <a:gd name="T6" fmla="*/ 0 w 34"/>
                <a:gd name="T7" fmla="*/ 0 h 59"/>
                <a:gd name="T8" fmla="*/ 34 w 34"/>
                <a:gd name="T9" fmla="*/ 3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266"/>
            <p:cNvSpPr>
              <a:spLocks/>
            </p:cNvSpPr>
            <p:nvPr/>
          </p:nvSpPr>
          <p:spPr bwMode="auto">
            <a:xfrm>
              <a:off x="2575" y="3222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7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67"/>
            <p:cNvSpPr>
              <a:spLocks/>
            </p:cNvSpPr>
            <p:nvPr/>
          </p:nvSpPr>
          <p:spPr bwMode="auto">
            <a:xfrm>
              <a:off x="2704" y="3408"/>
              <a:ext cx="11" cy="38"/>
            </a:xfrm>
            <a:custGeom>
              <a:avLst/>
              <a:gdLst>
                <a:gd name="T0" fmla="*/ 11 w 11"/>
                <a:gd name="T1" fmla="*/ 8 h 38"/>
                <a:gd name="T2" fmla="*/ 11 w 11"/>
                <a:gd name="T3" fmla="*/ 38 h 38"/>
                <a:gd name="T4" fmla="*/ 0 w 11"/>
                <a:gd name="T5" fmla="*/ 27 h 38"/>
                <a:gd name="T6" fmla="*/ 0 w 11"/>
                <a:gd name="T7" fmla="*/ 0 h 38"/>
                <a:gd name="T8" fmla="*/ 11 w 11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268"/>
            <p:cNvSpPr>
              <a:spLocks/>
            </p:cNvSpPr>
            <p:nvPr/>
          </p:nvSpPr>
          <p:spPr bwMode="auto">
            <a:xfrm>
              <a:off x="2667" y="3372"/>
              <a:ext cx="35" cy="63"/>
            </a:xfrm>
            <a:custGeom>
              <a:avLst/>
              <a:gdLst>
                <a:gd name="T0" fmla="*/ 35 w 35"/>
                <a:gd name="T1" fmla="*/ 32 h 63"/>
                <a:gd name="T2" fmla="*/ 35 w 35"/>
                <a:gd name="T3" fmla="*/ 63 h 63"/>
                <a:gd name="T4" fmla="*/ 0 w 35"/>
                <a:gd name="T5" fmla="*/ 29 h 63"/>
                <a:gd name="T6" fmla="*/ 0 w 35"/>
                <a:gd name="T7" fmla="*/ 0 h 63"/>
                <a:gd name="T8" fmla="*/ 35 w 35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69"/>
            <p:cNvSpPr>
              <a:spLocks/>
            </p:cNvSpPr>
            <p:nvPr/>
          </p:nvSpPr>
          <p:spPr bwMode="auto">
            <a:xfrm>
              <a:off x="2631" y="3338"/>
              <a:ext cx="35" cy="60"/>
            </a:xfrm>
            <a:custGeom>
              <a:avLst/>
              <a:gdLst>
                <a:gd name="T0" fmla="*/ 35 w 35"/>
                <a:gd name="T1" fmla="*/ 32 h 60"/>
                <a:gd name="T2" fmla="*/ 35 w 35"/>
                <a:gd name="T3" fmla="*/ 60 h 60"/>
                <a:gd name="T4" fmla="*/ 0 w 35"/>
                <a:gd name="T5" fmla="*/ 28 h 60"/>
                <a:gd name="T6" fmla="*/ 0 w 35"/>
                <a:gd name="T7" fmla="*/ 0 h 60"/>
                <a:gd name="T8" fmla="*/ 35 w 35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70"/>
            <p:cNvSpPr>
              <a:spLocks/>
            </p:cNvSpPr>
            <p:nvPr/>
          </p:nvSpPr>
          <p:spPr bwMode="auto">
            <a:xfrm>
              <a:off x="2593" y="3302"/>
              <a:ext cx="35" cy="61"/>
            </a:xfrm>
            <a:custGeom>
              <a:avLst/>
              <a:gdLst>
                <a:gd name="T0" fmla="*/ 35 w 35"/>
                <a:gd name="T1" fmla="*/ 35 h 61"/>
                <a:gd name="T2" fmla="*/ 35 w 35"/>
                <a:gd name="T3" fmla="*/ 61 h 61"/>
                <a:gd name="T4" fmla="*/ 0 w 35"/>
                <a:gd name="T5" fmla="*/ 29 h 61"/>
                <a:gd name="T6" fmla="*/ 0 w 35"/>
                <a:gd name="T7" fmla="*/ 0 h 61"/>
                <a:gd name="T8" fmla="*/ 35 w 35"/>
                <a:gd name="T9" fmla="*/ 35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71"/>
            <p:cNvSpPr>
              <a:spLocks/>
            </p:cNvSpPr>
            <p:nvPr/>
          </p:nvSpPr>
          <p:spPr bwMode="auto">
            <a:xfrm>
              <a:off x="2575" y="3286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6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72"/>
            <p:cNvSpPr>
              <a:spLocks/>
            </p:cNvSpPr>
            <p:nvPr/>
          </p:nvSpPr>
          <p:spPr bwMode="auto">
            <a:xfrm>
              <a:off x="2704" y="3479"/>
              <a:ext cx="11" cy="44"/>
            </a:xfrm>
            <a:custGeom>
              <a:avLst/>
              <a:gdLst>
                <a:gd name="T0" fmla="*/ 11 w 11"/>
                <a:gd name="T1" fmla="*/ 13 h 44"/>
                <a:gd name="T2" fmla="*/ 11 w 11"/>
                <a:gd name="T3" fmla="*/ 44 h 44"/>
                <a:gd name="T4" fmla="*/ 0 w 11"/>
                <a:gd name="T5" fmla="*/ 32 h 44"/>
                <a:gd name="T6" fmla="*/ 0 w 11"/>
                <a:gd name="T7" fmla="*/ 0 h 44"/>
                <a:gd name="T8" fmla="*/ 11 w 11"/>
                <a:gd name="T9" fmla="*/ 13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73"/>
            <p:cNvSpPr>
              <a:spLocks/>
            </p:cNvSpPr>
            <p:nvPr/>
          </p:nvSpPr>
          <p:spPr bwMode="auto">
            <a:xfrm>
              <a:off x="2667" y="3443"/>
              <a:ext cx="35" cy="65"/>
            </a:xfrm>
            <a:custGeom>
              <a:avLst/>
              <a:gdLst>
                <a:gd name="T0" fmla="*/ 35 w 35"/>
                <a:gd name="T1" fmla="*/ 35 h 65"/>
                <a:gd name="T2" fmla="*/ 35 w 35"/>
                <a:gd name="T3" fmla="*/ 65 h 65"/>
                <a:gd name="T4" fmla="*/ 0 w 35"/>
                <a:gd name="T5" fmla="*/ 29 h 65"/>
                <a:gd name="T6" fmla="*/ 0 w 35"/>
                <a:gd name="T7" fmla="*/ 0 h 65"/>
                <a:gd name="T8" fmla="*/ 35 w 35"/>
                <a:gd name="T9" fmla="*/ 35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274"/>
            <p:cNvSpPr>
              <a:spLocks/>
            </p:cNvSpPr>
            <p:nvPr/>
          </p:nvSpPr>
          <p:spPr bwMode="auto">
            <a:xfrm>
              <a:off x="2631" y="3405"/>
              <a:ext cx="35" cy="65"/>
            </a:xfrm>
            <a:custGeom>
              <a:avLst/>
              <a:gdLst>
                <a:gd name="T0" fmla="*/ 35 w 35"/>
                <a:gd name="T1" fmla="*/ 37 h 65"/>
                <a:gd name="T2" fmla="*/ 35 w 35"/>
                <a:gd name="T3" fmla="*/ 65 h 65"/>
                <a:gd name="T4" fmla="*/ 0 w 35"/>
                <a:gd name="T5" fmla="*/ 30 h 65"/>
                <a:gd name="T6" fmla="*/ 0 w 35"/>
                <a:gd name="T7" fmla="*/ 0 h 65"/>
                <a:gd name="T8" fmla="*/ 35 w 35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75"/>
            <p:cNvSpPr>
              <a:spLocks/>
            </p:cNvSpPr>
            <p:nvPr/>
          </p:nvSpPr>
          <p:spPr bwMode="auto">
            <a:xfrm>
              <a:off x="2594" y="3369"/>
              <a:ext cx="34" cy="63"/>
            </a:xfrm>
            <a:custGeom>
              <a:avLst/>
              <a:gdLst>
                <a:gd name="T0" fmla="*/ 34 w 34"/>
                <a:gd name="T1" fmla="*/ 35 h 63"/>
                <a:gd name="T2" fmla="*/ 34 w 34"/>
                <a:gd name="T3" fmla="*/ 63 h 63"/>
                <a:gd name="T4" fmla="*/ 0 w 34"/>
                <a:gd name="T5" fmla="*/ 28 h 63"/>
                <a:gd name="T6" fmla="*/ 0 w 34"/>
                <a:gd name="T7" fmla="*/ 0 h 63"/>
                <a:gd name="T8" fmla="*/ 34 w 34"/>
                <a:gd name="T9" fmla="*/ 3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76"/>
            <p:cNvSpPr>
              <a:spLocks/>
            </p:cNvSpPr>
            <p:nvPr/>
          </p:nvSpPr>
          <p:spPr bwMode="auto">
            <a:xfrm>
              <a:off x="2575" y="3352"/>
              <a:ext cx="17" cy="44"/>
            </a:xfrm>
            <a:custGeom>
              <a:avLst/>
              <a:gdLst>
                <a:gd name="T0" fmla="*/ 17 w 17"/>
                <a:gd name="T1" fmla="*/ 16 h 44"/>
                <a:gd name="T2" fmla="*/ 17 w 17"/>
                <a:gd name="T3" fmla="*/ 44 h 44"/>
                <a:gd name="T4" fmla="*/ 0 w 17"/>
                <a:gd name="T5" fmla="*/ 24 h 44"/>
                <a:gd name="T6" fmla="*/ 0 w 17"/>
                <a:gd name="T7" fmla="*/ 0 h 44"/>
                <a:gd name="T8" fmla="*/ 17 w 17"/>
                <a:gd name="T9" fmla="*/ 1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77"/>
            <p:cNvSpPr>
              <a:spLocks/>
            </p:cNvSpPr>
            <p:nvPr/>
          </p:nvSpPr>
          <p:spPr bwMode="auto">
            <a:xfrm>
              <a:off x="2575" y="3383"/>
              <a:ext cx="29" cy="55"/>
            </a:xfrm>
            <a:custGeom>
              <a:avLst/>
              <a:gdLst>
                <a:gd name="T0" fmla="*/ 29 w 29"/>
                <a:gd name="T1" fmla="*/ 30 h 55"/>
                <a:gd name="T2" fmla="*/ 29 w 29"/>
                <a:gd name="T3" fmla="*/ 55 h 55"/>
                <a:gd name="T4" fmla="*/ 0 w 29"/>
                <a:gd name="T5" fmla="*/ 27 h 55"/>
                <a:gd name="T6" fmla="*/ 0 w 29"/>
                <a:gd name="T7" fmla="*/ 0 h 55"/>
                <a:gd name="T8" fmla="*/ 29 w 29"/>
                <a:gd name="T9" fmla="*/ 3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78"/>
            <p:cNvSpPr>
              <a:spLocks/>
            </p:cNvSpPr>
            <p:nvPr/>
          </p:nvSpPr>
          <p:spPr bwMode="auto">
            <a:xfrm>
              <a:off x="2676" y="3486"/>
              <a:ext cx="39" cy="71"/>
            </a:xfrm>
            <a:custGeom>
              <a:avLst/>
              <a:gdLst>
                <a:gd name="T0" fmla="*/ 39 w 39"/>
                <a:gd name="T1" fmla="*/ 43 h 71"/>
                <a:gd name="T2" fmla="*/ 39 w 39"/>
                <a:gd name="T3" fmla="*/ 71 h 71"/>
                <a:gd name="T4" fmla="*/ 0 w 39"/>
                <a:gd name="T5" fmla="*/ 30 h 71"/>
                <a:gd name="T6" fmla="*/ 0 w 39"/>
                <a:gd name="T7" fmla="*/ 0 h 71"/>
                <a:gd name="T8" fmla="*/ 39 w 39"/>
                <a:gd name="T9" fmla="*/ 4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79"/>
            <p:cNvSpPr>
              <a:spLocks/>
            </p:cNvSpPr>
            <p:nvPr/>
          </p:nvSpPr>
          <p:spPr bwMode="auto">
            <a:xfrm>
              <a:off x="2642" y="3451"/>
              <a:ext cx="32" cy="64"/>
            </a:xfrm>
            <a:custGeom>
              <a:avLst/>
              <a:gdLst>
                <a:gd name="T0" fmla="*/ 32 w 32"/>
                <a:gd name="T1" fmla="*/ 34 h 64"/>
                <a:gd name="T2" fmla="*/ 32 w 32"/>
                <a:gd name="T3" fmla="*/ 64 h 64"/>
                <a:gd name="T4" fmla="*/ 0 w 32"/>
                <a:gd name="T5" fmla="*/ 29 h 64"/>
                <a:gd name="T6" fmla="*/ 0 w 32"/>
                <a:gd name="T7" fmla="*/ 0 h 64"/>
                <a:gd name="T8" fmla="*/ 32 w 32"/>
                <a:gd name="T9" fmla="*/ 34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80"/>
            <p:cNvSpPr>
              <a:spLocks/>
            </p:cNvSpPr>
            <p:nvPr/>
          </p:nvSpPr>
          <p:spPr bwMode="auto">
            <a:xfrm>
              <a:off x="2606" y="3415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6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81"/>
            <p:cNvSpPr>
              <a:spLocks/>
            </p:cNvSpPr>
            <p:nvPr/>
          </p:nvSpPr>
          <p:spPr bwMode="auto">
            <a:xfrm>
              <a:off x="2575" y="2999"/>
              <a:ext cx="30" cy="44"/>
            </a:xfrm>
            <a:custGeom>
              <a:avLst/>
              <a:gdLst>
                <a:gd name="T0" fmla="*/ 30 w 30"/>
                <a:gd name="T1" fmla="*/ 17 h 44"/>
                <a:gd name="T2" fmla="*/ 30 w 30"/>
                <a:gd name="T3" fmla="*/ 44 h 44"/>
                <a:gd name="T4" fmla="*/ 0 w 30"/>
                <a:gd name="T5" fmla="*/ 27 h 44"/>
                <a:gd name="T6" fmla="*/ 0 w 30"/>
                <a:gd name="T7" fmla="*/ 0 h 44"/>
                <a:gd name="T8" fmla="*/ 30 w 30"/>
                <a:gd name="T9" fmla="*/ 1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82"/>
            <p:cNvSpPr>
              <a:spLocks/>
            </p:cNvSpPr>
            <p:nvPr/>
          </p:nvSpPr>
          <p:spPr bwMode="auto">
            <a:xfrm>
              <a:off x="2643" y="3037"/>
              <a:ext cx="33" cy="50"/>
            </a:xfrm>
            <a:custGeom>
              <a:avLst/>
              <a:gdLst>
                <a:gd name="T0" fmla="*/ 33 w 33"/>
                <a:gd name="T1" fmla="*/ 19 h 50"/>
                <a:gd name="T2" fmla="*/ 33 w 33"/>
                <a:gd name="T3" fmla="*/ 50 h 50"/>
                <a:gd name="T4" fmla="*/ 0 w 33"/>
                <a:gd name="T5" fmla="*/ 30 h 50"/>
                <a:gd name="T6" fmla="*/ 0 w 33"/>
                <a:gd name="T7" fmla="*/ 0 h 50"/>
                <a:gd name="T8" fmla="*/ 33 w 33"/>
                <a:gd name="T9" fmla="*/ 19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83"/>
            <p:cNvSpPr>
              <a:spLocks/>
            </p:cNvSpPr>
            <p:nvPr/>
          </p:nvSpPr>
          <p:spPr bwMode="auto">
            <a:xfrm>
              <a:off x="2607" y="3016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8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84"/>
            <p:cNvSpPr>
              <a:spLocks/>
            </p:cNvSpPr>
            <p:nvPr/>
          </p:nvSpPr>
          <p:spPr bwMode="auto">
            <a:xfrm>
              <a:off x="2575" y="3062"/>
              <a:ext cx="30" cy="48"/>
            </a:xfrm>
            <a:custGeom>
              <a:avLst/>
              <a:gdLst>
                <a:gd name="T0" fmla="*/ 30 w 30"/>
                <a:gd name="T1" fmla="*/ 21 h 48"/>
                <a:gd name="T2" fmla="*/ 30 w 30"/>
                <a:gd name="T3" fmla="*/ 48 h 48"/>
                <a:gd name="T4" fmla="*/ 0 w 30"/>
                <a:gd name="T5" fmla="*/ 27 h 48"/>
                <a:gd name="T6" fmla="*/ 0 w 30"/>
                <a:gd name="T7" fmla="*/ 0 h 48"/>
                <a:gd name="T8" fmla="*/ 30 w 30"/>
                <a:gd name="T9" fmla="*/ 21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85"/>
            <p:cNvSpPr>
              <a:spLocks/>
            </p:cNvSpPr>
            <p:nvPr/>
          </p:nvSpPr>
          <p:spPr bwMode="auto">
            <a:xfrm>
              <a:off x="2677" y="3130"/>
              <a:ext cx="39" cy="56"/>
            </a:xfrm>
            <a:custGeom>
              <a:avLst/>
              <a:gdLst>
                <a:gd name="T0" fmla="*/ 39 w 39"/>
                <a:gd name="T1" fmla="*/ 25 h 56"/>
                <a:gd name="T2" fmla="*/ 39 w 39"/>
                <a:gd name="T3" fmla="*/ 56 h 56"/>
                <a:gd name="T4" fmla="*/ 0 w 39"/>
                <a:gd name="T5" fmla="*/ 30 h 56"/>
                <a:gd name="T6" fmla="*/ 0 w 39"/>
                <a:gd name="T7" fmla="*/ 0 h 56"/>
                <a:gd name="T8" fmla="*/ 39 w 39"/>
                <a:gd name="T9" fmla="*/ 25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86"/>
            <p:cNvSpPr>
              <a:spLocks/>
            </p:cNvSpPr>
            <p:nvPr/>
          </p:nvSpPr>
          <p:spPr bwMode="auto">
            <a:xfrm>
              <a:off x="2643" y="3108"/>
              <a:ext cx="33" cy="51"/>
            </a:xfrm>
            <a:custGeom>
              <a:avLst/>
              <a:gdLst>
                <a:gd name="T0" fmla="*/ 33 w 33"/>
                <a:gd name="T1" fmla="*/ 21 h 51"/>
                <a:gd name="T2" fmla="*/ 33 w 33"/>
                <a:gd name="T3" fmla="*/ 51 h 51"/>
                <a:gd name="T4" fmla="*/ 0 w 33"/>
                <a:gd name="T5" fmla="*/ 29 h 51"/>
                <a:gd name="T6" fmla="*/ 0 w 33"/>
                <a:gd name="T7" fmla="*/ 0 h 51"/>
                <a:gd name="T8" fmla="*/ 33 w 33"/>
                <a:gd name="T9" fmla="*/ 2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87"/>
            <p:cNvSpPr>
              <a:spLocks/>
            </p:cNvSpPr>
            <p:nvPr/>
          </p:nvSpPr>
          <p:spPr bwMode="auto">
            <a:xfrm>
              <a:off x="2607" y="3084"/>
              <a:ext cx="34" cy="50"/>
            </a:xfrm>
            <a:custGeom>
              <a:avLst/>
              <a:gdLst>
                <a:gd name="T0" fmla="*/ 34 w 34"/>
                <a:gd name="T1" fmla="*/ 22 h 50"/>
                <a:gd name="T2" fmla="*/ 34 w 34"/>
                <a:gd name="T3" fmla="*/ 50 h 50"/>
                <a:gd name="T4" fmla="*/ 0 w 34"/>
                <a:gd name="T5" fmla="*/ 27 h 50"/>
                <a:gd name="T6" fmla="*/ 0 w 34"/>
                <a:gd name="T7" fmla="*/ 0 h 50"/>
                <a:gd name="T8" fmla="*/ 34 w 34"/>
                <a:gd name="T9" fmla="*/ 22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288"/>
            <p:cNvSpPr>
              <a:spLocks/>
            </p:cNvSpPr>
            <p:nvPr/>
          </p:nvSpPr>
          <p:spPr bwMode="auto">
            <a:xfrm>
              <a:off x="2575" y="3126"/>
              <a:ext cx="30" cy="49"/>
            </a:xfrm>
            <a:custGeom>
              <a:avLst/>
              <a:gdLst>
                <a:gd name="T0" fmla="*/ 30 w 30"/>
                <a:gd name="T1" fmla="*/ 24 h 49"/>
                <a:gd name="T2" fmla="*/ 30 w 30"/>
                <a:gd name="T3" fmla="*/ 49 h 49"/>
                <a:gd name="T4" fmla="*/ 0 w 30"/>
                <a:gd name="T5" fmla="*/ 27 h 49"/>
                <a:gd name="T6" fmla="*/ 0 w 30"/>
                <a:gd name="T7" fmla="*/ 0 h 49"/>
                <a:gd name="T8" fmla="*/ 30 w 30"/>
                <a:gd name="T9" fmla="*/ 24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289"/>
            <p:cNvSpPr>
              <a:spLocks/>
            </p:cNvSpPr>
            <p:nvPr/>
          </p:nvSpPr>
          <p:spPr bwMode="auto">
            <a:xfrm>
              <a:off x="2643" y="3176"/>
              <a:ext cx="33" cy="54"/>
            </a:xfrm>
            <a:custGeom>
              <a:avLst/>
              <a:gdLst>
                <a:gd name="T0" fmla="*/ 33 w 33"/>
                <a:gd name="T1" fmla="*/ 24 h 54"/>
                <a:gd name="T2" fmla="*/ 33 w 33"/>
                <a:gd name="T3" fmla="*/ 54 h 54"/>
                <a:gd name="T4" fmla="*/ 0 w 33"/>
                <a:gd name="T5" fmla="*/ 30 h 54"/>
                <a:gd name="T6" fmla="*/ 0 w 33"/>
                <a:gd name="T7" fmla="*/ 0 h 54"/>
                <a:gd name="T8" fmla="*/ 33 w 33"/>
                <a:gd name="T9" fmla="*/ 24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290"/>
            <p:cNvSpPr>
              <a:spLocks/>
            </p:cNvSpPr>
            <p:nvPr/>
          </p:nvSpPr>
          <p:spPr bwMode="auto">
            <a:xfrm>
              <a:off x="2607" y="3150"/>
              <a:ext cx="34" cy="53"/>
            </a:xfrm>
            <a:custGeom>
              <a:avLst/>
              <a:gdLst>
                <a:gd name="T0" fmla="*/ 34 w 34"/>
                <a:gd name="T1" fmla="*/ 25 h 53"/>
                <a:gd name="T2" fmla="*/ 34 w 34"/>
                <a:gd name="T3" fmla="*/ 53 h 53"/>
                <a:gd name="T4" fmla="*/ 0 w 34"/>
                <a:gd name="T5" fmla="*/ 28 h 53"/>
                <a:gd name="T6" fmla="*/ 0 w 34"/>
                <a:gd name="T7" fmla="*/ 0 h 53"/>
                <a:gd name="T8" fmla="*/ 34 w 34"/>
                <a:gd name="T9" fmla="*/ 25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291"/>
            <p:cNvSpPr>
              <a:spLocks/>
            </p:cNvSpPr>
            <p:nvPr/>
          </p:nvSpPr>
          <p:spPr bwMode="auto">
            <a:xfrm>
              <a:off x="2575" y="3191"/>
              <a:ext cx="29" cy="50"/>
            </a:xfrm>
            <a:custGeom>
              <a:avLst/>
              <a:gdLst>
                <a:gd name="T0" fmla="*/ 29 w 29"/>
                <a:gd name="T1" fmla="*/ 23 h 50"/>
                <a:gd name="T2" fmla="*/ 29 w 29"/>
                <a:gd name="T3" fmla="*/ 50 h 50"/>
                <a:gd name="T4" fmla="*/ 0 w 29"/>
                <a:gd name="T5" fmla="*/ 26 h 50"/>
                <a:gd name="T6" fmla="*/ 0 w 29"/>
                <a:gd name="T7" fmla="*/ 0 h 50"/>
                <a:gd name="T8" fmla="*/ 29 w 29"/>
                <a:gd name="T9" fmla="*/ 23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292"/>
            <p:cNvSpPr>
              <a:spLocks/>
            </p:cNvSpPr>
            <p:nvPr/>
          </p:nvSpPr>
          <p:spPr bwMode="auto">
            <a:xfrm>
              <a:off x="2676" y="3271"/>
              <a:ext cx="40" cy="63"/>
            </a:xfrm>
            <a:custGeom>
              <a:avLst/>
              <a:gdLst>
                <a:gd name="T0" fmla="*/ 40 w 40"/>
                <a:gd name="T1" fmla="*/ 33 h 63"/>
                <a:gd name="T2" fmla="*/ 40 w 40"/>
                <a:gd name="T3" fmla="*/ 63 h 63"/>
                <a:gd name="T4" fmla="*/ 0 w 40"/>
                <a:gd name="T5" fmla="*/ 32 h 63"/>
                <a:gd name="T6" fmla="*/ 0 w 40"/>
                <a:gd name="T7" fmla="*/ 0 h 63"/>
                <a:gd name="T8" fmla="*/ 40 w 40"/>
                <a:gd name="T9" fmla="*/ 33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293"/>
            <p:cNvSpPr>
              <a:spLocks/>
            </p:cNvSpPr>
            <p:nvPr/>
          </p:nvSpPr>
          <p:spPr bwMode="auto">
            <a:xfrm>
              <a:off x="2642" y="3244"/>
              <a:ext cx="32" cy="58"/>
            </a:xfrm>
            <a:custGeom>
              <a:avLst/>
              <a:gdLst>
                <a:gd name="T0" fmla="*/ 32 w 32"/>
                <a:gd name="T1" fmla="*/ 26 h 58"/>
                <a:gd name="T2" fmla="*/ 32 w 32"/>
                <a:gd name="T3" fmla="*/ 58 h 58"/>
                <a:gd name="T4" fmla="*/ 0 w 32"/>
                <a:gd name="T5" fmla="*/ 29 h 58"/>
                <a:gd name="T6" fmla="*/ 0 w 32"/>
                <a:gd name="T7" fmla="*/ 0 h 58"/>
                <a:gd name="T8" fmla="*/ 32 w 32"/>
                <a:gd name="T9" fmla="*/ 26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294"/>
            <p:cNvSpPr>
              <a:spLocks/>
            </p:cNvSpPr>
            <p:nvPr/>
          </p:nvSpPr>
          <p:spPr bwMode="auto">
            <a:xfrm>
              <a:off x="2606" y="3215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9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295"/>
            <p:cNvSpPr>
              <a:spLocks/>
            </p:cNvSpPr>
            <p:nvPr/>
          </p:nvSpPr>
          <p:spPr bwMode="auto">
            <a:xfrm>
              <a:off x="2575" y="3255"/>
              <a:ext cx="29" cy="51"/>
            </a:xfrm>
            <a:custGeom>
              <a:avLst/>
              <a:gdLst>
                <a:gd name="T0" fmla="*/ 29 w 29"/>
                <a:gd name="T1" fmla="*/ 24 h 51"/>
                <a:gd name="T2" fmla="*/ 29 w 29"/>
                <a:gd name="T3" fmla="*/ 51 h 51"/>
                <a:gd name="T4" fmla="*/ 0 w 29"/>
                <a:gd name="T5" fmla="*/ 25 h 51"/>
                <a:gd name="T6" fmla="*/ 0 w 29"/>
                <a:gd name="T7" fmla="*/ 0 h 51"/>
                <a:gd name="T8" fmla="*/ 29 w 29"/>
                <a:gd name="T9" fmla="*/ 24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296"/>
            <p:cNvSpPr>
              <a:spLocks/>
            </p:cNvSpPr>
            <p:nvPr/>
          </p:nvSpPr>
          <p:spPr bwMode="auto">
            <a:xfrm>
              <a:off x="2676" y="3344"/>
              <a:ext cx="40" cy="64"/>
            </a:xfrm>
            <a:custGeom>
              <a:avLst/>
              <a:gdLst>
                <a:gd name="T0" fmla="*/ 40 w 40"/>
                <a:gd name="T1" fmla="*/ 35 h 64"/>
                <a:gd name="T2" fmla="*/ 40 w 40"/>
                <a:gd name="T3" fmla="*/ 64 h 64"/>
                <a:gd name="T4" fmla="*/ 0 w 40"/>
                <a:gd name="T5" fmla="*/ 30 h 64"/>
                <a:gd name="T6" fmla="*/ 0 w 40"/>
                <a:gd name="T7" fmla="*/ 0 h 64"/>
                <a:gd name="T8" fmla="*/ 40 w 40"/>
                <a:gd name="T9" fmla="*/ 35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297"/>
            <p:cNvSpPr>
              <a:spLocks/>
            </p:cNvSpPr>
            <p:nvPr/>
          </p:nvSpPr>
          <p:spPr bwMode="auto">
            <a:xfrm>
              <a:off x="2642" y="3313"/>
              <a:ext cx="32" cy="60"/>
            </a:xfrm>
            <a:custGeom>
              <a:avLst/>
              <a:gdLst>
                <a:gd name="T0" fmla="*/ 32 w 32"/>
                <a:gd name="T1" fmla="*/ 29 h 60"/>
                <a:gd name="T2" fmla="*/ 32 w 32"/>
                <a:gd name="T3" fmla="*/ 60 h 60"/>
                <a:gd name="T4" fmla="*/ 0 w 32"/>
                <a:gd name="T5" fmla="*/ 29 h 60"/>
                <a:gd name="T6" fmla="*/ 0 w 32"/>
                <a:gd name="T7" fmla="*/ 0 h 60"/>
                <a:gd name="T8" fmla="*/ 32 w 32"/>
                <a:gd name="T9" fmla="*/ 29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298"/>
            <p:cNvSpPr>
              <a:spLocks/>
            </p:cNvSpPr>
            <p:nvPr/>
          </p:nvSpPr>
          <p:spPr bwMode="auto">
            <a:xfrm>
              <a:off x="2606" y="3280"/>
              <a:ext cx="34" cy="60"/>
            </a:xfrm>
            <a:custGeom>
              <a:avLst/>
              <a:gdLst>
                <a:gd name="T0" fmla="*/ 34 w 34"/>
                <a:gd name="T1" fmla="*/ 32 h 60"/>
                <a:gd name="T2" fmla="*/ 34 w 34"/>
                <a:gd name="T3" fmla="*/ 60 h 60"/>
                <a:gd name="T4" fmla="*/ 0 w 34"/>
                <a:gd name="T5" fmla="*/ 30 h 60"/>
                <a:gd name="T6" fmla="*/ 0 w 34"/>
                <a:gd name="T7" fmla="*/ 0 h 60"/>
                <a:gd name="T8" fmla="*/ 34 w 34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299"/>
            <p:cNvSpPr>
              <a:spLocks/>
            </p:cNvSpPr>
            <p:nvPr/>
          </p:nvSpPr>
          <p:spPr bwMode="auto">
            <a:xfrm>
              <a:off x="2575" y="3318"/>
              <a:ext cx="29" cy="56"/>
            </a:xfrm>
            <a:custGeom>
              <a:avLst/>
              <a:gdLst>
                <a:gd name="T0" fmla="*/ 29 w 29"/>
                <a:gd name="T1" fmla="*/ 29 h 56"/>
                <a:gd name="T2" fmla="*/ 29 w 29"/>
                <a:gd name="T3" fmla="*/ 56 h 56"/>
                <a:gd name="T4" fmla="*/ 0 w 29"/>
                <a:gd name="T5" fmla="*/ 28 h 56"/>
                <a:gd name="T6" fmla="*/ 0 w 29"/>
                <a:gd name="T7" fmla="*/ 0 h 56"/>
                <a:gd name="T8" fmla="*/ 29 w 29"/>
                <a:gd name="T9" fmla="*/ 29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300"/>
            <p:cNvSpPr>
              <a:spLocks/>
            </p:cNvSpPr>
            <p:nvPr/>
          </p:nvSpPr>
          <p:spPr bwMode="auto">
            <a:xfrm>
              <a:off x="2676" y="3415"/>
              <a:ext cx="40" cy="70"/>
            </a:xfrm>
            <a:custGeom>
              <a:avLst/>
              <a:gdLst>
                <a:gd name="T0" fmla="*/ 40 w 40"/>
                <a:gd name="T1" fmla="*/ 38 h 70"/>
                <a:gd name="T2" fmla="*/ 40 w 40"/>
                <a:gd name="T3" fmla="*/ 70 h 70"/>
                <a:gd name="T4" fmla="*/ 0 w 40"/>
                <a:gd name="T5" fmla="*/ 31 h 70"/>
                <a:gd name="T6" fmla="*/ 0 w 40"/>
                <a:gd name="T7" fmla="*/ 0 h 70"/>
                <a:gd name="T8" fmla="*/ 40 w 40"/>
                <a:gd name="T9" fmla="*/ 38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301"/>
            <p:cNvSpPr>
              <a:spLocks/>
            </p:cNvSpPr>
            <p:nvPr/>
          </p:nvSpPr>
          <p:spPr bwMode="auto">
            <a:xfrm>
              <a:off x="2642" y="3383"/>
              <a:ext cx="32" cy="62"/>
            </a:xfrm>
            <a:custGeom>
              <a:avLst/>
              <a:gdLst>
                <a:gd name="T0" fmla="*/ 32 w 32"/>
                <a:gd name="T1" fmla="*/ 31 h 62"/>
                <a:gd name="T2" fmla="*/ 32 w 32"/>
                <a:gd name="T3" fmla="*/ 62 h 62"/>
                <a:gd name="T4" fmla="*/ 0 w 32"/>
                <a:gd name="T5" fmla="*/ 30 h 62"/>
                <a:gd name="T6" fmla="*/ 0 w 32"/>
                <a:gd name="T7" fmla="*/ 0 h 62"/>
                <a:gd name="T8" fmla="*/ 32 w 32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302"/>
            <p:cNvSpPr>
              <a:spLocks/>
            </p:cNvSpPr>
            <p:nvPr/>
          </p:nvSpPr>
          <p:spPr bwMode="auto">
            <a:xfrm>
              <a:off x="2606" y="3348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8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303"/>
            <p:cNvSpPr>
              <a:spLocks/>
            </p:cNvSpPr>
            <p:nvPr/>
          </p:nvSpPr>
          <p:spPr bwMode="auto">
            <a:xfrm>
              <a:off x="2677" y="3057"/>
              <a:ext cx="38" cy="54"/>
            </a:xfrm>
            <a:custGeom>
              <a:avLst/>
              <a:gdLst>
                <a:gd name="T0" fmla="*/ 38 w 38"/>
                <a:gd name="T1" fmla="*/ 23 h 54"/>
                <a:gd name="T2" fmla="*/ 38 w 38"/>
                <a:gd name="T3" fmla="*/ 54 h 54"/>
                <a:gd name="T4" fmla="*/ 0 w 38"/>
                <a:gd name="T5" fmla="*/ 31 h 54"/>
                <a:gd name="T6" fmla="*/ 0 w 38"/>
                <a:gd name="T7" fmla="*/ 0 h 54"/>
                <a:gd name="T8" fmla="*/ 38 w 38"/>
                <a:gd name="T9" fmla="*/ 2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304"/>
            <p:cNvSpPr>
              <a:spLocks/>
            </p:cNvSpPr>
            <p:nvPr/>
          </p:nvSpPr>
          <p:spPr bwMode="auto">
            <a:xfrm>
              <a:off x="2704" y="3110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305"/>
            <p:cNvSpPr>
              <a:spLocks/>
            </p:cNvSpPr>
            <p:nvPr/>
          </p:nvSpPr>
          <p:spPr bwMode="auto">
            <a:xfrm>
              <a:off x="2677" y="3201"/>
              <a:ext cx="38" cy="58"/>
            </a:xfrm>
            <a:custGeom>
              <a:avLst/>
              <a:gdLst>
                <a:gd name="T0" fmla="*/ 38 w 38"/>
                <a:gd name="T1" fmla="*/ 27 h 58"/>
                <a:gd name="T2" fmla="*/ 38 w 38"/>
                <a:gd name="T3" fmla="*/ 58 h 58"/>
                <a:gd name="T4" fmla="*/ 0 w 38"/>
                <a:gd name="T5" fmla="*/ 30 h 58"/>
                <a:gd name="T6" fmla="*/ 0 w 38"/>
                <a:gd name="T7" fmla="*/ 0 h 58"/>
                <a:gd name="T8" fmla="*/ 38 w 38"/>
                <a:gd name="T9" fmla="*/ 2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Rectangle 306"/>
            <p:cNvSpPr>
              <a:spLocks noChangeArrowheads="1"/>
            </p:cNvSpPr>
            <p:nvPr/>
          </p:nvSpPr>
          <p:spPr bwMode="auto">
            <a:xfrm>
              <a:off x="2715" y="3379"/>
              <a:ext cx="18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5" name="Freeform 307"/>
            <p:cNvSpPr>
              <a:spLocks/>
            </p:cNvSpPr>
            <p:nvPr/>
          </p:nvSpPr>
          <p:spPr bwMode="auto">
            <a:xfrm>
              <a:off x="2550" y="2912"/>
              <a:ext cx="278" cy="79"/>
            </a:xfrm>
            <a:custGeom>
              <a:avLst/>
              <a:gdLst>
                <a:gd name="T0" fmla="*/ 0 w 278"/>
                <a:gd name="T1" fmla="*/ 0 h 79"/>
                <a:gd name="T2" fmla="*/ 119 w 278"/>
                <a:gd name="T3" fmla="*/ 6 h 79"/>
                <a:gd name="T4" fmla="*/ 278 w 278"/>
                <a:gd name="T5" fmla="*/ 75 h 79"/>
                <a:gd name="T6" fmla="*/ 168 w 278"/>
                <a:gd name="T7" fmla="*/ 79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308"/>
            <p:cNvSpPr>
              <a:spLocks/>
            </p:cNvSpPr>
            <p:nvPr/>
          </p:nvSpPr>
          <p:spPr bwMode="auto">
            <a:xfrm>
              <a:off x="2719" y="2985"/>
              <a:ext cx="108" cy="59"/>
            </a:xfrm>
            <a:custGeom>
              <a:avLst/>
              <a:gdLst>
                <a:gd name="T0" fmla="*/ 1 w 108"/>
                <a:gd name="T1" fmla="*/ 1 h 59"/>
                <a:gd name="T2" fmla="*/ 108 w 108"/>
                <a:gd name="T3" fmla="*/ 0 h 59"/>
                <a:gd name="T4" fmla="*/ 108 w 108"/>
                <a:gd name="T5" fmla="*/ 59 h 59"/>
                <a:gd name="T6" fmla="*/ 0 w 108"/>
                <a:gd name="T7" fmla="*/ 59 h 59"/>
                <a:gd name="T8" fmla="*/ 1 w 108"/>
                <a:gd name="T9" fmla="*/ 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309"/>
            <p:cNvSpPr>
              <a:spLocks/>
            </p:cNvSpPr>
            <p:nvPr/>
          </p:nvSpPr>
          <p:spPr bwMode="auto">
            <a:xfrm>
              <a:off x="2551" y="2912"/>
              <a:ext cx="172" cy="131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45 h 131"/>
                <a:gd name="T4" fmla="*/ 172 w 172"/>
                <a:gd name="T5" fmla="*/ 131 h 131"/>
                <a:gd name="T6" fmla="*/ 172 w 172"/>
                <a:gd name="T7" fmla="*/ 73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8" name="Line 310"/>
          <p:cNvSpPr>
            <a:spLocks noChangeShapeType="1"/>
          </p:cNvSpPr>
          <p:nvPr/>
        </p:nvSpPr>
        <p:spPr bwMode="auto">
          <a:xfrm>
            <a:off x="4703763" y="39147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320"/>
          <p:cNvSpPr>
            <a:spLocks noChangeShapeType="1"/>
          </p:cNvSpPr>
          <p:nvPr/>
        </p:nvSpPr>
        <p:spPr bwMode="auto">
          <a:xfrm>
            <a:off x="4403725" y="3937000"/>
            <a:ext cx="1111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354"/>
          <p:cNvSpPr>
            <a:spLocks noChangeShapeType="1"/>
          </p:cNvSpPr>
          <p:nvPr/>
        </p:nvSpPr>
        <p:spPr bwMode="auto">
          <a:xfrm flipH="1">
            <a:off x="3917950" y="4740275"/>
            <a:ext cx="32543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Line 355"/>
          <p:cNvSpPr>
            <a:spLocks noChangeShapeType="1"/>
          </p:cNvSpPr>
          <p:nvPr/>
        </p:nvSpPr>
        <p:spPr bwMode="auto">
          <a:xfrm flipH="1">
            <a:off x="4330700" y="4740275"/>
            <a:ext cx="61913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Line 356"/>
          <p:cNvSpPr>
            <a:spLocks noChangeShapeType="1"/>
          </p:cNvSpPr>
          <p:nvPr/>
        </p:nvSpPr>
        <p:spPr bwMode="auto">
          <a:xfrm>
            <a:off x="4700588" y="4679950"/>
            <a:ext cx="13652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Text Box 357"/>
          <p:cNvSpPr txBox="1">
            <a:spLocks noChangeArrowheads="1"/>
          </p:cNvSpPr>
          <p:nvPr/>
        </p:nvSpPr>
        <p:spPr bwMode="auto">
          <a:xfrm>
            <a:off x="3351213" y="5130800"/>
            <a:ext cx="7540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lnSpc>
                <a:spcPts val="1625"/>
              </a:lnSpc>
            </a:pPr>
            <a:r>
              <a:rPr lang="en-US" altLang="en-US" sz="1600">
                <a:latin typeface="Arial" pitchFamily="34" charset="0"/>
                <a:cs typeface="Arial" pitchFamily="34" charset="0"/>
              </a:rPr>
              <a:t>Web</a:t>
            </a:r>
          </a:p>
          <a:p>
            <a:pPr>
              <a:lnSpc>
                <a:spcPts val="1625"/>
              </a:lnSpc>
            </a:pPr>
            <a:r>
              <a:rPr lang="en-US" altLang="en-US" sz="1600">
                <a:latin typeface="Arial" pitchFamily="34" charset="0"/>
                <a:cs typeface="Arial" pitchFamily="34" charset="0"/>
              </a:rPr>
              <a:t>server</a:t>
            </a:r>
          </a:p>
        </p:txBody>
      </p:sp>
      <p:sp>
        <p:nvSpPr>
          <p:cNvPr id="124" name="Text Box 358"/>
          <p:cNvSpPr txBox="1">
            <a:spLocks noChangeArrowheads="1"/>
          </p:cNvSpPr>
          <p:nvPr/>
        </p:nvSpPr>
        <p:spPr bwMode="auto">
          <a:xfrm>
            <a:off x="3967163" y="5427663"/>
            <a:ext cx="755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lnSpc>
                <a:spcPts val="1625"/>
              </a:lnSpc>
            </a:pPr>
            <a:r>
              <a:rPr lang="en-US" altLang="en-US" sz="1600">
                <a:latin typeface="Arial" pitchFamily="34" charset="0"/>
                <a:cs typeface="Arial" pitchFamily="34" charset="0"/>
              </a:rPr>
              <a:t>FTP</a:t>
            </a:r>
          </a:p>
          <a:p>
            <a:pPr>
              <a:lnSpc>
                <a:spcPts val="1625"/>
              </a:lnSpc>
            </a:pPr>
            <a:r>
              <a:rPr lang="en-US" altLang="en-US" sz="1600">
                <a:latin typeface="Arial" pitchFamily="34" charset="0"/>
                <a:cs typeface="Arial" pitchFamily="34" charset="0"/>
              </a:rPr>
              <a:t>server</a:t>
            </a:r>
          </a:p>
        </p:txBody>
      </p:sp>
      <p:sp>
        <p:nvSpPr>
          <p:cNvPr id="125" name="Text Box 359"/>
          <p:cNvSpPr txBox="1">
            <a:spLocks noChangeArrowheads="1"/>
          </p:cNvSpPr>
          <p:nvPr/>
        </p:nvSpPr>
        <p:spPr bwMode="auto">
          <a:xfrm>
            <a:off x="4605338" y="5213350"/>
            <a:ext cx="755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lnSpc>
                <a:spcPts val="1625"/>
              </a:lnSpc>
            </a:pPr>
            <a:r>
              <a:rPr lang="en-US" altLang="en-US" sz="1600">
                <a:latin typeface="Arial" pitchFamily="34" charset="0"/>
                <a:cs typeface="Arial" pitchFamily="34" charset="0"/>
              </a:rPr>
              <a:t>DNS</a:t>
            </a:r>
          </a:p>
          <a:p>
            <a:pPr>
              <a:lnSpc>
                <a:spcPts val="1625"/>
              </a:lnSpc>
            </a:pPr>
            <a:r>
              <a:rPr lang="en-US" altLang="en-US" sz="1600">
                <a:latin typeface="Arial" pitchFamily="34" charset="0"/>
                <a:cs typeface="Arial" pitchFamily="34" charset="0"/>
              </a:rPr>
              <a:t>server</a:t>
            </a:r>
          </a:p>
        </p:txBody>
      </p:sp>
      <p:grpSp>
        <p:nvGrpSpPr>
          <p:cNvPr id="126" name="Group 361"/>
          <p:cNvGrpSpPr>
            <a:grpSpLocks/>
          </p:cNvGrpSpPr>
          <p:nvPr/>
        </p:nvGrpSpPr>
        <p:grpSpPr bwMode="auto">
          <a:xfrm>
            <a:off x="4102100" y="3779838"/>
            <a:ext cx="569913" cy="285750"/>
            <a:chOff x="533" y="321"/>
            <a:chExt cx="359" cy="180"/>
          </a:xfrm>
        </p:grpSpPr>
        <p:grpSp>
          <p:nvGrpSpPr>
            <p:cNvPr id="127" name="Group 362"/>
            <p:cNvGrpSpPr>
              <a:grpSpLocks/>
            </p:cNvGrpSpPr>
            <p:nvPr/>
          </p:nvGrpSpPr>
          <p:grpSpPr bwMode="auto">
            <a:xfrm>
              <a:off x="533" y="321"/>
              <a:ext cx="359" cy="180"/>
              <a:chOff x="1009" y="655"/>
              <a:chExt cx="359" cy="180"/>
            </a:xfrm>
          </p:grpSpPr>
          <p:sp>
            <p:nvSpPr>
              <p:cNvPr id="129" name="Oval 363"/>
              <p:cNvSpPr>
                <a:spLocks noChangeArrowheads="1"/>
              </p:cNvSpPr>
              <p:nvPr/>
            </p:nvSpPr>
            <p:spPr bwMode="auto">
              <a:xfrm>
                <a:off x="1012" y="735"/>
                <a:ext cx="356" cy="1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0" name="Line 364"/>
              <p:cNvSpPr>
                <a:spLocks noChangeShapeType="1"/>
              </p:cNvSpPr>
              <p:nvPr/>
            </p:nvSpPr>
            <p:spPr bwMode="auto">
              <a:xfrm>
                <a:off x="1012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365"/>
              <p:cNvSpPr>
                <a:spLocks noChangeShapeType="1"/>
              </p:cNvSpPr>
              <p:nvPr/>
            </p:nvSpPr>
            <p:spPr bwMode="auto">
              <a:xfrm>
                <a:off x="1368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Rectangle 366"/>
              <p:cNvSpPr>
                <a:spLocks noChangeArrowheads="1"/>
              </p:cNvSpPr>
              <p:nvPr/>
            </p:nvSpPr>
            <p:spPr bwMode="auto">
              <a:xfrm>
                <a:off x="1012" y="727"/>
                <a:ext cx="353" cy="6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3" name="Oval 367"/>
              <p:cNvSpPr>
                <a:spLocks noChangeArrowheads="1"/>
              </p:cNvSpPr>
              <p:nvPr/>
            </p:nvSpPr>
            <p:spPr bwMode="auto">
              <a:xfrm>
                <a:off x="1009" y="655"/>
                <a:ext cx="356" cy="11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34" name="Group 368"/>
              <p:cNvGrpSpPr>
                <a:grpSpLocks/>
              </p:cNvGrpSpPr>
              <p:nvPr/>
            </p:nvGrpSpPr>
            <p:grpSpPr bwMode="auto">
              <a:xfrm>
                <a:off x="1095" y="681"/>
                <a:ext cx="176" cy="68"/>
                <a:chOff x="2848" y="848"/>
                <a:chExt cx="140" cy="98"/>
              </a:xfrm>
            </p:grpSpPr>
            <p:sp>
              <p:nvSpPr>
                <p:cNvPr id="139" name="Line 3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" name="Line 3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1" name="Line 3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5" name="Group 372"/>
              <p:cNvGrpSpPr>
                <a:grpSpLocks/>
              </p:cNvGrpSpPr>
              <p:nvPr/>
            </p:nvGrpSpPr>
            <p:grpSpPr bwMode="auto">
              <a:xfrm flipV="1">
                <a:off x="1095" y="680"/>
                <a:ext cx="176" cy="68"/>
                <a:chOff x="2848" y="848"/>
                <a:chExt cx="140" cy="98"/>
              </a:xfrm>
            </p:grpSpPr>
            <p:sp>
              <p:nvSpPr>
                <p:cNvPr id="136" name="Line 37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Line 37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" name="Line 37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8" name="Line 376"/>
            <p:cNvSpPr>
              <a:spLocks noChangeShapeType="1"/>
            </p:cNvSpPr>
            <p:nvPr/>
          </p:nvSpPr>
          <p:spPr bwMode="auto">
            <a:xfrm>
              <a:off x="535" y="368"/>
              <a:ext cx="0" cy="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2" name="Line 377"/>
          <p:cNvSpPr>
            <a:spLocks noChangeShapeType="1"/>
          </p:cNvSpPr>
          <p:nvPr/>
        </p:nvSpPr>
        <p:spPr bwMode="auto">
          <a:xfrm>
            <a:off x="5380038" y="3925888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Text Box 378"/>
          <p:cNvSpPr txBox="1">
            <a:spLocks noChangeArrowheads="1"/>
          </p:cNvSpPr>
          <p:nvPr/>
        </p:nvSpPr>
        <p:spPr bwMode="auto">
          <a:xfrm>
            <a:off x="6316663" y="3716338"/>
            <a:ext cx="10541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r>
              <a:rPr lang="en-US" altLang="en-US">
                <a:latin typeface="Arial" pitchFamily="34" charset="0"/>
                <a:cs typeface="Arial" pitchFamily="34" charset="0"/>
              </a:rPr>
              <a:t>Internet</a:t>
            </a:r>
          </a:p>
        </p:txBody>
      </p:sp>
      <p:sp>
        <p:nvSpPr>
          <p:cNvPr id="144" name="Text Box 379"/>
          <p:cNvSpPr txBox="1">
            <a:spLocks noChangeArrowheads="1"/>
          </p:cNvSpPr>
          <p:nvPr/>
        </p:nvSpPr>
        <p:spPr bwMode="auto">
          <a:xfrm>
            <a:off x="4960938" y="5661025"/>
            <a:ext cx="162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r>
              <a:rPr lang="en-US" altLang="en-US">
                <a:latin typeface="Arial" pitchFamily="34" charset="0"/>
                <a:cs typeface="Arial" pitchFamily="34" charset="0"/>
              </a:rPr>
              <a:t>demilitarized </a:t>
            </a:r>
          </a:p>
          <a:p>
            <a:r>
              <a:rPr lang="en-US" altLang="en-US">
                <a:latin typeface="Arial" pitchFamily="34" charset="0"/>
                <a:cs typeface="Arial" pitchFamily="34" charset="0"/>
              </a:rPr>
              <a:t>zone</a:t>
            </a:r>
          </a:p>
        </p:txBody>
      </p:sp>
      <p:sp>
        <p:nvSpPr>
          <p:cNvPr id="145" name="Text Box 381"/>
          <p:cNvSpPr txBox="1">
            <a:spLocks noChangeArrowheads="1"/>
          </p:cNvSpPr>
          <p:nvPr/>
        </p:nvSpPr>
        <p:spPr bwMode="auto">
          <a:xfrm>
            <a:off x="4017963" y="2767013"/>
            <a:ext cx="8239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r>
              <a:rPr lang="en-US" altLang="en-US" sz="1600">
                <a:latin typeface="Arial" pitchFamily="34" charset="0"/>
                <a:cs typeface="Arial" pitchFamily="34" charset="0"/>
              </a:rPr>
              <a:t>firewall</a:t>
            </a:r>
          </a:p>
        </p:txBody>
      </p:sp>
      <p:sp>
        <p:nvSpPr>
          <p:cNvPr id="146" name="Oval 384"/>
          <p:cNvSpPr>
            <a:spLocks noChangeArrowheads="1"/>
          </p:cNvSpPr>
          <p:nvPr/>
        </p:nvSpPr>
        <p:spPr bwMode="auto">
          <a:xfrm>
            <a:off x="4337050" y="4229100"/>
            <a:ext cx="134938" cy="1349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7" name="Text Box 385"/>
          <p:cNvSpPr txBox="1">
            <a:spLocks noChangeArrowheads="1"/>
          </p:cNvSpPr>
          <p:nvPr/>
        </p:nvSpPr>
        <p:spPr bwMode="auto">
          <a:xfrm>
            <a:off x="1498600" y="4997450"/>
            <a:ext cx="12620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240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IDS </a:t>
            </a:r>
          </a:p>
          <a:p>
            <a:pPr algn="ctr"/>
            <a:r>
              <a:rPr lang="en-US" altLang="en-US" sz="240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sensors</a:t>
            </a:r>
          </a:p>
        </p:txBody>
      </p:sp>
      <p:sp>
        <p:nvSpPr>
          <p:cNvPr id="148" name="Line 389"/>
          <p:cNvSpPr>
            <a:spLocks noChangeShapeType="1"/>
          </p:cNvSpPr>
          <p:nvPr/>
        </p:nvSpPr>
        <p:spPr bwMode="auto">
          <a:xfrm flipV="1">
            <a:off x="2166938" y="4354513"/>
            <a:ext cx="2152650" cy="6953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Rectangle 392"/>
          <p:cNvSpPr txBox="1">
            <a:spLocks noChangeArrowheads="1"/>
          </p:cNvSpPr>
          <p:nvPr/>
        </p:nvSpPr>
        <p:spPr bwMode="auto">
          <a:xfrm>
            <a:off x="477838" y="1335088"/>
            <a:ext cx="77724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b="0" kern="0" dirty="0" smtClean="0">
                <a:ea typeface="ＭＳ Ｐゴシック" pitchFamily="34" charset="-128"/>
              </a:rPr>
              <a:t>multiple IDSs: different types of checking at different locations</a:t>
            </a:r>
          </a:p>
        </p:txBody>
      </p:sp>
      <p:sp>
        <p:nvSpPr>
          <p:cNvPr id="150" name="Freeform 17"/>
          <p:cNvSpPr>
            <a:spLocks/>
          </p:cNvSpPr>
          <p:nvPr/>
        </p:nvSpPr>
        <p:spPr bwMode="auto">
          <a:xfrm>
            <a:off x="219075" y="2854325"/>
            <a:ext cx="3649663" cy="1808163"/>
          </a:xfrm>
          <a:custGeom>
            <a:avLst/>
            <a:gdLst/>
            <a:ahLst/>
            <a:cxnLst/>
            <a:rect l="0" t="0" r="r" b="b"/>
            <a:pathLst>
              <a:path w="10000" h="10000">
                <a:moveTo>
                  <a:pt x="323" y="164"/>
                </a:moveTo>
                <a:lnTo>
                  <a:pt x="341" y="143"/>
                </a:lnTo>
                <a:cubicBezTo>
                  <a:pt x="349" y="129"/>
                  <a:pt x="357" y="116"/>
                  <a:pt x="365" y="102"/>
                </a:cubicBezTo>
                <a:lnTo>
                  <a:pt x="413" y="72"/>
                </a:lnTo>
                <a:cubicBezTo>
                  <a:pt x="429" y="58"/>
                  <a:pt x="445" y="45"/>
                  <a:pt x="461" y="31"/>
                </a:cubicBezTo>
                <a:lnTo>
                  <a:pt x="514" y="10"/>
                </a:lnTo>
                <a:cubicBezTo>
                  <a:pt x="534" y="7"/>
                  <a:pt x="554" y="3"/>
                  <a:pt x="574" y="0"/>
                </a:cubicBezTo>
                <a:lnTo>
                  <a:pt x="628" y="0"/>
                </a:lnTo>
                <a:lnTo>
                  <a:pt x="694" y="0"/>
                </a:lnTo>
                <a:cubicBezTo>
                  <a:pt x="716" y="3"/>
                  <a:pt x="738" y="7"/>
                  <a:pt x="760" y="10"/>
                </a:cubicBezTo>
                <a:lnTo>
                  <a:pt x="825" y="31"/>
                </a:lnTo>
                <a:lnTo>
                  <a:pt x="891" y="61"/>
                </a:lnTo>
                <a:cubicBezTo>
                  <a:pt x="915" y="71"/>
                  <a:pt x="939" y="82"/>
                  <a:pt x="963" y="92"/>
                </a:cubicBezTo>
                <a:cubicBezTo>
                  <a:pt x="989" y="106"/>
                  <a:pt x="1015" y="119"/>
                  <a:pt x="1041" y="133"/>
                </a:cubicBezTo>
                <a:lnTo>
                  <a:pt x="1118" y="174"/>
                </a:lnTo>
                <a:lnTo>
                  <a:pt x="1196" y="225"/>
                </a:lnTo>
                <a:lnTo>
                  <a:pt x="1268" y="276"/>
                </a:lnTo>
                <a:cubicBezTo>
                  <a:pt x="1294" y="290"/>
                  <a:pt x="1320" y="303"/>
                  <a:pt x="1346" y="317"/>
                </a:cubicBezTo>
                <a:lnTo>
                  <a:pt x="1513" y="440"/>
                </a:lnTo>
                <a:lnTo>
                  <a:pt x="1681" y="553"/>
                </a:lnTo>
                <a:lnTo>
                  <a:pt x="1848" y="665"/>
                </a:lnTo>
                <a:lnTo>
                  <a:pt x="2022" y="778"/>
                </a:lnTo>
                <a:cubicBezTo>
                  <a:pt x="2050" y="798"/>
                  <a:pt x="2077" y="819"/>
                  <a:pt x="2105" y="839"/>
                </a:cubicBezTo>
                <a:cubicBezTo>
                  <a:pt x="2133" y="853"/>
                  <a:pt x="2161" y="866"/>
                  <a:pt x="2189" y="880"/>
                </a:cubicBezTo>
                <a:cubicBezTo>
                  <a:pt x="2217" y="894"/>
                  <a:pt x="2245" y="907"/>
                  <a:pt x="2273" y="921"/>
                </a:cubicBezTo>
                <a:lnTo>
                  <a:pt x="2356" y="972"/>
                </a:lnTo>
                <a:lnTo>
                  <a:pt x="2440" y="993"/>
                </a:lnTo>
                <a:cubicBezTo>
                  <a:pt x="2468" y="1003"/>
                  <a:pt x="2496" y="1014"/>
                  <a:pt x="2524" y="1024"/>
                </a:cubicBezTo>
                <a:lnTo>
                  <a:pt x="2608" y="1054"/>
                </a:lnTo>
                <a:cubicBezTo>
                  <a:pt x="2638" y="1057"/>
                  <a:pt x="2667" y="1061"/>
                  <a:pt x="2697" y="1064"/>
                </a:cubicBezTo>
                <a:cubicBezTo>
                  <a:pt x="2725" y="1068"/>
                  <a:pt x="2753" y="1071"/>
                  <a:pt x="2781" y="1075"/>
                </a:cubicBezTo>
                <a:lnTo>
                  <a:pt x="2853" y="1075"/>
                </a:lnTo>
                <a:cubicBezTo>
                  <a:pt x="2881" y="1262"/>
                  <a:pt x="2909" y="1143"/>
                  <a:pt x="2937" y="1330"/>
                </a:cubicBezTo>
                <a:cubicBezTo>
                  <a:pt x="2963" y="1118"/>
                  <a:pt x="2988" y="1287"/>
                  <a:pt x="3014" y="1075"/>
                </a:cubicBezTo>
                <a:cubicBezTo>
                  <a:pt x="3042" y="1071"/>
                  <a:pt x="3070" y="1068"/>
                  <a:pt x="3098" y="1064"/>
                </a:cubicBezTo>
                <a:lnTo>
                  <a:pt x="3182" y="1064"/>
                </a:lnTo>
                <a:lnTo>
                  <a:pt x="3343" y="1024"/>
                </a:lnTo>
                <a:lnTo>
                  <a:pt x="3505" y="1003"/>
                </a:lnTo>
                <a:lnTo>
                  <a:pt x="3672" y="972"/>
                </a:lnTo>
                <a:lnTo>
                  <a:pt x="3834" y="921"/>
                </a:lnTo>
                <a:lnTo>
                  <a:pt x="4007" y="880"/>
                </a:lnTo>
                <a:lnTo>
                  <a:pt x="4175" y="850"/>
                </a:lnTo>
                <a:lnTo>
                  <a:pt x="4348" y="809"/>
                </a:lnTo>
                <a:lnTo>
                  <a:pt x="4528" y="788"/>
                </a:lnTo>
                <a:cubicBezTo>
                  <a:pt x="4562" y="785"/>
                  <a:pt x="4595" y="781"/>
                  <a:pt x="4629" y="778"/>
                </a:cubicBezTo>
                <a:cubicBezTo>
                  <a:pt x="4659" y="775"/>
                  <a:pt x="4689" y="771"/>
                  <a:pt x="4719" y="768"/>
                </a:cubicBezTo>
                <a:lnTo>
                  <a:pt x="4809" y="768"/>
                </a:lnTo>
                <a:lnTo>
                  <a:pt x="4904" y="768"/>
                </a:lnTo>
                <a:lnTo>
                  <a:pt x="5006" y="778"/>
                </a:lnTo>
                <a:lnTo>
                  <a:pt x="5102" y="778"/>
                </a:lnTo>
                <a:cubicBezTo>
                  <a:pt x="5138" y="781"/>
                  <a:pt x="5173" y="785"/>
                  <a:pt x="5209" y="788"/>
                </a:cubicBezTo>
                <a:lnTo>
                  <a:pt x="5311" y="809"/>
                </a:lnTo>
                <a:lnTo>
                  <a:pt x="5419" y="839"/>
                </a:lnTo>
                <a:lnTo>
                  <a:pt x="5520" y="860"/>
                </a:lnTo>
                <a:lnTo>
                  <a:pt x="5634" y="901"/>
                </a:lnTo>
                <a:lnTo>
                  <a:pt x="5748" y="931"/>
                </a:lnTo>
                <a:lnTo>
                  <a:pt x="5861" y="972"/>
                </a:lnTo>
                <a:lnTo>
                  <a:pt x="5999" y="1003"/>
                </a:lnTo>
                <a:lnTo>
                  <a:pt x="6124" y="1044"/>
                </a:lnTo>
                <a:lnTo>
                  <a:pt x="6256" y="1085"/>
                </a:lnTo>
                <a:lnTo>
                  <a:pt x="6394" y="1126"/>
                </a:lnTo>
                <a:lnTo>
                  <a:pt x="6531" y="1167"/>
                </a:lnTo>
                <a:lnTo>
                  <a:pt x="6681" y="1218"/>
                </a:lnTo>
                <a:lnTo>
                  <a:pt x="6824" y="1269"/>
                </a:lnTo>
                <a:lnTo>
                  <a:pt x="7117" y="1372"/>
                </a:lnTo>
                <a:lnTo>
                  <a:pt x="7410" y="1494"/>
                </a:lnTo>
                <a:lnTo>
                  <a:pt x="7703" y="1627"/>
                </a:lnTo>
                <a:lnTo>
                  <a:pt x="7853" y="1699"/>
                </a:lnTo>
                <a:lnTo>
                  <a:pt x="7996" y="1771"/>
                </a:lnTo>
                <a:lnTo>
                  <a:pt x="8140" y="1842"/>
                </a:lnTo>
                <a:lnTo>
                  <a:pt x="8278" y="1914"/>
                </a:lnTo>
                <a:cubicBezTo>
                  <a:pt x="8322" y="1941"/>
                  <a:pt x="8365" y="1969"/>
                  <a:pt x="8409" y="1996"/>
                </a:cubicBezTo>
                <a:lnTo>
                  <a:pt x="8547" y="2078"/>
                </a:lnTo>
                <a:cubicBezTo>
                  <a:pt x="8589" y="2105"/>
                  <a:pt x="8630" y="2133"/>
                  <a:pt x="8672" y="2160"/>
                </a:cubicBezTo>
                <a:lnTo>
                  <a:pt x="8798" y="2252"/>
                </a:lnTo>
                <a:lnTo>
                  <a:pt x="8911" y="2344"/>
                </a:lnTo>
                <a:lnTo>
                  <a:pt x="9025" y="2436"/>
                </a:lnTo>
                <a:lnTo>
                  <a:pt x="9133" y="2538"/>
                </a:lnTo>
                <a:cubicBezTo>
                  <a:pt x="9149" y="2552"/>
                  <a:pt x="9165" y="2565"/>
                  <a:pt x="9181" y="2579"/>
                </a:cubicBezTo>
                <a:lnTo>
                  <a:pt x="9228" y="2641"/>
                </a:lnTo>
                <a:lnTo>
                  <a:pt x="9276" y="2692"/>
                </a:lnTo>
                <a:cubicBezTo>
                  <a:pt x="9290" y="2706"/>
                  <a:pt x="9304" y="2719"/>
                  <a:pt x="9318" y="2733"/>
                </a:cubicBezTo>
                <a:cubicBezTo>
                  <a:pt x="9332" y="2753"/>
                  <a:pt x="9346" y="2774"/>
                  <a:pt x="9360" y="2794"/>
                </a:cubicBezTo>
                <a:cubicBezTo>
                  <a:pt x="9374" y="2815"/>
                  <a:pt x="9388" y="2835"/>
                  <a:pt x="9402" y="2856"/>
                </a:cubicBezTo>
                <a:lnTo>
                  <a:pt x="9444" y="2907"/>
                </a:lnTo>
                <a:cubicBezTo>
                  <a:pt x="9456" y="2927"/>
                  <a:pt x="9468" y="2948"/>
                  <a:pt x="9480" y="2968"/>
                </a:cubicBezTo>
                <a:cubicBezTo>
                  <a:pt x="9492" y="2989"/>
                  <a:pt x="9504" y="3009"/>
                  <a:pt x="9516" y="3030"/>
                </a:cubicBezTo>
                <a:cubicBezTo>
                  <a:pt x="9528" y="3047"/>
                  <a:pt x="9539" y="3064"/>
                  <a:pt x="9551" y="3081"/>
                </a:cubicBezTo>
                <a:lnTo>
                  <a:pt x="9611" y="3204"/>
                </a:lnTo>
                <a:cubicBezTo>
                  <a:pt x="9629" y="3248"/>
                  <a:pt x="9647" y="3293"/>
                  <a:pt x="9665" y="3337"/>
                </a:cubicBezTo>
                <a:cubicBezTo>
                  <a:pt x="9683" y="3385"/>
                  <a:pt x="9701" y="3432"/>
                  <a:pt x="9719" y="3480"/>
                </a:cubicBezTo>
                <a:cubicBezTo>
                  <a:pt x="9735" y="3531"/>
                  <a:pt x="9751" y="3583"/>
                  <a:pt x="9767" y="3634"/>
                </a:cubicBezTo>
                <a:lnTo>
                  <a:pt x="9809" y="3787"/>
                </a:lnTo>
                <a:cubicBezTo>
                  <a:pt x="9823" y="3838"/>
                  <a:pt x="9836" y="3890"/>
                  <a:pt x="9850" y="3941"/>
                </a:cubicBezTo>
                <a:cubicBezTo>
                  <a:pt x="9858" y="4002"/>
                  <a:pt x="9866" y="4064"/>
                  <a:pt x="9874" y="4125"/>
                </a:cubicBezTo>
                <a:cubicBezTo>
                  <a:pt x="9884" y="4180"/>
                  <a:pt x="9894" y="4234"/>
                  <a:pt x="9904" y="4289"/>
                </a:cubicBezTo>
                <a:cubicBezTo>
                  <a:pt x="9914" y="4354"/>
                  <a:pt x="9924" y="4418"/>
                  <a:pt x="9934" y="4483"/>
                </a:cubicBezTo>
                <a:cubicBezTo>
                  <a:pt x="9940" y="4544"/>
                  <a:pt x="9946" y="4606"/>
                  <a:pt x="9952" y="4667"/>
                </a:cubicBezTo>
                <a:cubicBezTo>
                  <a:pt x="9958" y="4729"/>
                  <a:pt x="9964" y="4790"/>
                  <a:pt x="9970" y="4852"/>
                </a:cubicBezTo>
                <a:cubicBezTo>
                  <a:pt x="9974" y="4917"/>
                  <a:pt x="9978" y="4981"/>
                  <a:pt x="9982" y="5046"/>
                </a:cubicBezTo>
                <a:lnTo>
                  <a:pt x="9994" y="5241"/>
                </a:lnTo>
                <a:lnTo>
                  <a:pt x="9994" y="5425"/>
                </a:lnTo>
                <a:lnTo>
                  <a:pt x="10000" y="5629"/>
                </a:lnTo>
                <a:lnTo>
                  <a:pt x="9994" y="5824"/>
                </a:lnTo>
                <a:lnTo>
                  <a:pt x="9994" y="6018"/>
                </a:lnTo>
                <a:lnTo>
                  <a:pt x="9988" y="6213"/>
                </a:lnTo>
                <a:cubicBezTo>
                  <a:pt x="9984" y="6278"/>
                  <a:pt x="9980" y="6342"/>
                  <a:pt x="9976" y="6407"/>
                </a:cubicBezTo>
                <a:lnTo>
                  <a:pt x="9958" y="6602"/>
                </a:lnTo>
                <a:lnTo>
                  <a:pt x="9946" y="6776"/>
                </a:lnTo>
                <a:cubicBezTo>
                  <a:pt x="9940" y="6837"/>
                  <a:pt x="9934" y="6899"/>
                  <a:pt x="9928" y="6960"/>
                </a:cubicBezTo>
                <a:lnTo>
                  <a:pt x="9904" y="7134"/>
                </a:lnTo>
                <a:cubicBezTo>
                  <a:pt x="9894" y="7195"/>
                  <a:pt x="9884" y="7257"/>
                  <a:pt x="9874" y="7318"/>
                </a:cubicBezTo>
                <a:cubicBezTo>
                  <a:pt x="9868" y="7373"/>
                  <a:pt x="9862" y="7427"/>
                  <a:pt x="9856" y="7482"/>
                </a:cubicBezTo>
                <a:cubicBezTo>
                  <a:pt x="9846" y="7537"/>
                  <a:pt x="9837" y="7591"/>
                  <a:pt x="9827" y="7646"/>
                </a:cubicBezTo>
                <a:lnTo>
                  <a:pt x="9791" y="7799"/>
                </a:lnTo>
                <a:lnTo>
                  <a:pt x="9761" y="7943"/>
                </a:lnTo>
                <a:cubicBezTo>
                  <a:pt x="9749" y="7991"/>
                  <a:pt x="9737" y="8038"/>
                  <a:pt x="9725" y="8086"/>
                </a:cubicBezTo>
                <a:cubicBezTo>
                  <a:pt x="9713" y="8130"/>
                  <a:pt x="9701" y="8175"/>
                  <a:pt x="9689" y="8219"/>
                </a:cubicBezTo>
                <a:cubicBezTo>
                  <a:pt x="9677" y="8257"/>
                  <a:pt x="9665" y="8294"/>
                  <a:pt x="9653" y="8332"/>
                </a:cubicBezTo>
                <a:cubicBezTo>
                  <a:pt x="9639" y="8369"/>
                  <a:pt x="9625" y="8407"/>
                  <a:pt x="9611" y="8444"/>
                </a:cubicBezTo>
                <a:cubicBezTo>
                  <a:pt x="9597" y="8475"/>
                  <a:pt x="9583" y="8505"/>
                  <a:pt x="9569" y="8536"/>
                </a:cubicBezTo>
                <a:cubicBezTo>
                  <a:pt x="9553" y="8567"/>
                  <a:pt x="9538" y="8597"/>
                  <a:pt x="9522" y="8628"/>
                </a:cubicBezTo>
                <a:lnTo>
                  <a:pt x="9474" y="8721"/>
                </a:lnTo>
                <a:cubicBezTo>
                  <a:pt x="9454" y="8745"/>
                  <a:pt x="9434" y="8768"/>
                  <a:pt x="9414" y="8792"/>
                </a:cubicBezTo>
                <a:cubicBezTo>
                  <a:pt x="9394" y="8819"/>
                  <a:pt x="9374" y="8847"/>
                  <a:pt x="9354" y="8874"/>
                </a:cubicBezTo>
                <a:cubicBezTo>
                  <a:pt x="9332" y="8895"/>
                  <a:pt x="9310" y="8915"/>
                  <a:pt x="9288" y="8936"/>
                </a:cubicBezTo>
                <a:cubicBezTo>
                  <a:pt x="9268" y="8956"/>
                  <a:pt x="9248" y="8977"/>
                  <a:pt x="9228" y="8997"/>
                </a:cubicBezTo>
                <a:lnTo>
                  <a:pt x="9157" y="9048"/>
                </a:lnTo>
                <a:cubicBezTo>
                  <a:pt x="9131" y="9069"/>
                  <a:pt x="9105" y="9089"/>
                  <a:pt x="9079" y="9110"/>
                </a:cubicBezTo>
                <a:lnTo>
                  <a:pt x="9007" y="9161"/>
                </a:lnTo>
                <a:lnTo>
                  <a:pt x="8929" y="9191"/>
                </a:lnTo>
                <a:lnTo>
                  <a:pt x="8846" y="9232"/>
                </a:lnTo>
                <a:cubicBezTo>
                  <a:pt x="8818" y="9242"/>
                  <a:pt x="8790" y="9253"/>
                  <a:pt x="8762" y="9263"/>
                </a:cubicBezTo>
                <a:cubicBezTo>
                  <a:pt x="8734" y="9277"/>
                  <a:pt x="8706" y="9290"/>
                  <a:pt x="8678" y="9304"/>
                </a:cubicBezTo>
                <a:cubicBezTo>
                  <a:pt x="8648" y="9314"/>
                  <a:pt x="8619" y="9325"/>
                  <a:pt x="8589" y="9335"/>
                </a:cubicBezTo>
                <a:lnTo>
                  <a:pt x="8493" y="9365"/>
                </a:lnTo>
                <a:lnTo>
                  <a:pt x="8313" y="9406"/>
                </a:lnTo>
                <a:lnTo>
                  <a:pt x="8122" y="9447"/>
                </a:lnTo>
                <a:lnTo>
                  <a:pt x="7931" y="9478"/>
                </a:lnTo>
                <a:lnTo>
                  <a:pt x="7733" y="9519"/>
                </a:lnTo>
                <a:lnTo>
                  <a:pt x="7530" y="9539"/>
                </a:lnTo>
                <a:lnTo>
                  <a:pt x="7339" y="9580"/>
                </a:lnTo>
                <a:lnTo>
                  <a:pt x="7141" y="9611"/>
                </a:lnTo>
                <a:lnTo>
                  <a:pt x="6950" y="9662"/>
                </a:lnTo>
                <a:lnTo>
                  <a:pt x="6854" y="9683"/>
                </a:lnTo>
                <a:lnTo>
                  <a:pt x="6758" y="9713"/>
                </a:lnTo>
                <a:lnTo>
                  <a:pt x="6651" y="9724"/>
                </a:lnTo>
                <a:lnTo>
                  <a:pt x="6549" y="9744"/>
                </a:lnTo>
                <a:lnTo>
                  <a:pt x="6441" y="9765"/>
                </a:lnTo>
                <a:lnTo>
                  <a:pt x="6334" y="9785"/>
                </a:lnTo>
                <a:lnTo>
                  <a:pt x="6226" y="9806"/>
                </a:lnTo>
                <a:lnTo>
                  <a:pt x="6112" y="9816"/>
                </a:lnTo>
                <a:lnTo>
                  <a:pt x="5885" y="9857"/>
                </a:lnTo>
                <a:lnTo>
                  <a:pt x="5652" y="9887"/>
                </a:lnTo>
                <a:lnTo>
                  <a:pt x="5425" y="9918"/>
                </a:lnTo>
                <a:lnTo>
                  <a:pt x="5185" y="9928"/>
                </a:lnTo>
                <a:lnTo>
                  <a:pt x="4958" y="9949"/>
                </a:lnTo>
                <a:lnTo>
                  <a:pt x="4731" y="9959"/>
                </a:lnTo>
                <a:lnTo>
                  <a:pt x="4623" y="9969"/>
                </a:lnTo>
                <a:lnTo>
                  <a:pt x="4510" y="9969"/>
                </a:lnTo>
                <a:lnTo>
                  <a:pt x="4402" y="9990"/>
                </a:lnTo>
                <a:lnTo>
                  <a:pt x="4294" y="9990"/>
                </a:lnTo>
                <a:lnTo>
                  <a:pt x="4193" y="9990"/>
                </a:lnTo>
                <a:lnTo>
                  <a:pt x="4091" y="10000"/>
                </a:lnTo>
                <a:lnTo>
                  <a:pt x="3995" y="10000"/>
                </a:lnTo>
                <a:lnTo>
                  <a:pt x="3894" y="10000"/>
                </a:lnTo>
                <a:lnTo>
                  <a:pt x="3804" y="10000"/>
                </a:lnTo>
                <a:lnTo>
                  <a:pt x="3714" y="10000"/>
                </a:lnTo>
                <a:lnTo>
                  <a:pt x="3630" y="10000"/>
                </a:lnTo>
                <a:lnTo>
                  <a:pt x="3547" y="10000"/>
                </a:lnTo>
                <a:cubicBezTo>
                  <a:pt x="3521" y="9997"/>
                  <a:pt x="3495" y="9993"/>
                  <a:pt x="3469" y="9990"/>
                </a:cubicBezTo>
                <a:lnTo>
                  <a:pt x="3391" y="9990"/>
                </a:lnTo>
                <a:lnTo>
                  <a:pt x="3325" y="9990"/>
                </a:lnTo>
                <a:lnTo>
                  <a:pt x="3254" y="9969"/>
                </a:lnTo>
                <a:lnTo>
                  <a:pt x="3182" y="9969"/>
                </a:lnTo>
                <a:lnTo>
                  <a:pt x="3122" y="9969"/>
                </a:lnTo>
                <a:cubicBezTo>
                  <a:pt x="3100" y="9966"/>
                  <a:pt x="3078" y="9962"/>
                  <a:pt x="3056" y="9959"/>
                </a:cubicBezTo>
                <a:cubicBezTo>
                  <a:pt x="3038" y="9956"/>
                  <a:pt x="3020" y="9952"/>
                  <a:pt x="3002" y="9949"/>
                </a:cubicBezTo>
                <a:lnTo>
                  <a:pt x="2949" y="9949"/>
                </a:lnTo>
                <a:cubicBezTo>
                  <a:pt x="2929" y="9946"/>
                  <a:pt x="2909" y="9942"/>
                  <a:pt x="2889" y="9939"/>
                </a:cubicBezTo>
                <a:cubicBezTo>
                  <a:pt x="2871" y="9935"/>
                  <a:pt x="2853" y="9932"/>
                  <a:pt x="2835" y="9928"/>
                </a:cubicBezTo>
                <a:cubicBezTo>
                  <a:pt x="2817" y="9925"/>
                  <a:pt x="2799" y="9921"/>
                  <a:pt x="2781" y="9918"/>
                </a:cubicBezTo>
                <a:lnTo>
                  <a:pt x="2679" y="9887"/>
                </a:lnTo>
                <a:lnTo>
                  <a:pt x="2584" y="9867"/>
                </a:lnTo>
                <a:cubicBezTo>
                  <a:pt x="2554" y="9853"/>
                  <a:pt x="2524" y="9840"/>
                  <a:pt x="2494" y="9826"/>
                </a:cubicBezTo>
                <a:cubicBezTo>
                  <a:pt x="2462" y="9819"/>
                  <a:pt x="2430" y="9813"/>
                  <a:pt x="2398" y="9806"/>
                </a:cubicBezTo>
                <a:lnTo>
                  <a:pt x="2225" y="9724"/>
                </a:lnTo>
                <a:cubicBezTo>
                  <a:pt x="2195" y="9710"/>
                  <a:pt x="2165" y="9697"/>
                  <a:pt x="2135" y="9683"/>
                </a:cubicBezTo>
                <a:cubicBezTo>
                  <a:pt x="2105" y="9669"/>
                  <a:pt x="2075" y="9656"/>
                  <a:pt x="2045" y="9642"/>
                </a:cubicBezTo>
                <a:lnTo>
                  <a:pt x="1950" y="9591"/>
                </a:lnTo>
                <a:lnTo>
                  <a:pt x="1842" y="9539"/>
                </a:lnTo>
                <a:lnTo>
                  <a:pt x="1740" y="9498"/>
                </a:lnTo>
                <a:lnTo>
                  <a:pt x="1633" y="9447"/>
                </a:lnTo>
                <a:lnTo>
                  <a:pt x="1519" y="9396"/>
                </a:lnTo>
                <a:lnTo>
                  <a:pt x="1411" y="9355"/>
                </a:lnTo>
                <a:cubicBezTo>
                  <a:pt x="1371" y="9335"/>
                  <a:pt x="1332" y="9314"/>
                  <a:pt x="1292" y="9294"/>
                </a:cubicBezTo>
                <a:lnTo>
                  <a:pt x="1178" y="9243"/>
                </a:lnTo>
                <a:lnTo>
                  <a:pt x="1071" y="9181"/>
                </a:lnTo>
                <a:lnTo>
                  <a:pt x="957" y="9120"/>
                </a:lnTo>
                <a:lnTo>
                  <a:pt x="849" y="9069"/>
                </a:lnTo>
                <a:lnTo>
                  <a:pt x="748" y="8976"/>
                </a:lnTo>
                <a:cubicBezTo>
                  <a:pt x="716" y="8952"/>
                  <a:pt x="684" y="8929"/>
                  <a:pt x="652" y="8905"/>
                </a:cubicBezTo>
                <a:lnTo>
                  <a:pt x="550" y="8813"/>
                </a:lnTo>
                <a:lnTo>
                  <a:pt x="508" y="8762"/>
                </a:lnTo>
                <a:lnTo>
                  <a:pt x="467" y="8721"/>
                </a:lnTo>
                <a:cubicBezTo>
                  <a:pt x="453" y="8700"/>
                  <a:pt x="439" y="8680"/>
                  <a:pt x="425" y="8659"/>
                </a:cubicBezTo>
                <a:lnTo>
                  <a:pt x="383" y="8608"/>
                </a:lnTo>
                <a:cubicBezTo>
                  <a:pt x="371" y="8588"/>
                  <a:pt x="359" y="8567"/>
                  <a:pt x="347" y="8547"/>
                </a:cubicBezTo>
                <a:lnTo>
                  <a:pt x="317" y="8475"/>
                </a:lnTo>
                <a:cubicBezTo>
                  <a:pt x="305" y="8455"/>
                  <a:pt x="293" y="8434"/>
                  <a:pt x="281" y="8414"/>
                </a:cubicBezTo>
                <a:lnTo>
                  <a:pt x="251" y="8342"/>
                </a:lnTo>
                <a:lnTo>
                  <a:pt x="221" y="8270"/>
                </a:lnTo>
                <a:cubicBezTo>
                  <a:pt x="215" y="8246"/>
                  <a:pt x="209" y="8223"/>
                  <a:pt x="203" y="8199"/>
                </a:cubicBezTo>
                <a:cubicBezTo>
                  <a:pt x="193" y="8172"/>
                  <a:pt x="183" y="8144"/>
                  <a:pt x="173" y="8117"/>
                </a:cubicBezTo>
                <a:cubicBezTo>
                  <a:pt x="167" y="8093"/>
                  <a:pt x="162" y="8069"/>
                  <a:pt x="156" y="8045"/>
                </a:cubicBezTo>
                <a:cubicBezTo>
                  <a:pt x="148" y="8018"/>
                  <a:pt x="140" y="7990"/>
                  <a:pt x="132" y="7963"/>
                </a:cubicBezTo>
                <a:cubicBezTo>
                  <a:pt x="128" y="7936"/>
                  <a:pt x="124" y="7908"/>
                  <a:pt x="120" y="7881"/>
                </a:cubicBezTo>
                <a:cubicBezTo>
                  <a:pt x="108" y="7820"/>
                  <a:pt x="96" y="7758"/>
                  <a:pt x="84" y="7697"/>
                </a:cubicBezTo>
                <a:lnTo>
                  <a:pt x="54" y="7523"/>
                </a:lnTo>
                <a:cubicBezTo>
                  <a:pt x="50" y="7458"/>
                  <a:pt x="46" y="7394"/>
                  <a:pt x="42" y="7329"/>
                </a:cubicBezTo>
                <a:cubicBezTo>
                  <a:pt x="38" y="7261"/>
                  <a:pt x="34" y="7192"/>
                  <a:pt x="30" y="7124"/>
                </a:cubicBezTo>
                <a:cubicBezTo>
                  <a:pt x="24" y="7052"/>
                  <a:pt x="18" y="6981"/>
                  <a:pt x="12" y="6909"/>
                </a:cubicBezTo>
                <a:cubicBezTo>
                  <a:pt x="10" y="6837"/>
                  <a:pt x="8" y="6766"/>
                  <a:pt x="6" y="6694"/>
                </a:cubicBezTo>
                <a:lnTo>
                  <a:pt x="6" y="6479"/>
                </a:lnTo>
                <a:lnTo>
                  <a:pt x="0" y="6254"/>
                </a:lnTo>
                <a:lnTo>
                  <a:pt x="0" y="6018"/>
                </a:lnTo>
                <a:cubicBezTo>
                  <a:pt x="2" y="5936"/>
                  <a:pt x="4" y="5855"/>
                  <a:pt x="6" y="5773"/>
                </a:cubicBezTo>
                <a:lnTo>
                  <a:pt x="6" y="5527"/>
                </a:lnTo>
                <a:cubicBezTo>
                  <a:pt x="8" y="5442"/>
                  <a:pt x="10" y="5356"/>
                  <a:pt x="12" y="5271"/>
                </a:cubicBezTo>
                <a:lnTo>
                  <a:pt x="12" y="5026"/>
                </a:lnTo>
                <a:lnTo>
                  <a:pt x="12" y="4893"/>
                </a:lnTo>
                <a:lnTo>
                  <a:pt x="12" y="4749"/>
                </a:lnTo>
                <a:lnTo>
                  <a:pt x="12" y="4606"/>
                </a:lnTo>
                <a:lnTo>
                  <a:pt x="12" y="4452"/>
                </a:lnTo>
                <a:lnTo>
                  <a:pt x="6" y="4278"/>
                </a:lnTo>
                <a:lnTo>
                  <a:pt x="6" y="4115"/>
                </a:lnTo>
                <a:lnTo>
                  <a:pt x="6" y="3941"/>
                </a:lnTo>
                <a:lnTo>
                  <a:pt x="0" y="3767"/>
                </a:lnTo>
                <a:lnTo>
                  <a:pt x="0" y="3582"/>
                </a:lnTo>
                <a:lnTo>
                  <a:pt x="0" y="3408"/>
                </a:lnTo>
                <a:lnTo>
                  <a:pt x="0" y="3040"/>
                </a:lnTo>
                <a:lnTo>
                  <a:pt x="0" y="2661"/>
                </a:lnTo>
                <a:lnTo>
                  <a:pt x="0" y="2293"/>
                </a:lnTo>
                <a:lnTo>
                  <a:pt x="6" y="2119"/>
                </a:lnTo>
                <a:cubicBezTo>
                  <a:pt x="8" y="2057"/>
                  <a:pt x="10" y="1996"/>
                  <a:pt x="12" y="1934"/>
                </a:cubicBezTo>
                <a:cubicBezTo>
                  <a:pt x="16" y="1880"/>
                  <a:pt x="20" y="1825"/>
                  <a:pt x="24" y="1771"/>
                </a:cubicBezTo>
                <a:lnTo>
                  <a:pt x="30" y="1597"/>
                </a:lnTo>
                <a:cubicBezTo>
                  <a:pt x="34" y="1542"/>
                  <a:pt x="38" y="1488"/>
                  <a:pt x="42" y="1433"/>
                </a:cubicBezTo>
                <a:cubicBezTo>
                  <a:pt x="44" y="1382"/>
                  <a:pt x="46" y="1330"/>
                  <a:pt x="48" y="1279"/>
                </a:cubicBezTo>
                <a:lnTo>
                  <a:pt x="72" y="1126"/>
                </a:lnTo>
                <a:cubicBezTo>
                  <a:pt x="76" y="1078"/>
                  <a:pt x="80" y="1031"/>
                  <a:pt x="84" y="983"/>
                </a:cubicBezTo>
                <a:lnTo>
                  <a:pt x="108" y="839"/>
                </a:lnTo>
                <a:lnTo>
                  <a:pt x="126" y="716"/>
                </a:lnTo>
                <a:cubicBezTo>
                  <a:pt x="136" y="675"/>
                  <a:pt x="146" y="635"/>
                  <a:pt x="156" y="594"/>
                </a:cubicBezTo>
                <a:cubicBezTo>
                  <a:pt x="162" y="560"/>
                  <a:pt x="167" y="525"/>
                  <a:pt x="173" y="491"/>
                </a:cubicBezTo>
                <a:cubicBezTo>
                  <a:pt x="185" y="454"/>
                  <a:pt x="197" y="416"/>
                  <a:pt x="209" y="379"/>
                </a:cubicBezTo>
                <a:cubicBezTo>
                  <a:pt x="213" y="369"/>
                  <a:pt x="217" y="358"/>
                  <a:pt x="221" y="348"/>
                </a:cubicBezTo>
                <a:lnTo>
                  <a:pt x="245" y="297"/>
                </a:lnTo>
                <a:cubicBezTo>
                  <a:pt x="249" y="287"/>
                  <a:pt x="253" y="276"/>
                  <a:pt x="257" y="266"/>
                </a:cubicBezTo>
                <a:cubicBezTo>
                  <a:pt x="265" y="252"/>
                  <a:pt x="273" y="239"/>
                  <a:pt x="281" y="225"/>
                </a:cubicBezTo>
                <a:cubicBezTo>
                  <a:pt x="287" y="215"/>
                  <a:pt x="293" y="204"/>
                  <a:pt x="299" y="194"/>
                </a:cubicBezTo>
                <a:lnTo>
                  <a:pt x="323" y="164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Rectangle 198"/>
          <p:cNvSpPr>
            <a:spLocks noChangeArrowheads="1"/>
          </p:cNvSpPr>
          <p:nvPr/>
        </p:nvSpPr>
        <p:spPr bwMode="auto">
          <a:xfrm>
            <a:off x="3648075" y="3957638"/>
            <a:ext cx="412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52" name="Line 334"/>
          <p:cNvSpPr>
            <a:spLocks noChangeShapeType="1"/>
          </p:cNvSpPr>
          <p:nvPr/>
        </p:nvSpPr>
        <p:spPr bwMode="auto">
          <a:xfrm>
            <a:off x="2486025" y="3879850"/>
            <a:ext cx="1592263" cy="47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Line 20"/>
          <p:cNvSpPr>
            <a:spLocks noChangeShapeType="1"/>
          </p:cNvSpPr>
          <p:nvPr/>
        </p:nvSpPr>
        <p:spPr bwMode="auto">
          <a:xfrm flipH="1">
            <a:off x="649288" y="33988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4" name="Line 21"/>
          <p:cNvSpPr>
            <a:spLocks noChangeShapeType="1"/>
          </p:cNvSpPr>
          <p:nvPr/>
        </p:nvSpPr>
        <p:spPr bwMode="auto">
          <a:xfrm flipH="1">
            <a:off x="911225" y="3446463"/>
            <a:ext cx="396875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5" name="Line 22"/>
          <p:cNvSpPr>
            <a:spLocks noChangeShapeType="1"/>
          </p:cNvSpPr>
          <p:nvPr/>
        </p:nvSpPr>
        <p:spPr bwMode="auto">
          <a:xfrm>
            <a:off x="1455738" y="3475038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156" name="Group 44"/>
          <p:cNvGrpSpPr>
            <a:grpSpLocks/>
          </p:cNvGrpSpPr>
          <p:nvPr/>
        </p:nvGrpSpPr>
        <p:grpSpPr bwMode="auto">
          <a:xfrm>
            <a:off x="193675" y="3201988"/>
            <a:ext cx="568325" cy="481012"/>
            <a:chOff x="-44" y="1473"/>
            <a:chExt cx="981" cy="1105"/>
          </a:xfrm>
        </p:grpSpPr>
        <p:pic>
          <p:nvPicPr>
            <p:cNvPr id="15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9" name="Group 44"/>
          <p:cNvGrpSpPr>
            <a:grpSpLocks/>
          </p:cNvGrpSpPr>
          <p:nvPr/>
        </p:nvGrpSpPr>
        <p:grpSpPr bwMode="auto">
          <a:xfrm>
            <a:off x="1128713" y="3690938"/>
            <a:ext cx="568325" cy="481012"/>
            <a:chOff x="-44" y="1473"/>
            <a:chExt cx="981" cy="1105"/>
          </a:xfrm>
        </p:grpSpPr>
        <p:pic>
          <p:nvPicPr>
            <p:cNvPr id="16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2" name="Line 21"/>
          <p:cNvSpPr>
            <a:spLocks noChangeShapeType="1"/>
          </p:cNvSpPr>
          <p:nvPr/>
        </p:nvSpPr>
        <p:spPr bwMode="auto">
          <a:xfrm>
            <a:off x="1674813" y="3405188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3" name="Line 22"/>
          <p:cNvSpPr>
            <a:spLocks noChangeShapeType="1"/>
          </p:cNvSpPr>
          <p:nvPr/>
        </p:nvSpPr>
        <p:spPr bwMode="auto">
          <a:xfrm flipH="1">
            <a:off x="1906588" y="3900488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4" name="Line 22"/>
          <p:cNvSpPr>
            <a:spLocks noChangeShapeType="1"/>
          </p:cNvSpPr>
          <p:nvPr/>
        </p:nvSpPr>
        <p:spPr bwMode="auto">
          <a:xfrm>
            <a:off x="2311400" y="3911600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5" name="Line 20"/>
          <p:cNvSpPr>
            <a:spLocks noChangeShapeType="1"/>
          </p:cNvSpPr>
          <p:nvPr/>
        </p:nvSpPr>
        <p:spPr bwMode="auto">
          <a:xfrm flipH="1">
            <a:off x="1508125" y="335915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166" name="Group 44"/>
          <p:cNvGrpSpPr>
            <a:grpSpLocks/>
          </p:cNvGrpSpPr>
          <p:nvPr/>
        </p:nvGrpSpPr>
        <p:grpSpPr bwMode="auto">
          <a:xfrm>
            <a:off x="1533525" y="4064000"/>
            <a:ext cx="568325" cy="481013"/>
            <a:chOff x="-44" y="1473"/>
            <a:chExt cx="981" cy="1105"/>
          </a:xfrm>
        </p:grpSpPr>
        <p:pic>
          <p:nvPicPr>
            <p:cNvPr id="16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9" name="Group 44"/>
          <p:cNvGrpSpPr>
            <a:grpSpLocks/>
          </p:cNvGrpSpPr>
          <p:nvPr/>
        </p:nvGrpSpPr>
        <p:grpSpPr bwMode="auto">
          <a:xfrm>
            <a:off x="1990725" y="4132263"/>
            <a:ext cx="568325" cy="481012"/>
            <a:chOff x="-44" y="1473"/>
            <a:chExt cx="981" cy="1105"/>
          </a:xfrm>
        </p:grpSpPr>
        <p:pic>
          <p:nvPicPr>
            <p:cNvPr id="17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7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3246438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3662363"/>
            <a:ext cx="6778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4" name="Group 44"/>
          <p:cNvGrpSpPr>
            <a:grpSpLocks/>
          </p:cNvGrpSpPr>
          <p:nvPr/>
        </p:nvGrpSpPr>
        <p:grpSpPr bwMode="auto">
          <a:xfrm>
            <a:off x="1784350" y="3068638"/>
            <a:ext cx="568325" cy="481012"/>
            <a:chOff x="-44" y="1473"/>
            <a:chExt cx="981" cy="1105"/>
          </a:xfrm>
        </p:grpSpPr>
        <p:pic>
          <p:nvPicPr>
            <p:cNvPr id="17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7" name="Group 906"/>
          <p:cNvGrpSpPr>
            <a:grpSpLocks/>
          </p:cNvGrpSpPr>
          <p:nvPr/>
        </p:nvGrpSpPr>
        <p:grpSpPr bwMode="auto">
          <a:xfrm>
            <a:off x="663575" y="3859213"/>
            <a:ext cx="285750" cy="536575"/>
            <a:chOff x="4140" y="429"/>
            <a:chExt cx="1425" cy="2396"/>
          </a:xfrm>
        </p:grpSpPr>
        <p:sp>
          <p:nvSpPr>
            <p:cNvPr id="178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Rectangle 908"/>
            <p:cNvSpPr>
              <a:spLocks noChangeArrowheads="1"/>
            </p:cNvSpPr>
            <p:nvPr/>
          </p:nvSpPr>
          <p:spPr bwMode="auto">
            <a:xfrm>
              <a:off x="4211" y="429"/>
              <a:ext cx="103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0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Rectangle 911"/>
            <p:cNvSpPr>
              <a:spLocks noChangeArrowheads="1"/>
            </p:cNvSpPr>
            <p:nvPr/>
          </p:nvSpPr>
          <p:spPr bwMode="auto">
            <a:xfrm>
              <a:off x="4211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83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08" name="AutoShape 913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09" name="AutoShape 914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84" name="Rectangle 915"/>
            <p:cNvSpPr>
              <a:spLocks noChangeArrowheads="1"/>
            </p:cNvSpPr>
            <p:nvPr/>
          </p:nvSpPr>
          <p:spPr bwMode="auto">
            <a:xfrm>
              <a:off x="4227" y="1017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85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06" name="AutoShape 917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07" name="AutoShape 918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86" name="Rectangle 919"/>
            <p:cNvSpPr>
              <a:spLocks noChangeArrowheads="1"/>
            </p:cNvSpPr>
            <p:nvPr/>
          </p:nvSpPr>
          <p:spPr bwMode="auto">
            <a:xfrm>
              <a:off x="4211" y="1358"/>
              <a:ext cx="60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7" name="Rectangle 920"/>
            <p:cNvSpPr>
              <a:spLocks noChangeArrowheads="1"/>
            </p:cNvSpPr>
            <p:nvPr/>
          </p:nvSpPr>
          <p:spPr bwMode="auto">
            <a:xfrm>
              <a:off x="4227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88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204" name="AutoShape 922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05" name="AutoShape 923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89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0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02" name="AutoShape 926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10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03" name="AutoShape 927"/>
              <p:cNvSpPr>
                <a:spLocks noChangeArrowheads="1"/>
              </p:cNvSpPr>
              <p:nvPr/>
            </p:nvSpPr>
            <p:spPr bwMode="auto">
              <a:xfrm>
                <a:off x="637" y="2584"/>
                <a:ext cx="680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91" name="Rectangle 928"/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2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Oval 931"/>
            <p:cNvSpPr>
              <a:spLocks noChangeArrowheads="1"/>
            </p:cNvSpPr>
            <p:nvPr/>
          </p:nvSpPr>
          <p:spPr bwMode="auto">
            <a:xfrm>
              <a:off x="5518" y="2605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5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AutoShape 933"/>
            <p:cNvSpPr>
              <a:spLocks noChangeArrowheads="1"/>
            </p:cNvSpPr>
            <p:nvPr/>
          </p:nvSpPr>
          <p:spPr bwMode="auto">
            <a:xfrm>
              <a:off x="4140" y="2683"/>
              <a:ext cx="1195" cy="14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7" name="AutoShape 934"/>
            <p:cNvSpPr>
              <a:spLocks noChangeArrowheads="1"/>
            </p:cNvSpPr>
            <p:nvPr/>
          </p:nvSpPr>
          <p:spPr bwMode="auto">
            <a:xfrm>
              <a:off x="4211" y="2712"/>
              <a:ext cx="1061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8" name="Oval 935"/>
            <p:cNvSpPr>
              <a:spLocks noChangeArrowheads="1"/>
            </p:cNvSpPr>
            <p:nvPr/>
          </p:nvSpPr>
          <p:spPr bwMode="auto">
            <a:xfrm>
              <a:off x="4306" y="2385"/>
              <a:ext cx="158" cy="13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9" name="Oval 936"/>
            <p:cNvSpPr>
              <a:spLocks noChangeArrowheads="1"/>
            </p:cNvSpPr>
            <p:nvPr/>
          </p:nvSpPr>
          <p:spPr bwMode="auto">
            <a:xfrm>
              <a:off x="4488" y="2385"/>
              <a:ext cx="158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0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8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1" name="Rectangle 938"/>
            <p:cNvSpPr>
              <a:spLocks noChangeArrowheads="1"/>
            </p:cNvSpPr>
            <p:nvPr/>
          </p:nvSpPr>
          <p:spPr bwMode="auto">
            <a:xfrm>
              <a:off x="5058" y="1833"/>
              <a:ext cx="87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210" name="Text Box 380"/>
          <p:cNvSpPr txBox="1">
            <a:spLocks noChangeArrowheads="1"/>
          </p:cNvSpPr>
          <p:nvPr/>
        </p:nvSpPr>
        <p:spPr bwMode="auto">
          <a:xfrm>
            <a:off x="2511425" y="3189288"/>
            <a:ext cx="1082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r>
              <a:rPr lang="en-US" altLang="en-US">
                <a:latin typeface="Arial" pitchFamily="34" charset="0"/>
                <a:cs typeface="Arial" pitchFamily="34" charset="0"/>
              </a:rPr>
              <a:t>internal</a:t>
            </a:r>
          </a:p>
          <a:p>
            <a:r>
              <a:rPr lang="en-US" altLang="en-US">
                <a:latin typeface="Arial" pitchFamily="34" charset="0"/>
                <a:cs typeface="Arial" pitchFamily="34" charset="0"/>
              </a:rPr>
              <a:t>network</a:t>
            </a:r>
          </a:p>
        </p:txBody>
      </p:sp>
      <p:grpSp>
        <p:nvGrpSpPr>
          <p:cNvPr id="211" name="Group 906"/>
          <p:cNvGrpSpPr>
            <a:grpSpLocks/>
          </p:cNvGrpSpPr>
          <p:nvPr/>
        </p:nvGrpSpPr>
        <p:grpSpPr bwMode="auto">
          <a:xfrm>
            <a:off x="3698875" y="4697413"/>
            <a:ext cx="220663" cy="468312"/>
            <a:chOff x="4140" y="429"/>
            <a:chExt cx="1425" cy="2396"/>
          </a:xfrm>
        </p:grpSpPr>
        <p:sp>
          <p:nvSpPr>
            <p:cNvPr id="212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Rectangle 908"/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4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Rectangle 911"/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17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42" name="AutoShape 913"/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3" name="AutoShape 914"/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18" name="Rectangle 915"/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19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40" name="AutoShape 917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1" name="AutoShape 918"/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20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1" name="Rectangle 920"/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22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238" name="AutoShape 922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39" name="AutoShape 923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23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4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6" name="AutoShape 926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37" name="AutoShape 927"/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25" name="Rectangle 928"/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6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Oval 931"/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9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AutoShape 933"/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1" name="AutoShape 934"/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2" name="Oval 935"/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3" name="Oval 936"/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4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5" name="Rectangle 938"/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pic>
        <p:nvPicPr>
          <p:cNvPr id="24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8" y="4491038"/>
            <a:ext cx="541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245" name="Group 906"/>
          <p:cNvGrpSpPr>
            <a:grpSpLocks/>
          </p:cNvGrpSpPr>
          <p:nvPr/>
        </p:nvGrpSpPr>
        <p:grpSpPr bwMode="auto">
          <a:xfrm>
            <a:off x="4216400" y="4960938"/>
            <a:ext cx="220663" cy="468312"/>
            <a:chOff x="4140" y="429"/>
            <a:chExt cx="1425" cy="2396"/>
          </a:xfrm>
        </p:grpSpPr>
        <p:sp>
          <p:nvSpPr>
            <p:cNvPr id="246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Rectangle 908"/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8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Rectangle 911"/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51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76" name="AutoShape 913"/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77" name="AutoShape 914"/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52" name="Rectangle 915"/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53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74" name="AutoShape 917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75" name="AutoShape 918"/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54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5" name="Rectangle 920"/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56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272" name="AutoShape 922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73" name="AutoShape 923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57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8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70" name="AutoShape 926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71" name="AutoShape 927"/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59" name="Rectangle 928"/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0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Oval 931"/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3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AutoShape 933"/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5" name="AutoShape 934"/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6" name="Oval 935"/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7" name="Oval 936"/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8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9" name="Rectangle 938"/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78" name="Group 906"/>
          <p:cNvGrpSpPr>
            <a:grpSpLocks/>
          </p:cNvGrpSpPr>
          <p:nvPr/>
        </p:nvGrpSpPr>
        <p:grpSpPr bwMode="auto">
          <a:xfrm>
            <a:off x="4757738" y="4745038"/>
            <a:ext cx="222250" cy="466725"/>
            <a:chOff x="4140" y="429"/>
            <a:chExt cx="1425" cy="2396"/>
          </a:xfrm>
        </p:grpSpPr>
        <p:sp>
          <p:nvSpPr>
            <p:cNvPr id="279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Rectangle 908"/>
            <p:cNvSpPr>
              <a:spLocks noChangeArrowheads="1"/>
            </p:cNvSpPr>
            <p:nvPr/>
          </p:nvSpPr>
          <p:spPr bwMode="auto">
            <a:xfrm>
              <a:off x="4211" y="429"/>
              <a:ext cx="1038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1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Rectangle 911"/>
            <p:cNvSpPr>
              <a:spLocks noChangeArrowheads="1"/>
            </p:cNvSpPr>
            <p:nvPr/>
          </p:nvSpPr>
          <p:spPr bwMode="auto">
            <a:xfrm>
              <a:off x="4211" y="690"/>
              <a:ext cx="590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84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09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10" name="AutoShape 914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85" name="Rectangle 915"/>
            <p:cNvSpPr>
              <a:spLocks noChangeArrowheads="1"/>
            </p:cNvSpPr>
            <p:nvPr/>
          </p:nvSpPr>
          <p:spPr bwMode="auto">
            <a:xfrm>
              <a:off x="4221" y="1024"/>
              <a:ext cx="601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86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07" name="AutoShape 917"/>
              <p:cNvSpPr>
                <a:spLocks noChangeArrowheads="1"/>
              </p:cNvSpPr>
              <p:nvPr/>
            </p:nvSpPr>
            <p:spPr bwMode="auto">
              <a:xfrm>
                <a:off x="619" y="2565"/>
                <a:ext cx="724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08" name="AutoShape 918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87" name="Rectangle 919"/>
            <p:cNvSpPr>
              <a:spLocks noChangeArrowheads="1"/>
            </p:cNvSpPr>
            <p:nvPr/>
          </p:nvSpPr>
          <p:spPr bwMode="auto">
            <a:xfrm>
              <a:off x="4211" y="1358"/>
              <a:ext cx="601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8" name="Rectangle 920"/>
            <p:cNvSpPr>
              <a:spLocks noChangeArrowheads="1"/>
            </p:cNvSpPr>
            <p:nvPr/>
          </p:nvSpPr>
          <p:spPr bwMode="auto">
            <a:xfrm>
              <a:off x="4221" y="1660"/>
              <a:ext cx="601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89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305" name="AutoShape 922"/>
              <p:cNvSpPr>
                <a:spLocks noChangeArrowheads="1"/>
              </p:cNvSpPr>
              <p:nvPr/>
            </p:nvSpPr>
            <p:spPr bwMode="auto">
              <a:xfrm>
                <a:off x="608" y="2568"/>
                <a:ext cx="735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06" name="AutoShape 923"/>
              <p:cNvSpPr>
                <a:spLocks noChangeArrowheads="1"/>
              </p:cNvSpPr>
              <p:nvPr/>
            </p:nvSpPr>
            <p:spPr bwMode="auto">
              <a:xfrm>
                <a:off x="620" y="2583"/>
                <a:ext cx="710" cy="1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90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1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03" name="AutoShape 92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1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04" name="AutoShape 927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92" name="Rectangle 928"/>
            <p:cNvSpPr>
              <a:spLocks noChangeArrowheads="1"/>
            </p:cNvSpPr>
            <p:nvPr/>
          </p:nvSpPr>
          <p:spPr bwMode="auto">
            <a:xfrm>
              <a:off x="5249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3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Oval 931"/>
            <p:cNvSpPr>
              <a:spLocks noChangeArrowheads="1"/>
            </p:cNvSpPr>
            <p:nvPr/>
          </p:nvSpPr>
          <p:spPr bwMode="auto">
            <a:xfrm>
              <a:off x="5514" y="2605"/>
              <a:ext cx="51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6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AutoShape 933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8" name="AutoShape 934"/>
            <p:cNvSpPr>
              <a:spLocks noChangeArrowheads="1"/>
            </p:cNvSpPr>
            <p:nvPr/>
          </p:nvSpPr>
          <p:spPr bwMode="auto">
            <a:xfrm>
              <a:off x="4211" y="2711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9" name="Oval 935"/>
            <p:cNvSpPr>
              <a:spLocks noChangeArrowheads="1"/>
            </p:cNvSpPr>
            <p:nvPr/>
          </p:nvSpPr>
          <p:spPr bwMode="auto">
            <a:xfrm>
              <a:off x="4303" y="2385"/>
              <a:ext cx="16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0" name="Oval 936"/>
            <p:cNvSpPr>
              <a:spLocks noChangeArrowheads="1"/>
            </p:cNvSpPr>
            <p:nvPr/>
          </p:nvSpPr>
          <p:spPr bwMode="auto">
            <a:xfrm>
              <a:off x="4486" y="2385"/>
              <a:ext cx="163" cy="1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1" name="Oval 937"/>
            <p:cNvSpPr>
              <a:spLocks noChangeArrowheads="1"/>
            </p:cNvSpPr>
            <p:nvPr/>
          </p:nvSpPr>
          <p:spPr bwMode="auto">
            <a:xfrm>
              <a:off x="4659" y="2377"/>
              <a:ext cx="163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2" name="Rectangle 938"/>
            <p:cNvSpPr>
              <a:spLocks noChangeArrowheads="1"/>
            </p:cNvSpPr>
            <p:nvPr/>
          </p:nvSpPr>
          <p:spPr bwMode="auto">
            <a:xfrm>
              <a:off x="5056" y="1831"/>
              <a:ext cx="92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311" name="Oval 382"/>
          <p:cNvSpPr>
            <a:spLocks noChangeArrowheads="1"/>
          </p:cNvSpPr>
          <p:nvPr/>
        </p:nvSpPr>
        <p:spPr bwMode="auto">
          <a:xfrm>
            <a:off x="3411538" y="3819525"/>
            <a:ext cx="134937" cy="1349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12" name="Oval 383"/>
          <p:cNvSpPr>
            <a:spLocks noChangeArrowheads="1"/>
          </p:cNvSpPr>
          <p:nvPr/>
        </p:nvSpPr>
        <p:spPr bwMode="auto">
          <a:xfrm>
            <a:off x="974725" y="3703638"/>
            <a:ext cx="134938" cy="1349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13" name="Line 387"/>
          <p:cNvSpPr>
            <a:spLocks noChangeShapeType="1"/>
          </p:cNvSpPr>
          <p:nvPr/>
        </p:nvSpPr>
        <p:spPr bwMode="auto">
          <a:xfrm flipH="1" flipV="1">
            <a:off x="1081088" y="3914775"/>
            <a:ext cx="1074737" cy="11398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" name="Line 388"/>
          <p:cNvSpPr>
            <a:spLocks noChangeShapeType="1"/>
          </p:cNvSpPr>
          <p:nvPr/>
        </p:nvSpPr>
        <p:spPr bwMode="auto">
          <a:xfrm flipV="1">
            <a:off x="2151063" y="4019550"/>
            <a:ext cx="1293812" cy="1046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9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Moments*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Uses </a:t>
            </a:r>
            <a:r>
              <a:rPr lang="en-US" dirty="0">
                <a:solidFill>
                  <a:srgbClr val="0000FF"/>
                </a:solidFill>
              </a:rPr>
              <a:t>standard deviation </a:t>
            </a:r>
            <a:r>
              <a:rPr lang="en-US" dirty="0" smtClean="0"/>
              <a:t>and other </a:t>
            </a:r>
            <a:r>
              <a:rPr lang="en-US" dirty="0"/>
              <a:t>measures of correlation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measured values fall outside </a:t>
            </a:r>
            <a:r>
              <a:rPr lang="en-US" dirty="0">
                <a:solidFill>
                  <a:srgbClr val="0000FF"/>
                </a:solidFill>
              </a:rPr>
              <a:t>expected interval </a:t>
            </a:r>
            <a:r>
              <a:rPr lang="en-US" dirty="0"/>
              <a:t>for particular moments, anomalous</a:t>
            </a:r>
          </a:p>
          <a:p>
            <a:pPr>
              <a:lnSpc>
                <a:spcPct val="90000"/>
              </a:lnSpc>
            </a:pPr>
            <a:r>
              <a:rPr lang="en-US" dirty="0"/>
              <a:t>Potential problem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Profile may </a:t>
            </a:r>
            <a:r>
              <a:rPr lang="en-US" dirty="0">
                <a:solidFill>
                  <a:srgbClr val="0000FF"/>
                </a:solidFill>
              </a:rPr>
              <a:t>evolve over time</a:t>
            </a:r>
            <a:r>
              <a:rPr lang="en-US" dirty="0"/>
              <a:t>; solution is to weigh data appropriately or alter rules to </a:t>
            </a:r>
            <a:r>
              <a:rPr lang="en-US" dirty="0">
                <a:solidFill>
                  <a:srgbClr val="0000FF"/>
                </a:solidFill>
              </a:rPr>
              <a:t>take changes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into account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43787" y="6172200"/>
            <a:ext cx="579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33CC"/>
                </a:solidFill>
                <a:latin typeface="+mj-lt"/>
              </a:rPr>
              <a:t>*a method of estimating a population's characteristics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800" y="52578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Flaws in this approach?</a:t>
            </a:r>
          </a:p>
        </p:txBody>
      </p:sp>
    </p:spTree>
    <p:extLst>
      <p:ext uri="{BB962C8B-B14F-4D97-AF65-F5344CB8AC3E}">
        <p14:creationId xmlns:p14="http://schemas.microsoft.com/office/powerpoint/2010/main" val="158883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Intrusion Detection Expert System (Denning)</a:t>
            </a:r>
          </a:p>
          <a:p>
            <a:pPr lvl="1"/>
            <a:r>
              <a:rPr lang="en-US" sz="2400" dirty="0"/>
              <a:t>Represent </a:t>
            </a:r>
            <a:r>
              <a:rPr lang="en-US" sz="2400" dirty="0">
                <a:solidFill>
                  <a:srgbClr val="0000FF"/>
                </a:solidFill>
              </a:rPr>
              <a:t>users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login session</a:t>
            </a:r>
            <a:r>
              <a:rPr lang="en-US" sz="2400" dirty="0"/>
              <a:t>, other entities as </a:t>
            </a:r>
            <a:r>
              <a:rPr lang="en-US" sz="2400" dirty="0">
                <a:solidFill>
                  <a:srgbClr val="0000FF"/>
                </a:solidFill>
              </a:rPr>
              <a:t>ordered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sequence</a:t>
            </a:r>
            <a:r>
              <a:rPr lang="en-US" sz="2400" dirty="0"/>
              <a:t> of statistics &lt;</a:t>
            </a:r>
            <a:r>
              <a:rPr lang="en-US" sz="2400" i="1" dirty="0"/>
              <a:t>q</a:t>
            </a:r>
            <a:r>
              <a:rPr lang="en-US" sz="2400" baseline="-25000" dirty="0"/>
              <a:t>0,</a:t>
            </a:r>
            <a:r>
              <a:rPr lang="en-US" sz="2400" i="1" baseline="-25000" dirty="0"/>
              <a:t>j</a:t>
            </a:r>
            <a:r>
              <a:rPr lang="en-US" sz="2400" dirty="0"/>
              <a:t>, …, </a:t>
            </a:r>
            <a:r>
              <a:rPr lang="en-US" sz="2400" i="1" dirty="0" err="1"/>
              <a:t>q</a:t>
            </a:r>
            <a:r>
              <a:rPr lang="en-US" sz="2400" i="1" baseline="-25000" dirty="0" err="1"/>
              <a:t>n</a:t>
            </a:r>
            <a:r>
              <a:rPr lang="en-US" sz="2400" baseline="-25000" dirty="0" err="1"/>
              <a:t>,</a:t>
            </a:r>
            <a:r>
              <a:rPr lang="en-US" sz="2400" i="1" baseline="-25000" dirty="0" err="1"/>
              <a:t>j</a:t>
            </a:r>
            <a:r>
              <a:rPr lang="en-US" sz="2400" dirty="0"/>
              <a:t>&gt; </a:t>
            </a:r>
          </a:p>
          <a:p>
            <a:pPr lvl="1"/>
            <a:r>
              <a:rPr lang="en-US" sz="2400" i="1" dirty="0" err="1"/>
              <a:t>q</a:t>
            </a:r>
            <a:r>
              <a:rPr lang="en-US" sz="2400" i="1" baseline="-25000" dirty="0" err="1"/>
              <a:t>i</a:t>
            </a:r>
            <a:r>
              <a:rPr lang="en-US" sz="2400" baseline="-25000" dirty="0" err="1"/>
              <a:t>,</a:t>
            </a:r>
            <a:r>
              <a:rPr lang="en-US" sz="2400" i="1" baseline="-25000" dirty="0" err="1"/>
              <a:t>j</a:t>
            </a:r>
            <a:r>
              <a:rPr lang="en-US" sz="2400" dirty="0"/>
              <a:t> (statistic </a:t>
            </a:r>
            <a:r>
              <a:rPr lang="en-US" sz="2400" i="1" dirty="0" err="1"/>
              <a:t>i</a:t>
            </a:r>
            <a:r>
              <a:rPr lang="en-US" sz="2400" dirty="0"/>
              <a:t> for day </a:t>
            </a:r>
            <a:r>
              <a:rPr lang="en-US" sz="2400" i="1" dirty="0"/>
              <a:t>j</a:t>
            </a:r>
            <a:r>
              <a:rPr lang="en-US" sz="2400" dirty="0"/>
              <a:t>) is </a:t>
            </a:r>
            <a:r>
              <a:rPr lang="en-US" sz="2400" dirty="0">
                <a:solidFill>
                  <a:srgbClr val="0000FF"/>
                </a:solidFill>
              </a:rPr>
              <a:t>count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0000FF"/>
                </a:solidFill>
              </a:rPr>
              <a:t>time interval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Weighting</a:t>
            </a:r>
            <a:r>
              <a:rPr lang="en-US" sz="2400" dirty="0"/>
              <a:t> favors </a:t>
            </a:r>
            <a:r>
              <a:rPr lang="en-US" sz="2400" dirty="0">
                <a:solidFill>
                  <a:srgbClr val="0000FF"/>
                </a:solidFill>
              </a:rPr>
              <a:t>recent </a:t>
            </a:r>
            <a:r>
              <a:rPr lang="en-US" sz="2400" dirty="0"/>
              <a:t>behavior over past behavior</a:t>
            </a:r>
          </a:p>
          <a:p>
            <a:pPr lvl="2"/>
            <a:r>
              <a:rPr lang="en-US" sz="2000" i="1" dirty="0" err="1"/>
              <a:t>A</a:t>
            </a:r>
            <a:r>
              <a:rPr lang="en-US" sz="2000" i="1" baseline="-25000" dirty="0" err="1"/>
              <a:t>k</a:t>
            </a:r>
            <a:r>
              <a:rPr lang="en-US" sz="2000" baseline="-25000" dirty="0" err="1"/>
              <a:t>,</a:t>
            </a:r>
            <a:r>
              <a:rPr lang="en-US" sz="2000" i="1" baseline="-25000" dirty="0" err="1"/>
              <a:t>j</a:t>
            </a:r>
            <a:r>
              <a:rPr lang="en-US" sz="2000" dirty="0"/>
              <a:t> sum of counts making up metric of </a:t>
            </a:r>
            <a:r>
              <a:rPr lang="en-US" sz="2000" i="1" dirty="0" err="1"/>
              <a:t>k</a:t>
            </a:r>
            <a:r>
              <a:rPr lang="en-US" sz="2000" dirty="0" err="1"/>
              <a:t>th</a:t>
            </a:r>
            <a:r>
              <a:rPr lang="en-US" sz="2000" dirty="0"/>
              <a:t> statistic on </a:t>
            </a:r>
            <a:r>
              <a:rPr lang="en-US" sz="2000" i="1" dirty="0" err="1"/>
              <a:t>j</a:t>
            </a:r>
            <a:r>
              <a:rPr lang="en-US" sz="2000" dirty="0" err="1"/>
              <a:t>th</a:t>
            </a:r>
            <a:r>
              <a:rPr lang="en-US" sz="2000" dirty="0"/>
              <a:t> day</a:t>
            </a:r>
          </a:p>
          <a:p>
            <a:pPr lvl="2"/>
            <a:r>
              <a:rPr lang="en-US" sz="2000" i="1" dirty="0">
                <a:solidFill>
                  <a:srgbClr val="0000FF"/>
                </a:solidFill>
              </a:rPr>
              <a:t>q</a:t>
            </a:r>
            <a:r>
              <a:rPr lang="en-US" sz="2000" i="1" baseline="-25000" dirty="0">
                <a:solidFill>
                  <a:srgbClr val="0000FF"/>
                </a:solidFill>
              </a:rPr>
              <a:t>k</a:t>
            </a:r>
            <a:r>
              <a:rPr lang="en-US" sz="2000" baseline="-25000" dirty="0">
                <a:solidFill>
                  <a:srgbClr val="0000FF"/>
                </a:solidFill>
              </a:rPr>
              <a:t>,</a:t>
            </a:r>
            <a:r>
              <a:rPr lang="en-US" sz="2000" i="1" baseline="-25000" dirty="0">
                <a:solidFill>
                  <a:srgbClr val="0000FF"/>
                </a:solidFill>
              </a:rPr>
              <a:t>l</a:t>
            </a:r>
            <a:r>
              <a:rPr lang="en-US" sz="2000" baseline="-25000" dirty="0">
                <a:solidFill>
                  <a:srgbClr val="0000FF"/>
                </a:solidFill>
              </a:rPr>
              <a:t>+1</a:t>
            </a:r>
            <a:r>
              <a:rPr lang="en-US" sz="2000" dirty="0"/>
              <a:t> = </a:t>
            </a:r>
            <a:r>
              <a:rPr lang="en-US" sz="2000" i="1" dirty="0"/>
              <a:t>A</a:t>
            </a:r>
            <a:r>
              <a:rPr lang="en-US" sz="2000" i="1" baseline="-25000" dirty="0"/>
              <a:t>k</a:t>
            </a:r>
            <a:r>
              <a:rPr lang="en-US" sz="2000" baseline="-25000" dirty="0"/>
              <a:t>,</a:t>
            </a:r>
            <a:r>
              <a:rPr lang="en-US" sz="2000" i="1" baseline="-25000" dirty="0"/>
              <a:t>l</a:t>
            </a:r>
            <a:r>
              <a:rPr lang="en-US" sz="2000" baseline="-25000" dirty="0"/>
              <a:t>+1 </a:t>
            </a:r>
            <a:r>
              <a:rPr lang="en-US" sz="2000" dirty="0"/>
              <a:t>– </a:t>
            </a:r>
            <a:r>
              <a:rPr lang="en-US" sz="2000" i="1" dirty="0" err="1"/>
              <a:t>A</a:t>
            </a:r>
            <a:r>
              <a:rPr lang="en-US" sz="2000" i="1" baseline="-25000" dirty="0" err="1"/>
              <a:t>k</a:t>
            </a:r>
            <a:r>
              <a:rPr lang="en-US" sz="2000" baseline="-25000" dirty="0" err="1"/>
              <a:t>,</a:t>
            </a:r>
            <a:r>
              <a:rPr lang="en-US" sz="2000" i="1" baseline="-25000" dirty="0" err="1"/>
              <a:t>l</a:t>
            </a:r>
            <a:r>
              <a:rPr lang="en-US" sz="2000" baseline="-25000" dirty="0"/>
              <a:t> </a:t>
            </a:r>
            <a:r>
              <a:rPr lang="en-US" sz="2000" dirty="0"/>
              <a:t>+ 2</a:t>
            </a:r>
            <a:r>
              <a:rPr lang="en-US" sz="2000" baseline="30000" dirty="0"/>
              <a:t>–</a:t>
            </a:r>
            <a:r>
              <a:rPr lang="en-US" sz="2000" i="1" baseline="30000" dirty="0" err="1"/>
              <a:t>rt</a:t>
            </a:r>
            <a:r>
              <a:rPr lang="en-US" sz="2000" i="1" dirty="0" err="1">
                <a:solidFill>
                  <a:srgbClr val="0000FF"/>
                </a:solidFill>
              </a:rPr>
              <a:t>q</a:t>
            </a:r>
            <a:r>
              <a:rPr lang="en-US" sz="2000" i="1" baseline="-25000" dirty="0" err="1">
                <a:solidFill>
                  <a:srgbClr val="0000FF"/>
                </a:solidFill>
              </a:rPr>
              <a:t>k</a:t>
            </a:r>
            <a:r>
              <a:rPr lang="en-US" sz="2000" baseline="-25000" dirty="0" err="1">
                <a:solidFill>
                  <a:srgbClr val="0000FF"/>
                </a:solidFill>
              </a:rPr>
              <a:t>,</a:t>
            </a:r>
            <a:r>
              <a:rPr lang="en-US" sz="2000" i="1" baseline="-25000" dirty="0" err="1">
                <a:solidFill>
                  <a:srgbClr val="0000FF"/>
                </a:solidFill>
              </a:rPr>
              <a:t>l</a:t>
            </a:r>
            <a:r>
              <a:rPr lang="en-US" sz="2000" dirty="0"/>
              <a:t> where </a:t>
            </a:r>
            <a:r>
              <a:rPr lang="en-US" sz="2000" i="1" dirty="0"/>
              <a:t>t</a:t>
            </a:r>
            <a:r>
              <a:rPr lang="en-US" sz="2000" dirty="0"/>
              <a:t> is number of log entries/total time since start, </a:t>
            </a:r>
            <a:r>
              <a:rPr lang="en-US" sz="2000" i="1" dirty="0"/>
              <a:t>r</a:t>
            </a:r>
            <a:r>
              <a:rPr lang="en-US" sz="2000" dirty="0"/>
              <a:t> factor determined through experience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51054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How do we determine what should be </a:t>
            </a:r>
            <a:r>
              <a:rPr lang="en-US" dirty="0" err="1">
                <a:solidFill>
                  <a:srgbClr val="0033CC"/>
                </a:solidFill>
              </a:rPr>
              <a:t>q'ed</a:t>
            </a:r>
            <a:r>
              <a:rPr lang="en-US" dirty="0">
                <a:solidFill>
                  <a:srgbClr val="0033CC"/>
                </a:solidFill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800" y="59436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Flaws in this approach?</a:t>
            </a:r>
          </a:p>
        </p:txBody>
      </p:sp>
    </p:spTree>
    <p:extLst>
      <p:ext uri="{BB962C8B-B14F-4D97-AF65-F5344CB8AC3E}">
        <p14:creationId xmlns:p14="http://schemas.microsoft.com/office/powerpoint/2010/main" val="345456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Problems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Assumes </a:t>
            </a:r>
            <a:r>
              <a:rPr lang="en-US" dirty="0">
                <a:solidFill>
                  <a:srgbClr val="0000FF"/>
                </a:solidFill>
              </a:rPr>
              <a:t>behavior</a:t>
            </a:r>
            <a:r>
              <a:rPr lang="en-US" dirty="0"/>
              <a:t> of processes and users can be </a:t>
            </a:r>
            <a:r>
              <a:rPr lang="en-US" dirty="0">
                <a:solidFill>
                  <a:srgbClr val="0000FF"/>
                </a:solidFill>
              </a:rPr>
              <a:t>modeled statistically</a:t>
            </a:r>
          </a:p>
          <a:p>
            <a:pPr lvl="1"/>
            <a:r>
              <a:rPr lang="en-US" dirty="0"/>
              <a:t>Ideal: matches a known </a:t>
            </a:r>
            <a:r>
              <a:rPr lang="en-US" dirty="0">
                <a:solidFill>
                  <a:srgbClr val="0000FF"/>
                </a:solidFill>
              </a:rPr>
              <a:t>distribution</a:t>
            </a:r>
            <a:r>
              <a:rPr lang="en-US" dirty="0"/>
              <a:t> such as Gaussian or normal</a:t>
            </a:r>
          </a:p>
          <a:p>
            <a:pPr lvl="1"/>
            <a:r>
              <a:rPr lang="en-US" dirty="0"/>
              <a:t>Otherwise, must use techniques like </a:t>
            </a:r>
            <a:r>
              <a:rPr lang="en-US" dirty="0">
                <a:solidFill>
                  <a:srgbClr val="0000FF"/>
                </a:solidFill>
              </a:rPr>
              <a:t>clustering</a:t>
            </a:r>
            <a:r>
              <a:rPr lang="en-US" dirty="0"/>
              <a:t> to determine </a:t>
            </a:r>
            <a:r>
              <a:rPr lang="en-US" dirty="0">
                <a:solidFill>
                  <a:srgbClr val="0000FF"/>
                </a:solidFill>
              </a:rPr>
              <a:t>moments</a:t>
            </a:r>
            <a:r>
              <a:rPr lang="en-US" dirty="0"/>
              <a:t>, characteristics that show anomalies, etc.</a:t>
            </a:r>
          </a:p>
          <a:p>
            <a:r>
              <a:rPr lang="en-US" dirty="0"/>
              <a:t>Real-time computation a problem too</a:t>
            </a:r>
          </a:p>
        </p:txBody>
      </p:sp>
    </p:spTree>
    <p:extLst>
      <p:ext uri="{BB962C8B-B14F-4D97-AF65-F5344CB8AC3E}">
        <p14:creationId xmlns:p14="http://schemas.microsoft.com/office/powerpoint/2010/main" val="89303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Markov Model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FF"/>
                </a:solidFill>
              </a:rPr>
              <a:t>Past state </a:t>
            </a:r>
            <a:r>
              <a:rPr lang="en-US" sz="2800" dirty="0"/>
              <a:t>affects </a:t>
            </a:r>
            <a:r>
              <a:rPr lang="en-US" sz="2800" dirty="0">
                <a:solidFill>
                  <a:srgbClr val="0000FF"/>
                </a:solidFill>
              </a:rPr>
              <a:t>current</a:t>
            </a:r>
            <a:r>
              <a:rPr lang="en-US" sz="2800" dirty="0"/>
              <a:t> transition</a:t>
            </a:r>
          </a:p>
          <a:p>
            <a:r>
              <a:rPr lang="en-US" sz="2800" dirty="0">
                <a:solidFill>
                  <a:srgbClr val="0000FF"/>
                </a:solidFill>
              </a:rPr>
              <a:t>Anomalies</a:t>
            </a:r>
            <a:r>
              <a:rPr lang="en-US" sz="2800" dirty="0"/>
              <a:t> based upon </a:t>
            </a:r>
            <a:r>
              <a:rPr lang="en-US" sz="2800" i="1" dirty="0">
                <a:solidFill>
                  <a:srgbClr val="0000FF"/>
                </a:solidFill>
              </a:rPr>
              <a:t>sequences</a:t>
            </a:r>
            <a:r>
              <a:rPr lang="en-US" sz="2800" dirty="0">
                <a:solidFill>
                  <a:srgbClr val="0000FF"/>
                </a:solidFill>
              </a:rPr>
              <a:t> of events</a:t>
            </a:r>
            <a:r>
              <a:rPr lang="en-US" sz="2800" dirty="0"/>
              <a:t>, and not on occurrence of single event</a:t>
            </a:r>
          </a:p>
          <a:p>
            <a:r>
              <a:rPr lang="en-US" sz="2800" dirty="0"/>
              <a:t>Problem: need to train system to establish </a:t>
            </a:r>
            <a:r>
              <a:rPr lang="en-US" sz="2800" dirty="0">
                <a:solidFill>
                  <a:srgbClr val="0000FF"/>
                </a:solidFill>
              </a:rPr>
              <a:t>valid sequences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Use known</a:t>
            </a:r>
            <a:r>
              <a:rPr lang="en-US" sz="2400" dirty="0"/>
              <a:t>, training data that is not anomalous</a:t>
            </a:r>
          </a:p>
          <a:p>
            <a:pPr lvl="1"/>
            <a:r>
              <a:rPr lang="en-US" sz="2400" dirty="0"/>
              <a:t>The </a:t>
            </a:r>
            <a:r>
              <a:rPr lang="en-US" sz="2400" dirty="0">
                <a:solidFill>
                  <a:srgbClr val="0000FF"/>
                </a:solidFill>
              </a:rPr>
              <a:t>more training data</a:t>
            </a:r>
            <a:r>
              <a:rPr lang="en-US" sz="2400" dirty="0"/>
              <a:t>, the better the model</a:t>
            </a:r>
          </a:p>
          <a:p>
            <a:pPr lvl="1"/>
            <a:r>
              <a:rPr lang="en-US" sz="2400" dirty="0"/>
              <a:t>Training data should cover </a:t>
            </a:r>
            <a:r>
              <a:rPr lang="en-US" sz="2400" i="1" dirty="0">
                <a:solidFill>
                  <a:srgbClr val="0000FF"/>
                </a:solidFill>
              </a:rPr>
              <a:t>all</a:t>
            </a:r>
            <a:r>
              <a:rPr lang="en-US" sz="2400" dirty="0">
                <a:solidFill>
                  <a:srgbClr val="0000FF"/>
                </a:solidFill>
              </a:rPr>
              <a:t> possible normal uses </a:t>
            </a:r>
            <a:r>
              <a:rPr lang="en-US" sz="2400" dirty="0"/>
              <a:t>of system</a:t>
            </a:r>
          </a:p>
        </p:txBody>
      </p:sp>
    </p:spTree>
    <p:extLst>
      <p:ext uri="{BB962C8B-B14F-4D97-AF65-F5344CB8AC3E}">
        <p14:creationId xmlns:p14="http://schemas.microsoft.com/office/powerpoint/2010/main" val="16410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3194050" algn="l"/>
                <a:tab pos="5486400" algn="l"/>
              </a:tabLst>
            </a:pPr>
            <a:r>
              <a:rPr lang="en-US" sz="2800" dirty="0"/>
              <a:t>Time-based Inductive Learning (DEC)</a:t>
            </a:r>
          </a:p>
          <a:p>
            <a:pPr lvl="1">
              <a:lnSpc>
                <a:spcPct val="90000"/>
              </a:lnSpc>
              <a:tabLst>
                <a:tab pos="3194050" algn="l"/>
                <a:tab pos="5486400" algn="l"/>
              </a:tabLst>
            </a:pPr>
            <a:r>
              <a:rPr lang="en-US" sz="2400" dirty="0"/>
              <a:t>Sequence of events is </a:t>
            </a:r>
            <a:r>
              <a:rPr lang="en-US" sz="2400" i="1" dirty="0" err="1">
                <a:solidFill>
                  <a:srgbClr val="0000FF"/>
                </a:solidFill>
              </a:rPr>
              <a:t>abcdedeabcabc</a:t>
            </a:r>
            <a:endParaRPr lang="en-US" sz="2400" i="1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tabLst>
                <a:tab pos="3194050" algn="l"/>
                <a:tab pos="5486400" algn="l"/>
              </a:tabLst>
            </a:pPr>
            <a:r>
              <a:rPr lang="en-US" sz="2400" dirty="0"/>
              <a:t>Derive following rules:</a:t>
            </a:r>
          </a:p>
          <a:p>
            <a:pPr lvl="2">
              <a:lnSpc>
                <a:spcPct val="90000"/>
              </a:lnSpc>
              <a:buFontTx/>
              <a:buNone/>
              <a:tabLst>
                <a:tab pos="3194050" algn="l"/>
                <a:tab pos="5486400" algn="l"/>
              </a:tabLst>
            </a:pPr>
            <a:r>
              <a:rPr lang="en-US" sz="2000" dirty="0"/>
              <a:t>	</a:t>
            </a:r>
            <a:r>
              <a:rPr lang="en-US" sz="2000" i="1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: </a:t>
            </a:r>
            <a:r>
              <a:rPr lang="en-US" sz="2000" i="1" dirty="0" err="1"/>
              <a:t>ab</a:t>
            </a:r>
            <a:r>
              <a:rPr lang="en-US" sz="2000" dirty="0" err="1">
                <a:sym typeface="Symbol" charset="0"/>
              </a:rPr>
              <a:t></a:t>
            </a:r>
            <a:r>
              <a:rPr lang="en-US" sz="2000" i="1" dirty="0" err="1"/>
              <a:t>c</a:t>
            </a:r>
            <a:r>
              <a:rPr lang="en-US" sz="2000" dirty="0"/>
              <a:t> (1.0)	</a:t>
            </a:r>
            <a:r>
              <a:rPr lang="en-US" sz="2000" i="1" dirty="0"/>
              <a:t>R</a:t>
            </a:r>
            <a:r>
              <a:rPr lang="en-US" sz="2000" baseline="-25000" dirty="0"/>
              <a:t>2</a:t>
            </a:r>
            <a:r>
              <a:rPr lang="en-US" sz="2000" dirty="0"/>
              <a:t>: </a:t>
            </a:r>
            <a:r>
              <a:rPr lang="en-US" sz="2000" i="1" dirty="0" err="1"/>
              <a:t>c</a:t>
            </a:r>
            <a:r>
              <a:rPr lang="en-US" sz="2000" dirty="0" err="1">
                <a:sym typeface="Symbol" charset="0"/>
              </a:rPr>
              <a:t></a:t>
            </a:r>
            <a:r>
              <a:rPr lang="en-US" sz="2000" i="1" dirty="0" err="1"/>
              <a:t>d</a:t>
            </a:r>
            <a:r>
              <a:rPr lang="en-US" sz="2000" dirty="0"/>
              <a:t> (0.5)	</a:t>
            </a:r>
            <a:r>
              <a:rPr lang="en-US" sz="2000" i="1" dirty="0"/>
              <a:t>R</a:t>
            </a:r>
            <a:r>
              <a:rPr lang="en-US" sz="2000" baseline="-25000" dirty="0"/>
              <a:t>3</a:t>
            </a:r>
            <a:r>
              <a:rPr lang="en-US" sz="2000" dirty="0"/>
              <a:t>: </a:t>
            </a:r>
            <a:r>
              <a:rPr lang="en-US" sz="2000" i="1" dirty="0" err="1"/>
              <a:t>c</a:t>
            </a:r>
            <a:r>
              <a:rPr lang="en-US" sz="2000" dirty="0" err="1">
                <a:sym typeface="Symbol" charset="0"/>
              </a:rPr>
              <a:t></a:t>
            </a:r>
            <a:r>
              <a:rPr lang="en-US" sz="2000" i="1" dirty="0" err="1"/>
              <a:t>e</a:t>
            </a:r>
            <a:r>
              <a:rPr lang="en-US" sz="2000" dirty="0"/>
              <a:t> (0.5)</a:t>
            </a:r>
          </a:p>
          <a:p>
            <a:pPr lvl="2">
              <a:lnSpc>
                <a:spcPct val="90000"/>
              </a:lnSpc>
              <a:buFontTx/>
              <a:buNone/>
              <a:tabLst>
                <a:tab pos="3194050" algn="l"/>
                <a:tab pos="5486400" algn="l"/>
              </a:tabLst>
            </a:pPr>
            <a:r>
              <a:rPr lang="en-US" sz="2000" dirty="0"/>
              <a:t>	</a:t>
            </a:r>
            <a:r>
              <a:rPr lang="en-US" sz="2000" i="1" dirty="0"/>
              <a:t>R</a:t>
            </a:r>
            <a:r>
              <a:rPr lang="en-US" sz="2000" baseline="-25000" dirty="0"/>
              <a:t>4</a:t>
            </a:r>
            <a:r>
              <a:rPr lang="en-US" sz="2000" dirty="0"/>
              <a:t>: </a:t>
            </a:r>
            <a:r>
              <a:rPr lang="en-US" sz="2000" i="1" dirty="0" err="1"/>
              <a:t>d</a:t>
            </a:r>
            <a:r>
              <a:rPr lang="en-US" sz="2000" dirty="0" err="1">
                <a:sym typeface="Symbol" charset="0"/>
              </a:rPr>
              <a:t></a:t>
            </a:r>
            <a:r>
              <a:rPr lang="en-US" sz="2000" i="1" dirty="0" err="1"/>
              <a:t>e</a:t>
            </a:r>
            <a:r>
              <a:rPr lang="en-US" sz="2000" dirty="0"/>
              <a:t> (1.0)	</a:t>
            </a:r>
            <a:r>
              <a:rPr lang="en-US" sz="2000" i="1" dirty="0"/>
              <a:t>R</a:t>
            </a:r>
            <a:r>
              <a:rPr lang="en-US" sz="2000" baseline="-25000" dirty="0"/>
              <a:t>5</a:t>
            </a:r>
            <a:r>
              <a:rPr lang="en-US" sz="2000" dirty="0"/>
              <a:t>: </a:t>
            </a:r>
            <a:r>
              <a:rPr lang="en-US" sz="2000" i="1" dirty="0" err="1"/>
              <a:t>e</a:t>
            </a:r>
            <a:r>
              <a:rPr lang="en-US" sz="2000" dirty="0" err="1">
                <a:sym typeface="Symbol" charset="0"/>
              </a:rPr>
              <a:t></a:t>
            </a:r>
            <a:r>
              <a:rPr lang="en-US" sz="2000" i="1" dirty="0" err="1"/>
              <a:t>a</a:t>
            </a:r>
            <a:r>
              <a:rPr lang="en-US" sz="2000" dirty="0"/>
              <a:t> (0.5)	</a:t>
            </a:r>
            <a:r>
              <a:rPr lang="en-US" sz="2000" i="1" dirty="0"/>
              <a:t>R</a:t>
            </a:r>
            <a:r>
              <a:rPr lang="en-US" sz="2000" baseline="-25000" dirty="0"/>
              <a:t>6</a:t>
            </a:r>
            <a:r>
              <a:rPr lang="en-US" sz="2000" dirty="0"/>
              <a:t>: </a:t>
            </a:r>
            <a:r>
              <a:rPr lang="en-US" sz="2000" i="1" dirty="0" err="1"/>
              <a:t>e</a:t>
            </a:r>
            <a:r>
              <a:rPr lang="en-US" sz="2000" dirty="0" err="1">
                <a:sym typeface="Symbol" charset="0"/>
              </a:rPr>
              <a:t></a:t>
            </a:r>
            <a:r>
              <a:rPr lang="en-US" sz="2000" i="1" dirty="0" err="1"/>
              <a:t>d</a:t>
            </a:r>
            <a:r>
              <a:rPr lang="en-US" sz="2000" dirty="0"/>
              <a:t> (0.5)</a:t>
            </a:r>
          </a:p>
          <a:p>
            <a:pPr lvl="1">
              <a:lnSpc>
                <a:spcPct val="90000"/>
              </a:lnSpc>
              <a:tabLst>
                <a:tab pos="3194050" algn="l"/>
                <a:tab pos="5486400" algn="l"/>
              </a:tabLst>
            </a:pPr>
            <a:r>
              <a:rPr lang="en-US" sz="2400" dirty="0"/>
              <a:t>Seen: </a:t>
            </a:r>
            <a:r>
              <a:rPr lang="en-US" sz="2400" i="1" dirty="0" err="1">
                <a:solidFill>
                  <a:srgbClr val="0000FF"/>
                </a:solidFill>
              </a:rPr>
              <a:t>abd</a:t>
            </a:r>
            <a:r>
              <a:rPr lang="en-US" sz="2400" dirty="0"/>
              <a:t> </a:t>
            </a:r>
          </a:p>
          <a:p>
            <a:pPr lvl="2">
              <a:lnSpc>
                <a:spcPct val="90000"/>
              </a:lnSpc>
              <a:tabLst>
                <a:tab pos="3194050" algn="l"/>
                <a:tab pos="5486400" algn="l"/>
              </a:tabLst>
            </a:pPr>
            <a:r>
              <a:rPr lang="en-US" sz="2000" dirty="0"/>
              <a:t>triggers alert</a:t>
            </a:r>
          </a:p>
          <a:p>
            <a:pPr lvl="2">
              <a:lnSpc>
                <a:spcPct val="90000"/>
              </a:lnSpc>
              <a:tabLst>
                <a:tab pos="3194050" algn="l"/>
                <a:tab pos="5486400" algn="l"/>
              </a:tabLst>
            </a:pPr>
            <a:r>
              <a:rPr lang="en-US" sz="2000" i="1" dirty="0"/>
              <a:t>c</a:t>
            </a:r>
            <a:r>
              <a:rPr lang="en-US" sz="2000" dirty="0"/>
              <a:t> always follows </a:t>
            </a:r>
            <a:r>
              <a:rPr lang="en-US" sz="2000" i="1" dirty="0" err="1"/>
              <a:t>ab</a:t>
            </a:r>
            <a:r>
              <a:rPr lang="en-US" sz="2000" dirty="0"/>
              <a:t> in rule set</a:t>
            </a:r>
          </a:p>
          <a:p>
            <a:pPr lvl="1">
              <a:lnSpc>
                <a:spcPct val="90000"/>
              </a:lnSpc>
              <a:tabLst>
                <a:tab pos="3194050" algn="l"/>
                <a:tab pos="5486400" algn="l"/>
              </a:tabLst>
            </a:pPr>
            <a:r>
              <a:rPr lang="en-US" sz="2400" dirty="0"/>
              <a:t>Seen: </a:t>
            </a:r>
            <a:r>
              <a:rPr lang="en-US" sz="2400" i="1" dirty="0" err="1">
                <a:solidFill>
                  <a:srgbClr val="0000FF"/>
                </a:solidFill>
              </a:rPr>
              <a:t>acf</a:t>
            </a:r>
            <a:endParaRPr lang="en-US" sz="2400" dirty="0">
              <a:solidFill>
                <a:srgbClr val="0000FF"/>
              </a:solidFill>
            </a:endParaRPr>
          </a:p>
          <a:p>
            <a:pPr lvl="2">
              <a:lnSpc>
                <a:spcPct val="90000"/>
              </a:lnSpc>
              <a:tabLst>
                <a:tab pos="3194050" algn="l"/>
                <a:tab pos="5486400" algn="l"/>
              </a:tabLst>
            </a:pPr>
            <a:r>
              <a:rPr lang="en-US" sz="2000" dirty="0"/>
              <a:t>strict interpretation:  </a:t>
            </a:r>
            <a:r>
              <a:rPr lang="en-US" sz="2000" dirty="0">
                <a:solidFill>
                  <a:srgbClr val="0000FF"/>
                </a:solidFill>
              </a:rPr>
              <a:t>trigger alert </a:t>
            </a:r>
            <a:r>
              <a:rPr lang="en-US" sz="2000" dirty="0"/>
              <a:t>since only </a:t>
            </a:r>
            <a:r>
              <a:rPr lang="en-US" sz="2000" dirty="0">
                <a:solidFill>
                  <a:srgbClr val="0000FF"/>
                </a:solidFill>
              </a:rPr>
              <a:t>d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00FF"/>
                </a:solidFill>
              </a:rPr>
              <a:t>e</a:t>
            </a:r>
            <a:r>
              <a:rPr lang="en-US" sz="2000" dirty="0"/>
              <a:t> follow </a:t>
            </a:r>
            <a:r>
              <a:rPr lang="en-US" sz="2000" dirty="0">
                <a:solidFill>
                  <a:srgbClr val="0000FF"/>
                </a:solidFill>
              </a:rPr>
              <a:t>c</a:t>
            </a:r>
          </a:p>
          <a:p>
            <a:pPr lvl="2">
              <a:lnSpc>
                <a:spcPct val="90000"/>
              </a:lnSpc>
              <a:tabLst>
                <a:tab pos="3194050" algn="l"/>
                <a:tab pos="5486400" algn="l"/>
              </a:tabLst>
            </a:pPr>
            <a:r>
              <a:rPr lang="en-US" sz="2000" dirty="0"/>
              <a:t>probabilistic interpretation:  </a:t>
            </a:r>
            <a:r>
              <a:rPr lang="en-US" sz="2000" dirty="0">
                <a:solidFill>
                  <a:srgbClr val="0000FF"/>
                </a:solidFill>
              </a:rPr>
              <a:t>no alert </a:t>
            </a:r>
            <a:r>
              <a:rPr lang="en-US" sz="2000" dirty="0"/>
              <a:t>as multiple events </a:t>
            </a:r>
            <a:r>
              <a:rPr lang="en-US" sz="2000" i="1" dirty="0"/>
              <a:t>can</a:t>
            </a:r>
            <a:r>
              <a:rPr lang="en-US" sz="2000" dirty="0"/>
              <a:t> follow </a:t>
            </a:r>
            <a:r>
              <a:rPr lang="en-US" sz="2000" i="1" dirty="0"/>
              <a:t>c</a:t>
            </a:r>
            <a:endParaRPr lang="en-US" sz="2000" dirty="0"/>
          </a:p>
          <a:p>
            <a:pPr lvl="2">
              <a:lnSpc>
                <a:spcPct val="90000"/>
              </a:lnSpc>
              <a:tabLst>
                <a:tab pos="3194050" algn="l"/>
                <a:tab pos="5486400" algn="l"/>
              </a:tabLst>
            </a:pPr>
            <a:r>
              <a:rPr lang="en-US" sz="2000" dirty="0"/>
              <a:t>May </a:t>
            </a:r>
            <a:r>
              <a:rPr lang="en-US" sz="2000" dirty="0">
                <a:solidFill>
                  <a:srgbClr val="0000FF"/>
                </a:solidFill>
              </a:rPr>
              <a:t>add rule </a:t>
            </a:r>
            <a:r>
              <a:rPr lang="en-US" sz="2000" i="1" dirty="0"/>
              <a:t>R</a:t>
            </a:r>
            <a:r>
              <a:rPr lang="en-US" sz="2000" baseline="-25000" dirty="0"/>
              <a:t>7</a:t>
            </a:r>
            <a:r>
              <a:rPr lang="en-US" sz="2000" dirty="0"/>
              <a:t>: </a:t>
            </a:r>
            <a:r>
              <a:rPr lang="en-US" sz="2000" i="1" dirty="0" err="1"/>
              <a:t>c</a:t>
            </a:r>
            <a:r>
              <a:rPr lang="en-US" sz="2000" dirty="0" err="1">
                <a:sym typeface="Symbol" charset="0"/>
              </a:rPr>
              <a:t></a:t>
            </a:r>
            <a:r>
              <a:rPr lang="en-US" sz="2000" i="1" dirty="0" err="1"/>
              <a:t>f</a:t>
            </a:r>
            <a:r>
              <a:rPr lang="en-US" sz="2000" dirty="0"/>
              <a:t> (0.33); adjust </a:t>
            </a:r>
            <a:r>
              <a:rPr lang="en-US" sz="2000" i="1" dirty="0"/>
              <a:t>R</a:t>
            </a:r>
            <a:r>
              <a:rPr lang="en-US" sz="2000" baseline="-25000" dirty="0"/>
              <a:t>2</a:t>
            </a:r>
            <a:r>
              <a:rPr lang="en-US" sz="2000" dirty="0"/>
              <a:t>, </a:t>
            </a:r>
            <a:r>
              <a:rPr lang="en-US" sz="2000" i="1" dirty="0"/>
              <a:t>R</a:t>
            </a:r>
            <a:r>
              <a:rPr lang="en-US" sz="2000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1978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 of Intrusion Detection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Anomaly detection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What is usual, is known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What is unusual, is bad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Misuse detection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What is bad, is known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What is not bad, is good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Specification-based detection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What is good, is known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What is not good, is bad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1066800"/>
            <a:ext cx="5257800" cy="1295400"/>
          </a:xfrm>
          <a:prstGeom prst="rect">
            <a:avLst/>
          </a:prstGeom>
          <a:ln w="76200" cmpd="sng">
            <a:solidFill>
              <a:srgbClr val="FF66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en-US" sz="2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041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072E-6 3.49063E-6 L -0.00416 0.194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97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Misuse Modeling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Determines whether a </a:t>
            </a:r>
            <a:r>
              <a:rPr lang="en-US" sz="2800" dirty="0">
                <a:solidFill>
                  <a:srgbClr val="0000FF"/>
                </a:solidFill>
              </a:rPr>
              <a:t>sequence of instructions </a:t>
            </a:r>
            <a:r>
              <a:rPr lang="en-US" sz="2800" dirty="0"/>
              <a:t>being executed is known to violate the site </a:t>
            </a:r>
            <a:r>
              <a:rPr lang="en-US" sz="2800" dirty="0">
                <a:solidFill>
                  <a:srgbClr val="0000FF"/>
                </a:solidFill>
              </a:rPr>
              <a:t>security policy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Descriptions of </a:t>
            </a:r>
            <a:r>
              <a:rPr lang="en-US" sz="2400" dirty="0">
                <a:solidFill>
                  <a:srgbClr val="0000FF"/>
                </a:solidFill>
              </a:rPr>
              <a:t>known or potential exploits </a:t>
            </a:r>
            <a:r>
              <a:rPr lang="en-US" sz="2400" dirty="0"/>
              <a:t>grouped into </a:t>
            </a:r>
            <a:r>
              <a:rPr lang="en-US" sz="2400" i="1" dirty="0">
                <a:solidFill>
                  <a:srgbClr val="0000FF"/>
                </a:solidFill>
              </a:rPr>
              <a:t>rule sets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IDS matches </a:t>
            </a:r>
            <a:r>
              <a:rPr lang="en-US" sz="2400" dirty="0">
                <a:solidFill>
                  <a:srgbClr val="0000FF"/>
                </a:solidFill>
              </a:rPr>
              <a:t>data</a:t>
            </a:r>
            <a:r>
              <a:rPr lang="en-US" sz="2400" dirty="0"/>
              <a:t> against </a:t>
            </a:r>
            <a:r>
              <a:rPr lang="en-US" sz="2400" dirty="0">
                <a:solidFill>
                  <a:srgbClr val="0000FF"/>
                </a:solidFill>
              </a:rPr>
              <a:t>rule sets</a:t>
            </a:r>
            <a:r>
              <a:rPr lang="en-US" sz="2400" dirty="0"/>
              <a:t>; on success, potential attack found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Cannot detect attacks </a:t>
            </a:r>
            <a:r>
              <a:rPr lang="en-US" sz="2800" dirty="0">
                <a:solidFill>
                  <a:srgbClr val="0000FF"/>
                </a:solidFill>
              </a:rPr>
              <a:t>unknown</a:t>
            </a:r>
            <a:r>
              <a:rPr lang="en-US" sz="2800" dirty="0"/>
              <a:t> to developers of rule sets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 rules to cover them</a:t>
            </a:r>
          </a:p>
        </p:txBody>
      </p:sp>
    </p:spTree>
    <p:extLst>
      <p:ext uri="{BB962C8B-B14F-4D97-AF65-F5344CB8AC3E}">
        <p14:creationId xmlns:p14="http://schemas.microsoft.com/office/powerpoint/2010/main" val="7555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54276" name="Rectangle 4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3352800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/>
              <a:t>Network Flight Recorder</a:t>
            </a:r>
          </a:p>
          <a:p>
            <a:pPr lvl="1"/>
            <a:r>
              <a:rPr lang="en-US" sz="2700" dirty="0"/>
              <a:t>Built to make adding new rules easily</a:t>
            </a:r>
          </a:p>
          <a:p>
            <a:pPr lvl="1"/>
            <a:r>
              <a:rPr lang="en-US" sz="2700" dirty="0"/>
              <a:t>Architecture: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Packet sucker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read packets </a:t>
            </a:r>
            <a:r>
              <a:rPr lang="en-US" dirty="0"/>
              <a:t>from network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Decision engine</a:t>
            </a:r>
            <a:r>
              <a:rPr lang="en-US" dirty="0"/>
              <a:t>: uses filters to </a:t>
            </a:r>
            <a:r>
              <a:rPr lang="en-US" dirty="0">
                <a:solidFill>
                  <a:srgbClr val="0000FF"/>
                </a:solidFill>
              </a:rPr>
              <a:t>extract information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Backend</a:t>
            </a:r>
            <a:r>
              <a:rPr lang="en-US" dirty="0"/>
              <a:t>: write data generated by </a:t>
            </a:r>
            <a:r>
              <a:rPr lang="en-US" dirty="0">
                <a:solidFill>
                  <a:srgbClr val="0000FF"/>
                </a:solidFill>
              </a:rPr>
              <a:t>filters </a:t>
            </a:r>
            <a:r>
              <a:rPr lang="en-US" dirty="0"/>
              <a:t>to disk</a:t>
            </a:r>
          </a:p>
          <a:p>
            <a:pPr lvl="3"/>
            <a:r>
              <a:rPr lang="en-US" dirty="0">
                <a:solidFill>
                  <a:srgbClr val="0000FF"/>
                </a:solidFill>
              </a:rPr>
              <a:t>Query backend </a:t>
            </a:r>
            <a:r>
              <a:rPr lang="en-US" dirty="0"/>
              <a:t>allows administrators to extract raw, </a:t>
            </a:r>
            <a:r>
              <a:rPr lang="en-US" dirty="0" err="1"/>
              <a:t>postprocessed</a:t>
            </a:r>
            <a:r>
              <a:rPr lang="en-US" dirty="0"/>
              <a:t> data</a:t>
            </a:r>
          </a:p>
          <a:p>
            <a:pPr lvl="3"/>
            <a:r>
              <a:rPr lang="en-US" dirty="0"/>
              <a:t>Query backend is separate from NFR process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Filters written in N-code language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Example: ignore all traffic not intended for 2 web servers: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3000" y="4419600"/>
            <a:ext cx="6553200" cy="192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90000"/>
              </a:lnSpc>
              <a:buFontTx/>
              <a:buNone/>
            </a:pPr>
            <a:r>
              <a:rPr lang="en-US" sz="1200" b="0" dirty="0">
                <a:latin typeface="Courier New"/>
                <a:cs typeface="Courier New"/>
              </a:rPr>
              <a:t># list of my web servers</a:t>
            </a:r>
          </a:p>
          <a:p>
            <a:pPr lvl="1" algn="l">
              <a:lnSpc>
                <a:spcPct val="90000"/>
              </a:lnSpc>
              <a:buFontTx/>
              <a:buNone/>
            </a:pPr>
            <a:r>
              <a:rPr lang="en-US" sz="1200" b="0" dirty="0">
                <a:latin typeface="Courier New"/>
                <a:cs typeface="Courier New"/>
              </a:rPr>
              <a:t>	</a:t>
            </a:r>
            <a:r>
              <a:rPr lang="en-US" sz="1200" b="0" dirty="0" err="1">
                <a:latin typeface="Courier New"/>
                <a:cs typeface="Courier New"/>
              </a:rPr>
              <a:t>my_web_servers</a:t>
            </a:r>
            <a:r>
              <a:rPr lang="en-US" sz="1200" b="0" dirty="0">
                <a:latin typeface="Courier New"/>
                <a:cs typeface="Courier New"/>
              </a:rPr>
              <a:t> = [ 10.237.100.189 10.237.55.93 ] ;</a:t>
            </a:r>
          </a:p>
          <a:p>
            <a:pPr lvl="1" algn="l">
              <a:lnSpc>
                <a:spcPct val="90000"/>
              </a:lnSpc>
              <a:buFontTx/>
              <a:buNone/>
            </a:pPr>
            <a:r>
              <a:rPr lang="en-US" sz="1200" b="0" dirty="0">
                <a:latin typeface="Courier New"/>
                <a:cs typeface="Courier New"/>
              </a:rPr>
              <a:t>	# we assume all HTTP traffic is on port 80</a:t>
            </a:r>
          </a:p>
          <a:p>
            <a:pPr lvl="1" algn="l">
              <a:lnSpc>
                <a:spcPct val="90000"/>
              </a:lnSpc>
              <a:buFontTx/>
              <a:buNone/>
            </a:pPr>
            <a:r>
              <a:rPr lang="en-US" sz="1200" b="0" dirty="0">
                <a:latin typeface="Courier New"/>
                <a:cs typeface="Courier New"/>
              </a:rPr>
              <a:t>	filter watch </a:t>
            </a:r>
            <a:r>
              <a:rPr lang="en-US" sz="1200" b="0" dirty="0" err="1">
                <a:latin typeface="Courier New"/>
                <a:cs typeface="Courier New"/>
              </a:rPr>
              <a:t>tcp</a:t>
            </a:r>
            <a:r>
              <a:rPr lang="en-US" sz="1200" b="0" dirty="0">
                <a:latin typeface="Courier New"/>
                <a:cs typeface="Courier New"/>
              </a:rPr>
              <a:t> ( client, dport:80 )</a:t>
            </a:r>
          </a:p>
          <a:p>
            <a:pPr lvl="1" algn="l">
              <a:lnSpc>
                <a:spcPct val="90000"/>
              </a:lnSpc>
              <a:buFontTx/>
              <a:buNone/>
            </a:pPr>
            <a:r>
              <a:rPr lang="en-US" sz="1200" b="0" dirty="0">
                <a:latin typeface="Courier New"/>
                <a:cs typeface="Courier New"/>
              </a:rPr>
              <a:t>	{</a:t>
            </a:r>
          </a:p>
          <a:p>
            <a:pPr lvl="1" algn="l">
              <a:lnSpc>
                <a:spcPct val="90000"/>
              </a:lnSpc>
              <a:buFontTx/>
              <a:buNone/>
            </a:pPr>
            <a:r>
              <a:rPr lang="en-US" sz="1200" b="0" dirty="0">
                <a:latin typeface="Courier New"/>
                <a:cs typeface="Courier New"/>
              </a:rPr>
              <a:t>		if (</a:t>
            </a:r>
            <a:r>
              <a:rPr lang="en-US" sz="1200" b="0" dirty="0" err="1">
                <a:latin typeface="Courier New"/>
                <a:cs typeface="Courier New"/>
              </a:rPr>
              <a:t>ip.dest</a:t>
            </a:r>
            <a:r>
              <a:rPr lang="en-US" sz="1200" b="0" dirty="0">
                <a:latin typeface="Courier New"/>
                <a:cs typeface="Courier New"/>
              </a:rPr>
              <a:t> != </a:t>
            </a:r>
            <a:r>
              <a:rPr lang="en-US" sz="1200" b="0" dirty="0" err="1">
                <a:latin typeface="Courier New"/>
                <a:cs typeface="Courier New"/>
              </a:rPr>
              <a:t>my_web_servers</a:t>
            </a:r>
            <a:r>
              <a:rPr lang="en-US" sz="1200" b="0" dirty="0">
                <a:latin typeface="Courier New"/>
                <a:cs typeface="Courier New"/>
              </a:rPr>
              <a:t>)</a:t>
            </a:r>
          </a:p>
          <a:p>
            <a:pPr lvl="1" algn="l">
              <a:lnSpc>
                <a:spcPct val="90000"/>
              </a:lnSpc>
              <a:buFontTx/>
              <a:buNone/>
            </a:pPr>
            <a:r>
              <a:rPr lang="en-US" sz="1200" b="0" dirty="0">
                <a:latin typeface="Courier New"/>
                <a:cs typeface="Courier New"/>
              </a:rPr>
              <a:t>			return;</a:t>
            </a:r>
          </a:p>
          <a:p>
            <a:pPr lvl="1" algn="l">
              <a:lnSpc>
                <a:spcPct val="90000"/>
              </a:lnSpc>
              <a:buFontTx/>
              <a:buNone/>
            </a:pPr>
            <a:r>
              <a:rPr lang="en-US" sz="1200" b="0" dirty="0">
                <a:latin typeface="Courier New"/>
                <a:cs typeface="Courier New"/>
              </a:rPr>
              <a:t>	# now process the packet; we just write out packet info</a:t>
            </a:r>
          </a:p>
          <a:p>
            <a:pPr lvl="1" algn="l">
              <a:lnSpc>
                <a:spcPct val="90000"/>
              </a:lnSpc>
              <a:buFontTx/>
              <a:buNone/>
            </a:pPr>
            <a:r>
              <a:rPr lang="en-US" sz="1200" b="0" dirty="0">
                <a:latin typeface="Courier New"/>
                <a:cs typeface="Courier New"/>
              </a:rPr>
              <a:t>		record </a:t>
            </a:r>
            <a:r>
              <a:rPr lang="en-US" sz="1200" b="0" dirty="0" err="1">
                <a:latin typeface="Courier New"/>
                <a:cs typeface="Courier New"/>
              </a:rPr>
              <a:t>system.time</a:t>
            </a:r>
            <a:r>
              <a:rPr lang="en-US" sz="1200" b="0" dirty="0">
                <a:latin typeface="Courier New"/>
                <a:cs typeface="Courier New"/>
              </a:rPr>
              <a:t>, </a:t>
            </a:r>
            <a:r>
              <a:rPr lang="en-US" sz="1200" b="0" dirty="0" err="1">
                <a:latin typeface="Courier New"/>
                <a:cs typeface="Courier New"/>
              </a:rPr>
              <a:t>ip.src</a:t>
            </a:r>
            <a:r>
              <a:rPr lang="en-US" sz="1200" b="0" dirty="0">
                <a:latin typeface="Courier New"/>
                <a:cs typeface="Courier New"/>
              </a:rPr>
              <a:t>, </a:t>
            </a:r>
            <a:r>
              <a:rPr lang="en-US" sz="1200" b="0" dirty="0" err="1">
                <a:latin typeface="Courier New"/>
                <a:cs typeface="Courier New"/>
              </a:rPr>
              <a:t>ip.dest</a:t>
            </a:r>
            <a:r>
              <a:rPr lang="en-US" sz="1200" b="0" dirty="0">
                <a:latin typeface="Courier New"/>
                <a:cs typeface="Courier New"/>
              </a:rPr>
              <a:t> to </a:t>
            </a:r>
            <a:r>
              <a:rPr lang="en-US" sz="1200" b="0" dirty="0" err="1">
                <a:latin typeface="Courier New"/>
                <a:cs typeface="Courier New"/>
              </a:rPr>
              <a:t>www._list</a:t>
            </a:r>
            <a:r>
              <a:rPr lang="en-US" sz="1200" b="0" dirty="0">
                <a:latin typeface="Courier New"/>
                <a:cs typeface="Courier New"/>
              </a:rPr>
              <a:t>;</a:t>
            </a:r>
          </a:p>
          <a:p>
            <a:pPr lvl="1" algn="l">
              <a:lnSpc>
                <a:spcPct val="90000"/>
              </a:lnSpc>
              <a:buFontTx/>
              <a:buNone/>
            </a:pPr>
            <a:r>
              <a:rPr lang="en-US" sz="1200" b="0" dirty="0">
                <a:latin typeface="Courier New"/>
                <a:cs typeface="Courier New"/>
              </a:rPr>
              <a:t>	}</a:t>
            </a:r>
          </a:p>
          <a:p>
            <a:pPr lvl="1" algn="l">
              <a:lnSpc>
                <a:spcPct val="90000"/>
              </a:lnSpc>
              <a:buFontTx/>
              <a:buNone/>
            </a:pPr>
            <a:r>
              <a:rPr lang="en-US" sz="1200" b="0" dirty="0">
                <a:latin typeface="Courier New"/>
                <a:cs typeface="Courier New"/>
              </a:rPr>
              <a:t>	</a:t>
            </a:r>
            <a:r>
              <a:rPr lang="en-US" sz="1200" b="0" dirty="0" err="1">
                <a:latin typeface="Courier New"/>
                <a:cs typeface="Courier New"/>
              </a:rPr>
              <a:t>www_list</a:t>
            </a:r>
            <a:r>
              <a:rPr lang="en-US" sz="1200" b="0" dirty="0">
                <a:latin typeface="Courier New"/>
                <a:cs typeface="Courier New"/>
              </a:rPr>
              <a:t> = recorder(</a:t>
            </a:r>
            <a:r>
              <a:rPr lang="ja-JP" altLang="en-US" sz="1200" b="0" dirty="0">
                <a:latin typeface="Courier New"/>
                <a:cs typeface="Courier New"/>
              </a:rPr>
              <a:t>“</a:t>
            </a:r>
            <a:r>
              <a:rPr lang="en-US" sz="1200" b="0" dirty="0">
                <a:latin typeface="Courier New"/>
                <a:cs typeface="Courier New"/>
              </a:rPr>
              <a:t>log</a:t>
            </a:r>
            <a:r>
              <a:rPr lang="ja-JP" altLang="en-US" sz="1200" b="0" dirty="0">
                <a:latin typeface="Courier New"/>
                <a:cs typeface="Courier New"/>
              </a:rPr>
              <a:t>”</a:t>
            </a:r>
            <a:r>
              <a:rPr lang="en-US" sz="1200" b="0" dirty="0">
                <a:latin typeface="Courier New"/>
                <a:cs typeface="Courier New"/>
              </a:rPr>
              <a:t>)</a:t>
            </a:r>
            <a:endParaRPr lang="en-US" b="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7337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 of Intrusion Detection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Anomaly detection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What is usual, is known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What is unusual, is bad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Misuse detection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What is bad, is known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What is not bad, is good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Specification-based detection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What is good, is known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What is not good, is bad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2362200"/>
            <a:ext cx="5257800" cy="1295400"/>
          </a:xfrm>
          <a:prstGeom prst="rect">
            <a:avLst/>
          </a:prstGeom>
          <a:ln w="76200" cmpd="sng">
            <a:solidFill>
              <a:srgbClr val="FF66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en-US" sz="2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610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072E-6 3.49063E-6 L -0.00416 0.194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97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Specification Modeling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Determines whether </a:t>
            </a:r>
            <a:r>
              <a:rPr lang="en-US" dirty="0">
                <a:solidFill>
                  <a:srgbClr val="0000FF"/>
                </a:solidFill>
              </a:rPr>
              <a:t>execution of sequence </a:t>
            </a:r>
            <a:r>
              <a:rPr lang="en-US" dirty="0"/>
              <a:t>of instructions violates </a:t>
            </a:r>
            <a:r>
              <a:rPr lang="en-US" dirty="0">
                <a:solidFill>
                  <a:srgbClr val="0000FF"/>
                </a:solidFill>
              </a:rPr>
              <a:t>specification</a:t>
            </a:r>
          </a:p>
          <a:p>
            <a:pPr lvl="1"/>
            <a:r>
              <a:rPr lang="en-US" dirty="0"/>
              <a:t>has side benefit of forcing upfront </a:t>
            </a:r>
            <a:r>
              <a:rPr lang="en-US" dirty="0">
                <a:solidFill>
                  <a:srgbClr val="0000FF"/>
                </a:solidFill>
              </a:rPr>
              <a:t>specification of security policy</a:t>
            </a:r>
            <a:r>
              <a:rPr lang="en-US" dirty="0"/>
              <a:t> … requiring </a:t>
            </a:r>
            <a:r>
              <a:rPr lang="en-US" dirty="0">
                <a:solidFill>
                  <a:srgbClr val="0000FF"/>
                </a:solidFill>
              </a:rPr>
              <a:t>analysis of legal/illegal operations</a:t>
            </a:r>
          </a:p>
          <a:p>
            <a:r>
              <a:rPr lang="en-US" dirty="0"/>
              <a:t>Only need to check programs that alter </a:t>
            </a:r>
            <a:r>
              <a:rPr lang="en-US" dirty="0">
                <a:solidFill>
                  <a:srgbClr val="0000FF"/>
                </a:solidFill>
              </a:rPr>
              <a:t>protection state </a:t>
            </a:r>
            <a:r>
              <a:rPr lang="en-US" dirty="0"/>
              <a:t>of system</a:t>
            </a:r>
          </a:p>
        </p:txBody>
      </p:sp>
    </p:spTree>
    <p:extLst>
      <p:ext uri="{BB962C8B-B14F-4D97-AF65-F5344CB8AC3E}">
        <p14:creationId xmlns:p14="http://schemas.microsoft.com/office/powerpoint/2010/main" val="221941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altLang="en-US" dirty="0"/>
              <a:t>First Line of Defense: </a:t>
            </a:r>
            <a:r>
              <a:rPr lang="en-US" altLang="en-US" dirty="0" smtClean="0"/>
              <a:t>The </a:t>
            </a:r>
            <a:r>
              <a:rPr lang="en-US" altLang="en-US" dirty="0"/>
              <a:t>Firewall</a:t>
            </a:r>
            <a:endParaRPr lang="en-US" dirty="0"/>
          </a:p>
        </p:txBody>
      </p:sp>
      <p:sp>
        <p:nvSpPr>
          <p:cNvPr id="149" name="Rectangle 392"/>
          <p:cNvSpPr txBox="1">
            <a:spLocks noChangeArrowheads="1"/>
          </p:cNvSpPr>
          <p:nvPr/>
        </p:nvSpPr>
        <p:spPr bwMode="auto">
          <a:xfrm>
            <a:off x="477838" y="1335088"/>
            <a:ext cx="77724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algn="just"/>
            <a:r>
              <a:rPr lang="en-US" altLang="en-US" sz="2500" b="0" dirty="0">
                <a:solidFill>
                  <a:srgbClr val="0000FF"/>
                </a:solidFill>
              </a:rPr>
              <a:t>Primary means </a:t>
            </a:r>
            <a:r>
              <a:rPr lang="en-US" altLang="en-US" sz="2500" b="0" dirty="0"/>
              <a:t>of securing a private network against penetration from a public network</a:t>
            </a:r>
          </a:p>
          <a:p>
            <a:pPr algn="just"/>
            <a:r>
              <a:rPr lang="en-US" altLang="en-US" sz="2500" b="0" dirty="0"/>
              <a:t>An </a:t>
            </a:r>
            <a:r>
              <a:rPr lang="en-US" altLang="en-US" sz="2500" b="0" dirty="0">
                <a:solidFill>
                  <a:srgbClr val="0000FF"/>
                </a:solidFill>
              </a:rPr>
              <a:t>access control device</a:t>
            </a:r>
            <a:r>
              <a:rPr lang="en-US" altLang="en-US" sz="2500" b="0" dirty="0"/>
              <a:t>, performing </a:t>
            </a:r>
            <a:r>
              <a:rPr lang="en-US" altLang="en-US" sz="2500" b="0" dirty="0">
                <a:solidFill>
                  <a:srgbClr val="0000FF"/>
                </a:solidFill>
              </a:rPr>
              <a:t>perimeter security</a:t>
            </a:r>
            <a:r>
              <a:rPr lang="en-US" altLang="en-US" sz="2500" b="0" dirty="0"/>
              <a:t> by deciding which packets are allowed or denied, and which must be </a:t>
            </a:r>
            <a:r>
              <a:rPr lang="en-US" altLang="en-US" sz="2500" b="0" dirty="0">
                <a:solidFill>
                  <a:srgbClr val="0000FF"/>
                </a:solidFill>
              </a:rPr>
              <a:t>modified</a:t>
            </a:r>
            <a:r>
              <a:rPr lang="en-US" altLang="en-US" sz="2500" b="0" dirty="0"/>
              <a:t> before passing</a:t>
            </a:r>
          </a:p>
          <a:p>
            <a:pPr algn="just"/>
            <a:r>
              <a:rPr lang="en-US" altLang="en-US" sz="2500" b="0" dirty="0">
                <a:solidFill>
                  <a:srgbClr val="0000FF"/>
                </a:solidFill>
              </a:rPr>
              <a:t>Core</a:t>
            </a:r>
            <a:r>
              <a:rPr lang="en-US" altLang="en-US" sz="2500" b="0" dirty="0"/>
              <a:t> of enterprise’s comprehensive security policy</a:t>
            </a:r>
          </a:p>
          <a:p>
            <a:pPr algn="just"/>
            <a:r>
              <a:rPr lang="en-US" altLang="en-US" sz="2500" b="0" dirty="0"/>
              <a:t>Can </a:t>
            </a:r>
            <a:r>
              <a:rPr lang="en-US" altLang="en-US" sz="2500" b="0" dirty="0">
                <a:solidFill>
                  <a:srgbClr val="0000FF"/>
                </a:solidFill>
              </a:rPr>
              <a:t>monitor</a:t>
            </a:r>
            <a:r>
              <a:rPr lang="en-US" altLang="en-US" sz="2500" b="0" dirty="0"/>
              <a:t> all traffic entering and leaving the private network, and </a:t>
            </a:r>
            <a:r>
              <a:rPr lang="en-US" altLang="en-US" sz="2500" b="0" dirty="0">
                <a:solidFill>
                  <a:srgbClr val="0000FF"/>
                </a:solidFill>
              </a:rPr>
              <a:t>alert the IT staff </a:t>
            </a:r>
            <a:r>
              <a:rPr lang="en-US" altLang="en-US" sz="2500" b="0" dirty="0"/>
              <a:t>to any attempts to </a:t>
            </a:r>
            <a:r>
              <a:rPr lang="en-US" altLang="en-US" sz="2500" b="0" dirty="0">
                <a:solidFill>
                  <a:srgbClr val="0000FF"/>
                </a:solidFill>
              </a:rPr>
              <a:t>circumvent security </a:t>
            </a:r>
            <a:r>
              <a:rPr lang="en-US" altLang="en-US" sz="2500" b="0" dirty="0"/>
              <a:t>or </a:t>
            </a:r>
            <a:r>
              <a:rPr lang="en-US" altLang="en-US" sz="2500" b="0" dirty="0">
                <a:solidFill>
                  <a:srgbClr val="0000FF"/>
                </a:solidFill>
              </a:rPr>
              <a:t>patterns of inappropriate use</a:t>
            </a:r>
          </a:p>
        </p:txBody>
      </p:sp>
    </p:spTree>
    <p:extLst>
      <p:ext uri="{BB962C8B-B14F-4D97-AF65-F5344CB8AC3E}">
        <p14:creationId xmlns:p14="http://schemas.microsoft.com/office/powerpoint/2010/main" val="262548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i="1" dirty="0" err="1">
                <a:solidFill>
                  <a:srgbClr val="0000FF"/>
                </a:solidFill>
              </a:rPr>
              <a:t>rdist</a:t>
            </a:r>
            <a:r>
              <a:rPr lang="en-US" sz="2800" dirty="0"/>
              <a:t> creates temp file, copies contents into it, changes protection mask, copies it into place</a:t>
            </a:r>
          </a:p>
          <a:p>
            <a:pPr lvl="1"/>
            <a:r>
              <a:rPr lang="en-US" sz="2400" dirty="0"/>
              <a:t>Attack: during copy, delete temp file and place </a:t>
            </a:r>
            <a:r>
              <a:rPr lang="en-US" sz="2400" dirty="0">
                <a:solidFill>
                  <a:srgbClr val="0000FF"/>
                </a:solidFill>
              </a:rPr>
              <a:t>symbolic link</a:t>
            </a:r>
            <a:r>
              <a:rPr lang="en-US" sz="2400" dirty="0"/>
              <a:t> with same name as temp file</a:t>
            </a:r>
          </a:p>
          <a:p>
            <a:pPr lvl="2"/>
            <a:r>
              <a:rPr lang="en-US" dirty="0"/>
              <a:t>symbolic link points to a file with </a:t>
            </a:r>
            <a:r>
              <a:rPr lang="en-US" dirty="0">
                <a:solidFill>
                  <a:srgbClr val="0000FF"/>
                </a:solidFill>
              </a:rPr>
              <a:t>attacker's access</a:t>
            </a:r>
          </a:p>
          <a:p>
            <a:pPr lvl="2"/>
            <a:r>
              <a:rPr lang="en-US" dirty="0" err="1"/>
              <a:t>rdist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changes mode</a:t>
            </a:r>
            <a:r>
              <a:rPr lang="en-US" dirty="0"/>
              <a:t>, then copies </a:t>
            </a:r>
          </a:p>
          <a:p>
            <a:r>
              <a:rPr lang="en-US" sz="2800" dirty="0"/>
              <a:t>Specification modeling</a:t>
            </a:r>
          </a:p>
          <a:p>
            <a:pPr lvl="1"/>
            <a:r>
              <a:rPr lang="en-US" sz="2400" dirty="0"/>
              <a:t>Specification of </a:t>
            </a:r>
            <a:r>
              <a:rPr lang="en-US" sz="2400" dirty="0" err="1"/>
              <a:t>chmod</a:t>
            </a:r>
            <a:r>
              <a:rPr lang="en-US" sz="2400" dirty="0"/>
              <a:t>, </a:t>
            </a:r>
            <a:r>
              <a:rPr lang="en-US" sz="2400" dirty="0" err="1"/>
              <a:t>chown</a:t>
            </a:r>
            <a:r>
              <a:rPr lang="en-US" sz="2400" dirty="0"/>
              <a:t> says that they can </a:t>
            </a:r>
            <a:r>
              <a:rPr lang="en-US" sz="2400" dirty="0">
                <a:solidFill>
                  <a:srgbClr val="0000FF"/>
                </a:solidFill>
              </a:rPr>
              <a:t>only alter attributes of files</a:t>
            </a:r>
            <a:r>
              <a:rPr lang="en-US" sz="2400" dirty="0"/>
              <a:t> that </a:t>
            </a:r>
            <a:r>
              <a:rPr lang="en-US" sz="2400" dirty="0" err="1"/>
              <a:t>rdist</a:t>
            </a:r>
            <a:r>
              <a:rPr lang="en-US" sz="2400" dirty="0"/>
              <a:t> creates</a:t>
            </a:r>
          </a:p>
          <a:p>
            <a:pPr lvl="1"/>
            <a:r>
              <a:rPr lang="en-US" sz="2400" dirty="0" err="1"/>
              <a:t>Chown</a:t>
            </a:r>
            <a:r>
              <a:rPr lang="en-US" sz="2400" dirty="0"/>
              <a:t>, </a:t>
            </a:r>
            <a:r>
              <a:rPr lang="en-US" sz="2400" dirty="0" err="1"/>
              <a:t>chmod</a:t>
            </a:r>
            <a:r>
              <a:rPr lang="en-US" sz="2400" dirty="0"/>
              <a:t> of symbolic link violates this rule because </a:t>
            </a:r>
            <a:r>
              <a:rPr lang="en-US" sz="2400" dirty="0">
                <a:solidFill>
                  <a:srgbClr val="0000FF"/>
                </a:solidFill>
              </a:rPr>
              <a:t>owner of linked file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0000FF"/>
                </a:solidFill>
              </a:rPr>
              <a:t>not</a:t>
            </a:r>
            <a:r>
              <a:rPr lang="en-US" sz="2400" dirty="0"/>
              <a:t> owner of file </a:t>
            </a:r>
            <a:r>
              <a:rPr lang="en-US" sz="2400" dirty="0" err="1"/>
              <a:t>rdist</a:t>
            </a:r>
            <a:r>
              <a:rPr lang="en-US" sz="2400" dirty="0"/>
              <a:t> is distributing</a:t>
            </a:r>
          </a:p>
        </p:txBody>
      </p:sp>
    </p:spTree>
    <p:extLst>
      <p:ext uri="{BB962C8B-B14F-4D97-AF65-F5344CB8AC3E}">
        <p14:creationId xmlns:p14="http://schemas.microsoft.com/office/powerpoint/2010/main" val="22757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and Contrast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Misuse detection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if all policy rules known</a:t>
            </a:r>
            <a:r>
              <a:rPr lang="en-US" dirty="0"/>
              <a:t>, easy to construct </a:t>
            </a:r>
            <a:r>
              <a:rPr lang="en-US" dirty="0" err="1">
                <a:solidFill>
                  <a:srgbClr val="0000FF"/>
                </a:solidFill>
              </a:rPr>
              <a:t>rulesets</a:t>
            </a:r>
            <a:r>
              <a:rPr lang="en-US" dirty="0"/>
              <a:t> to detect violations</a:t>
            </a:r>
          </a:p>
          <a:p>
            <a:pPr lvl="1"/>
            <a:r>
              <a:rPr lang="en-US" dirty="0"/>
              <a:t>Usual case is that much of </a:t>
            </a:r>
            <a:r>
              <a:rPr lang="en-US" dirty="0">
                <a:solidFill>
                  <a:srgbClr val="0000FF"/>
                </a:solidFill>
              </a:rPr>
              <a:t>policy is unspecified</a:t>
            </a:r>
            <a:r>
              <a:rPr lang="en-US" dirty="0"/>
              <a:t>, so </a:t>
            </a:r>
            <a:r>
              <a:rPr lang="en-US" dirty="0" err="1">
                <a:solidFill>
                  <a:srgbClr val="0000FF"/>
                </a:solidFill>
              </a:rPr>
              <a:t>rulesets</a:t>
            </a:r>
            <a:r>
              <a:rPr lang="en-US" dirty="0"/>
              <a:t> describe attacks, and are </a:t>
            </a:r>
            <a:r>
              <a:rPr lang="en-US" dirty="0">
                <a:solidFill>
                  <a:srgbClr val="0000FF"/>
                </a:solidFill>
              </a:rPr>
              <a:t>not complete</a:t>
            </a:r>
          </a:p>
          <a:p>
            <a:r>
              <a:rPr lang="en-US" dirty="0">
                <a:solidFill>
                  <a:srgbClr val="FF0000"/>
                </a:solidFill>
              </a:rPr>
              <a:t>Anomaly detection</a:t>
            </a:r>
            <a:r>
              <a:rPr lang="en-US" dirty="0"/>
              <a:t>: detects </a:t>
            </a:r>
            <a:r>
              <a:rPr lang="en-US" dirty="0">
                <a:solidFill>
                  <a:srgbClr val="0000FF"/>
                </a:solidFill>
              </a:rPr>
              <a:t>unusual events</a:t>
            </a:r>
            <a:r>
              <a:rPr lang="en-US" dirty="0"/>
              <a:t>, but these are </a:t>
            </a:r>
            <a:r>
              <a:rPr lang="en-US" dirty="0">
                <a:solidFill>
                  <a:srgbClr val="0000FF"/>
                </a:solidFill>
              </a:rPr>
              <a:t>not necessarily security problems</a:t>
            </a:r>
          </a:p>
          <a:p>
            <a:r>
              <a:rPr lang="en-US" dirty="0">
                <a:solidFill>
                  <a:srgbClr val="FF0000"/>
                </a:solidFill>
              </a:rPr>
              <a:t>Specification-based vs. misuse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spec assumes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specifications followed</a:t>
            </a:r>
            <a:r>
              <a:rPr lang="en-US" dirty="0"/>
              <a:t>, policy not violated</a:t>
            </a:r>
          </a:p>
          <a:p>
            <a:pPr lvl="1"/>
            <a:r>
              <a:rPr lang="en-US" dirty="0"/>
              <a:t>misuse assumes if </a:t>
            </a:r>
            <a:r>
              <a:rPr lang="en-US" dirty="0">
                <a:solidFill>
                  <a:srgbClr val="0000FF"/>
                </a:solidFill>
              </a:rPr>
              <a:t>policy as embodied in rule sets </a:t>
            </a:r>
            <a:r>
              <a:rPr lang="en-US" dirty="0"/>
              <a:t>followed, policy not violated</a:t>
            </a:r>
          </a:p>
        </p:txBody>
      </p:sp>
    </p:spTree>
    <p:extLst>
      <p:ext uri="{BB962C8B-B14F-4D97-AF65-F5344CB8AC3E}">
        <p14:creationId xmlns:p14="http://schemas.microsoft.com/office/powerpoint/2010/main" val="265756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IDS Architecture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28194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Fundamentally, a sophisticated audit system</a:t>
            </a:r>
          </a:p>
          <a:p>
            <a:pPr lvl="1"/>
            <a:r>
              <a:rPr lang="en-US" sz="2400" i="1" dirty="0">
                <a:solidFill>
                  <a:srgbClr val="FF0000"/>
                </a:solidFill>
              </a:rPr>
              <a:t>Agent</a:t>
            </a:r>
            <a:r>
              <a:rPr lang="en-US" sz="2400" dirty="0"/>
              <a:t> 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</a:rPr>
              <a:t>Gathers data </a:t>
            </a:r>
            <a:r>
              <a:rPr lang="en-US" sz="2000" dirty="0"/>
              <a:t>for analysis</a:t>
            </a:r>
          </a:p>
          <a:p>
            <a:pPr lvl="1"/>
            <a:r>
              <a:rPr lang="en-US" sz="2400" i="1" dirty="0">
                <a:solidFill>
                  <a:srgbClr val="FF0000"/>
                </a:solidFill>
              </a:rPr>
              <a:t>Director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</a:rPr>
              <a:t>Analyzes data </a:t>
            </a:r>
            <a:r>
              <a:rPr lang="en-US" sz="2000" dirty="0"/>
              <a:t>obtained from agents according to </a:t>
            </a:r>
            <a:r>
              <a:rPr lang="en-US" sz="2000" dirty="0">
                <a:solidFill>
                  <a:srgbClr val="0000FF"/>
                </a:solidFill>
              </a:rPr>
              <a:t>internal rules</a:t>
            </a:r>
          </a:p>
          <a:p>
            <a:pPr lvl="1"/>
            <a:r>
              <a:rPr lang="en-US" sz="2400" i="1" dirty="0" err="1">
                <a:solidFill>
                  <a:srgbClr val="FF0000"/>
                </a:solidFill>
              </a:rPr>
              <a:t>Notifier</a:t>
            </a:r>
            <a:r>
              <a:rPr lang="en-US" sz="2400" dirty="0"/>
              <a:t> </a:t>
            </a:r>
          </a:p>
          <a:p>
            <a:pPr lvl="2"/>
            <a:r>
              <a:rPr lang="en-US" sz="2000" dirty="0"/>
              <a:t>Obtains results from director, </a:t>
            </a:r>
            <a:r>
              <a:rPr lang="en-US" sz="2000" dirty="0">
                <a:solidFill>
                  <a:srgbClr val="0000FF"/>
                </a:solidFill>
              </a:rPr>
              <a:t>takes some action</a:t>
            </a:r>
          </a:p>
          <a:p>
            <a:pPr lvl="3"/>
            <a:r>
              <a:rPr lang="en-US" sz="1600" dirty="0"/>
              <a:t>May simply </a:t>
            </a:r>
            <a:r>
              <a:rPr lang="en-US" sz="1600" dirty="0">
                <a:solidFill>
                  <a:srgbClr val="0000FF"/>
                </a:solidFill>
              </a:rPr>
              <a:t>notify security officer</a:t>
            </a:r>
          </a:p>
          <a:p>
            <a:pPr lvl="3"/>
            <a:r>
              <a:rPr lang="en-US" sz="1600" dirty="0"/>
              <a:t>May </a:t>
            </a:r>
            <a:r>
              <a:rPr lang="en-US" sz="1600" dirty="0">
                <a:solidFill>
                  <a:srgbClr val="0000FF"/>
                </a:solidFill>
              </a:rPr>
              <a:t>reconfigure agents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00FF"/>
                </a:solidFill>
              </a:rPr>
              <a:t>director </a:t>
            </a:r>
            <a:r>
              <a:rPr lang="en-US" sz="1600" dirty="0"/>
              <a:t>to alter collection, analysis methods</a:t>
            </a:r>
          </a:p>
          <a:p>
            <a:pPr lvl="3"/>
            <a:r>
              <a:rPr lang="en-US" sz="1600" dirty="0"/>
              <a:t>May activate </a:t>
            </a:r>
            <a:r>
              <a:rPr lang="en-US" sz="1600" dirty="0">
                <a:solidFill>
                  <a:srgbClr val="0000FF"/>
                </a:solidFill>
              </a:rPr>
              <a:t>response mechanism</a:t>
            </a:r>
          </a:p>
        </p:txBody>
      </p:sp>
      <p:pic>
        <p:nvPicPr>
          <p:cNvPr id="2" name="Picture 1" descr="Untitled.jpe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0000">
            <a:off x="2050082" y="3919154"/>
            <a:ext cx="4987833" cy="251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5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</a:t>
            </a:r>
          </a:p>
        </p:txBody>
      </p:sp>
      <p:sp>
        <p:nvSpPr>
          <p:cNvPr id="63500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Obtain information </a:t>
            </a:r>
            <a:r>
              <a:rPr lang="en-US" dirty="0"/>
              <a:t>and send to director</a:t>
            </a:r>
          </a:p>
          <a:p>
            <a:r>
              <a:rPr lang="en-US" dirty="0"/>
              <a:t>May put information into another form</a:t>
            </a:r>
          </a:p>
          <a:p>
            <a:pPr lvl="1"/>
            <a:r>
              <a:rPr lang="en-US" dirty="0"/>
              <a:t>Preprocessing of records to </a:t>
            </a:r>
            <a:r>
              <a:rPr lang="en-US" dirty="0">
                <a:solidFill>
                  <a:srgbClr val="0000FF"/>
                </a:solidFill>
              </a:rPr>
              <a:t>extract relevant parts</a:t>
            </a:r>
          </a:p>
          <a:p>
            <a:r>
              <a:rPr lang="en-US" dirty="0"/>
              <a:t>May delete </a:t>
            </a:r>
            <a:r>
              <a:rPr lang="en-US" dirty="0">
                <a:solidFill>
                  <a:srgbClr val="0000FF"/>
                </a:solidFill>
              </a:rPr>
              <a:t>unneeded</a:t>
            </a:r>
            <a:r>
              <a:rPr lang="en-US" dirty="0"/>
              <a:t> information</a:t>
            </a:r>
          </a:p>
          <a:p>
            <a:r>
              <a:rPr lang="en-US" dirty="0"/>
              <a:t>Many may exist</a:t>
            </a:r>
          </a:p>
          <a:p>
            <a:r>
              <a:rPr lang="en-US" dirty="0"/>
              <a:t>Director may request agent </a:t>
            </a:r>
            <a:r>
              <a:rPr lang="en-US" dirty="0">
                <a:solidFill>
                  <a:srgbClr val="0000FF"/>
                </a:solidFill>
              </a:rPr>
              <a:t>send other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83291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IDS uses </a:t>
            </a:r>
            <a:r>
              <a:rPr lang="en-US" dirty="0">
                <a:solidFill>
                  <a:srgbClr val="0000FF"/>
                </a:solidFill>
              </a:rPr>
              <a:t>failed login attempts </a:t>
            </a:r>
            <a:r>
              <a:rPr lang="en-US" dirty="0"/>
              <a:t>in its analysis</a:t>
            </a:r>
          </a:p>
          <a:p>
            <a:pPr>
              <a:lnSpc>
                <a:spcPct val="90000"/>
              </a:lnSpc>
            </a:pPr>
            <a:r>
              <a:rPr lang="en-US" dirty="0"/>
              <a:t>Agent </a:t>
            </a:r>
            <a:r>
              <a:rPr lang="en-US" dirty="0">
                <a:solidFill>
                  <a:srgbClr val="0000FF"/>
                </a:solidFill>
              </a:rPr>
              <a:t>scans login log </a:t>
            </a:r>
            <a:r>
              <a:rPr lang="en-US" dirty="0"/>
              <a:t>every 5 minutes, sends director for each new login attempt: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Time </a:t>
            </a:r>
            <a:r>
              <a:rPr lang="en-US" dirty="0"/>
              <a:t>of failed login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Account name </a:t>
            </a:r>
            <a:r>
              <a:rPr lang="en-US" dirty="0"/>
              <a:t>and entered </a:t>
            </a:r>
            <a:r>
              <a:rPr lang="en-US" dirty="0">
                <a:solidFill>
                  <a:srgbClr val="0000FF"/>
                </a:solidFill>
              </a:rPr>
              <a:t>password</a:t>
            </a:r>
          </a:p>
          <a:p>
            <a:pPr>
              <a:lnSpc>
                <a:spcPct val="90000"/>
              </a:lnSpc>
            </a:pPr>
            <a:r>
              <a:rPr lang="en-US" dirty="0"/>
              <a:t>Director requests </a:t>
            </a:r>
            <a:r>
              <a:rPr lang="en-US" dirty="0">
                <a:solidFill>
                  <a:srgbClr val="0000FF"/>
                </a:solidFill>
              </a:rPr>
              <a:t>all records </a:t>
            </a:r>
            <a:r>
              <a:rPr lang="en-US" dirty="0"/>
              <a:t>of login (failed or not) for </a:t>
            </a:r>
            <a:r>
              <a:rPr lang="en-US" dirty="0">
                <a:solidFill>
                  <a:srgbClr val="0000FF"/>
                </a:solidFill>
              </a:rPr>
              <a:t>particular user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Suspecting a </a:t>
            </a:r>
            <a:r>
              <a:rPr lang="en-US" dirty="0">
                <a:solidFill>
                  <a:srgbClr val="0000FF"/>
                </a:solidFill>
              </a:rPr>
              <a:t>brute-force</a:t>
            </a:r>
            <a:r>
              <a:rPr lang="en-US" dirty="0"/>
              <a:t> cracking attempt</a:t>
            </a:r>
          </a:p>
        </p:txBody>
      </p:sp>
    </p:spTree>
    <p:extLst>
      <p:ext uri="{BB962C8B-B14F-4D97-AF65-F5344CB8AC3E}">
        <p14:creationId xmlns:p14="http://schemas.microsoft.com/office/powerpoint/2010/main" val="211606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Host-Based Agent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Obtain information from logs</a:t>
            </a:r>
          </a:p>
          <a:p>
            <a:pPr lvl="1"/>
            <a:r>
              <a:rPr lang="en-US" sz="2400" dirty="0"/>
              <a:t>May use </a:t>
            </a:r>
            <a:r>
              <a:rPr lang="en-US" sz="2400" dirty="0">
                <a:solidFill>
                  <a:srgbClr val="0000FF"/>
                </a:solidFill>
              </a:rPr>
              <a:t>many</a:t>
            </a:r>
            <a:r>
              <a:rPr lang="en-US" sz="2400" dirty="0"/>
              <a:t> logs as sources</a:t>
            </a:r>
          </a:p>
          <a:p>
            <a:pPr lvl="1"/>
            <a:r>
              <a:rPr lang="en-US" sz="2400" dirty="0"/>
              <a:t>May be </a:t>
            </a:r>
            <a:r>
              <a:rPr lang="en-US" sz="2400" dirty="0">
                <a:solidFill>
                  <a:srgbClr val="0000FF"/>
                </a:solidFill>
              </a:rPr>
              <a:t>security-related or not</a:t>
            </a:r>
          </a:p>
          <a:p>
            <a:pPr lvl="1"/>
            <a:r>
              <a:rPr lang="en-US" sz="2400" dirty="0"/>
              <a:t>May be </a:t>
            </a:r>
            <a:r>
              <a:rPr lang="en-US" sz="2400" dirty="0">
                <a:solidFill>
                  <a:srgbClr val="0000FF"/>
                </a:solidFill>
              </a:rPr>
              <a:t>virtual logs</a:t>
            </a:r>
            <a:r>
              <a:rPr lang="en-US" sz="2400" dirty="0"/>
              <a:t> if agent is part of the kernel</a:t>
            </a:r>
          </a:p>
          <a:p>
            <a:r>
              <a:rPr lang="en-US" sz="2800" dirty="0"/>
              <a:t>Agent generates its information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Scans information </a:t>
            </a:r>
            <a:r>
              <a:rPr lang="en-US" sz="2400" dirty="0"/>
              <a:t>needed by IDS, turns it into equivalent of log record</a:t>
            </a:r>
          </a:p>
          <a:p>
            <a:pPr lvl="1"/>
            <a:r>
              <a:rPr lang="en-US" sz="2400" dirty="0"/>
              <a:t>Typically, </a:t>
            </a:r>
            <a:r>
              <a:rPr lang="en-US" sz="2400" dirty="0">
                <a:solidFill>
                  <a:srgbClr val="0000FF"/>
                </a:solidFill>
              </a:rPr>
              <a:t>check policy</a:t>
            </a:r>
            <a:r>
              <a:rPr lang="en-US" sz="2400" dirty="0"/>
              <a:t>; may be very complex</a:t>
            </a:r>
          </a:p>
        </p:txBody>
      </p:sp>
    </p:spTree>
    <p:extLst>
      <p:ext uri="{BB962C8B-B14F-4D97-AF65-F5344CB8AC3E}">
        <p14:creationId xmlns:p14="http://schemas.microsoft.com/office/powerpoint/2010/main" val="33367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Network-Based Agents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Detects </a:t>
            </a:r>
            <a:r>
              <a:rPr lang="en-US" sz="2800" dirty="0">
                <a:solidFill>
                  <a:srgbClr val="0000FF"/>
                </a:solidFill>
              </a:rPr>
              <a:t>network-oriented</a:t>
            </a:r>
            <a:r>
              <a:rPr lang="en-US" sz="2800" dirty="0"/>
              <a:t> attacks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</a:rPr>
              <a:t>Denial of service </a:t>
            </a:r>
            <a:r>
              <a:rPr lang="en-US" sz="2400" dirty="0"/>
              <a:t>attack introduced by </a:t>
            </a:r>
            <a:r>
              <a:rPr lang="en-US" sz="2400" dirty="0">
                <a:solidFill>
                  <a:srgbClr val="0000FF"/>
                </a:solidFill>
              </a:rPr>
              <a:t>flooding</a:t>
            </a:r>
            <a:r>
              <a:rPr lang="en-US" sz="2400" dirty="0"/>
              <a:t> a network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FF"/>
                </a:solidFill>
              </a:rPr>
              <a:t>Monitor traffic </a:t>
            </a:r>
            <a:r>
              <a:rPr lang="en-US" sz="2800" dirty="0"/>
              <a:t>for a large number of hosts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Examine the </a:t>
            </a:r>
            <a:r>
              <a:rPr lang="en-US" sz="2800" dirty="0">
                <a:solidFill>
                  <a:srgbClr val="0000FF"/>
                </a:solidFill>
              </a:rPr>
              <a:t>contents</a:t>
            </a:r>
            <a:r>
              <a:rPr lang="en-US" sz="2800" dirty="0"/>
              <a:t> of the traffic itself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Agent must have </a:t>
            </a:r>
            <a:r>
              <a:rPr lang="en-US" sz="2800" dirty="0">
                <a:solidFill>
                  <a:srgbClr val="0000FF"/>
                </a:solidFill>
              </a:rPr>
              <a:t>same view </a:t>
            </a:r>
            <a:r>
              <a:rPr lang="en-US" sz="2800" dirty="0"/>
              <a:t>of traffic as destination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</a:rPr>
              <a:t>TTL tricks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fragmentation</a:t>
            </a:r>
            <a:r>
              <a:rPr lang="en-US" sz="2400" dirty="0"/>
              <a:t> may obscure this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FF"/>
                </a:solidFill>
              </a:rPr>
              <a:t>End-to-end encryption </a:t>
            </a:r>
            <a:r>
              <a:rPr lang="en-US" sz="2800" dirty="0"/>
              <a:t>defeats content monitoring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but not </a:t>
            </a:r>
            <a:r>
              <a:rPr lang="en-US" sz="2400" dirty="0">
                <a:solidFill>
                  <a:srgbClr val="0000FF"/>
                </a:solidFill>
              </a:rPr>
              <a:t>traffic</a:t>
            </a:r>
            <a:r>
              <a:rPr lang="en-US" sz="2400" dirty="0"/>
              <a:t> analysis</a:t>
            </a:r>
          </a:p>
          <a:p>
            <a:r>
              <a:rPr lang="en-US" dirty="0"/>
              <a:t>Network architecture dictates agent placement</a:t>
            </a:r>
          </a:p>
          <a:p>
            <a:pPr lvl="1"/>
            <a:r>
              <a:rPr lang="en-US" dirty="0"/>
              <a:t>Ethernet or </a:t>
            </a:r>
            <a:r>
              <a:rPr lang="en-US" dirty="0">
                <a:solidFill>
                  <a:srgbClr val="0000FF"/>
                </a:solidFill>
              </a:rPr>
              <a:t>broadcast </a:t>
            </a:r>
            <a:r>
              <a:rPr lang="en-US" dirty="0"/>
              <a:t>medium: one agent </a:t>
            </a:r>
            <a:r>
              <a:rPr lang="en-US" dirty="0">
                <a:solidFill>
                  <a:srgbClr val="0000FF"/>
                </a:solidFill>
              </a:rPr>
              <a:t>per subnet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Point-to-point</a:t>
            </a:r>
            <a:r>
              <a:rPr lang="en-US" dirty="0"/>
              <a:t> medium: one agent </a:t>
            </a:r>
            <a:r>
              <a:rPr lang="en-US" dirty="0">
                <a:solidFill>
                  <a:srgbClr val="0000FF"/>
                </a:solidFill>
              </a:rPr>
              <a:t>per connection</a:t>
            </a:r>
            <a:r>
              <a:rPr lang="en-US" dirty="0"/>
              <a:t>, or agent at distribution/</a:t>
            </a:r>
            <a:r>
              <a:rPr lang="en-US" dirty="0">
                <a:solidFill>
                  <a:srgbClr val="0000FF"/>
                </a:solidFill>
              </a:rPr>
              <a:t>routing point</a:t>
            </a:r>
          </a:p>
          <a:p>
            <a:r>
              <a:rPr lang="en-US" dirty="0"/>
              <a:t>Focus is usually on </a:t>
            </a:r>
            <a:r>
              <a:rPr lang="en-US" dirty="0">
                <a:solidFill>
                  <a:srgbClr val="0000FF"/>
                </a:solidFill>
              </a:rPr>
              <a:t>intruders</a:t>
            </a:r>
            <a:r>
              <a:rPr lang="en-US" dirty="0"/>
              <a:t> entering network</a:t>
            </a:r>
          </a:p>
          <a:p>
            <a:pPr lvl="1"/>
            <a:r>
              <a:rPr lang="en-US" dirty="0"/>
              <a:t>If few </a:t>
            </a:r>
            <a:r>
              <a:rPr lang="en-US" dirty="0">
                <a:solidFill>
                  <a:srgbClr val="0000FF"/>
                </a:solidFill>
              </a:rPr>
              <a:t>entry points</a:t>
            </a:r>
            <a:r>
              <a:rPr lang="en-US" dirty="0"/>
              <a:t>, place network agents behind them</a:t>
            </a:r>
          </a:p>
          <a:p>
            <a:pPr lvl="1"/>
            <a:r>
              <a:rPr lang="en-US" dirty="0"/>
              <a:t>Does not help if </a:t>
            </a:r>
            <a:r>
              <a:rPr lang="en-US" dirty="0">
                <a:solidFill>
                  <a:srgbClr val="0000FF"/>
                </a:solidFill>
              </a:rPr>
              <a:t>inside attacks </a:t>
            </a:r>
            <a:r>
              <a:rPr lang="en-US" dirty="0"/>
              <a:t>to be monitored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 of Information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Agents produce information at </a:t>
            </a:r>
            <a:r>
              <a:rPr lang="en-US" dirty="0">
                <a:solidFill>
                  <a:srgbClr val="0000FF"/>
                </a:solidFill>
              </a:rPr>
              <a:t>multiple layers </a:t>
            </a:r>
            <a:r>
              <a:rPr lang="en-US" dirty="0"/>
              <a:t>of abstraction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Application-monitoring agents </a:t>
            </a:r>
            <a:r>
              <a:rPr lang="en-US" dirty="0"/>
              <a:t>provide one view (usually one line) of an event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System-monitoring agents  </a:t>
            </a:r>
            <a:r>
              <a:rPr lang="en-US" dirty="0"/>
              <a:t>provide a different view (usually many lines) of an event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Network-monitoring agents </a:t>
            </a:r>
            <a:r>
              <a:rPr lang="en-US" dirty="0"/>
              <a:t>provide yet another view (involving many network packets) of an event</a:t>
            </a:r>
          </a:p>
        </p:txBody>
      </p:sp>
    </p:spTree>
    <p:extLst>
      <p:ext uri="{BB962C8B-B14F-4D97-AF65-F5344CB8AC3E}">
        <p14:creationId xmlns:p14="http://schemas.microsoft.com/office/powerpoint/2010/main" val="46311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FF"/>
                </a:solidFill>
              </a:rPr>
              <a:t>Fuses information </a:t>
            </a:r>
            <a:r>
              <a:rPr lang="en-US" sz="2800" dirty="0"/>
              <a:t>from agents</a:t>
            </a:r>
          </a:p>
          <a:p>
            <a:pPr lvl="1"/>
            <a:r>
              <a:rPr lang="en-US" sz="2400" dirty="0"/>
              <a:t>Eliminates </a:t>
            </a:r>
            <a:r>
              <a:rPr lang="en-US" sz="2400" dirty="0">
                <a:solidFill>
                  <a:srgbClr val="0000FF"/>
                </a:solidFill>
              </a:rPr>
              <a:t>unnecessary</a:t>
            </a:r>
            <a:r>
              <a:rPr lang="en-US" sz="2400" dirty="0"/>
              <a:t>, redundant records</a:t>
            </a:r>
          </a:p>
          <a:p>
            <a:r>
              <a:rPr lang="en-US" sz="2800" dirty="0"/>
              <a:t>Analyzes remaining information to determine if attack under way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Analysis engine </a:t>
            </a:r>
            <a:r>
              <a:rPr lang="en-US" sz="2400" dirty="0"/>
              <a:t>can use a number of techniques, discussed before, to do this</a:t>
            </a:r>
          </a:p>
          <a:p>
            <a:r>
              <a:rPr lang="en-US" sz="2800" dirty="0"/>
              <a:t>Usually run on separate system</a:t>
            </a:r>
          </a:p>
          <a:p>
            <a:pPr lvl="1"/>
            <a:r>
              <a:rPr lang="en-US" sz="2400" dirty="0"/>
              <a:t>Does </a:t>
            </a:r>
            <a:r>
              <a:rPr lang="en-US" sz="2400" dirty="0">
                <a:solidFill>
                  <a:srgbClr val="0000FF"/>
                </a:solidFill>
              </a:rPr>
              <a:t>not impact performance </a:t>
            </a:r>
            <a:r>
              <a:rPr lang="en-US" sz="2400" dirty="0"/>
              <a:t>of monitored systems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Rules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profiles</a:t>
            </a:r>
            <a:r>
              <a:rPr lang="en-US" sz="2400" dirty="0"/>
              <a:t> not available to ordinary users</a:t>
            </a:r>
          </a:p>
        </p:txBody>
      </p:sp>
    </p:spTree>
    <p:extLst>
      <p:ext uri="{BB962C8B-B14F-4D97-AF65-F5344CB8AC3E}">
        <p14:creationId xmlns:p14="http://schemas.microsoft.com/office/powerpoint/2010/main" val="187268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Jane logs in to perform </a:t>
            </a:r>
            <a:r>
              <a:rPr lang="en-US" dirty="0">
                <a:solidFill>
                  <a:srgbClr val="0000FF"/>
                </a:solidFill>
              </a:rPr>
              <a:t>system maintenance </a:t>
            </a:r>
            <a:r>
              <a:rPr lang="en-US" dirty="0"/>
              <a:t>during the day</a:t>
            </a:r>
          </a:p>
          <a:p>
            <a:pPr>
              <a:lnSpc>
                <a:spcPct val="90000"/>
              </a:lnSpc>
            </a:pPr>
            <a:r>
              <a:rPr lang="en-US" dirty="0"/>
              <a:t>She logs in at night to </a:t>
            </a:r>
            <a:r>
              <a:rPr lang="en-US" dirty="0">
                <a:solidFill>
                  <a:srgbClr val="0000FF"/>
                </a:solidFill>
              </a:rPr>
              <a:t>write reports</a:t>
            </a:r>
          </a:p>
          <a:p>
            <a:pPr>
              <a:lnSpc>
                <a:spcPct val="90000"/>
              </a:lnSpc>
            </a:pPr>
            <a:r>
              <a:rPr lang="en-US" dirty="0"/>
              <a:t>One night she begins </a:t>
            </a:r>
            <a:r>
              <a:rPr lang="en-US" dirty="0">
                <a:solidFill>
                  <a:srgbClr val="0000FF"/>
                </a:solidFill>
              </a:rPr>
              <a:t>recompiling the kernel</a:t>
            </a:r>
          </a:p>
          <a:p>
            <a:pPr>
              <a:lnSpc>
                <a:spcPct val="90000"/>
              </a:lnSpc>
            </a:pPr>
            <a:r>
              <a:rPr lang="en-US" dirty="0"/>
              <a:t>Agent #1 reports </a:t>
            </a:r>
            <a:r>
              <a:rPr lang="en-US" dirty="0">
                <a:solidFill>
                  <a:srgbClr val="0000FF"/>
                </a:solidFill>
              </a:rPr>
              <a:t>logins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logouts</a:t>
            </a:r>
          </a:p>
          <a:p>
            <a:pPr>
              <a:lnSpc>
                <a:spcPct val="90000"/>
              </a:lnSpc>
            </a:pPr>
            <a:r>
              <a:rPr lang="en-US" dirty="0"/>
              <a:t>Agent #2 reports </a:t>
            </a:r>
            <a:r>
              <a:rPr lang="en-US" dirty="0">
                <a:solidFill>
                  <a:srgbClr val="0000FF"/>
                </a:solidFill>
              </a:rPr>
              <a:t>commands</a:t>
            </a:r>
            <a:r>
              <a:rPr lang="en-US" dirty="0"/>
              <a:t> executed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Neither agent spots </a:t>
            </a:r>
            <a:r>
              <a:rPr lang="en-US" dirty="0">
                <a:solidFill>
                  <a:srgbClr val="0000FF"/>
                </a:solidFill>
              </a:rPr>
              <a:t>discrepancy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Director </a:t>
            </a:r>
            <a:r>
              <a:rPr lang="en-US" dirty="0">
                <a:solidFill>
                  <a:srgbClr val="0000FF"/>
                </a:solidFill>
              </a:rPr>
              <a:t>correlates log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spots anomaly</a:t>
            </a:r>
          </a:p>
        </p:txBody>
      </p:sp>
    </p:spTree>
    <p:extLst>
      <p:ext uri="{BB962C8B-B14F-4D97-AF65-F5344CB8AC3E}">
        <p14:creationId xmlns:p14="http://schemas.microsoft.com/office/powerpoint/2010/main" val="6308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altLang="en-US" dirty="0"/>
              <a:t>Network Firewall Concept</a:t>
            </a:r>
            <a:endParaRPr 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1219200" y="3429000"/>
            <a:ext cx="3365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219200" y="3200400"/>
            <a:ext cx="33401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219200" y="1676400"/>
            <a:ext cx="0" cy="355600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209800" y="2438400"/>
            <a:ext cx="1612900" cy="939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en-US" altLang="en-US" sz="1800" b="1">
                <a:solidFill>
                  <a:srgbClr val="FFFFFF"/>
                </a:solidFill>
                <a:latin typeface="Helvetica" charset="0"/>
              </a:rPr>
              <a:t>Firewall</a:t>
            </a:r>
          </a:p>
          <a:p>
            <a:pPr algn="ctr" eaLnBrk="0" hangingPunct="0"/>
            <a:r>
              <a:rPr lang="en-US" altLang="en-US" sz="1800" b="1">
                <a:solidFill>
                  <a:srgbClr val="FFFFFF"/>
                </a:solidFill>
                <a:latin typeface="Helvetica" charset="0"/>
              </a:rPr>
              <a:t>System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4572000" y="1752600"/>
            <a:ext cx="3594100" cy="33909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en-US" altLang="en-US" sz="2800" b="1">
                <a:solidFill>
                  <a:schemeClr val="tx2"/>
                </a:solidFill>
                <a:latin typeface="Helvetica" charset="0"/>
              </a:rPr>
              <a:t>Your</a:t>
            </a:r>
          </a:p>
          <a:p>
            <a:pPr algn="ctr" eaLnBrk="0" hangingPunct="0"/>
            <a:r>
              <a:rPr lang="en-US" altLang="en-US" sz="2800" b="1">
                <a:solidFill>
                  <a:schemeClr val="tx2"/>
                </a:solidFill>
                <a:latin typeface="Helvetica" charset="0"/>
              </a:rPr>
              <a:t>Domain</a:t>
            </a:r>
          </a:p>
        </p:txBody>
      </p:sp>
      <p:sp>
        <p:nvSpPr>
          <p:cNvPr id="9" name="Arc 9"/>
          <p:cNvSpPr>
            <a:spLocks/>
          </p:cNvSpPr>
          <p:nvPr/>
        </p:nvSpPr>
        <p:spPr bwMode="auto">
          <a:xfrm>
            <a:off x="1219200" y="2057400"/>
            <a:ext cx="990600" cy="6350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524000" y="3429000"/>
            <a:ext cx="2339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DC008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en-US" sz="1800" b="1" i="1">
                <a:latin typeface="Helvetica" charset="0"/>
              </a:rPr>
              <a:t>Legitimate Activity  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219200" y="1981200"/>
            <a:ext cx="1336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DC008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en-US" sz="1800" b="1" i="1">
                <a:latin typeface="Helvetica" charset="0"/>
              </a:rPr>
              <a:t>Violations 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371600" y="1905000"/>
            <a:ext cx="133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DC008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2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Adaptive Directors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Modify profiles</a:t>
            </a:r>
            <a:r>
              <a:rPr lang="en-US" dirty="0"/>
              <a:t>, rule sets to </a:t>
            </a:r>
            <a:r>
              <a:rPr lang="en-US" dirty="0">
                <a:solidFill>
                  <a:srgbClr val="0000FF"/>
                </a:solidFill>
              </a:rPr>
              <a:t>adapt</a:t>
            </a:r>
            <a:r>
              <a:rPr lang="en-US" dirty="0"/>
              <a:t> their analysis to changes in system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Usually use </a:t>
            </a:r>
            <a:r>
              <a:rPr lang="en-US" dirty="0">
                <a:solidFill>
                  <a:srgbClr val="0000FF"/>
                </a:solidFill>
              </a:rPr>
              <a:t>machine learning </a:t>
            </a:r>
            <a:r>
              <a:rPr lang="en-US" dirty="0"/>
              <a:t>or </a:t>
            </a:r>
            <a:r>
              <a:rPr lang="en-US" dirty="0">
                <a:solidFill>
                  <a:srgbClr val="0000FF"/>
                </a:solidFill>
              </a:rPr>
              <a:t>planning</a:t>
            </a:r>
            <a:r>
              <a:rPr lang="en-US" dirty="0"/>
              <a:t> to determine how to do this</a:t>
            </a:r>
          </a:p>
          <a:p>
            <a:pPr>
              <a:lnSpc>
                <a:spcPct val="90000"/>
              </a:lnSpc>
            </a:pPr>
            <a:r>
              <a:rPr lang="en-US" dirty="0"/>
              <a:t>Example: use </a:t>
            </a:r>
            <a:r>
              <a:rPr lang="en-US" dirty="0">
                <a:solidFill>
                  <a:srgbClr val="0000FF"/>
                </a:solidFill>
              </a:rPr>
              <a:t>neural nets </a:t>
            </a:r>
            <a:r>
              <a:rPr lang="en-US" dirty="0"/>
              <a:t>to analyze logs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Network </a:t>
            </a:r>
            <a:r>
              <a:rPr lang="en-US" dirty="0">
                <a:solidFill>
                  <a:srgbClr val="0000FF"/>
                </a:solidFill>
              </a:rPr>
              <a:t>adapted to users</a:t>
            </a:r>
            <a:r>
              <a:rPr lang="ja-JP" altLang="en-US" dirty="0">
                <a:solidFill>
                  <a:srgbClr val="0000FF"/>
                </a:solidFill>
                <a:latin typeface="Arial"/>
              </a:rPr>
              <a:t>’</a:t>
            </a:r>
            <a:r>
              <a:rPr lang="en-US" dirty="0">
                <a:solidFill>
                  <a:srgbClr val="0000FF"/>
                </a:solidFill>
              </a:rPr>
              <a:t> behavior </a:t>
            </a:r>
            <a:r>
              <a:rPr lang="en-US" dirty="0"/>
              <a:t>over time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Used </a:t>
            </a:r>
            <a:r>
              <a:rPr lang="en-US" dirty="0">
                <a:solidFill>
                  <a:srgbClr val="0000FF"/>
                </a:solidFill>
              </a:rPr>
              <a:t>learning techniques </a:t>
            </a:r>
            <a:r>
              <a:rPr lang="en-US" dirty="0"/>
              <a:t>to improve classification of events as </a:t>
            </a:r>
            <a:r>
              <a:rPr lang="en-US" dirty="0">
                <a:solidFill>
                  <a:srgbClr val="0000FF"/>
                </a:solidFill>
              </a:rPr>
              <a:t>anomalous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Reduced number of </a:t>
            </a:r>
            <a:r>
              <a:rPr lang="en-US" dirty="0">
                <a:solidFill>
                  <a:srgbClr val="0000FF"/>
                </a:solidFill>
              </a:rPr>
              <a:t>false alarms</a:t>
            </a:r>
          </a:p>
        </p:txBody>
      </p:sp>
    </p:spTree>
    <p:extLst>
      <p:ext uri="{BB962C8B-B14F-4D97-AF65-F5344CB8AC3E}">
        <p14:creationId xmlns:p14="http://schemas.microsoft.com/office/powerpoint/2010/main" val="402077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Networks</a:t>
            </a:r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Groundwork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Develop </a:t>
            </a:r>
            <a:r>
              <a:rPr lang="en-US" sz="2400" dirty="0">
                <a:solidFill>
                  <a:srgbClr val="0000FF"/>
                </a:solidFill>
              </a:rPr>
              <a:t>profile</a:t>
            </a:r>
            <a:r>
              <a:rPr lang="en-US" sz="2400" dirty="0"/>
              <a:t> of expected usage of </a:t>
            </a:r>
            <a:r>
              <a:rPr lang="en-US" sz="2400" dirty="0">
                <a:solidFill>
                  <a:srgbClr val="0000FF"/>
                </a:solidFill>
              </a:rPr>
              <a:t>network behavior</a:t>
            </a:r>
            <a:r>
              <a:rPr lang="en-US" sz="2400" dirty="0"/>
              <a:t>, compares current usage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Pioneered with Network Security Monitor (NSM)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Common approach:  conceptual </a:t>
            </a:r>
            <a:r>
              <a:rPr lang="en-US" sz="2800" dirty="0">
                <a:solidFill>
                  <a:srgbClr val="0000FF"/>
                </a:solidFill>
              </a:rPr>
              <a:t>3-D matrix </a:t>
            </a:r>
            <a:r>
              <a:rPr lang="en-US" sz="2800" dirty="0"/>
              <a:t>for data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Axes are </a:t>
            </a:r>
            <a:r>
              <a:rPr lang="en-US" sz="2400" dirty="0">
                <a:solidFill>
                  <a:srgbClr val="0000FF"/>
                </a:solidFill>
              </a:rPr>
              <a:t>source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destination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service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Each connection has unique </a:t>
            </a:r>
            <a:r>
              <a:rPr lang="en-US" sz="2400" i="1" dirty="0">
                <a:solidFill>
                  <a:srgbClr val="0000FF"/>
                </a:solidFill>
              </a:rPr>
              <a:t>connection ID</a:t>
            </a:r>
            <a:endParaRPr lang="en-US" sz="2400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/>
              <a:t>Cell contents typically a tuple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</a:rPr>
              <a:t>number of packets </a:t>
            </a:r>
            <a:r>
              <a:rPr lang="en-US" sz="2000" dirty="0"/>
              <a:t>sent over that connection for a period of time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</a:rPr>
              <a:t>metric of data </a:t>
            </a:r>
            <a:r>
              <a:rPr lang="en-US" sz="2000" dirty="0"/>
              <a:t>(such as </a:t>
            </a:r>
            <a:r>
              <a:rPr lang="en-US" sz="2000" dirty="0">
                <a:solidFill>
                  <a:srgbClr val="0000FF"/>
                </a:solidFill>
              </a:rPr>
              <a:t>sum</a:t>
            </a:r>
            <a:r>
              <a:rPr lang="en-US" sz="2000" dirty="0"/>
              <a:t> of data, </a:t>
            </a:r>
            <a:r>
              <a:rPr lang="en-US" sz="2000" dirty="0">
                <a:solidFill>
                  <a:srgbClr val="0000FF"/>
                </a:solidFill>
              </a:rPr>
              <a:t>data length</a:t>
            </a:r>
            <a:r>
              <a:rPr lang="en-US" sz="2000" dirty="0"/>
              <a:t>, etc.)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Rules describe what </a:t>
            </a:r>
            <a:r>
              <a:rPr lang="en-US" sz="2400" dirty="0">
                <a:solidFill>
                  <a:srgbClr val="0000FF"/>
                </a:solidFill>
              </a:rPr>
              <a:t>data to mask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Anything left over is reported as an anomaly</a:t>
            </a:r>
          </a:p>
        </p:txBody>
      </p:sp>
    </p:spTree>
    <p:extLst>
      <p:ext uri="{BB962C8B-B14F-4D97-AF65-F5344CB8AC3E}">
        <p14:creationId xmlns:p14="http://schemas.microsoft.com/office/powerpoint/2010/main" val="4530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 Lots of Data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81600" y="1524000"/>
            <a:ext cx="3810000" cy="4114800"/>
          </a:xfrm>
        </p:spPr>
        <p:txBody>
          <a:bodyPr/>
          <a:lstStyle/>
          <a:p>
            <a:pPr lvl="1"/>
            <a:r>
              <a:rPr lang="en-US" sz="2400" dirty="0"/>
              <a:t>Solution: arrange data hierarchically into </a:t>
            </a:r>
            <a:r>
              <a:rPr lang="en-US" sz="2400" dirty="0">
                <a:solidFill>
                  <a:srgbClr val="0000FF"/>
                </a:solidFill>
              </a:rPr>
              <a:t>groups</a:t>
            </a:r>
          </a:p>
          <a:p>
            <a:pPr lvl="2"/>
            <a:r>
              <a:rPr lang="en-US" sz="2000" dirty="0"/>
              <a:t>Construct by folding axes of matrix</a:t>
            </a:r>
          </a:p>
          <a:p>
            <a:pPr lvl="1"/>
            <a:r>
              <a:rPr lang="en-US" sz="2400" dirty="0"/>
              <a:t>Analyst could </a:t>
            </a:r>
            <a:r>
              <a:rPr lang="en-US" sz="2400" dirty="0">
                <a:solidFill>
                  <a:srgbClr val="0000FF"/>
                </a:solidFill>
              </a:rPr>
              <a:t>expand any group </a:t>
            </a:r>
            <a:r>
              <a:rPr lang="en-US" sz="2400" dirty="0"/>
              <a:t>flagged as </a:t>
            </a:r>
            <a:r>
              <a:rPr lang="en-US" sz="2400" dirty="0">
                <a:solidFill>
                  <a:srgbClr val="0000FF"/>
                </a:solidFill>
              </a:rPr>
              <a:t>anomalous</a:t>
            </a: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853684" y="4876800"/>
            <a:ext cx="172798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+mn-lt"/>
              </a:rPr>
              <a:t>(</a:t>
            </a:r>
            <a:r>
              <a:rPr lang="en-US" sz="1800" i="1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, </a:t>
            </a:r>
            <a:r>
              <a:rPr lang="en-US" sz="1800" i="1">
                <a:latin typeface="+mn-lt"/>
              </a:rPr>
              <a:t>D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, SMTP)</a:t>
            </a:r>
          </a:p>
          <a:p>
            <a:pPr algn="ctr"/>
            <a:r>
              <a:rPr lang="en-US" sz="1800">
                <a:latin typeface="+mn-lt"/>
              </a:rPr>
              <a:t>(</a:t>
            </a:r>
            <a:r>
              <a:rPr lang="en-US" sz="1800" i="1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, </a:t>
            </a:r>
            <a:r>
              <a:rPr lang="en-US" sz="1800" i="1">
                <a:latin typeface="+mn-lt"/>
              </a:rPr>
              <a:t>D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, FTP)</a:t>
            </a:r>
          </a:p>
          <a:p>
            <a:pPr algn="ctr"/>
            <a:r>
              <a:rPr lang="en-US" sz="1800">
                <a:latin typeface="+mn-lt"/>
              </a:rPr>
              <a:t>…</a:t>
            </a:r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1300510" y="3581400"/>
            <a:ext cx="9585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(</a:t>
            </a:r>
            <a:r>
              <a:rPr lang="en-US" sz="1800" i="1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, </a:t>
            </a:r>
            <a:r>
              <a:rPr lang="en-US" sz="1800" i="1">
                <a:latin typeface="+mn-lt"/>
              </a:rPr>
              <a:t>D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2987284" y="4876800"/>
            <a:ext cx="172798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+mn-lt"/>
              </a:rPr>
              <a:t>(</a:t>
            </a:r>
            <a:r>
              <a:rPr lang="en-US" sz="1800" i="1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, </a:t>
            </a:r>
            <a:r>
              <a:rPr lang="en-US" sz="1800" i="1">
                <a:latin typeface="+mn-lt"/>
              </a:rPr>
              <a:t>D</a:t>
            </a:r>
            <a:r>
              <a:rPr lang="en-US" sz="1800" baseline="-25000">
                <a:latin typeface="+mn-lt"/>
              </a:rPr>
              <a:t>2</a:t>
            </a:r>
            <a:r>
              <a:rPr lang="en-US" sz="1800">
                <a:latin typeface="+mn-lt"/>
              </a:rPr>
              <a:t>, SMTP)</a:t>
            </a:r>
          </a:p>
          <a:p>
            <a:pPr algn="ctr"/>
            <a:r>
              <a:rPr lang="en-US" sz="1800">
                <a:latin typeface="+mn-lt"/>
              </a:rPr>
              <a:t>(</a:t>
            </a:r>
            <a:r>
              <a:rPr lang="en-US" sz="1800" i="1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, </a:t>
            </a:r>
            <a:r>
              <a:rPr lang="en-US" sz="1800" i="1">
                <a:latin typeface="+mn-lt"/>
              </a:rPr>
              <a:t>D</a:t>
            </a:r>
            <a:r>
              <a:rPr lang="en-US" sz="1800" baseline="-25000">
                <a:latin typeface="+mn-lt"/>
              </a:rPr>
              <a:t>2</a:t>
            </a:r>
            <a:r>
              <a:rPr lang="en-US" sz="1800">
                <a:latin typeface="+mn-lt"/>
              </a:rPr>
              <a:t>, FTP)</a:t>
            </a:r>
          </a:p>
          <a:p>
            <a:pPr algn="ctr"/>
            <a:r>
              <a:rPr lang="en-US" sz="1800">
                <a:latin typeface="+mn-lt"/>
              </a:rPr>
              <a:t>…</a:t>
            </a:r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3434110" y="3581400"/>
            <a:ext cx="9585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(</a:t>
            </a:r>
            <a:r>
              <a:rPr lang="en-US" sz="1800" i="1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, </a:t>
            </a:r>
            <a:r>
              <a:rPr lang="en-US" sz="1800" i="1">
                <a:latin typeface="+mn-lt"/>
              </a:rPr>
              <a:t>D</a:t>
            </a:r>
            <a:r>
              <a:rPr lang="en-US" sz="1800" baseline="-25000">
                <a:latin typeface="+mn-lt"/>
              </a:rPr>
              <a:t>2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2568459" y="2346325"/>
            <a:ext cx="4446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</a:p>
        </p:txBody>
      </p:sp>
      <p:sp>
        <p:nvSpPr>
          <p:cNvPr id="77836" name="Line 12"/>
          <p:cNvSpPr>
            <a:spLocks noChangeShapeType="1"/>
          </p:cNvSpPr>
          <p:nvPr/>
        </p:nvSpPr>
        <p:spPr bwMode="auto">
          <a:xfrm flipH="1">
            <a:off x="1676400" y="2743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1676400" y="4038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3810000" y="4038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77839" name="Line 15"/>
          <p:cNvSpPr>
            <a:spLocks noChangeShapeType="1"/>
          </p:cNvSpPr>
          <p:nvPr/>
        </p:nvSpPr>
        <p:spPr bwMode="auto">
          <a:xfrm>
            <a:off x="3124200" y="27432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67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Signatures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Analyst can </a:t>
            </a:r>
            <a:r>
              <a:rPr lang="en-US" dirty="0">
                <a:solidFill>
                  <a:srgbClr val="0000FF"/>
                </a:solidFill>
              </a:rPr>
              <a:t>write rule </a:t>
            </a:r>
            <a:r>
              <a:rPr lang="en-US" dirty="0"/>
              <a:t>to look for </a:t>
            </a:r>
            <a:r>
              <a:rPr lang="en-US" dirty="0">
                <a:solidFill>
                  <a:srgbClr val="0000FF"/>
                </a:solidFill>
              </a:rPr>
              <a:t>specific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occurrences</a:t>
            </a:r>
            <a:r>
              <a:rPr lang="en-US" dirty="0"/>
              <a:t> in matrix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Repeated telnet connections </a:t>
            </a:r>
            <a:r>
              <a:rPr lang="en-US" dirty="0"/>
              <a:t>lasting only </a:t>
            </a:r>
            <a:r>
              <a:rPr lang="en-US" dirty="0">
                <a:solidFill>
                  <a:srgbClr val="0000FF"/>
                </a:solidFill>
              </a:rPr>
              <a:t>as long as</a:t>
            </a:r>
            <a:r>
              <a:rPr lang="en-US" dirty="0"/>
              <a:t> set-up indicates </a:t>
            </a:r>
            <a:r>
              <a:rPr lang="en-US" dirty="0">
                <a:solidFill>
                  <a:srgbClr val="0000FF"/>
                </a:solidFill>
              </a:rPr>
              <a:t>failed login </a:t>
            </a:r>
            <a:r>
              <a:rPr lang="en-US" dirty="0"/>
              <a:t>attempt</a:t>
            </a:r>
          </a:p>
          <a:p>
            <a:pPr>
              <a:lnSpc>
                <a:spcPct val="90000"/>
              </a:lnSpc>
            </a:pPr>
            <a:r>
              <a:rPr lang="en-US" dirty="0"/>
              <a:t>Analyst can write </a:t>
            </a:r>
            <a:r>
              <a:rPr lang="en-US" dirty="0">
                <a:solidFill>
                  <a:srgbClr val="0000FF"/>
                </a:solidFill>
              </a:rPr>
              <a:t>rules</a:t>
            </a:r>
            <a:r>
              <a:rPr lang="en-US" dirty="0"/>
              <a:t> to </a:t>
            </a:r>
            <a:r>
              <a:rPr lang="en-US" dirty="0">
                <a:solidFill>
                  <a:srgbClr val="0000FF"/>
                </a:solidFill>
              </a:rPr>
              <a:t>match against network traffic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Used to look for </a:t>
            </a:r>
            <a:r>
              <a:rPr lang="en-US" dirty="0">
                <a:solidFill>
                  <a:srgbClr val="0000FF"/>
                </a:solidFill>
              </a:rPr>
              <a:t>excessive logins</a:t>
            </a:r>
            <a:r>
              <a:rPr lang="en-US" dirty="0"/>
              <a:t>, attempt to communicate with </a:t>
            </a:r>
            <a:r>
              <a:rPr lang="en-US" dirty="0">
                <a:solidFill>
                  <a:srgbClr val="0000FF"/>
                </a:solidFill>
              </a:rPr>
              <a:t>non-existent host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single host </a:t>
            </a:r>
            <a:r>
              <a:rPr lang="en-US" dirty="0"/>
              <a:t>communicating with </a:t>
            </a:r>
            <a:r>
              <a:rPr lang="en-US" dirty="0">
                <a:solidFill>
                  <a:srgbClr val="0000FF"/>
                </a:solidFill>
              </a:rPr>
              <a:t>15 or more hosts</a:t>
            </a:r>
          </a:p>
        </p:txBody>
      </p:sp>
    </p:spTree>
    <p:extLst>
      <p:ext uri="{BB962C8B-B14F-4D97-AF65-F5344CB8AC3E}">
        <p14:creationId xmlns:p14="http://schemas.microsoft.com/office/powerpoint/2010/main" val="3802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Notifier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Accepts information from director</a:t>
            </a:r>
          </a:p>
          <a:p>
            <a:r>
              <a:rPr lang="en-US" dirty="0"/>
              <a:t>Takes appropriate </a:t>
            </a:r>
            <a:r>
              <a:rPr lang="en-US" dirty="0">
                <a:solidFill>
                  <a:srgbClr val="0000FF"/>
                </a:solidFill>
              </a:rPr>
              <a:t>action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Notify</a:t>
            </a:r>
            <a:r>
              <a:rPr lang="en-US" dirty="0"/>
              <a:t> system security officer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Respond </a:t>
            </a:r>
            <a:r>
              <a:rPr lang="en-US" dirty="0"/>
              <a:t>to attack</a:t>
            </a:r>
          </a:p>
          <a:p>
            <a:r>
              <a:rPr lang="en-US" dirty="0"/>
              <a:t>Often GUIs</a:t>
            </a:r>
          </a:p>
          <a:p>
            <a:pPr lvl="1"/>
            <a:r>
              <a:rPr lang="en-US" dirty="0"/>
              <a:t>Well-designed ones </a:t>
            </a:r>
            <a:r>
              <a:rPr lang="en-US" dirty="0">
                <a:solidFill>
                  <a:srgbClr val="0000FF"/>
                </a:solidFill>
              </a:rPr>
              <a:t>use visualization </a:t>
            </a:r>
            <a:r>
              <a:rPr lang="en-US" dirty="0"/>
              <a:t>to convey information</a:t>
            </a:r>
          </a:p>
        </p:txBody>
      </p:sp>
    </p:spTree>
    <p:extLst>
      <p:ext uri="{BB962C8B-B14F-4D97-AF65-F5344CB8AC3E}">
        <p14:creationId xmlns:p14="http://schemas.microsoft.com/office/powerpoint/2010/main" val="398884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Distribute director among agents</a:t>
            </a:r>
          </a:p>
          <a:p>
            <a:r>
              <a:rPr lang="en-US" sz="2800" i="1" dirty="0">
                <a:solidFill>
                  <a:srgbClr val="0000FF"/>
                </a:solidFill>
              </a:rPr>
              <a:t>Autonomous agent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is process that can act independently of the system of which it is part</a:t>
            </a:r>
          </a:p>
          <a:p>
            <a:r>
              <a:rPr lang="en-US" sz="2800" dirty="0"/>
              <a:t>Autonomous agent performs </a:t>
            </a:r>
            <a:r>
              <a:rPr lang="en-US" sz="2800" dirty="0">
                <a:solidFill>
                  <a:srgbClr val="0000FF"/>
                </a:solidFill>
              </a:rPr>
              <a:t>one particular monitoring function</a:t>
            </a:r>
          </a:p>
          <a:p>
            <a:pPr lvl="1"/>
            <a:r>
              <a:rPr lang="en-US" sz="2400" dirty="0"/>
              <a:t>Has its own </a:t>
            </a:r>
            <a:r>
              <a:rPr lang="en-US" sz="2400" dirty="0">
                <a:solidFill>
                  <a:srgbClr val="0000FF"/>
                </a:solidFill>
              </a:rPr>
              <a:t>internal model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Communicates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0000FF"/>
                </a:solidFill>
              </a:rPr>
              <a:t>other agents</a:t>
            </a:r>
          </a:p>
          <a:p>
            <a:pPr lvl="1"/>
            <a:r>
              <a:rPr lang="en-US" sz="2400" dirty="0"/>
              <a:t>Agents </a:t>
            </a:r>
            <a:r>
              <a:rPr lang="en-US" sz="2400" dirty="0">
                <a:solidFill>
                  <a:srgbClr val="0000FF"/>
                </a:solidFill>
              </a:rPr>
              <a:t>jointly decide </a:t>
            </a:r>
            <a:r>
              <a:rPr lang="en-US" sz="2400" dirty="0"/>
              <a:t>if these constitute a reportable </a:t>
            </a:r>
            <a:r>
              <a:rPr lang="en-US" sz="2400" dirty="0">
                <a:solidFill>
                  <a:srgbClr val="0000FF"/>
                </a:solidFill>
              </a:rPr>
              <a:t>intrusion</a:t>
            </a:r>
          </a:p>
        </p:txBody>
      </p:sp>
    </p:spTree>
    <p:extLst>
      <p:ext uri="{BB962C8B-B14F-4D97-AF65-F5344CB8AC3E}">
        <p14:creationId xmlns:p14="http://schemas.microsoft.com/office/powerpoint/2010/main" val="38627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Agents (con't)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 single point </a:t>
            </a:r>
            <a:r>
              <a:rPr lang="en-US" dirty="0"/>
              <a:t>of failure</a:t>
            </a:r>
          </a:p>
          <a:p>
            <a:pPr lvl="2"/>
            <a:r>
              <a:rPr lang="en-US" dirty="0"/>
              <a:t>All agents can </a:t>
            </a:r>
            <a:r>
              <a:rPr lang="en-US" dirty="0">
                <a:solidFill>
                  <a:srgbClr val="0000FF"/>
                </a:solidFill>
              </a:rPr>
              <a:t>act as director</a:t>
            </a:r>
          </a:p>
          <a:p>
            <a:pPr lvl="2"/>
            <a:r>
              <a:rPr lang="en-US" dirty="0"/>
              <a:t>In effect, director </a:t>
            </a:r>
            <a:r>
              <a:rPr lang="en-US" dirty="0">
                <a:solidFill>
                  <a:srgbClr val="0000FF"/>
                </a:solidFill>
              </a:rPr>
              <a:t>distributed over all agents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Compromise</a:t>
            </a:r>
            <a:r>
              <a:rPr lang="en-US" dirty="0"/>
              <a:t> of one agent does not affect others</a:t>
            </a:r>
          </a:p>
          <a:p>
            <a:pPr lvl="1"/>
            <a:r>
              <a:rPr lang="en-US" dirty="0"/>
              <a:t>Agent monitors </a:t>
            </a:r>
            <a:r>
              <a:rPr lang="en-US" dirty="0">
                <a:solidFill>
                  <a:srgbClr val="0000FF"/>
                </a:solidFill>
              </a:rPr>
              <a:t>one resource</a:t>
            </a:r>
          </a:p>
          <a:p>
            <a:pPr lvl="2"/>
            <a:r>
              <a:rPr lang="en-US" dirty="0"/>
              <a:t>Small and simple</a:t>
            </a:r>
          </a:p>
          <a:p>
            <a:pPr lvl="1"/>
            <a:r>
              <a:rPr lang="en-US" dirty="0"/>
              <a:t>Agents </a:t>
            </a:r>
            <a:r>
              <a:rPr lang="en-US" dirty="0">
                <a:solidFill>
                  <a:srgbClr val="0000FF"/>
                </a:solidFill>
              </a:rPr>
              <a:t>can migrate</a:t>
            </a:r>
            <a:r>
              <a:rPr lang="en-US" dirty="0"/>
              <a:t> if needed</a:t>
            </a:r>
          </a:p>
          <a:p>
            <a:pPr lvl="1"/>
            <a:r>
              <a:rPr lang="en-US" dirty="0"/>
              <a:t>Approach appears to be </a:t>
            </a:r>
            <a:r>
              <a:rPr lang="en-US" dirty="0">
                <a:solidFill>
                  <a:srgbClr val="0000FF"/>
                </a:solidFill>
              </a:rPr>
              <a:t>scalable</a:t>
            </a:r>
            <a:r>
              <a:rPr lang="en-US" dirty="0"/>
              <a:t> to large networks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Communications </a:t>
            </a:r>
            <a:r>
              <a:rPr lang="en-US" dirty="0">
                <a:solidFill>
                  <a:srgbClr val="0000FF"/>
                </a:solidFill>
              </a:rPr>
              <a:t>overhead</a:t>
            </a:r>
            <a:r>
              <a:rPr lang="en-US" dirty="0"/>
              <a:t> higher, more scattered than for single director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Securing</a:t>
            </a:r>
            <a:r>
              <a:rPr lang="en-US" dirty="0"/>
              <a:t> these can be </a:t>
            </a:r>
            <a:r>
              <a:rPr lang="en-US" dirty="0">
                <a:solidFill>
                  <a:srgbClr val="0000FF"/>
                </a:solidFill>
              </a:rPr>
              <a:t>very hard and expensive</a:t>
            </a:r>
          </a:p>
          <a:p>
            <a:pPr lvl="1"/>
            <a:r>
              <a:rPr lang="en-US" dirty="0"/>
              <a:t>As agent monitors one resource, </a:t>
            </a:r>
            <a:r>
              <a:rPr lang="en-US" dirty="0">
                <a:solidFill>
                  <a:srgbClr val="0000FF"/>
                </a:solidFill>
              </a:rPr>
              <a:t>need many agents </a:t>
            </a:r>
            <a:r>
              <a:rPr lang="en-US" dirty="0"/>
              <a:t>to monitor multiple resources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Distributed computation </a:t>
            </a:r>
            <a:r>
              <a:rPr lang="en-US" dirty="0"/>
              <a:t>involved in detecting intrusions</a:t>
            </a:r>
          </a:p>
          <a:p>
            <a:pPr lvl="2"/>
            <a:r>
              <a:rPr lang="en-US" dirty="0"/>
              <a:t>This computation also must be </a:t>
            </a:r>
            <a:r>
              <a:rPr lang="en-US" dirty="0">
                <a:solidFill>
                  <a:srgbClr val="0000FF"/>
                </a:solidFill>
              </a:rPr>
              <a:t>secured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1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0"/>
            <a:ext cx="8991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l"/>
            <a:endParaRPr lang="en-US" sz="2000" b="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14600"/>
            <a:ext cx="4813300" cy="336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228600"/>
            <a:ext cx="80772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Warning:  Heart warming cute picture is about to appear.  </a:t>
            </a:r>
          </a:p>
          <a:p>
            <a:pPr algn="ctr"/>
            <a:r>
              <a:rPr lang="en-US" sz="3600" dirty="0"/>
              <a:t>May be hazardous to health.</a:t>
            </a:r>
          </a:p>
        </p:txBody>
      </p:sp>
      <p:sp>
        <p:nvSpPr>
          <p:cNvPr id="3" name="Rectangle 2"/>
          <p:cNvSpPr/>
          <p:nvPr/>
        </p:nvSpPr>
        <p:spPr>
          <a:xfrm>
            <a:off x="8458200" y="2438400"/>
            <a:ext cx="914400" cy="91440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endParaRPr lang="en-US" sz="2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296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Incident Prevention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FF"/>
                </a:solidFill>
              </a:rPr>
              <a:t>Identify</a:t>
            </a:r>
            <a:r>
              <a:rPr lang="en-US" sz="2800" dirty="0"/>
              <a:t> attack </a:t>
            </a:r>
            <a:r>
              <a:rPr lang="en-US" sz="2800" i="1" dirty="0">
                <a:solidFill>
                  <a:srgbClr val="0000FF"/>
                </a:solidFill>
              </a:rPr>
              <a:t>before</a:t>
            </a:r>
            <a:r>
              <a:rPr lang="en-US" sz="2800" dirty="0"/>
              <a:t> it completes</a:t>
            </a:r>
          </a:p>
          <a:p>
            <a:r>
              <a:rPr lang="en-US" sz="2800" dirty="0">
                <a:solidFill>
                  <a:srgbClr val="0000FF"/>
                </a:solidFill>
              </a:rPr>
              <a:t>Prevent</a:t>
            </a:r>
            <a:r>
              <a:rPr lang="en-US" sz="2800" dirty="0"/>
              <a:t> it from completing</a:t>
            </a:r>
          </a:p>
          <a:p>
            <a:r>
              <a:rPr lang="en-US" sz="2800" dirty="0">
                <a:solidFill>
                  <a:srgbClr val="0000FF"/>
                </a:solidFill>
              </a:rPr>
              <a:t>Jails</a:t>
            </a:r>
            <a:r>
              <a:rPr lang="en-US" sz="2800" dirty="0"/>
              <a:t> useful for this</a:t>
            </a:r>
          </a:p>
          <a:p>
            <a:pPr lvl="1"/>
            <a:r>
              <a:rPr lang="en-US" sz="2400" dirty="0"/>
              <a:t>Attacker placed in a </a:t>
            </a:r>
            <a:r>
              <a:rPr lang="en-US" sz="2400" dirty="0">
                <a:solidFill>
                  <a:srgbClr val="0000FF"/>
                </a:solidFill>
              </a:rPr>
              <a:t>confined environment </a:t>
            </a:r>
            <a:r>
              <a:rPr lang="en-US" sz="2400" dirty="0"/>
              <a:t>that </a:t>
            </a:r>
            <a:r>
              <a:rPr lang="en-US" sz="2400" dirty="0">
                <a:solidFill>
                  <a:srgbClr val="0000FF"/>
                </a:solidFill>
              </a:rPr>
              <a:t>looks like </a:t>
            </a:r>
            <a:r>
              <a:rPr lang="en-US" sz="2400" dirty="0"/>
              <a:t>a full, unrestricted environment</a:t>
            </a:r>
          </a:p>
          <a:p>
            <a:pPr lvl="1"/>
            <a:r>
              <a:rPr lang="en-US" sz="2400" dirty="0"/>
              <a:t>Attacker may </a:t>
            </a:r>
            <a:r>
              <a:rPr lang="en-US" sz="2400" dirty="0">
                <a:solidFill>
                  <a:srgbClr val="0000FF"/>
                </a:solidFill>
              </a:rPr>
              <a:t>download files</a:t>
            </a:r>
            <a:r>
              <a:rPr lang="en-US" sz="2400" dirty="0"/>
              <a:t>, but gets </a:t>
            </a:r>
            <a:r>
              <a:rPr lang="en-US" sz="2400" dirty="0">
                <a:solidFill>
                  <a:srgbClr val="0000FF"/>
                </a:solidFill>
              </a:rPr>
              <a:t>bogus</a:t>
            </a:r>
            <a:r>
              <a:rPr lang="en-US" sz="2400" dirty="0"/>
              <a:t> ones</a:t>
            </a:r>
          </a:p>
          <a:p>
            <a:pPr lvl="1"/>
            <a:r>
              <a:rPr lang="en-US" sz="2400" dirty="0"/>
              <a:t>Can imitate a </a:t>
            </a:r>
            <a:r>
              <a:rPr lang="en-US" sz="2400" dirty="0">
                <a:solidFill>
                  <a:srgbClr val="0000FF"/>
                </a:solidFill>
              </a:rPr>
              <a:t>slow</a:t>
            </a:r>
            <a:r>
              <a:rPr lang="en-US" sz="2400" dirty="0"/>
              <a:t> system, or an </a:t>
            </a:r>
            <a:r>
              <a:rPr lang="en-US" sz="2400" dirty="0">
                <a:solidFill>
                  <a:srgbClr val="0000FF"/>
                </a:solidFill>
              </a:rPr>
              <a:t>unreliable</a:t>
            </a:r>
            <a:r>
              <a:rPr lang="en-US" sz="2400" dirty="0"/>
              <a:t> one</a:t>
            </a:r>
          </a:p>
          <a:p>
            <a:pPr lvl="1"/>
            <a:r>
              <a:rPr lang="en-US" sz="2400" dirty="0"/>
              <a:t>Useful to figure out </a:t>
            </a:r>
            <a:r>
              <a:rPr lang="en-US" sz="2400" dirty="0">
                <a:solidFill>
                  <a:srgbClr val="0000FF"/>
                </a:solidFill>
              </a:rPr>
              <a:t>what attacker wants</a:t>
            </a:r>
          </a:p>
          <a:p>
            <a:pPr lvl="1"/>
            <a:r>
              <a:rPr lang="en-US" sz="2400" dirty="0">
                <a:hlinkClick r:id="rId3"/>
              </a:rPr>
              <a:t>MLS</a:t>
            </a:r>
            <a:r>
              <a:rPr lang="en-US" sz="2400" dirty="0"/>
              <a:t> systems provide natural jails</a:t>
            </a:r>
          </a:p>
        </p:txBody>
      </p:sp>
    </p:spTree>
    <p:extLst>
      <p:ext uri="{BB962C8B-B14F-4D97-AF65-F5344CB8AC3E}">
        <p14:creationId xmlns:p14="http://schemas.microsoft.com/office/powerpoint/2010/main" val="77080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Intrusion Handling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FF"/>
                </a:solidFill>
              </a:rPr>
              <a:t>Restoring</a:t>
            </a:r>
            <a:r>
              <a:rPr lang="en-US" sz="2800" dirty="0"/>
              <a:t> system to satisfy site security policy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Six phases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solidFill>
                  <a:srgbClr val="99CCFF"/>
                </a:solidFill>
              </a:rPr>
              <a:t>Preparation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for attack (before attack detected)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solidFill>
                  <a:srgbClr val="99CCFF"/>
                </a:solidFill>
              </a:rPr>
              <a:t>Identification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of attack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solidFill>
                  <a:srgbClr val="0000FF"/>
                </a:solidFill>
              </a:rPr>
              <a:t>Containment </a:t>
            </a:r>
            <a:r>
              <a:rPr lang="en-US" sz="2400" i="1" dirty="0"/>
              <a:t>of attack (confinement)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solidFill>
                  <a:srgbClr val="0000FF"/>
                </a:solidFill>
              </a:rPr>
              <a:t>Eradication</a:t>
            </a:r>
            <a:r>
              <a:rPr lang="en-US" sz="2400" i="1" dirty="0"/>
              <a:t> of attack (stop attack)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solidFill>
                  <a:srgbClr val="99CCFF"/>
                </a:solidFill>
              </a:rPr>
              <a:t>Recovery</a:t>
            </a:r>
            <a:r>
              <a:rPr lang="en-US" sz="2400" i="1" dirty="0">
                <a:solidFill>
                  <a:srgbClr val="B3B3B3"/>
                </a:solidFill>
              </a:rPr>
              <a:t> from attack (restore system to secure state)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solidFill>
                  <a:srgbClr val="0000FF"/>
                </a:solidFill>
              </a:rPr>
              <a:t>Follow-up</a:t>
            </a:r>
            <a:r>
              <a:rPr lang="en-US" sz="2400" i="1" dirty="0"/>
              <a:t> to attack (analysis and other actions)</a:t>
            </a:r>
          </a:p>
        </p:txBody>
      </p:sp>
    </p:spTree>
    <p:extLst>
      <p:ext uri="{BB962C8B-B14F-4D97-AF65-F5344CB8AC3E}">
        <p14:creationId xmlns:p14="http://schemas.microsoft.com/office/powerpoint/2010/main" val="420839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altLang="en-US" dirty="0"/>
              <a:t>Types Of Firewall</a:t>
            </a:r>
            <a:endParaRPr lang="en-US" dirty="0"/>
          </a:p>
        </p:txBody>
      </p:sp>
      <p:sp>
        <p:nvSpPr>
          <p:cNvPr id="149" name="Rectangle 392"/>
          <p:cNvSpPr txBox="1">
            <a:spLocks noChangeArrowheads="1"/>
          </p:cNvSpPr>
          <p:nvPr/>
        </p:nvSpPr>
        <p:spPr bwMode="auto">
          <a:xfrm>
            <a:off x="477838" y="1335088"/>
            <a:ext cx="77724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en-US" sz="22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Basic Router Security;</a:t>
            </a:r>
            <a:r>
              <a:rPr lang="en-US" altLang="en-US" sz="2200" b="0" dirty="0"/>
              <a:t> includes </a:t>
            </a:r>
            <a:r>
              <a:rPr lang="en-US" altLang="en-US" sz="2200" b="0" dirty="0">
                <a:solidFill>
                  <a:srgbClr val="0000FF"/>
                </a:solidFill>
              </a:rPr>
              <a:t>Access control Lists </a:t>
            </a:r>
            <a:r>
              <a:rPr lang="en-US" altLang="en-US" sz="2200" b="0" dirty="0"/>
              <a:t>(ACLs) and </a:t>
            </a:r>
            <a:r>
              <a:rPr lang="en-US" altLang="en-US" sz="2200" b="0" dirty="0">
                <a:solidFill>
                  <a:srgbClr val="0000FF"/>
                </a:solidFill>
              </a:rPr>
              <a:t>Network Address Translation </a:t>
            </a:r>
            <a:r>
              <a:rPr lang="en-US" altLang="en-US" sz="2200" b="0" dirty="0"/>
              <a:t>(NAT)</a:t>
            </a:r>
          </a:p>
          <a:p>
            <a:pPr algn="just">
              <a:lnSpc>
                <a:spcPct val="90000"/>
              </a:lnSpc>
            </a:pPr>
            <a:r>
              <a:rPr lang="en-US" altLang="en-US" sz="22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Packet Filtering;</a:t>
            </a:r>
            <a:r>
              <a:rPr lang="en-US" altLang="en-US" sz="2200" b="0" dirty="0"/>
              <a:t> includes inspection of data packets based on </a:t>
            </a:r>
            <a:r>
              <a:rPr lang="en-US" altLang="en-US" sz="2200" b="0" dirty="0">
                <a:solidFill>
                  <a:srgbClr val="0000FF"/>
                </a:solidFill>
              </a:rPr>
              <a:t>header</a:t>
            </a:r>
            <a:r>
              <a:rPr lang="en-US" altLang="en-US" sz="2200" b="0" dirty="0"/>
              <a:t> information, </a:t>
            </a:r>
            <a:r>
              <a:rPr lang="en-US" altLang="en-US" sz="2200" b="0" dirty="0">
                <a:solidFill>
                  <a:srgbClr val="0000FF"/>
                </a:solidFill>
              </a:rPr>
              <a:t>source and destination addresses</a:t>
            </a:r>
            <a:r>
              <a:rPr lang="en-US" altLang="en-US" sz="2200" b="0" dirty="0"/>
              <a:t> and </a:t>
            </a:r>
            <a:r>
              <a:rPr lang="en-US" altLang="en-US" sz="2200" b="0" dirty="0">
                <a:solidFill>
                  <a:srgbClr val="0000FF"/>
                </a:solidFill>
              </a:rPr>
              <a:t>ports</a:t>
            </a:r>
            <a:r>
              <a:rPr lang="en-US" altLang="en-US" sz="2200" b="0" dirty="0"/>
              <a:t> and message </a:t>
            </a:r>
            <a:r>
              <a:rPr lang="en-US" altLang="en-US" sz="2200" b="0" dirty="0">
                <a:solidFill>
                  <a:srgbClr val="0000FF"/>
                </a:solidFill>
              </a:rPr>
              <a:t>protocol type </a:t>
            </a:r>
            <a:r>
              <a:rPr lang="en-US" altLang="en-US" sz="2200" b="0" dirty="0" err="1"/>
              <a:t>etc</a:t>
            </a:r>
            <a:endParaRPr lang="en-US" altLang="en-US" sz="2200" b="0" dirty="0"/>
          </a:p>
          <a:p>
            <a:pPr algn="just">
              <a:lnSpc>
                <a:spcPct val="90000"/>
              </a:lnSpc>
            </a:pPr>
            <a:r>
              <a:rPr lang="en-US" altLang="en-US" sz="2200" b="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Stateful</a:t>
            </a:r>
            <a:r>
              <a:rPr lang="en-US" altLang="en-US" sz="22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Inspections;</a:t>
            </a:r>
            <a:r>
              <a:rPr lang="en-US" altLang="en-US" sz="2200" b="0" dirty="0"/>
              <a:t> includes packet inspections based on </a:t>
            </a:r>
            <a:r>
              <a:rPr lang="en-US" altLang="en-US" sz="2200" b="0" dirty="0">
                <a:solidFill>
                  <a:srgbClr val="0000FF"/>
                </a:solidFill>
              </a:rPr>
              <a:t>sessions</a:t>
            </a:r>
            <a:r>
              <a:rPr lang="en-US" altLang="en-US" sz="2200" b="0" dirty="0"/>
              <a:t> and tracking of </a:t>
            </a:r>
            <a:r>
              <a:rPr lang="en-US" altLang="en-US" sz="2200" b="0" dirty="0">
                <a:solidFill>
                  <a:srgbClr val="0000FF"/>
                </a:solidFill>
              </a:rPr>
              <a:t>individual connections</a:t>
            </a:r>
            <a:r>
              <a:rPr lang="en-US" altLang="en-US" sz="2200" b="0" dirty="0"/>
              <a:t>. Packets are allowed to pass only if associated with a </a:t>
            </a:r>
            <a:r>
              <a:rPr lang="en-US" altLang="en-US" sz="2200" b="0" dirty="0">
                <a:solidFill>
                  <a:srgbClr val="0000FF"/>
                </a:solidFill>
              </a:rPr>
              <a:t>valid session </a:t>
            </a:r>
            <a:r>
              <a:rPr lang="en-US" altLang="en-US" sz="2200" b="0" dirty="0"/>
              <a:t>initiated from within the network. </a:t>
            </a:r>
          </a:p>
          <a:p>
            <a:pPr algn="just">
              <a:lnSpc>
                <a:spcPct val="90000"/>
              </a:lnSpc>
            </a:pPr>
            <a:r>
              <a:rPr lang="en-US" altLang="en-US" sz="22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 Level Gateways;</a:t>
            </a:r>
            <a:r>
              <a:rPr lang="en-US" altLang="en-US" sz="2200" b="0" dirty="0"/>
              <a:t> (Proxy servers) protect specific </a:t>
            </a:r>
            <a:r>
              <a:rPr lang="en-US" altLang="en-US" sz="2200" b="0" dirty="0">
                <a:solidFill>
                  <a:srgbClr val="0000FF"/>
                </a:solidFill>
              </a:rPr>
              <a:t>network services </a:t>
            </a:r>
            <a:r>
              <a:rPr lang="en-US" altLang="en-US" sz="2200" b="0" dirty="0"/>
              <a:t>by </a:t>
            </a:r>
            <a:r>
              <a:rPr lang="en-US" altLang="en-US" sz="2200" b="0" dirty="0">
                <a:solidFill>
                  <a:srgbClr val="0000FF"/>
                </a:solidFill>
              </a:rPr>
              <a:t>restricting the features and commands</a:t>
            </a:r>
            <a:r>
              <a:rPr lang="en-US" altLang="en-US" sz="2200" b="0" dirty="0"/>
              <a:t> that can be accessed from outside the network. Presents </a:t>
            </a:r>
            <a:r>
              <a:rPr lang="en-US" altLang="en-US" sz="2200" b="0" dirty="0">
                <a:solidFill>
                  <a:srgbClr val="0000FF"/>
                </a:solidFill>
              </a:rPr>
              <a:t>reduced feature sets </a:t>
            </a:r>
            <a:r>
              <a:rPr lang="en-US" altLang="en-US" sz="2200" b="0" dirty="0"/>
              <a:t>to external users</a:t>
            </a:r>
          </a:p>
        </p:txBody>
      </p:sp>
    </p:spTree>
    <p:extLst>
      <p:ext uri="{BB962C8B-B14F-4D97-AF65-F5344CB8AC3E}">
        <p14:creationId xmlns:p14="http://schemas.microsoft.com/office/powerpoint/2010/main" val="133080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Containment Phase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Goal: </a:t>
            </a:r>
            <a:r>
              <a:rPr lang="en-US" dirty="0">
                <a:solidFill>
                  <a:srgbClr val="0000FF"/>
                </a:solidFill>
              </a:rPr>
              <a:t>limit access </a:t>
            </a:r>
            <a:r>
              <a:rPr lang="en-US" dirty="0"/>
              <a:t>of attacker to system resources</a:t>
            </a:r>
          </a:p>
          <a:p>
            <a:r>
              <a:rPr lang="en-US" dirty="0"/>
              <a:t>Two methods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Passive monitoring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</a:rPr>
              <a:t>Records attacker</a:t>
            </a:r>
            <a:r>
              <a:rPr lang="ja-JP" altLang="en-US" sz="2000" dirty="0">
                <a:solidFill>
                  <a:srgbClr val="0000FF"/>
                </a:solidFill>
              </a:rPr>
              <a:t>’</a:t>
            </a:r>
            <a:r>
              <a:rPr lang="en-US" sz="2000" dirty="0">
                <a:solidFill>
                  <a:srgbClr val="0000FF"/>
                </a:solidFill>
              </a:rPr>
              <a:t>s actions</a:t>
            </a:r>
            <a:r>
              <a:rPr lang="en-US" sz="2000" dirty="0"/>
              <a:t>; does </a:t>
            </a:r>
            <a:r>
              <a:rPr lang="en-US" sz="2000" i="1" dirty="0">
                <a:solidFill>
                  <a:srgbClr val="0000FF"/>
                </a:solidFill>
              </a:rPr>
              <a:t>not</a:t>
            </a:r>
            <a:r>
              <a:rPr lang="en-US" sz="2000" dirty="0">
                <a:solidFill>
                  <a:srgbClr val="0000FF"/>
                </a:solidFill>
              </a:rPr>
              <a:t> interfere </a:t>
            </a:r>
            <a:r>
              <a:rPr lang="en-US" sz="2000" dirty="0"/>
              <a:t>with attack</a:t>
            </a:r>
          </a:p>
          <a:p>
            <a:pPr lvl="3">
              <a:lnSpc>
                <a:spcPct val="90000"/>
              </a:lnSpc>
            </a:pPr>
            <a:r>
              <a:rPr lang="en-US" sz="1600" dirty="0"/>
              <a:t>Idea is to find out </a:t>
            </a:r>
            <a:r>
              <a:rPr lang="en-US" sz="1600" dirty="0">
                <a:solidFill>
                  <a:srgbClr val="0000FF"/>
                </a:solidFill>
              </a:rPr>
              <a:t>what the attacker is after </a:t>
            </a:r>
            <a:r>
              <a:rPr lang="en-US" sz="1600" dirty="0"/>
              <a:t>and/or </a:t>
            </a:r>
            <a:r>
              <a:rPr lang="en-US" sz="1600" dirty="0">
                <a:solidFill>
                  <a:srgbClr val="0000FF"/>
                </a:solidFill>
              </a:rPr>
              <a:t>methods</a:t>
            </a:r>
            <a:r>
              <a:rPr lang="en-US" sz="1600" dirty="0"/>
              <a:t> the attacker is using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Problem: attacked system is </a:t>
            </a:r>
            <a:r>
              <a:rPr lang="en-US" sz="2000" dirty="0">
                <a:solidFill>
                  <a:srgbClr val="0000FF"/>
                </a:solidFill>
              </a:rPr>
              <a:t>vulnerable</a:t>
            </a:r>
            <a:r>
              <a:rPr lang="en-US" sz="2000" dirty="0"/>
              <a:t> throughout</a:t>
            </a:r>
          </a:p>
          <a:p>
            <a:pPr lvl="3">
              <a:lnSpc>
                <a:spcPct val="90000"/>
              </a:lnSpc>
            </a:pPr>
            <a:r>
              <a:rPr lang="en-US" sz="1600" dirty="0"/>
              <a:t>Attacker can also </a:t>
            </a:r>
            <a:r>
              <a:rPr lang="en-US" sz="1600" dirty="0">
                <a:solidFill>
                  <a:srgbClr val="0000FF"/>
                </a:solidFill>
              </a:rPr>
              <a:t>attack other systems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Example: type of </a:t>
            </a:r>
            <a:r>
              <a:rPr lang="en-US" sz="2000" dirty="0">
                <a:solidFill>
                  <a:srgbClr val="0000FF"/>
                </a:solidFill>
              </a:rPr>
              <a:t>operating system </a:t>
            </a:r>
            <a:r>
              <a:rPr lang="en-US" sz="2000" dirty="0"/>
              <a:t>can be derived from </a:t>
            </a:r>
            <a:r>
              <a:rPr lang="en-US" sz="2000" dirty="0">
                <a:solidFill>
                  <a:srgbClr val="0000FF"/>
                </a:solidFill>
              </a:rPr>
              <a:t>settings of TCP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00FF"/>
                </a:solidFill>
              </a:rPr>
              <a:t>IP</a:t>
            </a:r>
            <a:r>
              <a:rPr lang="en-US" sz="2000" dirty="0"/>
              <a:t> packets of incoming connections</a:t>
            </a:r>
          </a:p>
          <a:p>
            <a:pPr lvl="3">
              <a:lnSpc>
                <a:spcPct val="90000"/>
              </a:lnSpc>
            </a:pPr>
            <a:r>
              <a:rPr lang="en-US" sz="1600" dirty="0"/>
              <a:t>Analyst draws conclusions about </a:t>
            </a:r>
            <a:r>
              <a:rPr lang="en-US" sz="1600" dirty="0">
                <a:solidFill>
                  <a:srgbClr val="0000FF"/>
                </a:solidFill>
              </a:rPr>
              <a:t>source of attack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>
                <a:solidFill>
                  <a:srgbClr val="0000FF"/>
                </a:solidFill>
              </a:rPr>
              <a:t>Constraining access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Reduce protection domain </a:t>
            </a:r>
            <a:r>
              <a:rPr lang="en-US" dirty="0"/>
              <a:t>of attacker</a:t>
            </a:r>
          </a:p>
          <a:p>
            <a:pPr lvl="2"/>
            <a:r>
              <a:rPr lang="en-US" dirty="0"/>
              <a:t>Problem: if defenders do not know what attacker is after, reduced protection domain </a:t>
            </a:r>
            <a:r>
              <a:rPr lang="en-US" dirty="0">
                <a:solidFill>
                  <a:srgbClr val="0000FF"/>
                </a:solidFill>
              </a:rPr>
              <a:t>may contain what the attacker is after</a:t>
            </a:r>
          </a:p>
          <a:p>
            <a:pPr lvl="3"/>
            <a:r>
              <a:rPr lang="en-US" dirty="0" smtClean="0"/>
              <a:t>Stoll </a:t>
            </a:r>
            <a:r>
              <a:rPr lang="en-US" dirty="0"/>
              <a:t>created document that attacker downloaded</a:t>
            </a:r>
          </a:p>
          <a:p>
            <a:pPr lvl="3"/>
            <a:r>
              <a:rPr lang="en-US" dirty="0"/>
              <a:t>Download took several hours, during which the phone call was traced to Germany</a:t>
            </a:r>
          </a:p>
        </p:txBody>
      </p:sp>
    </p:spTree>
    <p:extLst>
      <p:ext uri="{BB962C8B-B14F-4D97-AF65-F5344CB8AC3E}">
        <p14:creationId xmlns:p14="http://schemas.microsoft.com/office/powerpoint/2010/main" val="176825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protection domain is a </a:t>
            </a:r>
            <a:r>
              <a:rPr lang="en-US" dirty="0">
                <a:solidFill>
                  <a:srgbClr val="0000FF"/>
                </a:solidFill>
              </a:rPr>
              <a:t>grouping of a code source and permissions</a:t>
            </a:r>
            <a:r>
              <a:rPr lang="en-US" dirty="0"/>
              <a:t>--that is, a protection domain represents all the </a:t>
            </a:r>
            <a:r>
              <a:rPr lang="en-US" dirty="0">
                <a:solidFill>
                  <a:srgbClr val="0000FF"/>
                </a:solidFill>
              </a:rPr>
              <a:t>permissions</a:t>
            </a:r>
            <a:r>
              <a:rPr lang="en-US" dirty="0"/>
              <a:t> that are granted to a particular [</a:t>
            </a:r>
            <a:r>
              <a:rPr lang="en-US" dirty="0">
                <a:solidFill>
                  <a:srgbClr val="0000FF"/>
                </a:solidFill>
              </a:rPr>
              <a:t>user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code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source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session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35905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Containment Phase (</a:t>
            </a:r>
            <a:r>
              <a:rPr lang="en-US" dirty="0" err="1"/>
              <a:t>con't</a:t>
            </a:r>
            <a:r>
              <a:rPr lang="en-US" dirty="0"/>
              <a:t>)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Deception Tool Kit</a:t>
            </a:r>
          </a:p>
          <a:p>
            <a:pPr lvl="1"/>
            <a:r>
              <a:rPr lang="en-US" sz="2400" dirty="0"/>
              <a:t>Creates </a:t>
            </a:r>
            <a:r>
              <a:rPr lang="en-US" sz="2400" dirty="0">
                <a:solidFill>
                  <a:srgbClr val="0000FF"/>
                </a:solidFill>
              </a:rPr>
              <a:t>false network interface</a:t>
            </a:r>
          </a:p>
          <a:p>
            <a:pPr lvl="1"/>
            <a:r>
              <a:rPr lang="en-US" sz="2400" dirty="0"/>
              <a:t>Can </a:t>
            </a:r>
            <a:r>
              <a:rPr lang="en-US" sz="2400" dirty="0">
                <a:solidFill>
                  <a:srgbClr val="0000FF"/>
                </a:solidFill>
              </a:rPr>
              <a:t>present any network configuration </a:t>
            </a:r>
            <a:r>
              <a:rPr lang="en-US" sz="2400" dirty="0"/>
              <a:t>to attackers</a:t>
            </a:r>
          </a:p>
          <a:p>
            <a:pPr lvl="1"/>
            <a:r>
              <a:rPr lang="en-US" sz="2400" dirty="0"/>
              <a:t>When probed, can return </a:t>
            </a:r>
            <a:r>
              <a:rPr lang="en-US" sz="2400" dirty="0">
                <a:solidFill>
                  <a:srgbClr val="0000FF"/>
                </a:solidFill>
              </a:rPr>
              <a:t>wide range of vulnerabilities</a:t>
            </a:r>
          </a:p>
          <a:p>
            <a:pPr lvl="1"/>
            <a:r>
              <a:rPr lang="en-US" sz="2400" dirty="0"/>
              <a:t>Attacker wastes time attacking non-existent systems while analyst </a:t>
            </a:r>
            <a:r>
              <a:rPr lang="en-US" sz="2400" dirty="0">
                <a:solidFill>
                  <a:srgbClr val="0000FF"/>
                </a:solidFill>
              </a:rPr>
              <a:t>collects and analyzes attacks </a:t>
            </a:r>
            <a:r>
              <a:rPr lang="en-US" sz="2400" dirty="0"/>
              <a:t>to determine goals and abilities of attacker</a:t>
            </a:r>
          </a:p>
          <a:p>
            <a:pPr lvl="1"/>
            <a:r>
              <a:rPr lang="en-US" sz="2400" dirty="0"/>
              <a:t>Experiments show deception is </a:t>
            </a:r>
            <a:r>
              <a:rPr lang="en-US" sz="2400" dirty="0">
                <a:solidFill>
                  <a:srgbClr val="0000FF"/>
                </a:solidFill>
              </a:rPr>
              <a:t>effective response </a:t>
            </a:r>
            <a:r>
              <a:rPr lang="en-US" sz="2400" dirty="0"/>
              <a:t>to keep attackers from targeting real systems</a:t>
            </a:r>
          </a:p>
        </p:txBody>
      </p:sp>
    </p:spTree>
    <p:extLst>
      <p:ext uri="{BB962C8B-B14F-4D97-AF65-F5344CB8AC3E}">
        <p14:creationId xmlns:p14="http://schemas.microsoft.com/office/powerpoint/2010/main" val="192025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Eradication Phase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Usual approach: </a:t>
            </a:r>
            <a:r>
              <a:rPr lang="en-US" sz="2800" dirty="0">
                <a:solidFill>
                  <a:srgbClr val="0000FF"/>
                </a:solidFill>
              </a:rPr>
              <a:t>deny or remove access</a:t>
            </a:r>
            <a:r>
              <a:rPr lang="en-US" sz="2800" dirty="0"/>
              <a:t> to system, or </a:t>
            </a:r>
            <a:r>
              <a:rPr lang="en-US" sz="2800" dirty="0">
                <a:solidFill>
                  <a:srgbClr val="0000FF"/>
                </a:solidFill>
              </a:rPr>
              <a:t>terminate processes </a:t>
            </a:r>
            <a:r>
              <a:rPr lang="en-US" sz="2800" dirty="0"/>
              <a:t>involved in attack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Use </a:t>
            </a:r>
            <a:r>
              <a:rPr lang="en-US" sz="2800" dirty="0">
                <a:solidFill>
                  <a:srgbClr val="0000FF"/>
                </a:solidFill>
              </a:rPr>
              <a:t>wrappers </a:t>
            </a:r>
            <a:r>
              <a:rPr lang="en-US" sz="2800" dirty="0"/>
              <a:t>to implement access control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Example: </a:t>
            </a:r>
            <a:r>
              <a:rPr lang="en-US" sz="2400" dirty="0">
                <a:solidFill>
                  <a:srgbClr val="0000FF"/>
                </a:solidFill>
              </a:rPr>
              <a:t>wrap system calls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On invocation, wrapper </a:t>
            </a:r>
            <a:r>
              <a:rPr lang="en-US" sz="2000" dirty="0">
                <a:solidFill>
                  <a:srgbClr val="0000FF"/>
                </a:solidFill>
              </a:rPr>
              <a:t>takes control of process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Wrapper can </a:t>
            </a:r>
            <a:r>
              <a:rPr lang="en-US" sz="2000" dirty="0">
                <a:solidFill>
                  <a:srgbClr val="0000FF"/>
                </a:solidFill>
              </a:rPr>
              <a:t>log call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deny access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do intrusion detection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Experiments focusing on intrusion detection used multiple wrappers to </a:t>
            </a:r>
            <a:r>
              <a:rPr lang="en-US" sz="2000" dirty="0">
                <a:solidFill>
                  <a:srgbClr val="0000FF"/>
                </a:solidFill>
              </a:rPr>
              <a:t>terminate suspicious processes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Example: </a:t>
            </a:r>
            <a:r>
              <a:rPr lang="en-US" sz="2400" dirty="0">
                <a:solidFill>
                  <a:srgbClr val="0000FF"/>
                </a:solidFill>
              </a:rPr>
              <a:t>network connections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Wrapper around servers log, do </a:t>
            </a:r>
            <a:r>
              <a:rPr lang="en-US" sz="2000" dirty="0">
                <a:solidFill>
                  <a:srgbClr val="0000FF"/>
                </a:solidFill>
              </a:rPr>
              <a:t>access control </a:t>
            </a:r>
            <a:r>
              <a:rPr lang="en-US" sz="2000" dirty="0"/>
              <a:t>on, </a:t>
            </a:r>
            <a:r>
              <a:rPr lang="en-US" sz="2000" dirty="0">
                <a:solidFill>
                  <a:srgbClr val="0000FF"/>
                </a:solidFill>
              </a:rPr>
              <a:t>incoming connections</a:t>
            </a:r>
            <a:r>
              <a:rPr lang="en-US" sz="2000" dirty="0"/>
              <a:t> and control access to Web-based databases</a:t>
            </a:r>
          </a:p>
        </p:txBody>
      </p:sp>
    </p:spTree>
    <p:extLst>
      <p:ext uri="{BB962C8B-B14F-4D97-AF65-F5344CB8AC3E}">
        <p14:creationId xmlns:p14="http://schemas.microsoft.com/office/powerpoint/2010/main" val="370571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Eradication Phase (</a:t>
            </a:r>
            <a:r>
              <a:rPr lang="en-US" dirty="0" err="1"/>
              <a:t>cont</a:t>
            </a:r>
            <a:r>
              <a:rPr lang="en-US" dirty="0"/>
              <a:t>')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Firewalls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</a:rPr>
              <a:t>Mediate access </a:t>
            </a:r>
            <a:r>
              <a:rPr lang="en-US" sz="2400" dirty="0"/>
              <a:t>to organization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s network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Also mediate access </a:t>
            </a:r>
            <a:r>
              <a:rPr lang="en-US" sz="2000" dirty="0">
                <a:solidFill>
                  <a:srgbClr val="0000FF"/>
                </a:solidFill>
              </a:rPr>
              <a:t>out</a:t>
            </a:r>
            <a:r>
              <a:rPr lang="en-US" sz="2000" dirty="0"/>
              <a:t> to the Internet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Example: Java </a:t>
            </a:r>
            <a:r>
              <a:rPr lang="en-US" sz="2400" dirty="0">
                <a:solidFill>
                  <a:srgbClr val="0000FF"/>
                </a:solidFill>
              </a:rPr>
              <a:t>applets</a:t>
            </a:r>
            <a:r>
              <a:rPr lang="en-US" sz="2400" dirty="0"/>
              <a:t> filtered at firewall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Use proxy server to </a:t>
            </a:r>
            <a:r>
              <a:rPr lang="en-US" sz="2000" dirty="0">
                <a:solidFill>
                  <a:srgbClr val="0000FF"/>
                </a:solidFill>
              </a:rPr>
              <a:t>rewrite them</a:t>
            </a:r>
          </a:p>
          <a:p>
            <a:pPr lvl="3"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</a:rPr>
              <a:t>Change</a:t>
            </a:r>
            <a:r>
              <a:rPr lang="en-US" sz="1600" dirty="0"/>
              <a:t>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/>
              <a:t>&lt;applet&gt;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/>
              <a:t> to something else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</a:rPr>
              <a:t>Discard incoming </a:t>
            </a:r>
            <a:r>
              <a:rPr lang="en-US" sz="2000" dirty="0"/>
              <a:t>web files with hex sequence </a:t>
            </a:r>
            <a:br>
              <a:rPr lang="en-US" sz="2000" dirty="0"/>
            </a:br>
            <a:r>
              <a:rPr lang="en-US" sz="2000" dirty="0"/>
              <a:t>CA FE BA BE</a:t>
            </a:r>
          </a:p>
          <a:p>
            <a:pPr lvl="3">
              <a:lnSpc>
                <a:spcPct val="90000"/>
              </a:lnSpc>
            </a:pPr>
            <a:r>
              <a:rPr lang="en-US" sz="1600" dirty="0"/>
              <a:t>All Java class files begin with this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</a:rPr>
              <a:t>Block all files </a:t>
            </a:r>
            <a:r>
              <a:rPr lang="en-US" sz="2000" dirty="0"/>
              <a:t>with name ending in 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>
                <a:solidFill>
                  <a:srgbClr val="0000FF"/>
                </a:solidFill>
              </a:rPr>
              <a:t>.class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/>
              <a:t> or 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>
                <a:solidFill>
                  <a:srgbClr val="0000FF"/>
                </a:solidFill>
              </a:rPr>
              <a:t>.zip</a:t>
            </a:r>
            <a:r>
              <a:rPr lang="ja-JP" altLang="en-US" sz="2000" dirty="0">
                <a:latin typeface="Arial"/>
              </a:rPr>
              <a:t>”</a:t>
            </a:r>
            <a:endParaRPr lang="en-US" sz="2000" dirty="0"/>
          </a:p>
          <a:p>
            <a:pPr lvl="3">
              <a:lnSpc>
                <a:spcPct val="90000"/>
              </a:lnSpc>
            </a:pPr>
            <a:r>
              <a:rPr lang="en-US" sz="1600" dirty="0"/>
              <a:t>Lots of 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290372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Eradication Phase (</a:t>
            </a:r>
            <a:r>
              <a:rPr lang="en-US" sz="2800" dirty="0" err="1"/>
              <a:t>con't</a:t>
            </a:r>
            <a:r>
              <a:rPr lang="en-US" sz="2800" dirty="0"/>
              <a:t>)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Intrusion Detection and Isolation Protocol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Coordinates response </a:t>
            </a:r>
            <a:r>
              <a:rPr lang="en-US" dirty="0"/>
              <a:t>to attacks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Boundary controller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blocks connection </a:t>
            </a:r>
            <a:r>
              <a:rPr lang="en-US" dirty="0"/>
              <a:t>from entering perimeter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Typically firewalls or routers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Neighbor</a:t>
            </a:r>
            <a:r>
              <a:rPr lang="en-US" dirty="0"/>
              <a:t> is system </a:t>
            </a:r>
            <a:r>
              <a:rPr lang="en-US" dirty="0">
                <a:solidFill>
                  <a:srgbClr val="0000FF"/>
                </a:solidFill>
              </a:rPr>
              <a:t>directly connected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IDIP domain</a:t>
            </a:r>
            <a:r>
              <a:rPr lang="en-US" dirty="0"/>
              <a:t> is set of systems that can send messages to one another </a:t>
            </a:r>
            <a:r>
              <a:rPr lang="en-US" dirty="0">
                <a:solidFill>
                  <a:srgbClr val="0000FF"/>
                </a:solidFill>
              </a:rPr>
              <a:t>without messages passing </a:t>
            </a:r>
            <a:r>
              <a:rPr lang="en-US" dirty="0"/>
              <a:t>through boundary controller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Protocol</a:t>
            </a:r>
          </a:p>
          <a:p>
            <a:pPr lvl="2"/>
            <a:r>
              <a:rPr lang="en-US" sz="2000" dirty="0"/>
              <a:t>IDIP protocol engine </a:t>
            </a:r>
            <a:r>
              <a:rPr lang="en-US" sz="2000" dirty="0">
                <a:solidFill>
                  <a:srgbClr val="0000FF"/>
                </a:solidFill>
              </a:rPr>
              <a:t>monitors connection </a:t>
            </a:r>
            <a:r>
              <a:rPr lang="en-US" sz="2000" dirty="0"/>
              <a:t>passing through members of IDIP domains</a:t>
            </a:r>
          </a:p>
          <a:p>
            <a:pPr lvl="3"/>
            <a:r>
              <a:rPr lang="en-US" sz="1600" dirty="0"/>
              <a:t>If intrusion </a:t>
            </a:r>
            <a:r>
              <a:rPr lang="en-US" sz="1600" dirty="0">
                <a:solidFill>
                  <a:srgbClr val="0000FF"/>
                </a:solidFill>
              </a:rPr>
              <a:t>observed</a:t>
            </a:r>
            <a:r>
              <a:rPr lang="en-US" sz="1600" dirty="0"/>
              <a:t>, engine </a:t>
            </a:r>
            <a:r>
              <a:rPr lang="en-US" sz="1600" dirty="0">
                <a:solidFill>
                  <a:srgbClr val="0000FF"/>
                </a:solidFill>
              </a:rPr>
              <a:t>reports</a:t>
            </a:r>
            <a:r>
              <a:rPr lang="en-US" sz="1600" dirty="0"/>
              <a:t> it to neighbors</a:t>
            </a:r>
          </a:p>
          <a:p>
            <a:pPr lvl="3"/>
            <a:r>
              <a:rPr lang="en-US" sz="1600" dirty="0">
                <a:solidFill>
                  <a:srgbClr val="0000FF"/>
                </a:solidFill>
              </a:rPr>
              <a:t>Neighbors propagate information </a:t>
            </a:r>
            <a:r>
              <a:rPr lang="en-US" sz="1600" dirty="0"/>
              <a:t>about attack</a:t>
            </a:r>
          </a:p>
          <a:p>
            <a:pPr lvl="3"/>
            <a:r>
              <a:rPr lang="en-US" sz="1600" dirty="0">
                <a:solidFill>
                  <a:srgbClr val="0000FF"/>
                </a:solidFill>
              </a:rPr>
              <a:t>Trace connection, datagrams </a:t>
            </a:r>
            <a:r>
              <a:rPr lang="en-US" sz="1600" dirty="0"/>
              <a:t>to boundary controllers</a:t>
            </a:r>
          </a:p>
          <a:p>
            <a:pPr lvl="3"/>
            <a:r>
              <a:rPr lang="en-US" sz="1600" dirty="0"/>
              <a:t>Boundary controllers </a:t>
            </a:r>
            <a:r>
              <a:rPr lang="en-US" sz="1600" dirty="0">
                <a:solidFill>
                  <a:srgbClr val="0000FF"/>
                </a:solidFill>
              </a:rPr>
              <a:t>coordinate responses</a:t>
            </a:r>
          </a:p>
          <a:p>
            <a:pPr lvl="4"/>
            <a:r>
              <a:rPr lang="en-US" sz="1600" dirty="0"/>
              <a:t>Usually, </a:t>
            </a:r>
            <a:r>
              <a:rPr lang="en-US" sz="1600" dirty="0">
                <a:solidFill>
                  <a:srgbClr val="0000FF"/>
                </a:solidFill>
              </a:rPr>
              <a:t>block attack</a:t>
            </a:r>
            <a:r>
              <a:rPr lang="en-US" sz="1600" dirty="0"/>
              <a:t>, notify other controllers to block relevant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62872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Eradication Phase (</a:t>
            </a:r>
            <a:r>
              <a:rPr lang="en-US" dirty="0" err="1"/>
              <a:t>con't</a:t>
            </a:r>
            <a:r>
              <a:rPr lang="en-US" dirty="0"/>
              <a:t>)</a:t>
            </a:r>
          </a:p>
        </p:txBody>
      </p:sp>
      <p:sp>
        <p:nvSpPr>
          <p:cNvPr id="118795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Intrusion Detection and Isolation Protocol</a:t>
            </a:r>
            <a:endParaRPr lang="en-US" sz="2400" i="1" dirty="0"/>
          </a:p>
          <a:p>
            <a:pPr lvl="1">
              <a:lnSpc>
                <a:spcPct val="90000"/>
              </a:lnSpc>
            </a:pPr>
            <a:r>
              <a:rPr lang="en-US" sz="2000" i="1" dirty="0"/>
              <a:t>C</a:t>
            </a:r>
            <a:r>
              <a:rPr lang="en-US" sz="2000" dirty="0"/>
              <a:t>, </a:t>
            </a:r>
            <a:r>
              <a:rPr lang="en-US" sz="2000" i="1" dirty="0"/>
              <a:t>D</a:t>
            </a:r>
            <a:r>
              <a:rPr lang="en-US" sz="2000" dirty="0"/>
              <a:t>, </a:t>
            </a:r>
            <a:r>
              <a:rPr lang="en-US" sz="2000" i="1" dirty="0"/>
              <a:t>W</a:t>
            </a:r>
            <a:r>
              <a:rPr lang="en-US" sz="2000" dirty="0"/>
              <a:t>, </a:t>
            </a:r>
            <a:r>
              <a:rPr lang="en-US" sz="2000" i="1" dirty="0"/>
              <a:t>X</a:t>
            </a:r>
            <a:r>
              <a:rPr lang="en-US" sz="2000" dirty="0"/>
              <a:t>, </a:t>
            </a:r>
            <a:r>
              <a:rPr lang="en-US" sz="2000" i="1" dirty="0"/>
              <a:t>Y</a:t>
            </a:r>
            <a:r>
              <a:rPr lang="en-US" sz="2000" dirty="0"/>
              <a:t>, </a:t>
            </a:r>
            <a:r>
              <a:rPr lang="en-US" sz="2000" i="1" dirty="0"/>
              <a:t>Z</a:t>
            </a:r>
            <a:r>
              <a:rPr lang="en-US" sz="2000" dirty="0"/>
              <a:t> boundary controllers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f</a:t>
            </a:r>
            <a:r>
              <a:rPr lang="en-US" sz="2000" dirty="0"/>
              <a:t> launches denial of service attack on </a:t>
            </a:r>
            <a:r>
              <a:rPr lang="en-US" sz="2000" i="1" dirty="0"/>
              <a:t>A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a detects traffic, blocks it, notifies W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 detects traffic, blocks it, notifies X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X detects traffic, blocks it, notifies Y and C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W detects lack of traffic, unblocks 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etc</a:t>
            </a:r>
            <a:endParaRPr lang="en-US" sz="2000" dirty="0"/>
          </a:p>
        </p:txBody>
      </p:sp>
      <p:sp>
        <p:nvSpPr>
          <p:cNvPr id="118802" name="Oval 18"/>
          <p:cNvSpPr>
            <a:spLocks noChangeArrowheads="1"/>
          </p:cNvSpPr>
          <p:nvPr/>
        </p:nvSpPr>
        <p:spPr bwMode="auto">
          <a:xfrm>
            <a:off x="1371600" y="4724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8804" name="Line 20"/>
          <p:cNvSpPr>
            <a:spLocks noChangeShapeType="1"/>
          </p:cNvSpPr>
          <p:nvPr/>
        </p:nvSpPr>
        <p:spPr bwMode="auto">
          <a:xfrm>
            <a:off x="1676400" y="5029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8803" name="Oval 19"/>
          <p:cNvSpPr>
            <a:spLocks noChangeArrowheads="1"/>
          </p:cNvSpPr>
          <p:nvPr/>
        </p:nvSpPr>
        <p:spPr bwMode="auto">
          <a:xfrm>
            <a:off x="2057400" y="5334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8806" name="Line 22"/>
          <p:cNvSpPr>
            <a:spLocks noChangeShapeType="1"/>
          </p:cNvSpPr>
          <p:nvPr/>
        </p:nvSpPr>
        <p:spPr bwMode="auto">
          <a:xfrm flipH="1">
            <a:off x="2438400" y="5181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8796" name="Oval 12"/>
          <p:cNvSpPr>
            <a:spLocks noChangeArrowheads="1"/>
          </p:cNvSpPr>
          <p:nvPr/>
        </p:nvSpPr>
        <p:spPr bwMode="auto">
          <a:xfrm>
            <a:off x="20574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8800" name="Oval 16"/>
          <p:cNvSpPr>
            <a:spLocks noChangeArrowheads="1"/>
          </p:cNvSpPr>
          <p:nvPr/>
        </p:nvSpPr>
        <p:spPr bwMode="auto">
          <a:xfrm>
            <a:off x="2743200" y="4800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8801" name="Line 17"/>
          <p:cNvSpPr>
            <a:spLocks noChangeShapeType="1"/>
          </p:cNvSpPr>
          <p:nvPr/>
        </p:nvSpPr>
        <p:spPr bwMode="auto">
          <a:xfrm>
            <a:off x="2362200" y="4495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8809" name="Oval 25"/>
          <p:cNvSpPr>
            <a:spLocks noChangeArrowheads="1"/>
          </p:cNvSpPr>
          <p:nvPr/>
        </p:nvSpPr>
        <p:spPr bwMode="auto">
          <a:xfrm>
            <a:off x="27432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8810" name="Oval 26"/>
          <p:cNvSpPr>
            <a:spLocks noChangeArrowheads="1"/>
          </p:cNvSpPr>
          <p:nvPr/>
        </p:nvSpPr>
        <p:spPr bwMode="auto">
          <a:xfrm>
            <a:off x="3429000" y="4267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8811" name="Line 27"/>
          <p:cNvSpPr>
            <a:spLocks noChangeShapeType="1"/>
          </p:cNvSpPr>
          <p:nvPr/>
        </p:nvSpPr>
        <p:spPr bwMode="auto">
          <a:xfrm>
            <a:off x="3048000" y="3962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8813" name="Line 29"/>
          <p:cNvSpPr>
            <a:spLocks noChangeShapeType="1"/>
          </p:cNvSpPr>
          <p:nvPr/>
        </p:nvSpPr>
        <p:spPr bwMode="auto">
          <a:xfrm flipH="1">
            <a:off x="3124200" y="464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8816" name="Oval 32"/>
          <p:cNvSpPr>
            <a:spLocks noChangeArrowheads="1"/>
          </p:cNvSpPr>
          <p:nvPr/>
        </p:nvSpPr>
        <p:spPr bwMode="auto">
          <a:xfrm>
            <a:off x="52578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8817" name="Oval 33"/>
          <p:cNvSpPr>
            <a:spLocks noChangeArrowheads="1"/>
          </p:cNvSpPr>
          <p:nvPr/>
        </p:nvSpPr>
        <p:spPr bwMode="auto">
          <a:xfrm>
            <a:off x="5943600" y="4800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8818" name="Line 34"/>
          <p:cNvSpPr>
            <a:spLocks noChangeShapeType="1"/>
          </p:cNvSpPr>
          <p:nvPr/>
        </p:nvSpPr>
        <p:spPr bwMode="auto">
          <a:xfrm>
            <a:off x="5562600" y="4495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8819" name="Oval 35"/>
          <p:cNvSpPr>
            <a:spLocks noChangeArrowheads="1"/>
          </p:cNvSpPr>
          <p:nvPr/>
        </p:nvSpPr>
        <p:spPr bwMode="auto">
          <a:xfrm>
            <a:off x="59436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8820" name="Oval 36"/>
          <p:cNvSpPr>
            <a:spLocks noChangeArrowheads="1"/>
          </p:cNvSpPr>
          <p:nvPr/>
        </p:nvSpPr>
        <p:spPr bwMode="auto">
          <a:xfrm>
            <a:off x="6629400" y="4267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8821" name="Line 37"/>
          <p:cNvSpPr>
            <a:spLocks noChangeShapeType="1"/>
          </p:cNvSpPr>
          <p:nvPr/>
        </p:nvSpPr>
        <p:spPr bwMode="auto">
          <a:xfrm flipV="1">
            <a:off x="6248400" y="4572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8822" name="Line 38"/>
          <p:cNvSpPr>
            <a:spLocks noChangeShapeType="1"/>
          </p:cNvSpPr>
          <p:nvPr/>
        </p:nvSpPr>
        <p:spPr bwMode="auto">
          <a:xfrm flipH="1">
            <a:off x="5638800" y="3962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8823" name="Line 39"/>
          <p:cNvSpPr>
            <a:spLocks noChangeShapeType="1"/>
          </p:cNvSpPr>
          <p:nvPr/>
        </p:nvSpPr>
        <p:spPr bwMode="auto">
          <a:xfrm>
            <a:off x="3810000" y="4495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8824" name="Line 40"/>
          <p:cNvSpPr>
            <a:spLocks noChangeShapeType="1"/>
          </p:cNvSpPr>
          <p:nvPr/>
        </p:nvSpPr>
        <p:spPr bwMode="auto">
          <a:xfrm>
            <a:off x="3124200" y="38100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8825" name="Line 41"/>
          <p:cNvSpPr>
            <a:spLocks noChangeShapeType="1"/>
          </p:cNvSpPr>
          <p:nvPr/>
        </p:nvSpPr>
        <p:spPr bwMode="auto">
          <a:xfrm>
            <a:off x="6248400" y="5181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8826" name="Oval 42"/>
          <p:cNvSpPr>
            <a:spLocks noChangeArrowheads="1"/>
          </p:cNvSpPr>
          <p:nvPr/>
        </p:nvSpPr>
        <p:spPr bwMode="auto">
          <a:xfrm>
            <a:off x="6629400" y="5486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8827" name="Text Box 43"/>
          <p:cNvSpPr txBox="1">
            <a:spLocks noChangeArrowheads="1"/>
          </p:cNvSpPr>
          <p:nvPr/>
        </p:nvSpPr>
        <p:spPr bwMode="auto">
          <a:xfrm>
            <a:off x="2737793" y="3581400"/>
            <a:ext cx="3622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i="1" dirty="0">
                <a:latin typeface="+mn-lt"/>
              </a:rPr>
              <a:t>C</a:t>
            </a:r>
            <a:endParaRPr lang="en-US" sz="1800" dirty="0">
              <a:latin typeface="+mn-lt"/>
            </a:endParaRPr>
          </a:p>
        </p:txBody>
      </p:sp>
      <p:sp>
        <p:nvSpPr>
          <p:cNvPr id="118828" name="Text Box 44"/>
          <p:cNvSpPr txBox="1">
            <a:spLocks noChangeArrowheads="1"/>
          </p:cNvSpPr>
          <p:nvPr/>
        </p:nvSpPr>
        <p:spPr bwMode="auto">
          <a:xfrm>
            <a:off x="5955656" y="3581400"/>
            <a:ext cx="3622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i="1">
                <a:latin typeface="+mn-lt"/>
              </a:rPr>
              <a:t>D</a:t>
            </a:r>
            <a:endParaRPr lang="en-US" sz="1800">
              <a:latin typeface="+mn-lt"/>
            </a:endParaRPr>
          </a:p>
        </p:txBody>
      </p:sp>
      <p:sp>
        <p:nvSpPr>
          <p:cNvPr id="118829" name="Text Box 45"/>
          <p:cNvSpPr txBox="1">
            <a:spLocks noChangeArrowheads="1"/>
          </p:cNvSpPr>
          <p:nvPr/>
        </p:nvSpPr>
        <p:spPr bwMode="auto">
          <a:xfrm>
            <a:off x="3382612" y="4267200"/>
            <a:ext cx="3879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i="1">
                <a:latin typeface="+mn-lt"/>
              </a:rPr>
              <a:t>X</a:t>
            </a:r>
            <a:endParaRPr lang="en-US" sz="1800">
              <a:latin typeface="+mn-lt"/>
            </a:endParaRPr>
          </a:p>
        </p:txBody>
      </p:sp>
      <p:sp>
        <p:nvSpPr>
          <p:cNvPr id="118830" name="Text Box 46"/>
          <p:cNvSpPr txBox="1">
            <a:spLocks noChangeArrowheads="1"/>
          </p:cNvSpPr>
          <p:nvPr/>
        </p:nvSpPr>
        <p:spPr bwMode="auto">
          <a:xfrm>
            <a:off x="2700954" y="4724400"/>
            <a:ext cx="4392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i="1">
                <a:latin typeface="+mn-lt"/>
              </a:rPr>
              <a:t>W</a:t>
            </a:r>
            <a:endParaRPr lang="en-US" sz="1800">
              <a:latin typeface="+mn-lt"/>
            </a:endParaRPr>
          </a:p>
        </p:txBody>
      </p:sp>
      <p:sp>
        <p:nvSpPr>
          <p:cNvPr id="118831" name="Text Box 47"/>
          <p:cNvSpPr txBox="1">
            <a:spLocks noChangeArrowheads="1"/>
          </p:cNvSpPr>
          <p:nvPr/>
        </p:nvSpPr>
        <p:spPr bwMode="auto">
          <a:xfrm>
            <a:off x="2031149" y="4114800"/>
            <a:ext cx="3366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i="1">
                <a:latin typeface="+mn-lt"/>
              </a:rPr>
              <a:t>b</a:t>
            </a:r>
            <a:endParaRPr lang="en-US" sz="1800">
              <a:latin typeface="+mn-lt"/>
            </a:endParaRPr>
          </a:p>
        </p:txBody>
      </p:sp>
      <p:sp>
        <p:nvSpPr>
          <p:cNvPr id="118832" name="Text Box 48"/>
          <p:cNvSpPr txBox="1">
            <a:spLocks noChangeArrowheads="1"/>
          </p:cNvSpPr>
          <p:nvPr/>
        </p:nvSpPr>
        <p:spPr bwMode="auto">
          <a:xfrm>
            <a:off x="2045908" y="5334000"/>
            <a:ext cx="3239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i="1">
                <a:latin typeface="+mn-lt"/>
              </a:rPr>
              <a:t>a</a:t>
            </a:r>
            <a:endParaRPr lang="en-US" sz="1800">
              <a:latin typeface="+mn-lt"/>
            </a:endParaRPr>
          </a:p>
        </p:txBody>
      </p:sp>
      <p:sp>
        <p:nvSpPr>
          <p:cNvPr id="118833" name="Text Box 49"/>
          <p:cNvSpPr txBox="1">
            <a:spLocks noChangeArrowheads="1"/>
          </p:cNvSpPr>
          <p:nvPr/>
        </p:nvSpPr>
        <p:spPr bwMode="auto">
          <a:xfrm>
            <a:off x="1347760" y="4648200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i="1">
                <a:latin typeface="+mn-lt"/>
              </a:rPr>
              <a:t>A</a:t>
            </a:r>
            <a:endParaRPr lang="en-US" sz="1800">
              <a:latin typeface="+mn-lt"/>
            </a:endParaRPr>
          </a:p>
        </p:txBody>
      </p:sp>
      <p:sp>
        <p:nvSpPr>
          <p:cNvPr id="118834" name="Text Box 50"/>
          <p:cNvSpPr txBox="1">
            <a:spLocks noChangeArrowheads="1"/>
          </p:cNvSpPr>
          <p:nvPr/>
        </p:nvSpPr>
        <p:spPr bwMode="auto">
          <a:xfrm>
            <a:off x="6600446" y="4267200"/>
            <a:ext cx="3239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i="1">
                <a:latin typeface="+mn-lt"/>
              </a:rPr>
              <a:t>e</a:t>
            </a:r>
            <a:endParaRPr lang="en-US" sz="1800">
              <a:latin typeface="+mn-lt"/>
            </a:endParaRPr>
          </a:p>
        </p:txBody>
      </p:sp>
      <p:sp>
        <p:nvSpPr>
          <p:cNvPr id="118835" name="Text Box 51"/>
          <p:cNvSpPr txBox="1">
            <a:spLocks noChangeArrowheads="1"/>
          </p:cNvSpPr>
          <p:nvPr/>
        </p:nvSpPr>
        <p:spPr bwMode="auto">
          <a:xfrm>
            <a:off x="5201949" y="4114800"/>
            <a:ext cx="375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i="1">
                <a:latin typeface="+mn-lt"/>
              </a:rPr>
              <a:t>Y</a:t>
            </a:r>
            <a:endParaRPr lang="en-US" sz="1800">
              <a:latin typeface="+mn-lt"/>
            </a:endParaRPr>
          </a:p>
        </p:txBody>
      </p:sp>
      <p:sp>
        <p:nvSpPr>
          <p:cNvPr id="118836" name="Text Box 52"/>
          <p:cNvSpPr txBox="1">
            <a:spLocks noChangeArrowheads="1"/>
          </p:cNvSpPr>
          <p:nvPr/>
        </p:nvSpPr>
        <p:spPr bwMode="auto">
          <a:xfrm>
            <a:off x="5919809" y="4724400"/>
            <a:ext cx="349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i="1">
                <a:latin typeface="+mn-lt"/>
              </a:rPr>
              <a:t>Z</a:t>
            </a:r>
            <a:endParaRPr lang="en-US" sz="1800">
              <a:latin typeface="+mn-lt"/>
            </a:endParaRPr>
          </a:p>
        </p:txBody>
      </p:sp>
      <p:sp>
        <p:nvSpPr>
          <p:cNvPr id="118837" name="Text Box 53"/>
          <p:cNvSpPr txBox="1">
            <a:spLocks noChangeArrowheads="1"/>
          </p:cNvSpPr>
          <p:nvPr/>
        </p:nvSpPr>
        <p:spPr bwMode="auto">
          <a:xfrm>
            <a:off x="6577592" y="5410200"/>
            <a:ext cx="2981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i="1">
                <a:latin typeface="+mn-lt"/>
              </a:rPr>
              <a:t>f</a:t>
            </a:r>
            <a:endParaRPr lang="en-US" sz="1800">
              <a:latin typeface="+mn-lt"/>
            </a:endParaRPr>
          </a:p>
        </p:txBody>
      </p:sp>
      <p:sp>
        <p:nvSpPr>
          <p:cNvPr id="118838" name="Line 54"/>
          <p:cNvSpPr>
            <a:spLocks noChangeShapeType="1"/>
          </p:cNvSpPr>
          <p:nvPr/>
        </p:nvSpPr>
        <p:spPr bwMode="auto">
          <a:xfrm flipH="1" flipV="1">
            <a:off x="1752600" y="4953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8839" name="Line 55"/>
          <p:cNvSpPr>
            <a:spLocks noChangeShapeType="1"/>
          </p:cNvSpPr>
          <p:nvPr/>
        </p:nvSpPr>
        <p:spPr bwMode="auto">
          <a:xfrm flipH="1">
            <a:off x="2362200" y="5029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8840" name="Line 56"/>
          <p:cNvSpPr>
            <a:spLocks noChangeShapeType="1"/>
          </p:cNvSpPr>
          <p:nvPr/>
        </p:nvSpPr>
        <p:spPr bwMode="auto">
          <a:xfrm flipH="1">
            <a:off x="3048000" y="4495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8841" name="Line 57"/>
          <p:cNvSpPr>
            <a:spLocks noChangeShapeType="1"/>
          </p:cNvSpPr>
          <p:nvPr/>
        </p:nvSpPr>
        <p:spPr bwMode="auto">
          <a:xfrm>
            <a:off x="3810000" y="4343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8842" name="Line 58"/>
          <p:cNvSpPr>
            <a:spLocks noChangeShapeType="1"/>
          </p:cNvSpPr>
          <p:nvPr/>
        </p:nvSpPr>
        <p:spPr bwMode="auto">
          <a:xfrm>
            <a:off x="5638800" y="4419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8843" name="Line 59"/>
          <p:cNvSpPr>
            <a:spLocks noChangeShapeType="1"/>
          </p:cNvSpPr>
          <p:nvPr/>
        </p:nvSpPr>
        <p:spPr bwMode="auto">
          <a:xfrm flipH="1" flipV="1">
            <a:off x="6324600" y="5105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707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Follow-Up Phase</a:t>
            </a: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action external to system against attacker</a:t>
            </a:r>
          </a:p>
          <a:p>
            <a:pPr lvl="1"/>
            <a:r>
              <a:rPr lang="en-US" dirty="0" err="1"/>
              <a:t>Thumbprinting</a:t>
            </a:r>
            <a:r>
              <a:rPr lang="en-US" dirty="0"/>
              <a:t>: </a:t>
            </a:r>
            <a:r>
              <a:rPr lang="en-US" dirty="0" err="1">
                <a:solidFill>
                  <a:srgbClr val="0000FF"/>
                </a:solidFill>
              </a:rPr>
              <a:t>traceback</a:t>
            </a:r>
            <a:r>
              <a:rPr lang="en-US" dirty="0"/>
              <a:t> at the </a:t>
            </a:r>
            <a:r>
              <a:rPr lang="en-US" dirty="0">
                <a:solidFill>
                  <a:srgbClr val="0000FF"/>
                </a:solidFill>
              </a:rPr>
              <a:t>connection level</a:t>
            </a:r>
          </a:p>
          <a:p>
            <a:pPr lvl="1"/>
            <a:r>
              <a:rPr lang="en-US" dirty="0"/>
              <a:t>IP header marking: </a:t>
            </a:r>
            <a:r>
              <a:rPr lang="en-US" dirty="0" err="1"/>
              <a:t>traceback</a:t>
            </a:r>
            <a:r>
              <a:rPr lang="en-US" dirty="0"/>
              <a:t> at the </a:t>
            </a:r>
            <a:r>
              <a:rPr lang="en-US" dirty="0">
                <a:solidFill>
                  <a:srgbClr val="0000FF"/>
                </a:solidFill>
              </a:rPr>
              <a:t>packet level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Counterattacking</a:t>
            </a:r>
          </a:p>
        </p:txBody>
      </p:sp>
    </p:spTree>
    <p:extLst>
      <p:ext uri="{BB962C8B-B14F-4D97-AF65-F5344CB8AC3E}">
        <p14:creationId xmlns:p14="http://schemas.microsoft.com/office/powerpoint/2010/main" val="421640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Follow-up Phase (con't)</a:t>
            </a:r>
            <a:endParaRPr lang="en-US" dirty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Counterattacking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legal</a:t>
            </a:r>
            <a:r>
              <a:rPr lang="en-US" dirty="0"/>
              <a:t> procedures</a:t>
            </a:r>
          </a:p>
          <a:p>
            <a:pPr lvl="2"/>
            <a:r>
              <a:rPr lang="en-US" dirty="0"/>
              <a:t>Collect chain of </a:t>
            </a:r>
            <a:r>
              <a:rPr lang="en-US" dirty="0">
                <a:solidFill>
                  <a:srgbClr val="0000FF"/>
                </a:solidFill>
              </a:rPr>
              <a:t>evidence</a:t>
            </a:r>
            <a:r>
              <a:rPr lang="en-US" dirty="0"/>
              <a:t> so legal authorities can establish attack was real</a:t>
            </a:r>
          </a:p>
          <a:p>
            <a:pPr lvl="2"/>
            <a:r>
              <a:rPr lang="en-US" dirty="0"/>
              <a:t>Check with lawyers for this</a:t>
            </a:r>
          </a:p>
          <a:p>
            <a:pPr lvl="3"/>
            <a:r>
              <a:rPr lang="en-US" sz="2300" dirty="0">
                <a:solidFill>
                  <a:srgbClr val="0000FF"/>
                </a:solidFill>
              </a:rPr>
              <a:t>Rules of evidence </a:t>
            </a:r>
            <a:r>
              <a:rPr lang="en-US" sz="2300" dirty="0"/>
              <a:t>very specific and detailed</a:t>
            </a:r>
          </a:p>
          <a:p>
            <a:pPr lvl="3"/>
            <a:r>
              <a:rPr lang="en-US" sz="2300" dirty="0"/>
              <a:t>If you don</a:t>
            </a:r>
            <a:r>
              <a:rPr lang="ja-JP" altLang="en-US" sz="2300" dirty="0"/>
              <a:t>’</a:t>
            </a:r>
            <a:r>
              <a:rPr lang="en-US" sz="2300" dirty="0"/>
              <a:t>t follow them, expect case to be dropped</a:t>
            </a:r>
          </a:p>
          <a:p>
            <a:pPr lvl="1"/>
            <a:r>
              <a:rPr lang="en-US" dirty="0"/>
              <a:t>Technical attack</a:t>
            </a:r>
          </a:p>
          <a:p>
            <a:pPr lvl="2"/>
            <a:r>
              <a:rPr lang="en-US" dirty="0"/>
              <a:t>Goal is to </a:t>
            </a:r>
            <a:r>
              <a:rPr lang="en-US" dirty="0">
                <a:solidFill>
                  <a:srgbClr val="0000FF"/>
                </a:solidFill>
              </a:rPr>
              <a:t>damage attacker </a:t>
            </a:r>
            <a:r>
              <a:rPr lang="en-US" dirty="0"/>
              <a:t>seriously enough to stop current attack and deter future attacks</a:t>
            </a:r>
          </a:p>
          <a:p>
            <a:pPr lvl="1"/>
            <a:r>
              <a:rPr lang="en-US" dirty="0"/>
              <a:t>Consequences</a:t>
            </a:r>
          </a:p>
          <a:p>
            <a:pPr lvl="2"/>
            <a:r>
              <a:rPr lang="en-US" dirty="0"/>
              <a:t>May </a:t>
            </a:r>
            <a:r>
              <a:rPr lang="en-US" dirty="0">
                <a:solidFill>
                  <a:srgbClr val="0000FF"/>
                </a:solidFill>
              </a:rPr>
              <a:t>harm innocent </a:t>
            </a:r>
            <a:r>
              <a:rPr lang="en-US" dirty="0"/>
              <a:t>party</a:t>
            </a:r>
          </a:p>
          <a:p>
            <a:pPr lvl="3"/>
            <a:r>
              <a:rPr lang="en-US" sz="2300" dirty="0"/>
              <a:t>Attacker may have </a:t>
            </a:r>
            <a:r>
              <a:rPr lang="en-US" sz="2300" dirty="0">
                <a:solidFill>
                  <a:srgbClr val="0000FF"/>
                </a:solidFill>
              </a:rPr>
              <a:t>broken into source </a:t>
            </a:r>
            <a:r>
              <a:rPr lang="en-US" sz="2300" dirty="0"/>
              <a:t>of attack or may be </a:t>
            </a:r>
            <a:r>
              <a:rPr lang="en-US" sz="2300" dirty="0">
                <a:solidFill>
                  <a:srgbClr val="0000FF"/>
                </a:solidFill>
              </a:rPr>
              <a:t>impersonating</a:t>
            </a:r>
            <a:r>
              <a:rPr lang="en-US" sz="2300" dirty="0"/>
              <a:t> innocent party</a:t>
            </a:r>
          </a:p>
          <a:p>
            <a:pPr lvl="2"/>
            <a:r>
              <a:rPr lang="en-US" dirty="0"/>
              <a:t>May have </a:t>
            </a:r>
            <a:r>
              <a:rPr lang="en-US" dirty="0">
                <a:solidFill>
                  <a:srgbClr val="0000FF"/>
                </a:solidFill>
              </a:rPr>
              <a:t>side effects</a:t>
            </a:r>
          </a:p>
          <a:p>
            <a:pPr lvl="3"/>
            <a:r>
              <a:rPr lang="en-US" sz="2300" dirty="0"/>
              <a:t>If counterattack is flooding, may </a:t>
            </a:r>
            <a:r>
              <a:rPr lang="en-US" sz="2300" dirty="0">
                <a:solidFill>
                  <a:srgbClr val="0000FF"/>
                </a:solidFill>
              </a:rPr>
              <a:t>block legitimate use </a:t>
            </a:r>
            <a:r>
              <a:rPr lang="en-US" sz="2300" dirty="0"/>
              <a:t>of network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Antithetical</a:t>
            </a:r>
            <a:r>
              <a:rPr lang="en-US" dirty="0"/>
              <a:t> to shared use of network</a:t>
            </a:r>
          </a:p>
          <a:p>
            <a:pPr lvl="3"/>
            <a:r>
              <a:rPr lang="en-US" sz="2300" dirty="0"/>
              <a:t>Counterattack absorbs network resources and makes threats more immediate</a:t>
            </a:r>
          </a:p>
          <a:p>
            <a:pPr lvl="2"/>
            <a:r>
              <a:rPr lang="en-US" dirty="0"/>
              <a:t>May be legally </a:t>
            </a:r>
            <a:r>
              <a:rPr lang="en-US" dirty="0">
                <a:solidFill>
                  <a:srgbClr val="0000FF"/>
                </a:solidFill>
              </a:rPr>
              <a:t>actionable</a:t>
            </a:r>
          </a:p>
        </p:txBody>
      </p:sp>
    </p:spTree>
    <p:extLst>
      <p:ext uri="{BB962C8B-B14F-4D97-AF65-F5344CB8AC3E}">
        <p14:creationId xmlns:p14="http://schemas.microsoft.com/office/powerpoint/2010/main" val="91049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5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5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5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5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5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Intrusion detection is a form of </a:t>
            </a:r>
            <a:r>
              <a:rPr lang="en-US" sz="2800" dirty="0">
                <a:solidFill>
                  <a:srgbClr val="0000FF"/>
                </a:solidFill>
              </a:rPr>
              <a:t>auditing</a:t>
            </a:r>
          </a:p>
          <a:p>
            <a:r>
              <a:rPr lang="en-US" sz="2800" dirty="0"/>
              <a:t>General concepts:</a:t>
            </a:r>
          </a:p>
          <a:p>
            <a:pPr lvl="1"/>
            <a:r>
              <a:rPr lang="en-US" sz="2400" dirty="0"/>
              <a:t>Anomaly detection looks for </a:t>
            </a:r>
            <a:r>
              <a:rPr lang="en-US" sz="2400" dirty="0">
                <a:solidFill>
                  <a:srgbClr val="0000FF"/>
                </a:solidFill>
              </a:rPr>
              <a:t>unexpected events</a:t>
            </a:r>
          </a:p>
          <a:p>
            <a:pPr lvl="1"/>
            <a:r>
              <a:rPr lang="en-US" sz="2400" dirty="0"/>
              <a:t>Misuse detection looks for </a:t>
            </a:r>
            <a:r>
              <a:rPr lang="en-US" sz="2400" dirty="0">
                <a:solidFill>
                  <a:srgbClr val="0000FF"/>
                </a:solidFill>
              </a:rPr>
              <a:t>what is known to be bad</a:t>
            </a:r>
          </a:p>
          <a:p>
            <a:pPr lvl="1"/>
            <a:r>
              <a:rPr lang="en-US" sz="2400" dirty="0"/>
              <a:t>Specification-based detection looks for </a:t>
            </a:r>
            <a:r>
              <a:rPr lang="en-US" sz="2400" dirty="0">
                <a:solidFill>
                  <a:srgbClr val="0000FF"/>
                </a:solidFill>
              </a:rPr>
              <a:t>what is known not to be good</a:t>
            </a:r>
          </a:p>
          <a:p>
            <a:r>
              <a:rPr lang="en-US" sz="2800" dirty="0"/>
              <a:t>Intrusion detection mechanisms:</a:t>
            </a:r>
          </a:p>
          <a:p>
            <a:pPr lvl="1"/>
            <a:r>
              <a:rPr lang="en-US" sz="2400" dirty="0"/>
              <a:t>agents</a:t>
            </a:r>
          </a:p>
          <a:p>
            <a:pPr lvl="1"/>
            <a:r>
              <a:rPr lang="en-US" sz="2400" dirty="0"/>
              <a:t>director</a:t>
            </a:r>
          </a:p>
          <a:p>
            <a:pPr lvl="1"/>
            <a:r>
              <a:rPr lang="en-US" sz="2400" dirty="0" err="1"/>
              <a:t>notifier</a:t>
            </a:r>
            <a:endParaRPr lang="en-US" sz="2400" dirty="0"/>
          </a:p>
          <a:p>
            <a:r>
              <a:rPr lang="en-US" sz="2800" dirty="0"/>
              <a:t>Intrusion response requires careful thought and planning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Preparation</a:t>
            </a:r>
            <a:r>
              <a:rPr lang="en-US" sz="2400" dirty="0"/>
              <a:t> for attack (before attack detected)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Identification</a:t>
            </a:r>
            <a:r>
              <a:rPr lang="en-US" sz="2400" dirty="0"/>
              <a:t> of attack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Containment of attack (confinement)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Eradication of attack (stop attack)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Recovery from attack (restore system to secure state)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Follow-up to attack (analysis and other actions)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380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altLang="en-US" dirty="0"/>
              <a:t>Introduction to IDS</a:t>
            </a:r>
            <a:endParaRPr lang="en-US" dirty="0"/>
          </a:p>
        </p:txBody>
      </p:sp>
      <p:sp>
        <p:nvSpPr>
          <p:cNvPr id="149" name="Rectangle 392"/>
          <p:cNvSpPr txBox="1">
            <a:spLocks noChangeArrowheads="1"/>
          </p:cNvSpPr>
          <p:nvPr/>
        </p:nvSpPr>
        <p:spPr bwMode="auto">
          <a:xfrm>
            <a:off x="477838" y="1335088"/>
            <a:ext cx="77724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algn="just"/>
            <a:r>
              <a:rPr lang="en-US" altLang="en-US" sz="2600" b="0" dirty="0">
                <a:cs typeface="Times New Roman" pitchFamily="18" charset="0"/>
              </a:rPr>
              <a:t>IDSs prepare for and deal with attacks by </a:t>
            </a:r>
            <a:r>
              <a:rPr lang="en-US" altLang="en-US" sz="2600" b="0" dirty="0">
                <a:solidFill>
                  <a:srgbClr val="FF0000"/>
                </a:solidFill>
                <a:cs typeface="Times New Roman" pitchFamily="18" charset="0"/>
              </a:rPr>
              <a:t>collecting information </a:t>
            </a:r>
            <a:r>
              <a:rPr lang="en-US" altLang="en-US" sz="2600" b="0" dirty="0">
                <a:cs typeface="Times New Roman" pitchFamily="18" charset="0"/>
              </a:rPr>
              <a:t>from a variety of </a:t>
            </a:r>
            <a:r>
              <a:rPr lang="en-US" altLang="en-US" sz="2600" b="0" dirty="0">
                <a:solidFill>
                  <a:srgbClr val="0000FF"/>
                </a:solidFill>
                <a:cs typeface="Times New Roman" pitchFamily="18" charset="0"/>
              </a:rPr>
              <a:t>system</a:t>
            </a:r>
            <a:r>
              <a:rPr lang="en-US" altLang="en-US" sz="2600" b="0" dirty="0">
                <a:cs typeface="Times New Roman" pitchFamily="18" charset="0"/>
              </a:rPr>
              <a:t> and </a:t>
            </a:r>
            <a:r>
              <a:rPr lang="en-US" altLang="en-US" sz="2600" b="0" dirty="0">
                <a:solidFill>
                  <a:srgbClr val="0000FF"/>
                </a:solidFill>
                <a:cs typeface="Times New Roman" pitchFamily="18" charset="0"/>
              </a:rPr>
              <a:t>network sources</a:t>
            </a:r>
            <a:r>
              <a:rPr lang="en-US" altLang="en-US" sz="2600" b="0" dirty="0">
                <a:cs typeface="Times New Roman" pitchFamily="18" charset="0"/>
              </a:rPr>
              <a:t>, then </a:t>
            </a:r>
            <a:r>
              <a:rPr lang="en-US" altLang="en-US" sz="2600" b="0" dirty="0">
                <a:solidFill>
                  <a:srgbClr val="FF0000"/>
                </a:solidFill>
                <a:cs typeface="Times New Roman" pitchFamily="18" charset="0"/>
              </a:rPr>
              <a:t>analyzing</a:t>
            </a:r>
            <a:r>
              <a:rPr lang="en-US" altLang="en-US" sz="2600" b="0" dirty="0">
                <a:cs typeface="Times New Roman" pitchFamily="18" charset="0"/>
              </a:rPr>
              <a:t> the symptoms of </a:t>
            </a:r>
            <a:r>
              <a:rPr lang="en-US" altLang="en-US" sz="2600" b="0" dirty="0">
                <a:solidFill>
                  <a:srgbClr val="0000FF"/>
                </a:solidFill>
                <a:cs typeface="Times New Roman" pitchFamily="18" charset="0"/>
              </a:rPr>
              <a:t>security problems</a:t>
            </a:r>
            <a:r>
              <a:rPr lang="en-US" altLang="en-US" sz="2600" b="0" dirty="0">
                <a:solidFill>
                  <a:srgbClr val="0000FF"/>
                </a:solidFill>
              </a:rPr>
              <a:t> </a:t>
            </a:r>
          </a:p>
          <a:p>
            <a:pPr algn="just"/>
            <a:r>
              <a:rPr lang="en-US" altLang="en-US" sz="2600" b="0" dirty="0"/>
              <a:t>IDSs </a:t>
            </a:r>
            <a:r>
              <a:rPr lang="en-US" altLang="en-US" sz="2600" b="0" dirty="0">
                <a:cs typeface="Times New Roman" pitchFamily="18" charset="0"/>
              </a:rPr>
              <a:t>serve three essential security functions; </a:t>
            </a:r>
            <a:r>
              <a:rPr lang="en-US" altLang="en-US" sz="2600" b="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monitor</a:t>
            </a:r>
            <a:r>
              <a:rPr lang="en-US" altLang="en-US" sz="2600" b="0" dirty="0">
                <a:cs typeface="Times New Roman" pitchFamily="18" charset="0"/>
              </a:rPr>
              <a:t>, </a:t>
            </a:r>
            <a:r>
              <a:rPr lang="en-US" altLang="en-US" sz="2600" b="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detect</a:t>
            </a:r>
            <a:r>
              <a:rPr lang="en-US" altLang="en-US" sz="2600" b="0" dirty="0">
                <a:cs typeface="Times New Roman" pitchFamily="18" charset="0"/>
              </a:rPr>
              <a:t> and </a:t>
            </a:r>
            <a:r>
              <a:rPr lang="en-US" altLang="en-US" sz="2600" b="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respond</a:t>
            </a:r>
            <a:r>
              <a:rPr lang="en-US" altLang="en-US" sz="2600" b="0" dirty="0">
                <a:cs typeface="Times New Roman" pitchFamily="18" charset="0"/>
              </a:rPr>
              <a:t> to unauthorized activity</a:t>
            </a:r>
          </a:p>
          <a:p>
            <a:pPr algn="just"/>
            <a:r>
              <a:rPr lang="en-US" altLang="en-US" sz="2600" b="0" dirty="0">
                <a:cs typeface="Times New Roman" pitchFamily="18" charset="0"/>
              </a:rPr>
              <a:t>IDS can also </a:t>
            </a:r>
            <a:r>
              <a:rPr lang="en-US" altLang="en-US" sz="2600" b="0" dirty="0">
                <a:solidFill>
                  <a:srgbClr val="FF0000"/>
                </a:solidFill>
                <a:cs typeface="Times New Roman" pitchFamily="18" charset="0"/>
              </a:rPr>
              <a:t>response automatically </a:t>
            </a:r>
            <a:r>
              <a:rPr lang="en-US" altLang="en-US" sz="2600" b="0" dirty="0">
                <a:cs typeface="Times New Roman" pitchFamily="18" charset="0"/>
              </a:rPr>
              <a:t>(in real-time) to a </a:t>
            </a:r>
            <a:r>
              <a:rPr lang="en-US" altLang="en-US" sz="2600" b="0" dirty="0">
                <a:solidFill>
                  <a:srgbClr val="0000FF"/>
                </a:solidFill>
                <a:cs typeface="Times New Roman" pitchFamily="18" charset="0"/>
              </a:rPr>
              <a:t>security breach </a:t>
            </a:r>
            <a:r>
              <a:rPr lang="en-US" altLang="en-US" sz="2600" b="0" dirty="0">
                <a:cs typeface="Times New Roman" pitchFamily="18" charset="0"/>
              </a:rPr>
              <a:t>event such as logging off a user, </a:t>
            </a:r>
            <a:r>
              <a:rPr lang="en-US" altLang="en-US" sz="2600" b="0" dirty="0">
                <a:solidFill>
                  <a:srgbClr val="0000FF"/>
                </a:solidFill>
                <a:cs typeface="Times New Roman" pitchFamily="18" charset="0"/>
              </a:rPr>
              <a:t>disabling a user </a:t>
            </a:r>
            <a:r>
              <a:rPr lang="en-US" altLang="en-US" sz="2600" b="0" dirty="0">
                <a:cs typeface="Times New Roman" pitchFamily="18" charset="0"/>
              </a:rPr>
              <a:t>account and launching of some </a:t>
            </a:r>
            <a:r>
              <a:rPr lang="en-US" altLang="en-US" sz="2600" b="0" dirty="0">
                <a:solidFill>
                  <a:srgbClr val="0000FF"/>
                </a:solidFill>
                <a:cs typeface="Times New Roman" pitchFamily="18" charset="0"/>
              </a:rPr>
              <a:t>scripts</a:t>
            </a:r>
            <a:r>
              <a:rPr lang="en-US" altLang="en-US" sz="2600" b="0" dirty="0"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606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altLang="en-US" dirty="0"/>
              <a:t>Some of the benefits of IDS</a:t>
            </a:r>
            <a:endParaRPr lang="en-US" dirty="0"/>
          </a:p>
        </p:txBody>
      </p:sp>
      <p:sp>
        <p:nvSpPr>
          <p:cNvPr id="149" name="Rectangle 392"/>
          <p:cNvSpPr txBox="1">
            <a:spLocks noChangeArrowheads="1"/>
          </p:cNvSpPr>
          <p:nvPr/>
        </p:nvSpPr>
        <p:spPr bwMode="auto">
          <a:xfrm>
            <a:off x="457200" y="1219200"/>
            <a:ext cx="77724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2400" b="0" dirty="0" smtClean="0">
                <a:solidFill>
                  <a:srgbClr val="0000FF"/>
                </a:solidFill>
                <a:cs typeface="Times New Roman" pitchFamily="18" charset="0"/>
              </a:rPr>
              <a:t>Monitors</a:t>
            </a:r>
            <a:r>
              <a:rPr lang="en-US" altLang="en-US" sz="2400" b="0" dirty="0" smtClean="0">
                <a:cs typeface="Times New Roman" pitchFamily="18" charset="0"/>
              </a:rPr>
              <a:t> </a:t>
            </a:r>
            <a:r>
              <a:rPr lang="en-US" altLang="en-US" sz="2400" b="0" dirty="0">
                <a:cs typeface="Times New Roman" pitchFamily="18" charset="0"/>
              </a:rPr>
              <a:t>the operation of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firewalls</a:t>
            </a:r>
            <a:r>
              <a:rPr lang="en-US" altLang="en-US" sz="2400" b="0" dirty="0">
                <a:cs typeface="Times New Roman" pitchFamily="18" charset="0"/>
              </a:rPr>
              <a:t>,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routers</a:t>
            </a:r>
            <a:r>
              <a:rPr lang="en-US" altLang="en-US" sz="2400" b="0" dirty="0">
                <a:cs typeface="Times New Roman" pitchFamily="18" charset="0"/>
              </a:rPr>
              <a:t>,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key management servers</a:t>
            </a:r>
            <a:r>
              <a:rPr lang="en-US" altLang="en-US" sz="2400" b="0" dirty="0">
                <a:cs typeface="Times New Roman" pitchFamily="18" charset="0"/>
              </a:rPr>
              <a:t> and files critical to other security mechanisms</a:t>
            </a:r>
            <a:r>
              <a:rPr lang="en-US" altLang="en-US" sz="2400" b="0" dirty="0"/>
              <a:t> </a:t>
            </a:r>
          </a:p>
          <a:p>
            <a:r>
              <a:rPr lang="en-US" altLang="en-US" sz="2400" b="0" dirty="0" smtClean="0">
                <a:cs typeface="Times New Roman" pitchFamily="18" charset="0"/>
              </a:rPr>
              <a:t>Allows </a:t>
            </a:r>
            <a:r>
              <a:rPr lang="en-US" altLang="en-US" sz="2400" b="0" dirty="0">
                <a:cs typeface="Times New Roman" pitchFamily="18" charset="0"/>
              </a:rPr>
              <a:t>administrator to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tune, organize </a:t>
            </a:r>
            <a:r>
              <a:rPr lang="en-US" altLang="en-US" sz="2400" b="0" dirty="0">
                <a:cs typeface="Times New Roman" pitchFamily="18" charset="0"/>
              </a:rPr>
              <a:t>and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comprehend</a:t>
            </a:r>
            <a:r>
              <a:rPr lang="en-US" altLang="en-US" sz="2400" b="0" dirty="0">
                <a:cs typeface="Times New Roman" pitchFamily="18" charset="0"/>
              </a:rPr>
              <a:t> often incomprehensible operating system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audit trails </a:t>
            </a:r>
            <a:r>
              <a:rPr lang="en-US" altLang="en-US" sz="2400" b="0" dirty="0">
                <a:cs typeface="Times New Roman" pitchFamily="18" charset="0"/>
              </a:rPr>
              <a:t>and other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logs</a:t>
            </a:r>
          </a:p>
          <a:p>
            <a:r>
              <a:rPr lang="en-US" altLang="en-US" sz="2400" b="0" dirty="0" smtClean="0">
                <a:cs typeface="Times New Roman" pitchFamily="18" charset="0"/>
              </a:rPr>
              <a:t>Can </a:t>
            </a:r>
            <a:r>
              <a:rPr lang="en-US" altLang="en-US" sz="2400" b="0" dirty="0">
                <a:cs typeface="Times New Roman" pitchFamily="18" charset="0"/>
              </a:rPr>
              <a:t>make the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security management </a:t>
            </a:r>
            <a:r>
              <a:rPr lang="en-US" altLang="en-US" sz="2400" b="0" dirty="0">
                <a:cs typeface="Times New Roman" pitchFamily="18" charset="0"/>
              </a:rPr>
              <a:t>of systems by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non-expert staff </a:t>
            </a:r>
            <a:r>
              <a:rPr lang="en-US" altLang="en-US" sz="2400" b="0" dirty="0">
                <a:cs typeface="Times New Roman" pitchFamily="18" charset="0"/>
              </a:rPr>
              <a:t>possible by providing nice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user friendly interface </a:t>
            </a:r>
          </a:p>
          <a:p>
            <a:r>
              <a:rPr lang="en-US" altLang="en-US" sz="2400" b="0" dirty="0" smtClean="0">
                <a:cs typeface="Times New Roman" pitchFamily="18" charset="0"/>
              </a:rPr>
              <a:t>Comes </a:t>
            </a:r>
            <a:r>
              <a:rPr lang="en-US" altLang="en-US" sz="2400" b="0" dirty="0">
                <a:cs typeface="Times New Roman" pitchFamily="18" charset="0"/>
              </a:rPr>
              <a:t>with extensive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attack signature database </a:t>
            </a:r>
            <a:r>
              <a:rPr lang="en-US" altLang="en-US" sz="2400" b="0" dirty="0">
                <a:cs typeface="Times New Roman" pitchFamily="18" charset="0"/>
              </a:rPr>
              <a:t>against which information from the customers system can be matched</a:t>
            </a:r>
          </a:p>
          <a:p>
            <a:r>
              <a:rPr lang="en-US" altLang="en-US" sz="2400" b="0" dirty="0" smtClean="0">
                <a:cs typeface="Times New Roman" pitchFamily="18" charset="0"/>
              </a:rPr>
              <a:t>Can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recognize</a:t>
            </a:r>
            <a:r>
              <a:rPr lang="en-US" altLang="en-US" sz="2400" b="0" dirty="0">
                <a:cs typeface="Times New Roman" pitchFamily="18" charset="0"/>
              </a:rPr>
              <a:t> and </a:t>
            </a:r>
            <a:r>
              <a:rPr lang="en-US" altLang="en-US" sz="2400" b="0" dirty="0">
                <a:solidFill>
                  <a:srgbClr val="0000FF"/>
                </a:solidFill>
                <a:cs typeface="Times New Roman" pitchFamily="18" charset="0"/>
              </a:rPr>
              <a:t>report alterations </a:t>
            </a:r>
            <a:r>
              <a:rPr lang="en-US" altLang="en-US" sz="2400" b="0" dirty="0">
                <a:cs typeface="Times New Roman" pitchFamily="18" charset="0"/>
              </a:rPr>
              <a:t>to data files</a:t>
            </a:r>
          </a:p>
        </p:txBody>
      </p:sp>
    </p:spTree>
    <p:extLst>
      <p:ext uri="{BB962C8B-B14F-4D97-AF65-F5344CB8AC3E}">
        <p14:creationId xmlns:p14="http://schemas.microsoft.com/office/powerpoint/2010/main" val="182764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altLang="en-US" dirty="0"/>
              <a:t>FIREWALLS  VS  IDSs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33425" y="1604963"/>
            <a:ext cx="7958138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algn="ctr">
              <a:buFont typeface="Wingdings" pitchFamily="2" charset="2"/>
              <a:buNone/>
            </a:pPr>
            <a:endParaRPr lang="en-US" altLang="en-US" b="0" kern="0" smtClean="0"/>
          </a:p>
          <a:p>
            <a:pPr algn="ctr">
              <a:buFont typeface="Wingdings" pitchFamily="2" charset="2"/>
              <a:buNone/>
            </a:pPr>
            <a:endParaRPr lang="en-US" altLang="en-US" b="0" kern="0"/>
          </a:p>
        </p:txBody>
      </p:sp>
      <p:pic>
        <p:nvPicPr>
          <p:cNvPr id="5" name="Picture 4" descr="D:\Documents and Settings\Yasir Zahur\Desktop\clip_image0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696200" cy="453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3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sa.osma.sas2001">
  <a:themeElements>
    <a:clrScheme name="nasa.osma.sas20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asa.osma.sas2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l">
          <a:defRPr sz="2000" b="0" dirty="0"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-65" charset="0"/>
          </a:defRPr>
        </a:defPPr>
      </a:lstStyle>
    </a:lnDef>
  </a:objectDefaults>
  <a:extraClrSchemeLst>
    <a:extraClrScheme>
      <a:clrScheme name="nasa.osma.sas20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sa.osma.sas20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sa.osma.sas200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sa.osma.sas200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sa.osma.sas20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sa.osma.sas20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sa.osma.sas20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C:\cross\papers\NASA.OSMA.SAS'01\nasa.osma.sas2001.ppt</Template>
  <TotalTime>43317</TotalTime>
  <Words>4034</Words>
  <Application>Microsoft Office PowerPoint</Application>
  <PresentationFormat>On-screen Show (4:3)</PresentationFormat>
  <Paragraphs>604</Paragraphs>
  <Slides>69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nasa.osma.sas2001</vt:lpstr>
      <vt:lpstr>PowerPoint Presentation</vt:lpstr>
      <vt:lpstr>Intrusion detection systems</vt:lpstr>
      <vt:lpstr>Intrusion detection systems</vt:lpstr>
      <vt:lpstr>First Line of Defense: The Firewall</vt:lpstr>
      <vt:lpstr>Network Firewall Concept</vt:lpstr>
      <vt:lpstr>Types Of Firewall</vt:lpstr>
      <vt:lpstr>Introduction to IDS</vt:lpstr>
      <vt:lpstr>Some of the benefits of IDS</vt:lpstr>
      <vt:lpstr>FIREWALLS  VS  IDSs</vt:lpstr>
      <vt:lpstr>FIREWALL  VS  IDS (cont)</vt:lpstr>
      <vt:lpstr>TYPES OF IDS</vt:lpstr>
      <vt:lpstr>HIDS</vt:lpstr>
      <vt:lpstr>NIDS</vt:lpstr>
      <vt:lpstr>NIDS (cont) Sensor Placement</vt:lpstr>
      <vt:lpstr>NIDS (cont) Advantages</vt:lpstr>
      <vt:lpstr>NIDS (cont) Disadvantages</vt:lpstr>
      <vt:lpstr>HYBRID</vt:lpstr>
      <vt:lpstr>Principles of System Design</vt:lpstr>
      <vt:lpstr>Principles of Intrusion Detection</vt:lpstr>
      <vt:lpstr>Example</vt:lpstr>
      <vt:lpstr>Basic Intrusion Detection</vt:lpstr>
      <vt:lpstr>Basic Intrusion Detection</vt:lpstr>
      <vt:lpstr>Denning’s Model</vt:lpstr>
      <vt:lpstr>Goals of IDS</vt:lpstr>
      <vt:lpstr>Models of Intrusion Detection</vt:lpstr>
      <vt:lpstr>Anomaly Detection</vt:lpstr>
      <vt:lpstr>Threshold Metrics</vt:lpstr>
      <vt:lpstr>Difficulties</vt:lpstr>
      <vt:lpstr>PowerPoint Presentation</vt:lpstr>
      <vt:lpstr>Statistical Moments*</vt:lpstr>
      <vt:lpstr>Example</vt:lpstr>
      <vt:lpstr>Potential Problems</vt:lpstr>
      <vt:lpstr>Markov Model</vt:lpstr>
      <vt:lpstr>Example</vt:lpstr>
      <vt:lpstr>Models of Intrusion Detection</vt:lpstr>
      <vt:lpstr>Misuse Modeling</vt:lpstr>
      <vt:lpstr>Example</vt:lpstr>
      <vt:lpstr>Models of Intrusion Detection</vt:lpstr>
      <vt:lpstr>Specification Modeling</vt:lpstr>
      <vt:lpstr>Example</vt:lpstr>
      <vt:lpstr>Comparison and Contrast</vt:lpstr>
      <vt:lpstr>IDS Architecture</vt:lpstr>
      <vt:lpstr>Agents</vt:lpstr>
      <vt:lpstr>Example</vt:lpstr>
      <vt:lpstr>Host-Based Agent</vt:lpstr>
      <vt:lpstr>Network-Based Agents</vt:lpstr>
      <vt:lpstr>Aggregation of Information</vt:lpstr>
      <vt:lpstr>Director</vt:lpstr>
      <vt:lpstr>Example</vt:lpstr>
      <vt:lpstr>Adaptive Directors</vt:lpstr>
      <vt:lpstr>Monitoring Networks</vt:lpstr>
      <vt:lpstr>Problem:  Lots of Data</vt:lpstr>
      <vt:lpstr>Signatures</vt:lpstr>
      <vt:lpstr>Notifier</vt:lpstr>
      <vt:lpstr>Agents</vt:lpstr>
      <vt:lpstr>Agents (con't)</vt:lpstr>
      <vt:lpstr>PowerPoint Presentation</vt:lpstr>
      <vt:lpstr>Incident Prevention</vt:lpstr>
      <vt:lpstr>Intrusion Handling</vt:lpstr>
      <vt:lpstr>Containment Phase</vt:lpstr>
      <vt:lpstr>Protection Domain</vt:lpstr>
      <vt:lpstr>Containment Phase (con't)</vt:lpstr>
      <vt:lpstr>Eradication Phase</vt:lpstr>
      <vt:lpstr>Eradication Phase (cont')</vt:lpstr>
      <vt:lpstr>Eradication Phase (con't)</vt:lpstr>
      <vt:lpstr>Eradication Phase (con't)</vt:lpstr>
      <vt:lpstr>Follow-Up Phase</vt:lpstr>
      <vt:lpstr>Follow-up Phase (con't)</vt:lpstr>
      <vt:lpstr>Key Points</vt:lpstr>
    </vt:vector>
  </TitlesOfParts>
  <Manager/>
  <Company>Auburn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 and Software Engineering</dc:title>
  <dc:subject/>
  <dc:creator>David Umphress</dc:creator>
  <cp:keywords/>
  <dc:description/>
  <cp:lastModifiedBy>Lim, Alvin</cp:lastModifiedBy>
  <cp:revision>813</cp:revision>
  <cp:lastPrinted>2014-10-01T14:58:16Z</cp:lastPrinted>
  <dcterms:created xsi:type="dcterms:W3CDTF">2010-08-17T23:48:54Z</dcterms:created>
  <dcterms:modified xsi:type="dcterms:W3CDTF">2018-11-27T04:38:05Z</dcterms:modified>
  <cp:category/>
</cp:coreProperties>
</file>