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551c0b561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551c0b5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12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0050" y="4697725"/>
            <a:ext cx="1948500" cy="193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Legend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725500" y="2476697"/>
            <a:ext cx="1358400" cy="51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Optimize</a:t>
            </a:r>
            <a:endParaRPr sz="1300"/>
          </a:p>
        </p:txBody>
      </p:sp>
      <p:sp>
        <p:nvSpPr>
          <p:cNvPr id="56" name="Google Shape;56;p13"/>
          <p:cNvSpPr/>
          <p:nvPr/>
        </p:nvSpPr>
        <p:spPr>
          <a:xfrm>
            <a:off x="4725200" y="4897600"/>
            <a:ext cx="1358400" cy="44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Sample</a:t>
            </a:r>
            <a:endParaRPr sz="1300"/>
          </a:p>
        </p:txBody>
      </p:sp>
      <p:sp>
        <p:nvSpPr>
          <p:cNvPr id="57" name="Google Shape;57;p13"/>
          <p:cNvSpPr/>
          <p:nvPr/>
        </p:nvSpPr>
        <p:spPr>
          <a:xfrm>
            <a:off x="4725504" y="101925"/>
            <a:ext cx="1358400" cy="1302514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GP Prior</a:t>
            </a:r>
            <a:endParaRPr sz="1300"/>
          </a:p>
        </p:txBody>
      </p:sp>
      <p:sp>
        <p:nvSpPr>
          <p:cNvPr id="58" name="Google Shape;58;p13"/>
          <p:cNvSpPr/>
          <p:nvPr/>
        </p:nvSpPr>
        <p:spPr>
          <a:xfrm>
            <a:off x="2837675" y="101925"/>
            <a:ext cx="1358400" cy="13025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Kernel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837684" y="4897603"/>
            <a:ext cx="1358400" cy="130251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Hyperprior</a:t>
            </a:r>
            <a:endParaRPr sz="1300"/>
          </a:p>
        </p:txBody>
      </p:sp>
      <p:sp>
        <p:nvSpPr>
          <p:cNvPr id="60" name="Google Shape;60;p13"/>
          <p:cNvSpPr/>
          <p:nvPr/>
        </p:nvSpPr>
        <p:spPr>
          <a:xfrm>
            <a:off x="6612713" y="3199842"/>
            <a:ext cx="1358400" cy="1302514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Parameters</a:t>
            </a:r>
            <a:endParaRPr sz="1300"/>
          </a:p>
        </p:txBody>
      </p:sp>
      <p:sp>
        <p:nvSpPr>
          <p:cNvPr id="61" name="Google Shape;61;p13"/>
          <p:cNvSpPr/>
          <p:nvPr/>
        </p:nvSpPr>
        <p:spPr>
          <a:xfrm>
            <a:off x="496075" y="2614313"/>
            <a:ext cx="1358400" cy="1302514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Data</a:t>
            </a:r>
            <a:endParaRPr sz="1300"/>
          </a:p>
        </p:txBody>
      </p:sp>
      <p:sp>
        <p:nvSpPr>
          <p:cNvPr id="62" name="Google Shape;62;p13"/>
          <p:cNvSpPr/>
          <p:nvPr/>
        </p:nvSpPr>
        <p:spPr>
          <a:xfrm>
            <a:off x="6613313" y="1169900"/>
            <a:ext cx="1358400" cy="1302514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Predictions</a:t>
            </a:r>
            <a:endParaRPr sz="1300"/>
          </a:p>
        </p:txBody>
      </p:sp>
      <p:sp>
        <p:nvSpPr>
          <p:cNvPr id="63" name="Google Shape;63;p13"/>
          <p:cNvSpPr/>
          <p:nvPr/>
        </p:nvSpPr>
        <p:spPr>
          <a:xfrm>
            <a:off x="6612713" y="4772575"/>
            <a:ext cx="1358400" cy="1302514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Posterior</a:t>
            </a:r>
            <a:endParaRPr sz="1300"/>
          </a:p>
        </p:txBody>
      </p:sp>
      <p:grpSp>
        <p:nvGrpSpPr>
          <p:cNvPr id="64" name="Google Shape;64;p13"/>
          <p:cNvGrpSpPr/>
          <p:nvPr/>
        </p:nvGrpSpPr>
        <p:grpSpPr>
          <a:xfrm>
            <a:off x="4725200" y="3506250"/>
            <a:ext cx="1358400" cy="876600"/>
            <a:chOff x="4725200" y="3152400"/>
            <a:chExt cx="1358400" cy="876600"/>
          </a:xfrm>
        </p:grpSpPr>
        <p:sp>
          <p:nvSpPr>
            <p:cNvPr id="65" name="Google Shape;65;p13"/>
            <p:cNvSpPr/>
            <p:nvPr/>
          </p:nvSpPr>
          <p:spPr>
            <a:xfrm>
              <a:off x="4725200" y="3152400"/>
              <a:ext cx="1358400" cy="8766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Posterior</a:t>
              </a:r>
              <a:endParaRPr sz="1300"/>
            </a:p>
          </p:txBody>
        </p:sp>
        <p:pic>
          <p:nvPicPr>
            <p:cNvPr id="66" name="Google Shape;6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1571" y="3576696"/>
              <a:ext cx="985927" cy="34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" name="Google Shape;67;p13"/>
          <p:cNvGrpSpPr/>
          <p:nvPr/>
        </p:nvGrpSpPr>
        <p:grpSpPr>
          <a:xfrm>
            <a:off x="2837679" y="3293562"/>
            <a:ext cx="1358400" cy="1302000"/>
            <a:chOff x="2837679" y="3293562"/>
            <a:chExt cx="1358400" cy="1302000"/>
          </a:xfrm>
        </p:grpSpPr>
        <p:sp>
          <p:nvSpPr>
            <p:cNvPr id="68" name="Google Shape;68;p13"/>
            <p:cNvSpPr/>
            <p:nvPr/>
          </p:nvSpPr>
          <p:spPr>
            <a:xfrm>
              <a:off x="2837679" y="3293562"/>
              <a:ext cx="1358400" cy="1302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/>
                <a:t>Likelihood</a:t>
              </a:r>
              <a:endParaRPr sz="130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914650" y="3629025"/>
              <a:ext cx="1171500" cy="828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13"/>
            <p:cNvGrpSpPr/>
            <p:nvPr/>
          </p:nvGrpSpPr>
          <p:grpSpPr>
            <a:xfrm>
              <a:off x="2992143" y="3657698"/>
              <a:ext cx="975082" cy="779496"/>
              <a:chOff x="2837675" y="3650575"/>
              <a:chExt cx="1536288" cy="1116756"/>
            </a:xfrm>
          </p:grpSpPr>
          <p:pic>
            <p:nvPicPr>
              <p:cNvPr id="71" name="Google Shape;71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76879" t="0"/>
              <a:stretch/>
            </p:blipFill>
            <p:spPr>
              <a:xfrm>
                <a:off x="2837675" y="3650575"/>
                <a:ext cx="96280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" name="Google Shape;72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21944" r="44871" t="0"/>
              <a:stretch/>
            </p:blipFill>
            <p:spPr>
              <a:xfrm>
                <a:off x="2992063" y="3933750"/>
                <a:ext cx="138190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" name="Google Shape;73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54857" r="17708" t="0"/>
              <a:stretch/>
            </p:blipFill>
            <p:spPr>
              <a:xfrm>
                <a:off x="3015933" y="4216899"/>
                <a:ext cx="114245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" name="Google Shape;74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81635" r="0" t="0"/>
              <a:stretch/>
            </p:blipFill>
            <p:spPr>
              <a:xfrm>
                <a:off x="2992055" y="4484156"/>
                <a:ext cx="764750" cy="283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5" name="Google Shape;75;p13"/>
          <p:cNvSpPr/>
          <p:nvPr/>
        </p:nvSpPr>
        <p:spPr>
          <a:xfrm>
            <a:off x="2837679" y="1688990"/>
            <a:ext cx="1358400" cy="1302514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Covariance</a:t>
            </a:r>
            <a:endParaRPr sz="1300"/>
          </a:p>
        </p:txBody>
      </p:sp>
      <p:cxnSp>
        <p:nvCxnSpPr>
          <p:cNvPr id="76" name="Google Shape;76;p13"/>
          <p:cNvCxnSpPr>
            <a:stCxn id="61" idx="3"/>
            <a:endCxn id="75" idx="1"/>
          </p:cNvCxnSpPr>
          <p:nvPr/>
        </p:nvCxnSpPr>
        <p:spPr>
          <a:xfrm flipH="1" rot="10800000">
            <a:off x="1854475" y="2340370"/>
            <a:ext cx="983100" cy="9252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1" idx="3"/>
            <a:endCxn id="68" idx="1"/>
          </p:cNvCxnSpPr>
          <p:nvPr/>
        </p:nvCxnSpPr>
        <p:spPr>
          <a:xfrm>
            <a:off x="1854475" y="3265570"/>
            <a:ext cx="983100" cy="6789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75" idx="2"/>
            <a:endCxn id="68" idx="0"/>
          </p:cNvCxnSpPr>
          <p:nvPr/>
        </p:nvCxnSpPr>
        <p:spPr>
          <a:xfrm flipH="1" rot="-5400000">
            <a:off x="3366129" y="3142254"/>
            <a:ext cx="3021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58" idx="2"/>
            <a:endCxn id="75" idx="0"/>
          </p:cNvCxnSpPr>
          <p:nvPr/>
        </p:nvCxnSpPr>
        <p:spPr>
          <a:xfrm flipH="1" rot="-5400000">
            <a:off x="3374825" y="1546489"/>
            <a:ext cx="284700" cy="600"/>
          </a:xfrm>
          <a:prstGeom prst="curvedConnector3">
            <a:avLst>
              <a:gd fmla="val 499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68" idx="3"/>
          </p:cNvCxnSpPr>
          <p:nvPr/>
        </p:nvCxnSpPr>
        <p:spPr>
          <a:xfrm flipH="1" rot="10800000">
            <a:off x="4196079" y="3757662"/>
            <a:ext cx="533100" cy="18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59" idx="3"/>
            <a:endCxn id="65" idx="1"/>
          </p:cNvCxnSpPr>
          <p:nvPr/>
        </p:nvCxnSpPr>
        <p:spPr>
          <a:xfrm flipH="1" rot="10800000">
            <a:off x="4196084" y="3944460"/>
            <a:ext cx="529200" cy="16044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5" idx="2"/>
            <a:endCxn id="56" idx="0"/>
          </p:cNvCxnSpPr>
          <p:nvPr/>
        </p:nvCxnSpPr>
        <p:spPr>
          <a:xfrm flipH="1" rot="-5400000">
            <a:off x="5147300" y="4639950"/>
            <a:ext cx="5148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65" idx="0"/>
            <a:endCxn id="55" idx="2"/>
          </p:cNvCxnSpPr>
          <p:nvPr/>
        </p:nvCxnSpPr>
        <p:spPr>
          <a:xfrm rot="-5400000">
            <a:off x="5147300" y="3248550"/>
            <a:ext cx="514800" cy="6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58" idx="3"/>
            <a:endCxn id="57" idx="1"/>
          </p:cNvCxnSpPr>
          <p:nvPr/>
        </p:nvCxnSpPr>
        <p:spPr>
          <a:xfrm>
            <a:off x="4196075" y="753182"/>
            <a:ext cx="529500" cy="6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55" idx="0"/>
            <a:endCxn id="62" idx="1"/>
          </p:cNvCxnSpPr>
          <p:nvPr/>
        </p:nvCxnSpPr>
        <p:spPr>
          <a:xfrm rot="-5400000">
            <a:off x="5681300" y="1544597"/>
            <a:ext cx="655500" cy="1208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endCxn id="60" idx="1"/>
          </p:cNvCxnSpPr>
          <p:nvPr/>
        </p:nvCxnSpPr>
        <p:spPr>
          <a:xfrm rot="-5400000">
            <a:off x="5731463" y="4203449"/>
            <a:ext cx="1233600" cy="52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56" idx="3"/>
            <a:endCxn id="63" idx="1"/>
          </p:cNvCxnSpPr>
          <p:nvPr/>
        </p:nvCxnSpPr>
        <p:spPr>
          <a:xfrm>
            <a:off x="6083600" y="5118250"/>
            <a:ext cx="529200" cy="3057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/>
          <p:nvPr/>
        </p:nvSpPr>
        <p:spPr>
          <a:xfrm>
            <a:off x="668650" y="5143500"/>
            <a:ext cx="1358400" cy="305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668650" y="5638800"/>
            <a:ext cx="1358400" cy="30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decision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68650" y="6134100"/>
            <a:ext cx="1358400" cy="30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</a:t>
            </a:r>
            <a:endParaRPr/>
          </a:p>
        </p:txBody>
      </p:sp>
      <p:cxnSp>
        <p:nvCxnSpPr>
          <p:cNvPr id="91" name="Google Shape;91;p13"/>
          <p:cNvCxnSpPr>
            <a:stCxn id="68" idx="3"/>
            <a:endCxn id="55" idx="1"/>
          </p:cNvCxnSpPr>
          <p:nvPr/>
        </p:nvCxnSpPr>
        <p:spPr>
          <a:xfrm flipH="1" rot="10800000">
            <a:off x="4196079" y="2734062"/>
            <a:ext cx="529500" cy="1210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74" y="3091508"/>
            <a:ext cx="899999" cy="6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7175" y="616212"/>
            <a:ext cx="900000" cy="66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0225" y="2206700"/>
            <a:ext cx="673200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6825" y="5333426"/>
            <a:ext cx="900001" cy="6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54700" y="616212"/>
            <a:ext cx="900000" cy="63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41925" y="5229765"/>
            <a:ext cx="900001" cy="6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42525" y="3506250"/>
            <a:ext cx="899999" cy="8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42525" y="1674365"/>
            <a:ext cx="900001" cy="6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