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3"/>
            <a:endCxn id="56" idx="0"/>
          </p:cNvCxnSpPr>
          <p:nvPr/>
        </p:nvCxnSpPr>
        <p:spPr>
          <a:xfrm>
            <a:off x="3611700" y="4269950"/>
            <a:ext cx="810300" cy="66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>
            <a:stCxn id="55" idx="1"/>
            <a:endCxn id="58" idx="0"/>
          </p:cNvCxnSpPr>
          <p:nvPr/>
        </p:nvCxnSpPr>
        <p:spPr>
          <a:xfrm flipH="1">
            <a:off x="1392900" y="4269950"/>
            <a:ext cx="872400" cy="66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60" idx="1"/>
            <a:endCxn id="61" idx="0"/>
          </p:cNvCxnSpPr>
          <p:nvPr/>
        </p:nvCxnSpPr>
        <p:spPr>
          <a:xfrm flipH="1">
            <a:off x="7451314" y="4269952"/>
            <a:ext cx="154200" cy="66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/>
          <p:nvPr/>
        </p:nvSpPr>
        <p:spPr>
          <a:xfrm>
            <a:off x="2286750" y="218182"/>
            <a:ext cx="1303500" cy="8145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GP HPs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</a:t>
            </a:r>
            <a:r>
              <a:rPr i="1" lang="en-GB" sz="1100"/>
              <a:t>P</a:t>
            </a:r>
            <a:r>
              <a:rPr baseline="-25000" lang="en-GB" sz="1100"/>
              <a:t>GP</a:t>
            </a:r>
            <a:r>
              <a:rPr i="1" lang="en-GB" sz="1100"/>
              <a:t>,</a:t>
            </a:r>
            <a:r>
              <a:rPr i="1" lang="en-GB" sz="1100">
                <a:solidFill>
                  <a:schemeClr val="dk1"/>
                </a:solidFill>
              </a:rPr>
              <a:t>λ</a:t>
            </a:r>
            <a:r>
              <a:rPr baseline="-25000" i="1" lang="en-GB" sz="1100">
                <a:solidFill>
                  <a:schemeClr val="dk1"/>
                </a:solidFill>
              </a:rPr>
              <a:t>1</a:t>
            </a:r>
            <a:r>
              <a:rPr i="1" lang="en-GB" sz="1100">
                <a:solidFill>
                  <a:schemeClr val="dk1"/>
                </a:solidFill>
              </a:rPr>
              <a:t>,λ</a:t>
            </a:r>
            <a:r>
              <a:rPr baseline="-25000" i="1" lang="en-GB" sz="1100">
                <a:solidFill>
                  <a:schemeClr val="dk1"/>
                </a:solidFill>
              </a:rPr>
              <a:t>2</a:t>
            </a:r>
            <a:r>
              <a:rPr lang="en-GB" sz="1100">
                <a:solidFill>
                  <a:schemeClr val="dk1"/>
                </a:solidFill>
              </a:rPr>
              <a:t>)</a:t>
            </a:r>
            <a:endParaRPr sz="1100"/>
          </a:p>
        </p:txBody>
      </p:sp>
      <p:sp>
        <p:nvSpPr>
          <p:cNvPr id="63" name="Google Shape;63;p13"/>
          <p:cNvSpPr/>
          <p:nvPr/>
        </p:nvSpPr>
        <p:spPr>
          <a:xfrm>
            <a:off x="6709725" y="217875"/>
            <a:ext cx="1483500" cy="8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Planet </a:t>
            </a:r>
            <a:r>
              <a:rPr lang="en-GB" sz="1100"/>
              <a:t>HPs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</a:t>
            </a:r>
            <a:r>
              <a:rPr i="1" lang="en-GB" sz="1100"/>
              <a:t>P</a:t>
            </a:r>
            <a:r>
              <a:rPr baseline="-25000" lang="en-GB" sz="1100"/>
              <a:t>orb</a:t>
            </a:r>
            <a:r>
              <a:rPr i="1" lang="en-GB" sz="1100"/>
              <a:t>,K, T</a:t>
            </a:r>
            <a:r>
              <a:rPr baseline="-25000" lang="en-GB" sz="1100"/>
              <a:t>0</a:t>
            </a:r>
            <a:r>
              <a:rPr i="1" lang="en-GB" sz="1100"/>
              <a:t>, </a:t>
            </a:r>
            <a:r>
              <a:rPr i="1" lang="en-GB" sz="1100">
                <a:solidFill>
                  <a:schemeClr val="dk1"/>
                </a:solidFill>
              </a:rPr>
              <a:t>e, ⍵</a:t>
            </a:r>
            <a:r>
              <a:rPr lang="en-GB" sz="1100">
                <a:solidFill>
                  <a:schemeClr val="dk1"/>
                </a:solidFill>
              </a:rPr>
              <a:t>)</a:t>
            </a:r>
            <a:r>
              <a:rPr baseline="-25000" i="1" lang="en-GB" sz="1100">
                <a:solidFill>
                  <a:schemeClr val="dk1"/>
                </a:solidFill>
              </a:rPr>
              <a:t>n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</a:rPr>
              <a:t>n=1,...,N</a:t>
            </a:r>
            <a:r>
              <a:rPr lang="en-GB" sz="700">
                <a:solidFill>
                  <a:schemeClr val="dk1"/>
                </a:solidFill>
              </a:rPr>
              <a:t> planets</a:t>
            </a:r>
            <a:endParaRPr sz="7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" y="1294439"/>
            <a:ext cx="2785500" cy="1694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227" y="1294303"/>
            <a:ext cx="2785500" cy="1694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429" y="4932494"/>
            <a:ext cx="2785500" cy="169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8429" y="1294435"/>
            <a:ext cx="2785500" cy="169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" y="4932494"/>
            <a:ext cx="2785500" cy="1694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29227" y="4932500"/>
            <a:ext cx="2785500" cy="1694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7" name="Google Shape;67;p13"/>
          <p:cNvCxnSpPr>
            <a:stCxn id="62" idx="1"/>
            <a:endCxn id="64" idx="0"/>
          </p:cNvCxnSpPr>
          <p:nvPr/>
        </p:nvCxnSpPr>
        <p:spPr>
          <a:xfrm flipH="1">
            <a:off x="1392750" y="625432"/>
            <a:ext cx="8940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2" idx="3"/>
            <a:endCxn id="65" idx="0"/>
          </p:cNvCxnSpPr>
          <p:nvPr/>
        </p:nvCxnSpPr>
        <p:spPr>
          <a:xfrm>
            <a:off x="3590250" y="625432"/>
            <a:ext cx="8316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4" idx="2"/>
            <a:endCxn id="58" idx="0"/>
          </p:cNvCxnSpPr>
          <p:nvPr/>
        </p:nvCxnSpPr>
        <p:spPr>
          <a:xfrm flipH="1" rot="-5400000">
            <a:off x="421250" y="3960463"/>
            <a:ext cx="1943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4" idx="2"/>
            <a:endCxn id="56" idx="0"/>
          </p:cNvCxnSpPr>
          <p:nvPr/>
        </p:nvCxnSpPr>
        <p:spPr>
          <a:xfrm flipH="1" rot="-5400000">
            <a:off x="1935500" y="2446213"/>
            <a:ext cx="1943700" cy="3029100"/>
          </a:xfrm>
          <a:prstGeom prst="curvedConnector3">
            <a:avLst>
              <a:gd fmla="val 282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4" idx="2"/>
            <a:endCxn id="61" idx="0"/>
          </p:cNvCxnSpPr>
          <p:nvPr/>
        </p:nvCxnSpPr>
        <p:spPr>
          <a:xfrm flipH="1" rot="-5400000">
            <a:off x="3450200" y="931513"/>
            <a:ext cx="1943700" cy="6058500"/>
          </a:xfrm>
          <a:prstGeom prst="curvedConnector3">
            <a:avLst>
              <a:gd fmla="val 338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65" idx="2"/>
            <a:endCxn id="61" idx="0"/>
          </p:cNvCxnSpPr>
          <p:nvPr/>
        </p:nvCxnSpPr>
        <p:spPr>
          <a:xfrm flipH="1" rot="-5400000">
            <a:off x="4964678" y="2446078"/>
            <a:ext cx="1943700" cy="3029100"/>
          </a:xfrm>
          <a:prstGeom prst="curvedConnector3">
            <a:avLst>
              <a:gd fmla="val 342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65" idx="2"/>
            <a:endCxn id="56" idx="0"/>
          </p:cNvCxnSpPr>
          <p:nvPr/>
        </p:nvCxnSpPr>
        <p:spPr>
          <a:xfrm flipH="1" rot="-5400000">
            <a:off x="3450428" y="3960328"/>
            <a:ext cx="1943700" cy="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5" idx="2"/>
            <a:endCxn id="58" idx="0"/>
          </p:cNvCxnSpPr>
          <p:nvPr/>
        </p:nvCxnSpPr>
        <p:spPr>
          <a:xfrm rot="5400000">
            <a:off x="1935578" y="2446078"/>
            <a:ext cx="1943700" cy="3029100"/>
          </a:xfrm>
          <a:prstGeom prst="curvedConnector3">
            <a:avLst>
              <a:gd fmla="val 2863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6" idx="2"/>
            <a:endCxn id="61" idx="0"/>
          </p:cNvCxnSpPr>
          <p:nvPr/>
        </p:nvCxnSpPr>
        <p:spPr>
          <a:xfrm flipH="1" rot="-5400000">
            <a:off x="6479629" y="3960460"/>
            <a:ext cx="1943700" cy="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3"/>
          <p:cNvSpPr/>
          <p:nvPr/>
        </p:nvSpPr>
        <p:spPr>
          <a:xfrm>
            <a:off x="2265300" y="3862400"/>
            <a:ext cx="1346400" cy="8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Activity </a:t>
            </a:r>
            <a:r>
              <a:rPr lang="en-GB" sz="1100"/>
              <a:t>HPs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</a:t>
            </a:r>
            <a:r>
              <a:rPr i="1" lang="en-GB" sz="1100"/>
              <a:t>a, b, σ</a:t>
            </a:r>
            <a:r>
              <a:rPr lang="en-GB" sz="1100">
                <a:solidFill>
                  <a:schemeClr val="dk1"/>
                </a:solidFill>
              </a:rPr>
              <a:t>)</a:t>
            </a:r>
            <a:r>
              <a:rPr baseline="-25000" i="1" lang="en-GB" sz="1100">
                <a:solidFill>
                  <a:schemeClr val="dk1"/>
                </a:solidFill>
              </a:rPr>
              <a:t>m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</a:rPr>
              <a:t>m</a:t>
            </a:r>
            <a:r>
              <a:rPr i="1" lang="en-GB" sz="700">
                <a:solidFill>
                  <a:schemeClr val="dk1"/>
                </a:solidFill>
              </a:rPr>
              <a:t>=1,...,M</a:t>
            </a:r>
            <a:r>
              <a:rPr lang="en-GB" sz="700">
                <a:solidFill>
                  <a:schemeClr val="dk1"/>
                </a:solidFill>
              </a:rPr>
              <a:t> activity indicators</a:t>
            </a:r>
            <a:endParaRPr sz="700"/>
          </a:p>
        </p:txBody>
      </p:sp>
      <p:sp>
        <p:nvSpPr>
          <p:cNvPr id="60" name="Google Shape;60;p13"/>
          <p:cNvSpPr/>
          <p:nvPr/>
        </p:nvSpPr>
        <p:spPr>
          <a:xfrm>
            <a:off x="7605514" y="3862402"/>
            <a:ext cx="1238400" cy="8151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RV </a:t>
            </a:r>
            <a:r>
              <a:rPr lang="en-GB" sz="1100"/>
              <a:t>HPs </a:t>
            </a:r>
            <a:endParaRPr sz="1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</a:t>
            </a:r>
            <a:r>
              <a:rPr i="1" lang="en-GB" sz="1100"/>
              <a:t>a, b, σ</a:t>
            </a:r>
            <a:r>
              <a:rPr lang="en-GB" sz="1100">
                <a:solidFill>
                  <a:schemeClr val="dk1"/>
                </a:solidFill>
              </a:rPr>
              <a:t>)</a:t>
            </a:r>
            <a:r>
              <a:rPr baseline="-25000" i="1" lang="en-GB" sz="1100">
                <a:solidFill>
                  <a:schemeClr val="dk1"/>
                </a:solidFill>
              </a:rPr>
              <a:t>v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700"/>
          </a:p>
        </p:txBody>
      </p:sp>
      <p:cxnSp>
        <p:nvCxnSpPr>
          <p:cNvPr id="76" name="Google Shape;76;p13"/>
          <p:cNvCxnSpPr>
            <a:stCxn id="63" idx="2"/>
            <a:endCxn id="66" idx="0"/>
          </p:cNvCxnSpPr>
          <p:nvPr/>
        </p:nvCxnSpPr>
        <p:spPr>
          <a:xfrm flipH="1" rot="-5400000">
            <a:off x="7320975" y="1163475"/>
            <a:ext cx="261600" cy="600"/>
          </a:xfrm>
          <a:prstGeom prst="curvedConnector3">
            <a:avLst>
              <a:gd fmla="val 499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