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90" r:id="rId2"/>
    <p:sldId id="305" r:id="rId3"/>
    <p:sldId id="294" r:id="rId4"/>
    <p:sldId id="268" r:id="rId5"/>
    <p:sldId id="259" r:id="rId6"/>
    <p:sldId id="303" r:id="rId7"/>
    <p:sldId id="279" r:id="rId8"/>
    <p:sldId id="278" r:id="rId9"/>
    <p:sldId id="270" r:id="rId10"/>
    <p:sldId id="269" r:id="rId11"/>
    <p:sldId id="295" r:id="rId12"/>
    <p:sldId id="264" r:id="rId13"/>
    <p:sldId id="272" r:id="rId14"/>
    <p:sldId id="277" r:id="rId15"/>
    <p:sldId id="283" r:id="rId16"/>
    <p:sldId id="271" r:id="rId17"/>
    <p:sldId id="286" r:id="rId18"/>
    <p:sldId id="291" r:id="rId19"/>
    <p:sldId id="292" r:id="rId20"/>
    <p:sldId id="293" r:id="rId21"/>
    <p:sldId id="304" r:id="rId22"/>
    <p:sldId id="297" r:id="rId23"/>
    <p:sldId id="298" r:id="rId24"/>
    <p:sldId id="299" r:id="rId25"/>
    <p:sldId id="300" r:id="rId26"/>
    <p:sldId id="301" r:id="rId27"/>
    <p:sldId id="302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19922-299D-473A-9E2A-48F5A73993DD}">
          <p14:sldIdLst>
            <p14:sldId id="290"/>
            <p14:sldId id="305"/>
            <p14:sldId id="294"/>
            <p14:sldId id="268"/>
            <p14:sldId id="259"/>
            <p14:sldId id="303"/>
            <p14:sldId id="279"/>
            <p14:sldId id="278"/>
            <p14:sldId id="270"/>
            <p14:sldId id="269"/>
            <p14:sldId id="295"/>
            <p14:sldId id="264"/>
            <p14:sldId id="272"/>
            <p14:sldId id="277"/>
            <p14:sldId id="283"/>
            <p14:sldId id="271"/>
            <p14:sldId id="286"/>
            <p14:sldId id="291"/>
            <p14:sldId id="292"/>
            <p14:sldId id="293"/>
            <p14:sldId id="304"/>
            <p14:sldId id="297"/>
            <p14:sldId id="298"/>
            <p14:sldId id="299"/>
            <p14:sldId id="300"/>
            <p14:sldId id="301"/>
            <p14:sldId id="302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52E"/>
    <a:srgbClr val="E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9772" autoAdjust="0"/>
  </p:normalViewPr>
  <p:slideViewPr>
    <p:cSldViewPr snapToGrid="0">
      <p:cViewPr varScale="1">
        <p:scale>
          <a:sx n="116" d="100"/>
          <a:sy n="116" d="100"/>
        </p:scale>
        <p:origin x="7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0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B0A6-6E3E-4BF2-B399-CE9B8E3F5EBD}" type="datetimeFigureOut">
              <a:rPr lang="en-US" smtClean="0"/>
              <a:t>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CED2-CB3B-47D1-8129-D7C33F0CE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1CED2-CB3B-47D1-8129-D7C33F0CE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401402" y="3488241"/>
            <a:ext cx="859536" cy="859921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 smtClean="0"/>
              <a:t>Click to add author Headshot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b="20037"/>
          <a:stretch/>
        </p:blipFill>
        <p:spPr>
          <a:xfrm>
            <a:off x="0" y="4172361"/>
            <a:ext cx="7899401" cy="2685639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&lt;Course or Module Title&gt;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1487" y="2667000"/>
            <a:ext cx="7776713" cy="480060"/>
          </a:xfrm>
        </p:spPr>
        <p:txBody>
          <a:bodyPr/>
          <a:lstStyle>
            <a:lvl1pPr marL="0" indent="0" algn="r">
              <a:buNone/>
              <a:defRPr b="0" baseline="0">
                <a:latin typeface="Myriad Pro" pitchFamily="34" charset="0"/>
                <a:cs typeface="Segoe UI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 smtClean="0"/>
              <a:t>Module 1 Title Goes Here or Module 2-x Subtitle (optional)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-1041991" y="10633"/>
            <a:ext cx="1041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</a:t>
            </a:r>
            <a:r>
              <a:rPr lang="en-US" sz="1200" baseline="0" dirty="0" smtClean="0"/>
              <a:t> slide to be used at the start of a module.</a:t>
            </a:r>
            <a:endParaRPr lang="en-US" sz="1200" dirty="0" smtClean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91400" y="3476625"/>
            <a:ext cx="877824" cy="881796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Title +</a:t>
            </a:r>
            <a:r>
              <a:rPr lang="en-US" sz="1200" baseline="0" dirty="0" smtClean="0"/>
              <a:t> Bullet 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-1403497" y="10633"/>
            <a:ext cx="14034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Optional Layout</a:t>
            </a:r>
            <a:br>
              <a:rPr lang="en-US" sz="1200" dirty="0" smtClean="0"/>
            </a:br>
            <a:r>
              <a:rPr lang="en-US" sz="1200" dirty="0" smtClean="0"/>
              <a:t>To</a:t>
            </a:r>
            <a:r>
              <a:rPr lang="en-US" sz="1200" baseline="0" dirty="0" smtClean="0"/>
              <a:t> be used in the event you want to reference cited sources from your video.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support_titl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2" r="37180"/>
          <a:stretch/>
        </p:blipFill>
        <p:spPr>
          <a:xfrm flipH="1">
            <a:off x="2106140" y="-457200"/>
            <a:ext cx="7037860" cy="41203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5265" y="3299813"/>
            <a:ext cx="8412481" cy="1755373"/>
          </a:xfrm>
        </p:spPr>
        <p:txBody>
          <a:bodyPr anchor="t"/>
          <a:lstStyle>
            <a:lvl1pPr marL="0" indent="0" algn="l">
              <a:defRPr sz="3600" b="0"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" y="2836052"/>
            <a:ext cx="77460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2113" y="1414129"/>
            <a:ext cx="6974957" cy="2987749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259" y="410099"/>
            <a:ext cx="16260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“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85578" y="2838877"/>
            <a:ext cx="169791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”</a:t>
            </a:r>
            <a:endParaRPr lang="en-US" sz="23900" dirty="0">
              <a:solidFill>
                <a:schemeClr val="bg2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8743" y="4879966"/>
            <a:ext cx="4721337" cy="595312"/>
          </a:xfrm>
        </p:spPr>
        <p:txBody>
          <a:bodyPr>
            <a:noAutofit/>
          </a:bodyPr>
          <a:lstStyle>
            <a:lvl1pPr algn="r">
              <a:buClr>
                <a:schemeClr val="accent6"/>
              </a:buClr>
              <a:buFont typeface="Tahoma" pitchFamily="34" charset="0"/>
              <a:buChar char="—"/>
              <a:defRPr sz="2400" baseline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Who Said It</a:t>
            </a:r>
          </a:p>
        </p:txBody>
      </p:sp>
    </p:spTree>
    <p:extLst>
      <p:ext uri="{BB962C8B-B14F-4D97-AF65-F5344CB8AC3E}">
        <p14:creationId xmlns:p14="http://schemas.microsoft.com/office/powerpoint/2010/main" val="2318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07621" y="2049185"/>
            <a:ext cx="5927725" cy="4429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en-US" sz="2800" b="1" kern="1200" baseline="0" dirty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Word to Define – 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738297" y="2562731"/>
            <a:ext cx="5697483" cy="1868487"/>
          </a:xfrm>
        </p:spPr>
        <p:txBody>
          <a:bodyPr>
            <a:no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144000" y="5699051"/>
            <a:ext cx="219030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To remove this warning from the template: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View</a:t>
            </a:r>
            <a:r>
              <a:rPr lang="en-US" sz="1000" dirty="0" smtClean="0">
                <a:sym typeface="Wingdings" panose="05000000000000000000" pitchFamily="2" charset="2"/>
              </a:rPr>
              <a:t> Slide Master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ym typeface="Wingdings" panose="05000000000000000000" pitchFamily="2" charset="2"/>
              </a:rPr>
              <a:t>Select topmost slide in slides pane</a:t>
            </a:r>
            <a:r>
              <a:rPr lang="en-US" sz="1000" baseline="0" dirty="0" smtClean="0">
                <a:sym typeface="Wingdings" panose="05000000000000000000" pitchFamily="2" charset="2"/>
              </a:rPr>
              <a:t> (Slide Master).</a:t>
            </a:r>
          </a:p>
          <a:p>
            <a:pPr marL="228600" indent="-228600">
              <a:buAutoNum type="arabicPeriod"/>
            </a:pPr>
            <a:r>
              <a:rPr lang="en-US" sz="1000" baseline="0" dirty="0" smtClean="0">
                <a:sym typeface="Wingdings" panose="05000000000000000000" pitchFamily="2" charset="2"/>
              </a:rPr>
              <a:t>Select the logo to the left and this text box.</a:t>
            </a:r>
          </a:p>
          <a:p>
            <a:pPr marL="228600" indent="-228600">
              <a:buAutoNum type="arabicPeriod"/>
            </a:pPr>
            <a:r>
              <a:rPr lang="en-US" sz="1000" baseline="0" dirty="0" smtClean="0">
                <a:sym typeface="Wingdings" panose="05000000000000000000" pitchFamily="2" charset="2"/>
              </a:rPr>
              <a:t>Press Delete.</a:t>
            </a:r>
            <a:endParaRPr lang="en-US" sz="100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sz="100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9" r:id="rId7"/>
    <p:sldLayoutId id="2147483670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ts val="18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jt/webgl-lessons/blob/master/lesson11/index.html" TargetMode="External"/><Relationship Id="rId2" Type="http://schemas.openxmlformats.org/officeDocument/2006/relationships/hyperlink" Target="https://gist.github.com/philogb/818017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bylonjs.com/" TargetMode="External"/><Relationship Id="rId7" Type="http://schemas.openxmlformats.org/officeDocument/2006/relationships/hyperlink" Target="https://github.com/drojdjou/J3D#readme" TargetMode="External"/><Relationship Id="rId2" Type="http://schemas.openxmlformats.org/officeDocument/2006/relationships/hyperlink" Target="https://github.com/mrdoob/three.js#readm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glge.org/" TargetMode="External"/><Relationship Id="rId5" Type="http://schemas.openxmlformats.org/officeDocument/2006/relationships/hyperlink" Target="https://code.google.com/p/o3d/" TargetMode="External"/><Relationship Id="rId4" Type="http://schemas.openxmlformats.org/officeDocument/2006/relationships/hyperlink" Target="http://www.senchalabs.org/philog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macke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mackey" TargetMode="External"/><Relationship Id="rId2" Type="http://schemas.openxmlformats.org/officeDocument/2006/relationships/hyperlink" Target="http://www.pluralsight.com/courses/webgl-threejs-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artjava.org/content/all-109-examples-my-book-threejs-threejs-version-r63" TargetMode="External"/><Relationship Id="rId5" Type="http://schemas.openxmlformats.org/officeDocument/2006/relationships/hyperlink" Target="http://pragprog.com/book/csjava/3d-game-programming-for-kids" TargetMode="External"/><Relationship Id="rId4" Type="http://schemas.openxmlformats.org/officeDocument/2006/relationships/hyperlink" Target="http://stemkoski.github.io/Three.j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WebGL</a:t>
            </a:r>
            <a:r>
              <a:rPr lang="en-US" dirty="0" smtClean="0"/>
              <a:t> and Three.js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482194" y="3465675"/>
            <a:ext cx="480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Alex Mackey</a:t>
            </a:r>
          </a:p>
          <a:p>
            <a:pPr algn="r"/>
            <a:r>
              <a:rPr lang="en-US" dirty="0" smtClean="0"/>
              <a:t>simpleIsBest.co.uk</a:t>
            </a:r>
          </a:p>
          <a:p>
            <a:pPr algn="r"/>
            <a:r>
              <a:rPr lang="en-US" sz="1800" dirty="0" smtClean="0">
                <a:latin typeface="+mj-lt"/>
              </a:rPr>
              <a:t>@</a:t>
            </a:r>
            <a:r>
              <a:rPr lang="en-US" sz="1800" dirty="0" err="1" smtClean="0">
                <a:latin typeface="+mj-lt"/>
              </a:rPr>
              <a:t>alexjmackey</a:t>
            </a:r>
            <a:endParaRPr lang="en-US" sz="1800" dirty="0">
              <a:latin typeface="+mj-lt"/>
            </a:endParaRPr>
          </a:p>
        </p:txBody>
      </p:sp>
      <p:pic>
        <p:nvPicPr>
          <p:cNvPr id="7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35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Vladimir </a:t>
            </a:r>
            <a:r>
              <a:rPr lang="en-AU" dirty="0" err="1" smtClean="0"/>
              <a:t>Vukićević</a:t>
            </a:r>
            <a:r>
              <a:rPr lang="en-AU" dirty="0" smtClean="0"/>
              <a:t>, Mozilla</a:t>
            </a:r>
            <a:endParaRPr lang="en-AU" dirty="0"/>
          </a:p>
        </p:txBody>
      </p:sp>
      <p:pic>
        <p:nvPicPr>
          <p:cNvPr id="4" name="Picture 2" descr="Vladimir Vukićević at the 2010 Mozilla Summit in Whistler, British Columbia, Can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52" y="1818809"/>
            <a:ext cx="3127264" cy="31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4828" y="5094953"/>
            <a:ext cx="36235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http://en.wikipedia.org/wiki/Vladimir_Vuki%C4%87evi%C4%87</a:t>
            </a:r>
          </a:p>
        </p:txBody>
      </p:sp>
    </p:spTree>
    <p:extLst>
      <p:ext uri="{BB962C8B-B14F-4D97-AF65-F5344CB8AC3E}">
        <p14:creationId xmlns:p14="http://schemas.microsoft.com/office/powerpoint/2010/main" val="13109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011678" y="4055166"/>
            <a:ext cx="5200153" cy="1256306"/>
          </a:xfrm>
          <a:prstGeom prst="round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</a:rPr>
              <a:t>OpenGL ES 2.0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011678" y="2569596"/>
            <a:ext cx="5200153" cy="1256306"/>
          </a:xfrm>
          <a:prstGeom prst="round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err="1" smtClean="0">
                <a:solidFill>
                  <a:schemeClr val="bg1"/>
                </a:solidFill>
              </a:rPr>
              <a:t>WebGL</a:t>
            </a:r>
            <a:endParaRPr lang="en-AU" sz="32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011677" y="1123784"/>
            <a:ext cx="5200153" cy="1256306"/>
          </a:xfrm>
          <a:prstGeom prst="round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412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Pure </a:t>
            </a:r>
            <a:r>
              <a:rPr lang="en-AU" dirty="0" err="1" smtClean="0"/>
              <a:t>WebGL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168" y="1454728"/>
            <a:ext cx="5926974" cy="3649288"/>
          </a:xfrm>
          <a:solidFill>
            <a:schemeClr val="bg1">
              <a:lumMod val="8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/>
              <a:t>	&lt;canvas id='</a:t>
            </a:r>
            <a:r>
              <a:rPr lang="en-AU" dirty="0" err="1"/>
              <a:t>ce</a:t>
            </a:r>
            <a:r>
              <a:rPr lang="en-AU" dirty="0"/>
              <a:t>'&gt;&lt;/canvas&gt;</a:t>
            </a:r>
          </a:p>
          <a:p>
            <a:pPr marL="0" indent="0">
              <a:buNone/>
            </a:pPr>
            <a:r>
              <a:rPr lang="en-AU" dirty="0"/>
              <a:t>	&lt;script&gt;</a:t>
            </a:r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canvasElement</a:t>
            </a:r>
            <a:r>
              <a:rPr lang="en-AU" dirty="0"/>
              <a:t> = </a:t>
            </a:r>
            <a:r>
              <a:rPr lang="en-AU" dirty="0" err="1"/>
              <a:t>document.getElementById</a:t>
            </a:r>
            <a:r>
              <a:rPr lang="en-AU" dirty="0"/>
              <a:t>('</a:t>
            </a:r>
            <a:r>
              <a:rPr lang="en-AU" dirty="0" err="1"/>
              <a:t>ce</a:t>
            </a:r>
            <a:r>
              <a:rPr lang="en-AU" dirty="0"/>
              <a:t>');</a:t>
            </a:r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ctx</a:t>
            </a:r>
            <a:r>
              <a:rPr lang="en-AU" dirty="0"/>
              <a:t> = </a:t>
            </a:r>
            <a:r>
              <a:rPr lang="en-AU" dirty="0" err="1"/>
              <a:t>canvasElement.getContext</a:t>
            </a:r>
            <a:r>
              <a:rPr lang="en-AU" dirty="0"/>
              <a:t>('</a:t>
            </a:r>
            <a:r>
              <a:rPr lang="en-AU" dirty="0" err="1"/>
              <a:t>webgl</a:t>
            </a:r>
            <a:r>
              <a:rPr lang="en-AU" dirty="0"/>
              <a:t>');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 smtClean="0"/>
              <a:t>ctx.clearColor</a:t>
            </a:r>
            <a:r>
              <a:rPr lang="en-AU" dirty="0" smtClean="0"/>
              <a:t>(1,0,0,1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	 </a:t>
            </a:r>
            <a:r>
              <a:rPr lang="en-AU" dirty="0" err="1"/>
              <a:t>ctx.clear</a:t>
            </a:r>
            <a:r>
              <a:rPr lang="en-AU" dirty="0"/>
              <a:t>(</a:t>
            </a:r>
            <a:r>
              <a:rPr lang="en-AU" dirty="0" err="1"/>
              <a:t>ctx.COLOR_BUFFER_BIT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	&lt;/script&gt;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314" y="990600"/>
            <a:ext cx="8835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webGLStart</a:t>
            </a:r>
            <a:r>
              <a:rPr lang="en-AU" sz="200" dirty="0"/>
              <a:t>() {</a:t>
            </a:r>
          </a:p>
          <a:p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pos</a:t>
            </a:r>
            <a:r>
              <a:rPr lang="en-AU" sz="200" dirty="0"/>
              <a:t>, $id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(d) { </a:t>
            </a:r>
            <a:r>
              <a:rPr lang="en-AU" sz="200" b="1" dirty="0"/>
              <a:t>return</a:t>
            </a:r>
            <a:r>
              <a:rPr lang="en-AU" sz="200" dirty="0"/>
              <a:t> </a:t>
            </a:r>
            <a:r>
              <a:rPr lang="en-AU" sz="200" dirty="0" err="1"/>
              <a:t>document.getElementById</a:t>
            </a:r>
            <a:r>
              <a:rPr lang="en-AU" sz="200" dirty="0"/>
              <a:t>(d); };</a:t>
            </a:r>
          </a:p>
          <a:p>
            <a:r>
              <a:rPr lang="en-AU" sz="200" i="1" dirty="0"/>
              <a:t>//Create moon</a:t>
            </a:r>
            <a:endParaRPr lang="en-AU" sz="200" dirty="0"/>
          </a:p>
          <a:p>
            <a:r>
              <a:rPr lang="en-AU" sz="200" b="1" dirty="0" err="1"/>
              <a:t>var</a:t>
            </a:r>
            <a:r>
              <a:rPr lang="en-AU" sz="200" dirty="0"/>
              <a:t> moon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new</a:t>
            </a:r>
            <a:r>
              <a:rPr lang="en-AU" sz="200" dirty="0"/>
              <a:t> PhiloGL.O3D.Sphere({</a:t>
            </a:r>
          </a:p>
          <a:p>
            <a:r>
              <a:rPr lang="en-AU" sz="200" dirty="0" err="1"/>
              <a:t>nlat</a:t>
            </a:r>
            <a:r>
              <a:rPr lang="en-AU" sz="200" b="1" dirty="0"/>
              <a:t>:</a:t>
            </a:r>
            <a:r>
              <a:rPr lang="en-AU" sz="200" dirty="0"/>
              <a:t> 30,</a:t>
            </a:r>
          </a:p>
          <a:p>
            <a:r>
              <a:rPr lang="en-AU" sz="200" dirty="0" err="1"/>
              <a:t>nlong</a:t>
            </a:r>
            <a:r>
              <a:rPr lang="en-AU" sz="200" b="1" dirty="0"/>
              <a:t>:</a:t>
            </a:r>
            <a:r>
              <a:rPr lang="en-AU" sz="200" dirty="0"/>
              <a:t> 30,</a:t>
            </a:r>
          </a:p>
          <a:p>
            <a:r>
              <a:rPr lang="en-AU" sz="200" dirty="0"/>
              <a:t>radius</a:t>
            </a:r>
            <a:r>
              <a:rPr lang="en-AU" sz="200" b="1" dirty="0"/>
              <a:t>:</a:t>
            </a:r>
            <a:r>
              <a:rPr lang="en-AU" sz="200" dirty="0"/>
              <a:t> 2,</a:t>
            </a:r>
          </a:p>
          <a:p>
            <a:r>
              <a:rPr lang="en-AU" sz="200" dirty="0"/>
              <a:t>textures</a:t>
            </a:r>
            <a:r>
              <a:rPr lang="en-AU" sz="200" b="1" dirty="0"/>
              <a:t>:</a:t>
            </a:r>
            <a:r>
              <a:rPr lang="en-AU" sz="200" dirty="0"/>
              <a:t> 'moon.gif'</a:t>
            </a:r>
          </a:p>
          <a:p>
            <a:r>
              <a:rPr lang="en-AU" sz="200" dirty="0"/>
              <a:t>});</a:t>
            </a:r>
          </a:p>
          <a:p>
            <a:r>
              <a:rPr lang="en-AU" sz="200" dirty="0"/>
              <a:t> </a:t>
            </a:r>
          </a:p>
          <a:p>
            <a:r>
              <a:rPr lang="en-AU" sz="200" i="1" dirty="0"/>
              <a:t>//Create application</a:t>
            </a:r>
            <a:endParaRPr lang="en-AU" sz="200" dirty="0"/>
          </a:p>
          <a:p>
            <a:r>
              <a:rPr lang="en-AU" sz="200" dirty="0" err="1"/>
              <a:t>PhiloGL</a:t>
            </a:r>
            <a:r>
              <a:rPr lang="en-AU" sz="200" dirty="0"/>
              <a:t>('lesson11-canvas', {</a:t>
            </a:r>
          </a:p>
          <a:p>
            <a:r>
              <a:rPr lang="en-AU" sz="200" dirty="0"/>
              <a:t>camera</a:t>
            </a:r>
            <a:r>
              <a:rPr lang="en-AU" sz="200" b="1" dirty="0"/>
              <a:t>:</a:t>
            </a:r>
            <a:r>
              <a:rPr lang="en-AU" sz="200" dirty="0"/>
              <a:t> {</a:t>
            </a:r>
          </a:p>
          <a:p>
            <a:r>
              <a:rPr lang="en-AU" sz="200" dirty="0"/>
              <a:t>position</a:t>
            </a:r>
            <a:r>
              <a:rPr lang="en-AU" sz="200" b="1" dirty="0"/>
              <a:t>:</a:t>
            </a:r>
            <a:r>
              <a:rPr lang="en-AU" sz="200" dirty="0"/>
              <a:t> {</a:t>
            </a:r>
          </a:p>
          <a:p>
            <a:r>
              <a:rPr lang="en-AU" sz="200" dirty="0"/>
              <a:t>x</a:t>
            </a:r>
            <a:r>
              <a:rPr lang="en-AU" sz="200" b="1" dirty="0"/>
              <a:t>:</a:t>
            </a:r>
            <a:r>
              <a:rPr lang="en-AU" sz="200" dirty="0"/>
              <a:t> 0, y</a:t>
            </a:r>
            <a:r>
              <a:rPr lang="en-AU" sz="200" b="1" dirty="0"/>
              <a:t>:</a:t>
            </a:r>
            <a:r>
              <a:rPr lang="en-AU" sz="200" dirty="0"/>
              <a:t> 0, z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-</a:t>
            </a:r>
            <a:r>
              <a:rPr lang="en-AU" sz="200" dirty="0"/>
              <a:t>7</a:t>
            </a:r>
          </a:p>
          <a:p>
            <a:r>
              <a:rPr lang="en-AU" sz="200" dirty="0"/>
              <a:t>}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/>
              <a:t>textures</a:t>
            </a:r>
            <a:r>
              <a:rPr lang="en-AU" sz="200" b="1" dirty="0"/>
              <a:t>:</a:t>
            </a:r>
            <a:r>
              <a:rPr lang="en-AU" sz="200" dirty="0"/>
              <a:t> {</a:t>
            </a:r>
          </a:p>
          <a:p>
            <a:r>
              <a:rPr lang="en-AU" sz="200" dirty="0" err="1"/>
              <a:t>src</a:t>
            </a:r>
            <a:r>
              <a:rPr lang="en-AU" sz="200" b="1" dirty="0"/>
              <a:t>:</a:t>
            </a:r>
            <a:r>
              <a:rPr lang="en-AU" sz="200" dirty="0"/>
              <a:t> ['moon.gif'],</a:t>
            </a:r>
          </a:p>
          <a:p>
            <a:r>
              <a:rPr lang="en-AU" sz="200" dirty="0"/>
              <a:t>parameters</a:t>
            </a:r>
            <a:r>
              <a:rPr lang="en-AU" sz="200" b="1" dirty="0"/>
              <a:t>:</a:t>
            </a:r>
            <a:r>
              <a:rPr lang="en-AU" sz="200" dirty="0"/>
              <a:t> [{</a:t>
            </a:r>
          </a:p>
          <a:p>
            <a:r>
              <a:rPr lang="en-AU" sz="200" dirty="0"/>
              <a:t>name</a:t>
            </a:r>
            <a:r>
              <a:rPr lang="en-AU" sz="200" b="1" dirty="0"/>
              <a:t>:</a:t>
            </a:r>
            <a:r>
              <a:rPr lang="en-AU" sz="200" dirty="0"/>
              <a:t> 'TEXTURE_MAG_FILTER',</a:t>
            </a:r>
          </a:p>
          <a:p>
            <a:r>
              <a:rPr lang="en-AU" sz="200" dirty="0"/>
              <a:t>value</a:t>
            </a:r>
            <a:r>
              <a:rPr lang="en-AU" sz="200" b="1" dirty="0"/>
              <a:t>:</a:t>
            </a:r>
            <a:r>
              <a:rPr lang="en-AU" sz="200" dirty="0"/>
              <a:t> 'LINEAR'</a:t>
            </a:r>
          </a:p>
          <a:p>
            <a:r>
              <a:rPr lang="en-AU" sz="200" dirty="0"/>
              <a:t>}, {</a:t>
            </a:r>
          </a:p>
          <a:p>
            <a:r>
              <a:rPr lang="en-AU" sz="200" dirty="0"/>
              <a:t>name</a:t>
            </a:r>
            <a:r>
              <a:rPr lang="en-AU" sz="200" b="1" dirty="0"/>
              <a:t>:</a:t>
            </a:r>
            <a:r>
              <a:rPr lang="en-AU" sz="200" dirty="0"/>
              <a:t> 'TEXTURE_MIN_FILTER',</a:t>
            </a:r>
          </a:p>
          <a:p>
            <a:r>
              <a:rPr lang="en-AU" sz="200" dirty="0"/>
              <a:t>value</a:t>
            </a:r>
            <a:r>
              <a:rPr lang="en-AU" sz="200" b="1" dirty="0"/>
              <a:t>:</a:t>
            </a:r>
            <a:r>
              <a:rPr lang="en-AU" sz="200" dirty="0"/>
              <a:t> 'LINEAR_MIPMAP_NEAREST',</a:t>
            </a:r>
          </a:p>
          <a:p>
            <a:r>
              <a:rPr lang="en-AU" sz="200" dirty="0" err="1"/>
              <a:t>generateMipmap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true</a:t>
            </a:r>
            <a:endParaRPr lang="en-AU" sz="200" dirty="0"/>
          </a:p>
          <a:p>
            <a:r>
              <a:rPr lang="en-AU" sz="200" dirty="0"/>
              <a:t>}]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/>
              <a:t>events</a:t>
            </a:r>
            <a:r>
              <a:rPr lang="en-AU" sz="200" b="1" dirty="0"/>
              <a:t>:</a:t>
            </a:r>
            <a:r>
              <a:rPr lang="en-AU" sz="200" dirty="0"/>
              <a:t> {</a:t>
            </a:r>
          </a:p>
          <a:p>
            <a:r>
              <a:rPr lang="en-AU" sz="200" dirty="0" err="1"/>
              <a:t>onDragStart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(e) {</a:t>
            </a:r>
          </a:p>
          <a:p>
            <a:r>
              <a:rPr lang="en-AU" sz="200" dirty="0" err="1"/>
              <a:t>pos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{</a:t>
            </a:r>
          </a:p>
          <a:p>
            <a:r>
              <a:rPr lang="en-AU" sz="200" dirty="0"/>
              <a:t>x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dirty="0" err="1"/>
              <a:t>e.x</a:t>
            </a:r>
            <a:r>
              <a:rPr lang="en-AU" sz="200" dirty="0"/>
              <a:t>,</a:t>
            </a:r>
          </a:p>
          <a:p>
            <a:r>
              <a:rPr lang="en-AU" sz="200" dirty="0"/>
              <a:t>y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dirty="0" err="1"/>
              <a:t>e.y</a:t>
            </a:r>
            <a:endParaRPr lang="en-AU" sz="200" dirty="0"/>
          </a:p>
          <a:p>
            <a:r>
              <a:rPr lang="en-AU" sz="200" dirty="0"/>
              <a:t>};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 err="1"/>
              <a:t>onDragMove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(e) {</a:t>
            </a:r>
          </a:p>
          <a:p>
            <a:r>
              <a:rPr lang="en-AU" sz="200" b="1" dirty="0" err="1"/>
              <a:t>var</a:t>
            </a:r>
            <a:r>
              <a:rPr lang="en-AU" sz="200" dirty="0"/>
              <a:t> z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 err="1"/>
              <a:t>this</a:t>
            </a:r>
            <a:r>
              <a:rPr lang="en-AU" sz="200" dirty="0" err="1"/>
              <a:t>.camera.position.z</a:t>
            </a:r>
            <a:r>
              <a:rPr lang="en-AU" sz="200" dirty="0"/>
              <a:t>,</a:t>
            </a:r>
          </a:p>
          <a:p>
            <a:r>
              <a:rPr lang="en-AU" sz="200" dirty="0"/>
              <a:t>sign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Math.abs</a:t>
            </a:r>
            <a:r>
              <a:rPr lang="en-AU" sz="200" dirty="0"/>
              <a:t>(z) </a:t>
            </a:r>
            <a:r>
              <a:rPr lang="en-AU" sz="200" b="1" dirty="0"/>
              <a:t>/</a:t>
            </a:r>
            <a:r>
              <a:rPr lang="en-AU" sz="200" dirty="0"/>
              <a:t> z;</a:t>
            </a:r>
          </a:p>
          <a:p>
            <a:r>
              <a:rPr lang="en-AU" sz="200" dirty="0"/>
              <a:t> </a:t>
            </a:r>
          </a:p>
          <a:p>
            <a:r>
              <a:rPr lang="en-AU" sz="200" dirty="0" err="1"/>
              <a:t>moon.rotation.y</a:t>
            </a:r>
            <a:r>
              <a:rPr lang="en-AU" sz="200" dirty="0"/>
              <a:t> </a:t>
            </a:r>
            <a:r>
              <a:rPr lang="en-AU" sz="200" b="1" dirty="0"/>
              <a:t>+=</a:t>
            </a:r>
            <a:r>
              <a:rPr lang="en-AU" sz="200" dirty="0"/>
              <a:t> </a:t>
            </a:r>
            <a:r>
              <a:rPr lang="en-AU" sz="200" b="1" dirty="0"/>
              <a:t>-</a:t>
            </a:r>
            <a:r>
              <a:rPr lang="en-AU" sz="200" dirty="0"/>
              <a:t>(</a:t>
            </a:r>
            <a:r>
              <a:rPr lang="en-AU" sz="200" dirty="0" err="1"/>
              <a:t>pos.x</a:t>
            </a:r>
            <a:r>
              <a:rPr lang="en-AU" sz="200" dirty="0"/>
              <a:t> </a:t>
            </a:r>
            <a:r>
              <a:rPr lang="en-AU" sz="200" b="1" dirty="0"/>
              <a:t>-</a:t>
            </a:r>
            <a:r>
              <a:rPr lang="en-AU" sz="200" dirty="0"/>
              <a:t> </a:t>
            </a:r>
            <a:r>
              <a:rPr lang="en-AU" sz="200" dirty="0" err="1"/>
              <a:t>e.x</a:t>
            </a:r>
            <a:r>
              <a:rPr lang="en-AU" sz="200" dirty="0"/>
              <a:t>) </a:t>
            </a:r>
            <a:r>
              <a:rPr lang="en-AU" sz="200" b="1" dirty="0"/>
              <a:t>/</a:t>
            </a:r>
            <a:r>
              <a:rPr lang="en-AU" sz="200" dirty="0"/>
              <a:t> 100;</a:t>
            </a:r>
          </a:p>
          <a:p>
            <a:r>
              <a:rPr lang="en-AU" sz="200" dirty="0" err="1"/>
              <a:t>moon.rotation.x</a:t>
            </a:r>
            <a:r>
              <a:rPr lang="en-AU" sz="200" dirty="0"/>
              <a:t> </a:t>
            </a:r>
            <a:r>
              <a:rPr lang="en-AU" sz="200" b="1" dirty="0"/>
              <a:t>+=</a:t>
            </a:r>
            <a:r>
              <a:rPr lang="en-AU" sz="200" dirty="0"/>
              <a:t> sign </a:t>
            </a:r>
            <a:r>
              <a:rPr lang="en-AU" sz="200" b="1" dirty="0"/>
              <a:t>*</a:t>
            </a:r>
            <a:r>
              <a:rPr lang="en-AU" sz="200" dirty="0"/>
              <a:t> (</a:t>
            </a:r>
            <a:r>
              <a:rPr lang="en-AU" sz="200" dirty="0" err="1"/>
              <a:t>pos.y</a:t>
            </a:r>
            <a:r>
              <a:rPr lang="en-AU" sz="200" dirty="0"/>
              <a:t> </a:t>
            </a:r>
            <a:r>
              <a:rPr lang="en-AU" sz="200" b="1" dirty="0"/>
              <a:t>-</a:t>
            </a:r>
            <a:r>
              <a:rPr lang="en-AU" sz="200" dirty="0"/>
              <a:t> </a:t>
            </a:r>
            <a:r>
              <a:rPr lang="en-AU" sz="200" dirty="0" err="1"/>
              <a:t>e.y</a:t>
            </a:r>
            <a:r>
              <a:rPr lang="en-AU" sz="200" dirty="0"/>
              <a:t>) </a:t>
            </a:r>
            <a:r>
              <a:rPr lang="en-AU" sz="200" b="1" dirty="0"/>
              <a:t>/</a:t>
            </a:r>
            <a:r>
              <a:rPr lang="en-AU" sz="200" dirty="0"/>
              <a:t> 100;</a:t>
            </a:r>
          </a:p>
          <a:p>
            <a:r>
              <a:rPr lang="en-AU" sz="200" dirty="0" err="1"/>
              <a:t>moon.update</a:t>
            </a:r>
            <a:r>
              <a:rPr lang="en-AU" sz="200" dirty="0"/>
              <a:t>();</a:t>
            </a:r>
          </a:p>
          <a:p>
            <a:r>
              <a:rPr lang="en-AU" sz="200" dirty="0" err="1"/>
              <a:t>pos.x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e.x</a:t>
            </a:r>
            <a:r>
              <a:rPr lang="en-AU" sz="200" dirty="0"/>
              <a:t>;</a:t>
            </a:r>
          </a:p>
          <a:p>
            <a:r>
              <a:rPr lang="en-AU" sz="200" dirty="0" err="1"/>
              <a:t>pos.y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e.y</a:t>
            </a:r>
            <a:r>
              <a:rPr lang="en-AU" sz="200" dirty="0"/>
              <a:t>;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 err="1"/>
              <a:t>onMouseWheel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(e) {</a:t>
            </a:r>
          </a:p>
          <a:p>
            <a:r>
              <a:rPr lang="en-AU" sz="200" dirty="0" err="1"/>
              <a:t>e.stop</a:t>
            </a:r>
            <a:r>
              <a:rPr lang="en-AU" sz="200" dirty="0"/>
              <a:t>();</a:t>
            </a:r>
          </a:p>
          <a:p>
            <a:r>
              <a:rPr lang="en-AU" sz="200" b="1" dirty="0" err="1"/>
              <a:t>var</a:t>
            </a:r>
            <a:r>
              <a:rPr lang="en-AU" sz="200" dirty="0"/>
              <a:t> camera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 err="1"/>
              <a:t>this</a:t>
            </a:r>
            <a:r>
              <a:rPr lang="en-AU" sz="200" dirty="0" err="1"/>
              <a:t>.camera</a:t>
            </a:r>
            <a:r>
              <a:rPr lang="en-AU" sz="200" dirty="0"/>
              <a:t>;</a:t>
            </a:r>
          </a:p>
          <a:p>
            <a:r>
              <a:rPr lang="en-AU" sz="200" dirty="0" err="1"/>
              <a:t>camera.position.z</a:t>
            </a:r>
            <a:r>
              <a:rPr lang="en-AU" sz="200" dirty="0"/>
              <a:t> </a:t>
            </a:r>
            <a:r>
              <a:rPr lang="en-AU" sz="200" b="1" dirty="0"/>
              <a:t>+=</a:t>
            </a:r>
            <a:r>
              <a:rPr lang="en-AU" sz="200" dirty="0"/>
              <a:t> </a:t>
            </a:r>
            <a:r>
              <a:rPr lang="en-AU" sz="200" dirty="0" err="1"/>
              <a:t>e.wheel</a:t>
            </a:r>
            <a:r>
              <a:rPr lang="en-AU" sz="200" dirty="0"/>
              <a:t>;</a:t>
            </a:r>
          </a:p>
          <a:p>
            <a:r>
              <a:rPr lang="en-AU" sz="200" dirty="0" err="1"/>
              <a:t>camera.update</a:t>
            </a:r>
            <a:r>
              <a:rPr lang="en-AU" sz="200" dirty="0"/>
              <a:t>();</a:t>
            </a:r>
          </a:p>
          <a:p>
            <a:r>
              <a:rPr lang="en-AU" sz="200" dirty="0"/>
              <a:t>}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 err="1"/>
              <a:t>onError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() {</a:t>
            </a:r>
          </a:p>
          <a:p>
            <a:r>
              <a:rPr lang="en-AU" sz="200" dirty="0"/>
              <a:t>alert("There was an error creating the app.");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 err="1"/>
              <a:t>onLoad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(app) {</a:t>
            </a:r>
          </a:p>
          <a:p>
            <a:r>
              <a:rPr lang="en-AU" sz="200" i="1" dirty="0"/>
              <a:t>//Unpack app properties</a:t>
            </a:r>
            <a:endParaRPr lang="en-AU" sz="200" dirty="0"/>
          </a:p>
          <a:p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gl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app.gl,</a:t>
            </a:r>
          </a:p>
          <a:p>
            <a:r>
              <a:rPr lang="en-AU" sz="200" dirty="0"/>
              <a:t>program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app.program</a:t>
            </a:r>
            <a:r>
              <a:rPr lang="en-AU" sz="200" dirty="0"/>
              <a:t>,</a:t>
            </a:r>
          </a:p>
          <a:p>
            <a:r>
              <a:rPr lang="en-AU" sz="200" dirty="0"/>
              <a:t>scene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app.scene</a:t>
            </a:r>
            <a:r>
              <a:rPr lang="en-AU" sz="200" dirty="0"/>
              <a:t>,</a:t>
            </a:r>
          </a:p>
          <a:p>
            <a:r>
              <a:rPr lang="en-AU" sz="200" dirty="0"/>
              <a:t>canvas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app.canvas</a:t>
            </a:r>
            <a:r>
              <a:rPr lang="en-AU" sz="200" dirty="0"/>
              <a:t>,</a:t>
            </a:r>
          </a:p>
          <a:p>
            <a:r>
              <a:rPr lang="en-AU" sz="200" dirty="0"/>
              <a:t>camera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app.camera</a:t>
            </a:r>
            <a:r>
              <a:rPr lang="en-AU" sz="200" dirty="0"/>
              <a:t>,</a:t>
            </a:r>
          </a:p>
          <a:p>
            <a:r>
              <a:rPr lang="en-AU" sz="200" i="1" dirty="0"/>
              <a:t>//get light </a:t>
            </a:r>
            <a:r>
              <a:rPr lang="en-AU" sz="200" i="1" dirty="0" err="1"/>
              <a:t>config</a:t>
            </a:r>
            <a:r>
              <a:rPr lang="en-AU" sz="200" i="1" dirty="0"/>
              <a:t> from forms</a:t>
            </a:r>
            <a:endParaRPr lang="en-AU" sz="200" dirty="0"/>
          </a:p>
          <a:p>
            <a:r>
              <a:rPr lang="en-AU" sz="200" dirty="0"/>
              <a:t>lighting </a:t>
            </a:r>
            <a:r>
              <a:rPr lang="en-AU" sz="200" b="1" dirty="0"/>
              <a:t>=</a:t>
            </a:r>
            <a:r>
              <a:rPr lang="en-AU" sz="200" dirty="0"/>
              <a:t> $id('lighting'),</a:t>
            </a:r>
          </a:p>
          <a:p>
            <a:r>
              <a:rPr lang="en-AU" sz="200" dirty="0"/>
              <a:t>ambient </a:t>
            </a:r>
            <a:r>
              <a:rPr lang="en-AU" sz="200" b="1" dirty="0"/>
              <a:t>=</a:t>
            </a:r>
            <a:r>
              <a:rPr lang="en-AU" sz="200" dirty="0"/>
              <a:t> {</a:t>
            </a:r>
          </a:p>
          <a:p>
            <a:r>
              <a:rPr lang="en-AU" sz="200" dirty="0"/>
              <a:t>r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ambientR</a:t>
            </a:r>
            <a:r>
              <a:rPr lang="en-AU" sz="200" dirty="0"/>
              <a:t>'),</a:t>
            </a:r>
          </a:p>
          <a:p>
            <a:r>
              <a:rPr lang="en-AU" sz="200" dirty="0"/>
              <a:t>g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ambientG</a:t>
            </a:r>
            <a:r>
              <a:rPr lang="en-AU" sz="200" dirty="0"/>
              <a:t>'),</a:t>
            </a:r>
          </a:p>
          <a:p>
            <a:r>
              <a:rPr lang="en-AU" sz="200" dirty="0"/>
              <a:t>b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ambientB</a:t>
            </a:r>
            <a:r>
              <a:rPr lang="en-AU" sz="200" dirty="0"/>
              <a:t>')</a:t>
            </a:r>
          </a:p>
          <a:p>
            <a:r>
              <a:rPr lang="en-AU" sz="200" dirty="0"/>
              <a:t>},</a:t>
            </a:r>
          </a:p>
          <a:p>
            <a:r>
              <a:rPr lang="en-AU" sz="200" dirty="0"/>
              <a:t>direction </a:t>
            </a:r>
            <a:r>
              <a:rPr lang="en-AU" sz="200" b="1" dirty="0"/>
              <a:t>=</a:t>
            </a:r>
            <a:r>
              <a:rPr lang="en-AU" sz="200" dirty="0"/>
              <a:t> {</a:t>
            </a:r>
          </a:p>
          <a:p>
            <a:r>
              <a:rPr lang="en-AU" sz="200" dirty="0"/>
              <a:t>x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lightDirectionX</a:t>
            </a:r>
            <a:r>
              <a:rPr lang="en-AU" sz="200" dirty="0"/>
              <a:t>'),</a:t>
            </a:r>
          </a:p>
          <a:p>
            <a:r>
              <a:rPr lang="en-AU" sz="200" dirty="0"/>
              <a:t>y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lightDirectionY</a:t>
            </a:r>
            <a:r>
              <a:rPr lang="en-AU" sz="200" dirty="0"/>
              <a:t>'),</a:t>
            </a:r>
          </a:p>
          <a:p>
            <a:r>
              <a:rPr lang="en-AU" sz="200" dirty="0"/>
              <a:t>z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lightDirectionZ</a:t>
            </a:r>
            <a:r>
              <a:rPr lang="en-AU" sz="200" dirty="0"/>
              <a:t>'),</a:t>
            </a:r>
          </a:p>
          <a:p>
            <a:r>
              <a:rPr lang="en-AU" sz="200" dirty="0"/>
              <a:t>r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directionalR</a:t>
            </a:r>
            <a:r>
              <a:rPr lang="en-AU" sz="200" dirty="0"/>
              <a:t>'),</a:t>
            </a:r>
          </a:p>
          <a:p>
            <a:r>
              <a:rPr lang="en-AU" sz="200" dirty="0"/>
              <a:t>g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directionalG</a:t>
            </a:r>
            <a:r>
              <a:rPr lang="en-AU" sz="200" dirty="0"/>
              <a:t>'),</a:t>
            </a:r>
          </a:p>
          <a:p>
            <a:r>
              <a:rPr lang="en-AU" sz="200" dirty="0"/>
              <a:t>b</a:t>
            </a:r>
            <a:r>
              <a:rPr lang="en-AU" sz="200" b="1" dirty="0"/>
              <a:t>:</a:t>
            </a:r>
            <a:r>
              <a:rPr lang="en-AU" sz="200" dirty="0"/>
              <a:t> $id('</a:t>
            </a:r>
            <a:r>
              <a:rPr lang="en-AU" sz="200" dirty="0" err="1"/>
              <a:t>directionalB</a:t>
            </a:r>
            <a:r>
              <a:rPr lang="en-AU" sz="200" dirty="0"/>
              <a:t>')</a:t>
            </a:r>
          </a:p>
          <a:p>
            <a:r>
              <a:rPr lang="en-AU" sz="200" dirty="0"/>
              <a:t>};</a:t>
            </a:r>
          </a:p>
          <a:p>
            <a:r>
              <a:rPr lang="en-AU" sz="200" i="1" dirty="0"/>
              <a:t>//Basic </a:t>
            </a:r>
            <a:r>
              <a:rPr lang="en-AU" sz="200" i="1" dirty="0" err="1"/>
              <a:t>gl</a:t>
            </a:r>
            <a:r>
              <a:rPr lang="en-AU" sz="200" i="1" dirty="0"/>
              <a:t> setup</a:t>
            </a:r>
            <a:endParaRPr lang="en-AU" sz="200" dirty="0"/>
          </a:p>
          <a:p>
            <a:r>
              <a:rPr lang="en-AU" sz="200" dirty="0" err="1"/>
              <a:t>gl.clearColor</a:t>
            </a:r>
            <a:r>
              <a:rPr lang="en-AU" sz="200" dirty="0"/>
              <a:t>(0.0, 0.0, 0.0, 1.0);</a:t>
            </a:r>
          </a:p>
          <a:p>
            <a:r>
              <a:rPr lang="en-AU" sz="200" dirty="0" err="1"/>
              <a:t>gl.clearDepth</a:t>
            </a:r>
            <a:r>
              <a:rPr lang="en-AU" sz="200" dirty="0"/>
              <a:t>(1.0);</a:t>
            </a:r>
          </a:p>
          <a:p>
            <a:r>
              <a:rPr lang="en-AU" sz="200" dirty="0" err="1"/>
              <a:t>gl.enable</a:t>
            </a:r>
            <a:r>
              <a:rPr lang="en-AU" sz="200" dirty="0"/>
              <a:t>(</a:t>
            </a:r>
            <a:r>
              <a:rPr lang="en-AU" sz="200" dirty="0" err="1"/>
              <a:t>gl.DEPTH_TEST</a:t>
            </a:r>
            <a:r>
              <a:rPr lang="en-AU" sz="200" dirty="0"/>
              <a:t>);</a:t>
            </a:r>
          </a:p>
          <a:p>
            <a:r>
              <a:rPr lang="en-AU" sz="200" dirty="0" err="1"/>
              <a:t>gl.depthFunc</a:t>
            </a:r>
            <a:r>
              <a:rPr lang="en-AU" sz="200" dirty="0"/>
              <a:t>(</a:t>
            </a:r>
            <a:r>
              <a:rPr lang="en-AU" sz="200" dirty="0" err="1"/>
              <a:t>gl.LEQUAL</a:t>
            </a:r>
            <a:r>
              <a:rPr lang="en-AU" sz="200" dirty="0"/>
              <a:t>);</a:t>
            </a:r>
          </a:p>
          <a:p>
            <a:r>
              <a:rPr lang="en-AU" sz="200" dirty="0" err="1"/>
              <a:t>gl.viewport</a:t>
            </a:r>
            <a:r>
              <a:rPr lang="en-AU" sz="200" dirty="0"/>
              <a:t>(0, 0, </a:t>
            </a:r>
            <a:r>
              <a:rPr lang="en-AU" sz="200" b="1" dirty="0"/>
              <a:t>+</a:t>
            </a:r>
            <a:r>
              <a:rPr lang="en-AU" sz="200" dirty="0" err="1"/>
              <a:t>canvas.width</a:t>
            </a:r>
            <a:r>
              <a:rPr lang="en-AU" sz="200" dirty="0"/>
              <a:t>, </a:t>
            </a:r>
            <a:r>
              <a:rPr lang="en-AU" sz="200" b="1" dirty="0"/>
              <a:t>+</a:t>
            </a:r>
            <a:r>
              <a:rPr lang="en-AU" sz="200" dirty="0" err="1"/>
              <a:t>canvas.height</a:t>
            </a:r>
            <a:r>
              <a:rPr lang="en-AU" sz="200" dirty="0"/>
              <a:t>);</a:t>
            </a:r>
          </a:p>
          <a:p>
            <a:r>
              <a:rPr lang="en-AU" sz="200" i="1" dirty="0"/>
              <a:t>//Add object to the scene</a:t>
            </a:r>
            <a:endParaRPr lang="en-AU" sz="200" dirty="0"/>
          </a:p>
          <a:p>
            <a:r>
              <a:rPr lang="en-AU" sz="200" dirty="0" err="1"/>
              <a:t>scene.add</a:t>
            </a:r>
            <a:r>
              <a:rPr lang="en-AU" sz="200" dirty="0"/>
              <a:t>(moon);</a:t>
            </a:r>
          </a:p>
          <a:p>
            <a:r>
              <a:rPr lang="en-AU" sz="200" i="1" dirty="0"/>
              <a:t>//Animate</a:t>
            </a:r>
            <a:endParaRPr lang="en-AU" sz="200" dirty="0"/>
          </a:p>
          <a:p>
            <a:r>
              <a:rPr lang="en-AU" sz="200" dirty="0"/>
              <a:t>draw();</a:t>
            </a:r>
          </a:p>
          <a:p>
            <a:r>
              <a:rPr lang="en-AU" sz="200" dirty="0"/>
              <a:t> </a:t>
            </a:r>
          </a:p>
          <a:p>
            <a:r>
              <a:rPr lang="en-AU" sz="200" i="1" dirty="0"/>
              <a:t>//Draw the scene</a:t>
            </a:r>
            <a:endParaRPr lang="en-AU" sz="200" dirty="0"/>
          </a:p>
          <a:p>
            <a:r>
              <a:rPr lang="en-AU" sz="200" b="1" dirty="0"/>
              <a:t>function</a:t>
            </a:r>
            <a:r>
              <a:rPr lang="en-AU" sz="200" dirty="0"/>
              <a:t> draw() {</a:t>
            </a:r>
          </a:p>
          <a:p>
            <a:r>
              <a:rPr lang="en-AU" sz="200" dirty="0" err="1"/>
              <a:t>gl.clear</a:t>
            </a:r>
            <a:r>
              <a:rPr lang="en-AU" sz="200" dirty="0"/>
              <a:t>(</a:t>
            </a:r>
            <a:r>
              <a:rPr lang="en-AU" sz="200" dirty="0" err="1"/>
              <a:t>gl.COLOR_BUFFER_BIT</a:t>
            </a:r>
            <a:r>
              <a:rPr lang="en-AU" sz="200" dirty="0"/>
              <a:t> </a:t>
            </a:r>
            <a:r>
              <a:rPr lang="en-AU" sz="200" b="1" dirty="0"/>
              <a:t>|</a:t>
            </a:r>
            <a:r>
              <a:rPr lang="en-AU" sz="200" dirty="0"/>
              <a:t> </a:t>
            </a:r>
            <a:r>
              <a:rPr lang="en-AU" sz="200" dirty="0" err="1"/>
              <a:t>gl.DEPTH_BUFFER_BIT</a:t>
            </a:r>
            <a:r>
              <a:rPr lang="en-AU" sz="200" dirty="0"/>
              <a:t>);</a:t>
            </a:r>
          </a:p>
          <a:p>
            <a:r>
              <a:rPr lang="en-AU" sz="200" i="1" dirty="0"/>
              <a:t>//Setup lighting</a:t>
            </a:r>
            <a:endParaRPr lang="en-AU" sz="200" dirty="0"/>
          </a:p>
          <a:p>
            <a:r>
              <a:rPr lang="en-AU" sz="200" b="1" dirty="0" err="1"/>
              <a:t>var</a:t>
            </a:r>
            <a:r>
              <a:rPr lang="en-AU" sz="200" dirty="0"/>
              <a:t> lights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scene.config.lights</a:t>
            </a:r>
            <a:r>
              <a:rPr lang="en-AU" sz="200" dirty="0"/>
              <a:t>;</a:t>
            </a:r>
          </a:p>
          <a:p>
            <a:r>
              <a:rPr lang="en-AU" sz="200" dirty="0" err="1"/>
              <a:t>lights.enable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lighting.checked</a:t>
            </a:r>
            <a:r>
              <a:rPr lang="en-AU" sz="200" dirty="0"/>
              <a:t>;</a:t>
            </a:r>
          </a:p>
          <a:p>
            <a:r>
              <a:rPr lang="en-AU" sz="200" dirty="0" err="1"/>
              <a:t>lights.ambient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{</a:t>
            </a:r>
          </a:p>
          <a:p>
            <a:r>
              <a:rPr lang="en-AU" sz="200" dirty="0"/>
              <a:t>r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ambient.r.value</a:t>
            </a:r>
            <a:r>
              <a:rPr lang="en-AU" sz="200" dirty="0"/>
              <a:t>,</a:t>
            </a:r>
          </a:p>
          <a:p>
            <a:r>
              <a:rPr lang="en-AU" sz="200" dirty="0"/>
              <a:t>g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ambient.g.value</a:t>
            </a:r>
            <a:r>
              <a:rPr lang="en-AU" sz="200" dirty="0"/>
              <a:t>,</a:t>
            </a:r>
          </a:p>
          <a:p>
            <a:r>
              <a:rPr lang="en-AU" sz="200" dirty="0"/>
              <a:t>b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ambient.b.value</a:t>
            </a:r>
            <a:endParaRPr lang="en-AU" sz="200" dirty="0"/>
          </a:p>
          <a:p>
            <a:r>
              <a:rPr lang="en-AU" sz="200" dirty="0"/>
              <a:t>};</a:t>
            </a:r>
          </a:p>
          <a:p>
            <a:r>
              <a:rPr lang="en-AU" sz="200" dirty="0" err="1"/>
              <a:t>lights.directional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{</a:t>
            </a:r>
          </a:p>
          <a:p>
            <a:r>
              <a:rPr lang="en-AU" sz="200" dirty="0" err="1"/>
              <a:t>color</a:t>
            </a:r>
            <a:r>
              <a:rPr lang="en-AU" sz="200" b="1" dirty="0"/>
              <a:t>:</a:t>
            </a:r>
            <a:r>
              <a:rPr lang="en-AU" sz="200" dirty="0"/>
              <a:t> {</a:t>
            </a:r>
          </a:p>
          <a:p>
            <a:r>
              <a:rPr lang="en-AU" sz="200" dirty="0"/>
              <a:t>r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direction.r.value</a:t>
            </a:r>
            <a:r>
              <a:rPr lang="en-AU" sz="200" dirty="0"/>
              <a:t>,</a:t>
            </a:r>
          </a:p>
          <a:p>
            <a:r>
              <a:rPr lang="en-AU" sz="200" dirty="0"/>
              <a:t>g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direction.g.value</a:t>
            </a:r>
            <a:r>
              <a:rPr lang="en-AU" sz="200" dirty="0"/>
              <a:t>,</a:t>
            </a:r>
          </a:p>
          <a:p>
            <a:r>
              <a:rPr lang="en-AU" sz="200" dirty="0"/>
              <a:t>b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direction.b.value</a:t>
            </a:r>
            <a:endParaRPr lang="en-AU" sz="200" dirty="0"/>
          </a:p>
          <a:p>
            <a:r>
              <a:rPr lang="en-AU" sz="200" dirty="0"/>
              <a:t>},</a:t>
            </a:r>
          </a:p>
          <a:p>
            <a:r>
              <a:rPr lang="en-AU" sz="200" dirty="0"/>
              <a:t>direction</a:t>
            </a:r>
            <a:r>
              <a:rPr lang="en-AU" sz="200" b="1" dirty="0"/>
              <a:t>:</a:t>
            </a:r>
            <a:r>
              <a:rPr lang="en-AU" sz="200" dirty="0"/>
              <a:t> {</a:t>
            </a:r>
          </a:p>
          <a:p>
            <a:r>
              <a:rPr lang="en-AU" sz="200" dirty="0"/>
              <a:t>x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direction.x.value</a:t>
            </a:r>
            <a:r>
              <a:rPr lang="en-AU" sz="200" dirty="0"/>
              <a:t>,</a:t>
            </a:r>
          </a:p>
          <a:p>
            <a:r>
              <a:rPr lang="en-AU" sz="200" dirty="0"/>
              <a:t>y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direction.y.value</a:t>
            </a:r>
            <a:r>
              <a:rPr lang="en-AU" sz="200" dirty="0"/>
              <a:t>,</a:t>
            </a:r>
          </a:p>
          <a:p>
            <a:r>
              <a:rPr lang="en-AU" sz="200" dirty="0"/>
              <a:t>z</a:t>
            </a:r>
            <a:r>
              <a:rPr lang="en-AU" sz="200" b="1" dirty="0"/>
              <a:t>: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 err="1"/>
              <a:t>direction.z.value</a:t>
            </a:r>
            <a:endParaRPr lang="en-AU" sz="200" dirty="0"/>
          </a:p>
          <a:p>
            <a:r>
              <a:rPr lang="en-AU" sz="200" dirty="0"/>
              <a:t>}</a:t>
            </a:r>
          </a:p>
          <a:p>
            <a:r>
              <a:rPr lang="en-AU" sz="200" dirty="0"/>
              <a:t>};</a:t>
            </a:r>
          </a:p>
          <a:p>
            <a:r>
              <a:rPr lang="en-AU" sz="200" i="1" dirty="0"/>
              <a:t>//render moon</a:t>
            </a:r>
            <a:endParaRPr lang="en-AU" sz="200" dirty="0"/>
          </a:p>
          <a:p>
            <a:r>
              <a:rPr lang="en-AU" sz="200" dirty="0" err="1"/>
              <a:t>scene.render</a:t>
            </a:r>
            <a:r>
              <a:rPr lang="en-AU" sz="200" dirty="0"/>
              <a:t>();</a:t>
            </a:r>
          </a:p>
          <a:p>
            <a:r>
              <a:rPr lang="en-AU" sz="200" i="1" dirty="0"/>
              <a:t>//request new frame</a:t>
            </a:r>
            <a:endParaRPr lang="en-AU" sz="200" dirty="0"/>
          </a:p>
          <a:p>
            <a:r>
              <a:rPr lang="en-AU" sz="200" dirty="0" err="1"/>
              <a:t>PhiloGL.Fx.requestAnimationFrame</a:t>
            </a:r>
            <a:r>
              <a:rPr lang="en-AU" sz="200" dirty="0"/>
              <a:t>(draw);</a:t>
            </a:r>
          </a:p>
          <a:p>
            <a:r>
              <a:rPr lang="en-AU" sz="200" dirty="0"/>
              <a:t>}</a:t>
            </a:r>
          </a:p>
          <a:p>
            <a:r>
              <a:rPr lang="en-AU" sz="200" dirty="0"/>
              <a:t>}</a:t>
            </a:r>
          </a:p>
          <a:p>
            <a:r>
              <a:rPr lang="en-AU" sz="200" dirty="0"/>
              <a:t>});</a:t>
            </a:r>
          </a:p>
          <a:p>
            <a:r>
              <a:rPr lang="en-AU" sz="200" dirty="0"/>
              <a:t>}</a:t>
            </a:r>
          </a:p>
          <a:p>
            <a:endParaRPr lang="en-AU" sz="2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914400"/>
            <a:ext cx="119135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" dirty="0"/>
              <a:t>&lt;html&gt;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&lt;head&gt;</a:t>
            </a:r>
          </a:p>
          <a:p>
            <a:r>
              <a:rPr lang="en-AU" sz="200" dirty="0"/>
              <a:t>&lt;title&gt;Learning </a:t>
            </a:r>
            <a:r>
              <a:rPr lang="en-AU" sz="200" dirty="0" err="1"/>
              <a:t>WebGL</a:t>
            </a:r>
            <a:r>
              <a:rPr lang="en-AU" sz="200" dirty="0"/>
              <a:t> &amp;</a:t>
            </a:r>
            <a:r>
              <a:rPr lang="en-AU" sz="200" dirty="0" err="1"/>
              <a:t>mdash</a:t>
            </a:r>
            <a:r>
              <a:rPr lang="en-AU" sz="200" dirty="0"/>
              <a:t>; lesson 11&lt;/title&gt;</a:t>
            </a:r>
          </a:p>
          <a:p>
            <a:r>
              <a:rPr lang="en-AU" sz="200" dirty="0"/>
              <a:t>&lt;meta http-</a:t>
            </a:r>
            <a:r>
              <a:rPr lang="en-AU" sz="200" dirty="0" err="1"/>
              <a:t>equiv</a:t>
            </a:r>
            <a:r>
              <a:rPr lang="en-AU" sz="200" dirty="0"/>
              <a:t>="content-type" content="text/html; charset=ISO-8859-1"&gt;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&lt;script type="text/</a:t>
            </a:r>
            <a:r>
              <a:rPr lang="en-AU" sz="200" dirty="0" err="1"/>
              <a:t>javascript</a:t>
            </a:r>
            <a:r>
              <a:rPr lang="en-AU" sz="200" dirty="0"/>
              <a:t>" </a:t>
            </a:r>
            <a:r>
              <a:rPr lang="en-AU" sz="200" dirty="0" err="1"/>
              <a:t>src</a:t>
            </a:r>
            <a:r>
              <a:rPr lang="en-AU" sz="200" dirty="0"/>
              <a:t>="glMatrix-0.9.5.min.js"&gt;&lt;/script&gt;</a:t>
            </a:r>
          </a:p>
          <a:p>
            <a:r>
              <a:rPr lang="en-AU" sz="200" dirty="0"/>
              <a:t>&lt;script type="text/</a:t>
            </a:r>
            <a:r>
              <a:rPr lang="en-AU" sz="200" dirty="0" err="1"/>
              <a:t>javascript</a:t>
            </a:r>
            <a:r>
              <a:rPr lang="en-AU" sz="200" dirty="0"/>
              <a:t>" </a:t>
            </a:r>
            <a:r>
              <a:rPr lang="en-AU" sz="200" dirty="0" err="1"/>
              <a:t>src</a:t>
            </a:r>
            <a:r>
              <a:rPr lang="en-AU" sz="200" dirty="0"/>
              <a:t>="webgl-utils.js"&gt;&lt;/script&gt;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&lt;script id="</a:t>
            </a:r>
            <a:r>
              <a:rPr lang="en-AU" sz="200" dirty="0" err="1"/>
              <a:t>shader-fs</a:t>
            </a:r>
            <a:r>
              <a:rPr lang="en-AU" sz="200" dirty="0"/>
              <a:t>" type="x-</a:t>
            </a:r>
            <a:r>
              <a:rPr lang="en-AU" sz="200" dirty="0" err="1"/>
              <a:t>shader</a:t>
            </a:r>
            <a:r>
              <a:rPr lang="en-AU" sz="200" dirty="0"/>
              <a:t>/x-fragment"&gt;</a:t>
            </a:r>
          </a:p>
          <a:p>
            <a:r>
              <a:rPr lang="en-AU" sz="200" dirty="0"/>
              <a:t>    precision </a:t>
            </a:r>
            <a:r>
              <a:rPr lang="en-AU" sz="200" dirty="0" err="1"/>
              <a:t>mediump</a:t>
            </a:r>
            <a:r>
              <a:rPr lang="en-AU" sz="200" dirty="0"/>
              <a:t> </a:t>
            </a:r>
            <a:r>
              <a:rPr lang="en-AU" sz="200" b="1" dirty="0"/>
              <a:t>float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varying vec2 </a:t>
            </a:r>
            <a:r>
              <a:rPr lang="en-AU" sz="200" dirty="0" err="1"/>
              <a:t>vTextureCoord</a:t>
            </a:r>
            <a:r>
              <a:rPr lang="en-AU" sz="200" dirty="0"/>
              <a:t>;</a:t>
            </a:r>
          </a:p>
          <a:p>
            <a:r>
              <a:rPr lang="en-AU" sz="200" dirty="0"/>
              <a:t>    varying vec3 </a:t>
            </a:r>
            <a:r>
              <a:rPr lang="en-AU" sz="200" dirty="0" err="1"/>
              <a:t>vLightWeighting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uniform sampler2D </a:t>
            </a:r>
            <a:r>
              <a:rPr lang="en-AU" sz="200" dirty="0" err="1"/>
              <a:t>uSampler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void</a:t>
            </a:r>
            <a:r>
              <a:rPr lang="en-AU" sz="200" dirty="0"/>
              <a:t> main(</a:t>
            </a:r>
            <a:r>
              <a:rPr lang="en-AU" sz="200" b="1" dirty="0"/>
              <a:t>void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vec4 </a:t>
            </a:r>
            <a:r>
              <a:rPr lang="en-AU" sz="200" dirty="0" err="1"/>
              <a:t>textureColor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texture2D(</a:t>
            </a:r>
            <a:r>
              <a:rPr lang="en-AU" sz="200" dirty="0" err="1"/>
              <a:t>uSampler</a:t>
            </a:r>
            <a:r>
              <a:rPr lang="en-AU" sz="200" dirty="0"/>
              <a:t>, vec2(</a:t>
            </a:r>
            <a:r>
              <a:rPr lang="en-AU" sz="200" dirty="0" err="1"/>
              <a:t>vTextureCoord.s</a:t>
            </a:r>
            <a:r>
              <a:rPr lang="en-AU" sz="200" dirty="0"/>
              <a:t>, vTextureCoord.t));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gl_FragColor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vec4(</a:t>
            </a:r>
            <a:r>
              <a:rPr lang="en-AU" sz="200" dirty="0" err="1"/>
              <a:t>textureColor.rgb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vLightWeighting</a:t>
            </a:r>
            <a:r>
              <a:rPr lang="en-AU" sz="200" dirty="0"/>
              <a:t>, </a:t>
            </a:r>
            <a:r>
              <a:rPr lang="en-AU" sz="200" dirty="0" err="1"/>
              <a:t>textureColor.a</a:t>
            </a:r>
            <a:r>
              <a:rPr lang="en-AU" sz="200" dirty="0"/>
              <a:t>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>&lt;/script&gt;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&lt;script id="</a:t>
            </a:r>
            <a:r>
              <a:rPr lang="en-AU" sz="200" dirty="0" err="1"/>
              <a:t>shader-vs</a:t>
            </a:r>
            <a:r>
              <a:rPr lang="en-AU" sz="200" dirty="0"/>
              <a:t>" type="x-</a:t>
            </a:r>
            <a:r>
              <a:rPr lang="en-AU" sz="200" dirty="0" err="1"/>
              <a:t>shader</a:t>
            </a:r>
            <a:r>
              <a:rPr lang="en-AU" sz="200" dirty="0"/>
              <a:t>/x-vertex"&gt;</a:t>
            </a:r>
          </a:p>
          <a:p>
            <a:r>
              <a:rPr lang="en-AU" sz="200" dirty="0"/>
              <a:t>    attribute vec3 </a:t>
            </a:r>
            <a:r>
              <a:rPr lang="en-AU" sz="200" dirty="0" err="1"/>
              <a:t>aVertexPosition</a:t>
            </a:r>
            <a:r>
              <a:rPr lang="en-AU" sz="200" dirty="0"/>
              <a:t>;</a:t>
            </a:r>
          </a:p>
          <a:p>
            <a:r>
              <a:rPr lang="en-AU" sz="200" dirty="0"/>
              <a:t>    attribute vec3 </a:t>
            </a:r>
            <a:r>
              <a:rPr lang="en-AU" sz="200" dirty="0" err="1"/>
              <a:t>aVertexNormal</a:t>
            </a:r>
            <a:r>
              <a:rPr lang="en-AU" sz="200" dirty="0"/>
              <a:t>;</a:t>
            </a:r>
          </a:p>
          <a:p>
            <a:r>
              <a:rPr lang="en-AU" sz="200" dirty="0"/>
              <a:t>    attribute vec2 </a:t>
            </a:r>
            <a:r>
              <a:rPr lang="en-AU" sz="200" dirty="0" err="1"/>
              <a:t>aTextureCoord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uniform mat4 </a:t>
            </a:r>
            <a:r>
              <a:rPr lang="en-AU" sz="200" dirty="0" err="1"/>
              <a:t>uMVMatrix</a:t>
            </a:r>
            <a:r>
              <a:rPr lang="en-AU" sz="200" dirty="0"/>
              <a:t>;</a:t>
            </a:r>
          </a:p>
          <a:p>
            <a:r>
              <a:rPr lang="en-AU" sz="200" dirty="0"/>
              <a:t>    uniform mat4 </a:t>
            </a:r>
            <a:r>
              <a:rPr lang="en-AU" sz="200" dirty="0" err="1"/>
              <a:t>uPMatrix</a:t>
            </a:r>
            <a:r>
              <a:rPr lang="en-AU" sz="200" dirty="0"/>
              <a:t>;</a:t>
            </a:r>
          </a:p>
          <a:p>
            <a:r>
              <a:rPr lang="en-AU" sz="200" dirty="0"/>
              <a:t>    uniform mat3 </a:t>
            </a:r>
            <a:r>
              <a:rPr lang="en-AU" sz="200" dirty="0" err="1"/>
              <a:t>uNMatrix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uniform vec3 </a:t>
            </a:r>
            <a:r>
              <a:rPr lang="en-AU" sz="200" dirty="0" err="1"/>
              <a:t>uAmbientColor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uniform vec3 </a:t>
            </a:r>
            <a:r>
              <a:rPr lang="en-AU" sz="200" dirty="0" err="1"/>
              <a:t>uLightingDirection</a:t>
            </a:r>
            <a:r>
              <a:rPr lang="en-AU" sz="200" dirty="0"/>
              <a:t>;</a:t>
            </a:r>
          </a:p>
          <a:p>
            <a:r>
              <a:rPr lang="en-AU" sz="200" dirty="0"/>
              <a:t>    uniform vec3 </a:t>
            </a:r>
            <a:r>
              <a:rPr lang="en-AU" sz="200" dirty="0" err="1"/>
              <a:t>uDirectionalColor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uniform </a:t>
            </a:r>
            <a:r>
              <a:rPr lang="en-AU" sz="200" dirty="0" err="1"/>
              <a:t>bool</a:t>
            </a:r>
            <a:r>
              <a:rPr lang="en-AU" sz="200" dirty="0"/>
              <a:t> </a:t>
            </a:r>
            <a:r>
              <a:rPr lang="en-AU" sz="200" dirty="0" err="1"/>
              <a:t>uUseLighting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varying vec2 </a:t>
            </a:r>
            <a:r>
              <a:rPr lang="en-AU" sz="200" dirty="0" err="1"/>
              <a:t>vTextureCoord</a:t>
            </a:r>
            <a:r>
              <a:rPr lang="en-AU" sz="200" dirty="0"/>
              <a:t>;</a:t>
            </a:r>
          </a:p>
          <a:p>
            <a:r>
              <a:rPr lang="en-AU" sz="200" dirty="0"/>
              <a:t>    varying vec3 </a:t>
            </a:r>
            <a:r>
              <a:rPr lang="en-AU" sz="200" dirty="0" err="1"/>
              <a:t>vLightWeighting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void</a:t>
            </a:r>
            <a:r>
              <a:rPr lang="en-AU" sz="200" dirty="0"/>
              <a:t> main(</a:t>
            </a:r>
            <a:r>
              <a:rPr lang="en-AU" sz="200" b="1" dirty="0"/>
              <a:t>void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gl_Position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uPMatrix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uMVMatrix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vec4(</a:t>
            </a:r>
            <a:r>
              <a:rPr lang="en-AU" sz="200" dirty="0" err="1"/>
              <a:t>aVertexPosition</a:t>
            </a:r>
            <a:r>
              <a:rPr lang="en-AU" sz="200" dirty="0"/>
              <a:t>, 1.0);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vTextureCoord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aTextureCoord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b="1" dirty="0"/>
              <a:t>!</a:t>
            </a:r>
            <a:r>
              <a:rPr lang="en-AU" sz="200" dirty="0" err="1"/>
              <a:t>uUseLighting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vLightWeighting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vec3(1.0, 1.0, 1.0);</a:t>
            </a:r>
          </a:p>
          <a:p>
            <a:r>
              <a:rPr lang="en-AU" sz="200" dirty="0"/>
              <a:t>        } </a:t>
            </a:r>
            <a:r>
              <a:rPr lang="en-AU" sz="200" b="1" dirty="0"/>
              <a:t>else</a:t>
            </a:r>
            <a:r>
              <a:rPr lang="en-AU" sz="200" dirty="0"/>
              <a:t> {</a:t>
            </a:r>
          </a:p>
          <a:p>
            <a:r>
              <a:rPr lang="en-AU" sz="200" dirty="0"/>
              <a:t>            vec3 </a:t>
            </a:r>
            <a:r>
              <a:rPr lang="en-AU" sz="200" dirty="0" err="1"/>
              <a:t>transformedNormal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uNMatrix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aVertexNormal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float</a:t>
            </a:r>
            <a:r>
              <a:rPr lang="en-AU" sz="200" dirty="0"/>
              <a:t> </a:t>
            </a:r>
            <a:r>
              <a:rPr lang="en-AU" sz="200" dirty="0" err="1"/>
              <a:t>directionalLightWeighting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max(dot(</a:t>
            </a:r>
            <a:r>
              <a:rPr lang="en-AU" sz="200" dirty="0" err="1"/>
              <a:t>transformedNormal</a:t>
            </a:r>
            <a:r>
              <a:rPr lang="en-AU" sz="200" dirty="0"/>
              <a:t>, </a:t>
            </a:r>
            <a:r>
              <a:rPr lang="en-AU" sz="200" dirty="0" err="1"/>
              <a:t>uLightingDirection</a:t>
            </a:r>
            <a:r>
              <a:rPr lang="en-AU" sz="200" dirty="0"/>
              <a:t>), 0.0);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vLightWeighting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uAmbientColor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/>
              <a:t> </a:t>
            </a:r>
            <a:r>
              <a:rPr lang="en-AU" sz="200" dirty="0" err="1"/>
              <a:t>uDirectionalColor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directionalLightWeighting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>&lt;/script&gt;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&lt;script type="text/</a:t>
            </a:r>
            <a:r>
              <a:rPr lang="en-AU" sz="200" dirty="0" err="1"/>
              <a:t>javascript</a:t>
            </a:r>
            <a:r>
              <a:rPr lang="en-AU" sz="200" dirty="0"/>
              <a:t>"&gt;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gl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initGL</a:t>
            </a:r>
            <a:r>
              <a:rPr lang="en-AU" sz="200" dirty="0"/>
              <a:t>(canvas) {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try</a:t>
            </a:r>
            <a:r>
              <a:rPr lang="en-AU" sz="200" dirty="0"/>
              <a:t> {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gl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canvas.getContext</a:t>
            </a:r>
            <a:r>
              <a:rPr lang="en-AU" sz="200" dirty="0"/>
              <a:t>("experimental-</a:t>
            </a:r>
            <a:r>
              <a:rPr lang="en-AU" sz="200" dirty="0" err="1"/>
              <a:t>webgl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gl.viewportWidth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canvas.width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gl.viewportHeight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canvas.height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 </a:t>
            </a:r>
            <a:r>
              <a:rPr lang="en-AU" sz="200" b="1" dirty="0"/>
              <a:t>catch</a:t>
            </a:r>
            <a:r>
              <a:rPr lang="en-AU" sz="200" dirty="0"/>
              <a:t> (e) {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b="1" dirty="0"/>
              <a:t>!</a:t>
            </a:r>
            <a:r>
              <a:rPr lang="en-AU" sz="200" dirty="0" err="1"/>
              <a:t>gl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alert("Could not initialise </a:t>
            </a:r>
            <a:r>
              <a:rPr lang="en-AU" sz="200" dirty="0" err="1"/>
              <a:t>WebGL</a:t>
            </a:r>
            <a:r>
              <a:rPr lang="en-AU" sz="200" dirty="0"/>
              <a:t>, sorry :-(");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getShader</a:t>
            </a:r>
            <a:r>
              <a:rPr lang="en-AU" sz="200" dirty="0"/>
              <a:t>(</a:t>
            </a:r>
            <a:r>
              <a:rPr lang="en-AU" sz="200" dirty="0" err="1"/>
              <a:t>gl</a:t>
            </a:r>
            <a:r>
              <a:rPr lang="en-AU" sz="200" dirty="0"/>
              <a:t>, id) {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shaderScript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document.getElementById</a:t>
            </a:r>
            <a:r>
              <a:rPr lang="en-AU" sz="200" dirty="0"/>
              <a:t>(id);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b="1" dirty="0"/>
              <a:t>!</a:t>
            </a:r>
            <a:r>
              <a:rPr lang="en-AU" sz="200" dirty="0" err="1"/>
              <a:t>shaderScript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return</a:t>
            </a:r>
            <a:r>
              <a:rPr lang="en-AU" sz="200" dirty="0"/>
              <a:t> </a:t>
            </a:r>
            <a:r>
              <a:rPr lang="en-AU" sz="200" b="1" dirty="0"/>
              <a:t>null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str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"";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k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shaderScript.firstChild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while</a:t>
            </a:r>
            <a:r>
              <a:rPr lang="en-AU" sz="200" dirty="0"/>
              <a:t> (k) {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dirty="0" err="1"/>
              <a:t>k.nodeType</a:t>
            </a:r>
            <a:r>
              <a:rPr lang="en-AU" sz="200" dirty="0"/>
              <a:t> </a:t>
            </a:r>
            <a:r>
              <a:rPr lang="en-AU" sz="200" b="1" dirty="0"/>
              <a:t>==</a:t>
            </a:r>
            <a:r>
              <a:rPr lang="en-AU" sz="200" dirty="0"/>
              <a:t> 3) {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str</a:t>
            </a:r>
            <a:r>
              <a:rPr lang="en-AU" sz="200" dirty="0"/>
              <a:t> </a:t>
            </a:r>
            <a:r>
              <a:rPr lang="en-AU" sz="200" b="1" dirty="0"/>
              <a:t>+=</a:t>
            </a:r>
            <a:r>
              <a:rPr lang="en-AU" sz="200" dirty="0"/>
              <a:t> </a:t>
            </a:r>
            <a:r>
              <a:rPr lang="en-AU" sz="200" dirty="0" err="1"/>
              <a:t>k.textContent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}</a:t>
            </a:r>
          </a:p>
          <a:p>
            <a:r>
              <a:rPr lang="en-AU" sz="200" dirty="0"/>
              <a:t>            k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k.nextSibling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shader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dirty="0" err="1"/>
              <a:t>shaderScript.type</a:t>
            </a:r>
            <a:r>
              <a:rPr lang="en-AU" sz="200" dirty="0"/>
              <a:t> </a:t>
            </a:r>
            <a:r>
              <a:rPr lang="en-AU" sz="200" b="1" dirty="0"/>
              <a:t>==</a:t>
            </a:r>
            <a:r>
              <a:rPr lang="en-AU" sz="200" dirty="0"/>
              <a:t> "x-</a:t>
            </a:r>
            <a:r>
              <a:rPr lang="en-AU" sz="200" dirty="0" err="1"/>
              <a:t>shader</a:t>
            </a:r>
            <a:r>
              <a:rPr lang="en-AU" sz="200" dirty="0"/>
              <a:t>/x-fragment") {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shader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gl.createShader</a:t>
            </a:r>
            <a:r>
              <a:rPr lang="en-AU" sz="200" dirty="0"/>
              <a:t>(</a:t>
            </a:r>
            <a:r>
              <a:rPr lang="en-AU" sz="200" dirty="0" err="1"/>
              <a:t>gl.FRAGMENT_SHADER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} </a:t>
            </a:r>
            <a:r>
              <a:rPr lang="en-AU" sz="200" b="1" dirty="0"/>
              <a:t>else</a:t>
            </a:r>
            <a:r>
              <a:rPr lang="en-AU" sz="200" dirty="0"/>
              <a:t> 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dirty="0" err="1"/>
              <a:t>shaderScript.type</a:t>
            </a:r>
            <a:r>
              <a:rPr lang="en-AU" sz="200" dirty="0"/>
              <a:t> </a:t>
            </a:r>
            <a:r>
              <a:rPr lang="en-AU" sz="200" b="1" dirty="0"/>
              <a:t>==</a:t>
            </a:r>
            <a:r>
              <a:rPr lang="en-AU" sz="200" dirty="0"/>
              <a:t> "x-</a:t>
            </a:r>
            <a:r>
              <a:rPr lang="en-AU" sz="200" dirty="0" err="1"/>
              <a:t>shader</a:t>
            </a:r>
            <a:r>
              <a:rPr lang="en-AU" sz="200" dirty="0"/>
              <a:t>/x-vertex") {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shader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gl.createShader</a:t>
            </a:r>
            <a:r>
              <a:rPr lang="en-AU" sz="200" dirty="0"/>
              <a:t>(</a:t>
            </a:r>
            <a:r>
              <a:rPr lang="en-AU" sz="200" dirty="0" err="1"/>
              <a:t>gl.VERTEX_SHADER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} </a:t>
            </a:r>
            <a:r>
              <a:rPr lang="en-AU" sz="200" b="1" dirty="0"/>
              <a:t>else</a:t>
            </a:r>
            <a:r>
              <a:rPr lang="en-AU" sz="200" dirty="0"/>
              <a:t> {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return</a:t>
            </a:r>
            <a:r>
              <a:rPr lang="en-AU" sz="200" dirty="0"/>
              <a:t> </a:t>
            </a:r>
            <a:r>
              <a:rPr lang="en-AU" sz="200" b="1" dirty="0"/>
              <a:t>null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gl.shaderSource</a:t>
            </a:r>
            <a:r>
              <a:rPr lang="en-AU" sz="200" dirty="0"/>
              <a:t>(</a:t>
            </a:r>
            <a:r>
              <a:rPr lang="en-AU" sz="200" dirty="0" err="1"/>
              <a:t>shader</a:t>
            </a:r>
            <a:r>
              <a:rPr lang="en-AU" sz="200" dirty="0"/>
              <a:t>, </a:t>
            </a:r>
            <a:r>
              <a:rPr lang="en-AU" sz="200" dirty="0" err="1"/>
              <a:t>str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gl.compileShader</a:t>
            </a:r>
            <a:r>
              <a:rPr lang="en-AU" sz="200" dirty="0"/>
              <a:t>(</a:t>
            </a:r>
            <a:r>
              <a:rPr lang="en-AU" sz="200" dirty="0" err="1"/>
              <a:t>shader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b="1" dirty="0"/>
              <a:t>!</a:t>
            </a:r>
            <a:r>
              <a:rPr lang="en-AU" sz="200" dirty="0" err="1"/>
              <a:t>gl.getShaderParameter</a:t>
            </a:r>
            <a:r>
              <a:rPr lang="en-AU" sz="200" dirty="0"/>
              <a:t>(</a:t>
            </a:r>
            <a:r>
              <a:rPr lang="en-AU" sz="200" dirty="0" err="1"/>
              <a:t>shader</a:t>
            </a:r>
            <a:r>
              <a:rPr lang="en-AU" sz="200" dirty="0"/>
              <a:t>, </a:t>
            </a:r>
            <a:r>
              <a:rPr lang="en-AU" sz="200" dirty="0" err="1"/>
              <a:t>gl.COMPILE_STATUS</a:t>
            </a:r>
            <a:r>
              <a:rPr lang="en-AU" sz="200" dirty="0"/>
              <a:t>)) {</a:t>
            </a:r>
          </a:p>
          <a:p>
            <a:r>
              <a:rPr lang="en-AU" sz="200" dirty="0"/>
              <a:t>            alert(</a:t>
            </a:r>
            <a:r>
              <a:rPr lang="en-AU" sz="200" dirty="0" err="1"/>
              <a:t>gl.getShaderInfoLog</a:t>
            </a:r>
            <a:r>
              <a:rPr lang="en-AU" sz="200" dirty="0"/>
              <a:t>(</a:t>
            </a:r>
            <a:r>
              <a:rPr lang="en-AU" sz="200" dirty="0" err="1"/>
              <a:t>shader</a:t>
            </a:r>
            <a:r>
              <a:rPr lang="en-AU" sz="200" dirty="0"/>
              <a:t>));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return</a:t>
            </a:r>
            <a:r>
              <a:rPr lang="en-AU" sz="200" dirty="0"/>
              <a:t> </a:t>
            </a:r>
            <a:r>
              <a:rPr lang="en-AU" sz="200" b="1" dirty="0"/>
              <a:t>null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/>
              <a:t>return</a:t>
            </a:r>
            <a:r>
              <a:rPr lang="en-AU" sz="200" dirty="0"/>
              <a:t> </a:t>
            </a:r>
            <a:r>
              <a:rPr lang="en-AU" sz="200" dirty="0" err="1"/>
              <a:t>shader</a:t>
            </a:r>
            <a:r>
              <a:rPr lang="en-AU" sz="200" dirty="0"/>
              <a:t>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shaderProgram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initShaders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fragmentShader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getShader</a:t>
            </a:r>
            <a:r>
              <a:rPr lang="en-AU" sz="200" dirty="0"/>
              <a:t>(</a:t>
            </a:r>
            <a:r>
              <a:rPr lang="en-AU" sz="200" dirty="0" err="1"/>
              <a:t>gl</a:t>
            </a:r>
            <a:r>
              <a:rPr lang="en-AU" sz="200" dirty="0"/>
              <a:t>, "</a:t>
            </a:r>
            <a:r>
              <a:rPr lang="en-AU" sz="200" dirty="0" err="1"/>
              <a:t>shader-fs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vertexShader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getShader</a:t>
            </a:r>
            <a:r>
              <a:rPr lang="en-AU" sz="200" dirty="0"/>
              <a:t>(</a:t>
            </a:r>
            <a:r>
              <a:rPr lang="en-AU" sz="200" dirty="0" err="1"/>
              <a:t>gl</a:t>
            </a:r>
            <a:r>
              <a:rPr lang="en-AU" sz="200" dirty="0"/>
              <a:t>, "</a:t>
            </a:r>
            <a:r>
              <a:rPr lang="en-AU" sz="200" dirty="0" err="1"/>
              <a:t>shader-vs</a:t>
            </a:r>
            <a:r>
              <a:rPr lang="en-AU" sz="200" dirty="0"/>
              <a:t>");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gl.createProgram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gl.attachShader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</a:t>
            </a:r>
            <a:r>
              <a:rPr lang="en-AU" sz="200" dirty="0" err="1"/>
              <a:t>vertexShader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gl.attachShader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</a:t>
            </a:r>
            <a:r>
              <a:rPr lang="en-AU" sz="200" dirty="0" err="1"/>
              <a:t>fragmentShader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gl.linkProgram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b="1" dirty="0"/>
              <a:t>!</a:t>
            </a:r>
            <a:r>
              <a:rPr lang="en-AU" sz="200" dirty="0" err="1"/>
              <a:t>gl.getProgramParameter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</a:t>
            </a:r>
            <a:r>
              <a:rPr lang="en-AU" sz="200" dirty="0" err="1"/>
              <a:t>gl.LINK_STATUS</a:t>
            </a:r>
            <a:r>
              <a:rPr lang="en-AU" sz="200" dirty="0"/>
              <a:t>)) {</a:t>
            </a:r>
          </a:p>
          <a:p>
            <a:r>
              <a:rPr lang="en-AU" sz="200" dirty="0"/>
              <a:t>            alert("Could not initialise </a:t>
            </a:r>
            <a:r>
              <a:rPr lang="en-AU" sz="200" dirty="0" err="1"/>
              <a:t>shaders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smtClean="0"/>
              <a:t>g</a:t>
            </a:r>
          </a:p>
          <a:p>
            <a:endParaRPr lang="en-AU" sz="200" dirty="0"/>
          </a:p>
          <a:p>
            <a:endParaRPr lang="en-AU" sz="200" dirty="0" smtClean="0"/>
          </a:p>
          <a:p>
            <a:endParaRPr lang="en-AU" sz="200" dirty="0"/>
          </a:p>
          <a:p>
            <a:endParaRPr lang="en-AU" sz="200" dirty="0" smtClean="0"/>
          </a:p>
          <a:p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</a:p>
          <a:p>
            <a:endParaRPr lang="en-AU" sz="200" dirty="0"/>
          </a:p>
        </p:txBody>
      </p:sp>
      <p:sp>
        <p:nvSpPr>
          <p:cNvPr id="6" name="TextBox 5"/>
          <p:cNvSpPr txBox="1"/>
          <p:nvPr/>
        </p:nvSpPr>
        <p:spPr>
          <a:xfrm>
            <a:off x="521898" y="5985019"/>
            <a:ext cx="2473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2"/>
              </a:rPr>
              <a:t>https://gist.github.com/philogb/818017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384884" y="5974680"/>
            <a:ext cx="438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3"/>
              </a:rPr>
              <a:t>https://github.com/gpjt/webgl-lessons/blob/master/lesson11/index.html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544152" y="914400"/>
            <a:ext cx="1334020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" dirty="0" err="1"/>
              <a:t>l.useProgram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shaderProgram.vertexPositionAttribute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gl.getAttribLocation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aVertexPosition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gl.enableVertexAttribArray</a:t>
            </a:r>
            <a:r>
              <a:rPr lang="en-AU" sz="200" dirty="0"/>
              <a:t>(</a:t>
            </a:r>
            <a:r>
              <a:rPr lang="en-AU" sz="200" dirty="0" err="1"/>
              <a:t>shaderProgram.vertexPositionAttribute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shaderProgram.textureCoordAttribute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gl.getAttribLocation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aTextureCoord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gl.enableVertexAttribArray</a:t>
            </a:r>
            <a:r>
              <a:rPr lang="en-AU" sz="200" dirty="0"/>
              <a:t>(</a:t>
            </a:r>
            <a:r>
              <a:rPr lang="en-AU" sz="200" dirty="0" err="1"/>
              <a:t>shaderProgram.textureCoordAttribute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shaderProgram.vertexNormalAttribute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gl.getAttribLocation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aVertexNormal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gl.enableVertexAttribArray</a:t>
            </a:r>
            <a:r>
              <a:rPr lang="en-AU" sz="200" dirty="0"/>
              <a:t>(</a:t>
            </a:r>
            <a:r>
              <a:rPr lang="en-AU" sz="200" dirty="0" err="1"/>
              <a:t>shaderProgram.vertexNormalAttribute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shaderProgram.pMatrixUniform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uPMatrix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shaderProgram.mvMatrixUniform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uMVMatrix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shaderProgram.nMatrixUniform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uNMatrix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shaderProgram.samplerUniform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uSampler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shaderProgram.useLightingUniform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uUseLighting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shaderProgram.ambientColorUniform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uAmbientColor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shaderProgram.lightingDirectionUniform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uLightingDirection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shaderProgram.directionalColorUniform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gl.getUniformLocation</a:t>
            </a:r>
            <a:r>
              <a:rPr lang="en-AU" sz="200" dirty="0"/>
              <a:t>(</a:t>
            </a:r>
            <a:r>
              <a:rPr lang="en-AU" sz="200" dirty="0" err="1"/>
              <a:t>shaderProgram</a:t>
            </a:r>
            <a:r>
              <a:rPr lang="en-AU" sz="200" dirty="0"/>
              <a:t>, "</a:t>
            </a:r>
            <a:r>
              <a:rPr lang="en-AU" sz="200" dirty="0" err="1"/>
              <a:t>uDirectionalColor</a:t>
            </a:r>
            <a:r>
              <a:rPr lang="en-AU" sz="200" dirty="0"/>
              <a:t>");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handleLoadedTexture</a:t>
            </a:r>
            <a:r>
              <a:rPr lang="en-AU" sz="200" dirty="0"/>
              <a:t>(texture)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gl.pixelStorei</a:t>
            </a:r>
            <a:r>
              <a:rPr lang="en-AU" sz="200" dirty="0"/>
              <a:t>(</a:t>
            </a:r>
            <a:r>
              <a:rPr lang="en-AU" sz="200" dirty="0" err="1"/>
              <a:t>gl.UNPACK_FLIP_Y_WEBGL</a:t>
            </a:r>
            <a:r>
              <a:rPr lang="en-AU" sz="200" dirty="0"/>
              <a:t>, </a:t>
            </a:r>
            <a:r>
              <a:rPr lang="en-AU" sz="200" b="1" dirty="0"/>
              <a:t>true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gl.bindTexture</a:t>
            </a:r>
            <a:r>
              <a:rPr lang="en-AU" sz="200" dirty="0"/>
              <a:t>(gl.TEXTURE_2D, texture);</a:t>
            </a:r>
          </a:p>
          <a:p>
            <a:r>
              <a:rPr lang="en-AU" sz="200" dirty="0"/>
              <a:t>        gl.texImage2D(gl.TEXTURE_2D, 0, </a:t>
            </a:r>
            <a:r>
              <a:rPr lang="en-AU" sz="200" dirty="0" err="1"/>
              <a:t>gl.RGBA</a:t>
            </a:r>
            <a:r>
              <a:rPr lang="en-AU" sz="200" dirty="0"/>
              <a:t>, </a:t>
            </a:r>
            <a:r>
              <a:rPr lang="en-AU" sz="200" dirty="0" err="1"/>
              <a:t>gl.RGBA</a:t>
            </a:r>
            <a:r>
              <a:rPr lang="en-AU" sz="200" dirty="0"/>
              <a:t>, </a:t>
            </a:r>
            <a:r>
              <a:rPr lang="en-AU" sz="200" dirty="0" err="1"/>
              <a:t>gl.UNSIGNED_BYTE</a:t>
            </a:r>
            <a:r>
              <a:rPr lang="en-AU" sz="200" dirty="0"/>
              <a:t>, </a:t>
            </a:r>
            <a:r>
              <a:rPr lang="en-AU" sz="200" dirty="0" err="1"/>
              <a:t>texture.image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gl.texParameteri</a:t>
            </a:r>
            <a:r>
              <a:rPr lang="en-AU" sz="200" dirty="0"/>
              <a:t>(gl.TEXTURE_2D, </a:t>
            </a:r>
            <a:r>
              <a:rPr lang="en-AU" sz="200" dirty="0" err="1"/>
              <a:t>gl.TEXTURE_MAG_FILTER</a:t>
            </a:r>
            <a:r>
              <a:rPr lang="en-AU" sz="200" dirty="0"/>
              <a:t>, </a:t>
            </a:r>
            <a:r>
              <a:rPr lang="en-AU" sz="200" dirty="0" err="1"/>
              <a:t>gl.LINEAR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gl.texParameteri</a:t>
            </a:r>
            <a:r>
              <a:rPr lang="en-AU" sz="200" dirty="0"/>
              <a:t>(gl.TEXTURE_2D, </a:t>
            </a:r>
            <a:r>
              <a:rPr lang="en-AU" sz="200" dirty="0" err="1"/>
              <a:t>gl.TEXTURE_MIN_FILTER</a:t>
            </a:r>
            <a:r>
              <a:rPr lang="en-AU" sz="200" dirty="0"/>
              <a:t>, </a:t>
            </a:r>
            <a:r>
              <a:rPr lang="en-AU" sz="200" dirty="0" err="1"/>
              <a:t>gl.LINEAR_MIPMAP_NEAREST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gl.generateMipmap</a:t>
            </a:r>
            <a:r>
              <a:rPr lang="en-AU" sz="200" dirty="0"/>
              <a:t>(gl.TEXTURE_2D);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gl.bindTexture</a:t>
            </a:r>
            <a:r>
              <a:rPr lang="en-AU" sz="200" dirty="0"/>
              <a:t>(gl.TEXTURE_2D, </a:t>
            </a:r>
            <a:r>
              <a:rPr lang="en-AU" sz="200" b="1" dirty="0"/>
              <a:t>null</a:t>
            </a:r>
            <a:r>
              <a:rPr lang="en-AU" sz="200" dirty="0"/>
              <a:t>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moonTexture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initTexture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moonTexture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gl.createTexture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moonTexture.image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new</a:t>
            </a:r>
            <a:r>
              <a:rPr lang="en-AU" sz="200" dirty="0"/>
              <a:t> Image();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moonTexture.image.onload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function</a:t>
            </a:r>
            <a:r>
              <a:rPr lang="en-AU" sz="200" dirty="0"/>
              <a:t> () {</a:t>
            </a:r>
          </a:p>
          <a:p>
            <a:r>
              <a:rPr lang="en-AU" sz="200" dirty="0"/>
              <a:t>            </a:t>
            </a:r>
            <a:r>
              <a:rPr lang="en-AU" sz="200" dirty="0" err="1"/>
              <a:t>handleLoadedTexture</a:t>
            </a:r>
            <a:r>
              <a:rPr lang="en-AU" sz="200" dirty="0"/>
              <a:t>(</a:t>
            </a:r>
            <a:r>
              <a:rPr lang="en-AU" sz="200" dirty="0" err="1"/>
              <a:t>moonTexture</a:t>
            </a:r>
            <a:r>
              <a:rPr lang="en-AU" sz="200" dirty="0"/>
              <a:t>)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moonTexture.image.src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"moon.gif";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mvMatrix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mat4.create();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mvMatrixStack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[];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pMatrix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mat4.create();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mvPushMatrix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copy </a:t>
            </a:r>
            <a:r>
              <a:rPr lang="en-AU" sz="200" b="1" dirty="0"/>
              <a:t>=</a:t>
            </a:r>
            <a:r>
              <a:rPr lang="en-AU" sz="200" dirty="0"/>
              <a:t> mat4.create();</a:t>
            </a:r>
          </a:p>
          <a:p>
            <a:r>
              <a:rPr lang="en-AU" sz="200" dirty="0"/>
              <a:t>        mat4.set(</a:t>
            </a:r>
            <a:r>
              <a:rPr lang="en-AU" sz="200" dirty="0" err="1"/>
              <a:t>mvMatrix</a:t>
            </a:r>
            <a:r>
              <a:rPr lang="en-AU" sz="200" dirty="0"/>
              <a:t>, copy);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mvMatrixStack.push</a:t>
            </a:r>
            <a:r>
              <a:rPr lang="en-AU" sz="200" dirty="0"/>
              <a:t>(copy);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mvPopMatrix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dirty="0" err="1"/>
              <a:t>mvMatrixStack.length</a:t>
            </a:r>
            <a:r>
              <a:rPr lang="en-AU" sz="200" dirty="0"/>
              <a:t> </a:t>
            </a:r>
            <a:r>
              <a:rPr lang="en-AU" sz="200" b="1" dirty="0"/>
              <a:t>==</a:t>
            </a:r>
            <a:r>
              <a:rPr lang="en-AU" sz="200" dirty="0"/>
              <a:t> 0) {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throw</a:t>
            </a:r>
            <a:r>
              <a:rPr lang="en-AU" sz="200" dirty="0"/>
              <a:t> "Invalid </a:t>
            </a:r>
            <a:r>
              <a:rPr lang="en-AU" sz="200" dirty="0" err="1"/>
              <a:t>popMatrix</a:t>
            </a:r>
            <a:r>
              <a:rPr lang="en-AU" sz="200" dirty="0"/>
              <a:t>!";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mvMatrix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mvMatrixStack.pop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setMatrixUniforms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gl.uniformMatrix4fv(</a:t>
            </a:r>
            <a:r>
              <a:rPr lang="en-AU" sz="200" dirty="0" err="1"/>
              <a:t>shaderProgram.pMatrixUniform</a:t>
            </a:r>
            <a:r>
              <a:rPr lang="en-AU" sz="200" dirty="0"/>
              <a:t>, </a:t>
            </a:r>
            <a:r>
              <a:rPr lang="en-AU" sz="200" b="1" dirty="0"/>
              <a:t>false</a:t>
            </a:r>
            <a:r>
              <a:rPr lang="en-AU" sz="200" dirty="0"/>
              <a:t>, </a:t>
            </a:r>
            <a:r>
              <a:rPr lang="en-AU" sz="200" dirty="0" err="1"/>
              <a:t>pMatrix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gl.uniformMatrix4fv(</a:t>
            </a:r>
            <a:r>
              <a:rPr lang="en-AU" sz="200" dirty="0" err="1"/>
              <a:t>shaderProgram.mvMatrixUniform</a:t>
            </a:r>
            <a:r>
              <a:rPr lang="en-AU" sz="200" dirty="0"/>
              <a:t>, </a:t>
            </a:r>
            <a:r>
              <a:rPr lang="en-AU" sz="200" b="1" dirty="0"/>
              <a:t>false</a:t>
            </a:r>
            <a:r>
              <a:rPr lang="en-AU" sz="200" dirty="0"/>
              <a:t>, </a:t>
            </a:r>
            <a:r>
              <a:rPr lang="en-AU" sz="200" dirty="0" err="1"/>
              <a:t>mvMatrix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normalMatrix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mat3.create();</a:t>
            </a:r>
          </a:p>
          <a:p>
            <a:r>
              <a:rPr lang="en-AU" sz="200" dirty="0"/>
              <a:t>        mat4.toInverseMat3(</a:t>
            </a:r>
            <a:r>
              <a:rPr lang="en-AU" sz="200" dirty="0" err="1"/>
              <a:t>mvMatrix</a:t>
            </a:r>
            <a:r>
              <a:rPr lang="en-AU" sz="200" dirty="0"/>
              <a:t>, </a:t>
            </a:r>
            <a:r>
              <a:rPr lang="en-AU" sz="200" dirty="0" err="1"/>
              <a:t>normalMatrix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mat3.transpose(</a:t>
            </a:r>
            <a:r>
              <a:rPr lang="en-AU" sz="200" dirty="0" err="1"/>
              <a:t>normalMatrix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gl.uniformMatrix3fv(</a:t>
            </a:r>
            <a:r>
              <a:rPr lang="en-AU" sz="200" dirty="0" err="1"/>
              <a:t>shaderProgram.nMatrixUniform</a:t>
            </a:r>
            <a:r>
              <a:rPr lang="en-AU" sz="200" dirty="0"/>
              <a:t>, </a:t>
            </a:r>
            <a:r>
              <a:rPr lang="en-AU" sz="200" b="1" dirty="0"/>
              <a:t>false</a:t>
            </a:r>
            <a:r>
              <a:rPr lang="en-AU" sz="200" dirty="0"/>
              <a:t>, </a:t>
            </a:r>
            <a:r>
              <a:rPr lang="en-AU" sz="200" dirty="0" err="1"/>
              <a:t>normalMatrix</a:t>
            </a:r>
            <a:r>
              <a:rPr lang="en-AU" sz="200" dirty="0"/>
              <a:t>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degToRad</a:t>
            </a:r>
            <a:r>
              <a:rPr lang="en-AU" sz="200" dirty="0"/>
              <a:t>(degrees) {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return</a:t>
            </a:r>
            <a:r>
              <a:rPr lang="en-AU" sz="200" dirty="0"/>
              <a:t> degrees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Math.PI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180;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mouseDown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false</a:t>
            </a:r>
            <a:r>
              <a:rPr lang="en-AU" sz="200" dirty="0"/>
              <a:t>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lastMouseX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null</a:t>
            </a:r>
            <a:r>
              <a:rPr lang="en-AU" sz="200" dirty="0"/>
              <a:t>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lastMouseY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null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moonRotationMatrix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mat4.create();</a:t>
            </a:r>
          </a:p>
          <a:p>
            <a:r>
              <a:rPr lang="en-AU" sz="200" dirty="0"/>
              <a:t>    mat4.identity(</a:t>
            </a:r>
            <a:r>
              <a:rPr lang="en-AU" sz="200" dirty="0" err="1"/>
              <a:t>moonRotationMatrix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handleMouseDown</a:t>
            </a:r>
            <a:r>
              <a:rPr lang="en-AU" sz="200" dirty="0"/>
              <a:t>(event)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mouseDown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true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lastMouseX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event.clientX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lastMouseY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event.clientY</a:t>
            </a:r>
            <a:r>
              <a:rPr lang="en-AU" sz="200" dirty="0"/>
              <a:t>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handleMouseUp</a:t>
            </a:r>
            <a:r>
              <a:rPr lang="en-AU" sz="200" dirty="0"/>
              <a:t>(event)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mouseDown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b="1" dirty="0"/>
              <a:t>false</a:t>
            </a:r>
            <a:r>
              <a:rPr lang="en-AU" sz="200" dirty="0"/>
              <a:t>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handleMouseMove</a:t>
            </a:r>
            <a:r>
              <a:rPr lang="en-AU" sz="200" dirty="0"/>
              <a:t>(event) {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</a:t>
            </a:r>
            <a:r>
              <a:rPr lang="en-AU" sz="200" b="1" dirty="0"/>
              <a:t>!</a:t>
            </a:r>
            <a:r>
              <a:rPr lang="en-AU" sz="200" dirty="0" err="1"/>
              <a:t>mouseDown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return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newX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event.clientX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newY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event.clientY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deltaX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newX</a:t>
            </a:r>
            <a:r>
              <a:rPr lang="en-AU" sz="200" dirty="0"/>
              <a:t> </a:t>
            </a:r>
            <a:r>
              <a:rPr lang="en-AU" sz="200" b="1" dirty="0"/>
              <a:t>-</a:t>
            </a:r>
            <a:r>
              <a:rPr lang="en-AU" sz="200" dirty="0"/>
              <a:t> </a:t>
            </a:r>
            <a:r>
              <a:rPr lang="en-AU" sz="200" dirty="0" err="1"/>
              <a:t>lastMouseX</a:t>
            </a: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newRotationMatrix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mat4.create();</a:t>
            </a:r>
          </a:p>
          <a:p>
            <a:r>
              <a:rPr lang="en-AU" sz="200" dirty="0"/>
              <a:t>        mat4.identity(</a:t>
            </a:r>
            <a:r>
              <a:rPr lang="en-AU" sz="200" dirty="0" err="1"/>
              <a:t>newRotationMatrix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mat4.rotate(</a:t>
            </a:r>
            <a:r>
              <a:rPr lang="en-AU" sz="200" dirty="0" err="1"/>
              <a:t>newRotationMatrix</a:t>
            </a:r>
            <a:r>
              <a:rPr lang="en-AU" sz="200" dirty="0"/>
              <a:t>, </a:t>
            </a:r>
            <a:r>
              <a:rPr lang="en-AU" sz="200" dirty="0" err="1"/>
              <a:t>degToRad</a:t>
            </a:r>
            <a:r>
              <a:rPr lang="en-AU" sz="200" dirty="0"/>
              <a:t>(</a:t>
            </a:r>
            <a:r>
              <a:rPr lang="en-AU" sz="200" dirty="0" err="1"/>
              <a:t>deltaX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10), [0, 1, 0]);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deltaY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newY</a:t>
            </a:r>
            <a:r>
              <a:rPr lang="en-AU" sz="200" dirty="0"/>
              <a:t> </a:t>
            </a:r>
            <a:r>
              <a:rPr lang="en-AU" sz="200" b="1" dirty="0"/>
              <a:t>-</a:t>
            </a:r>
            <a:r>
              <a:rPr lang="en-AU" sz="200" dirty="0"/>
              <a:t> </a:t>
            </a:r>
            <a:r>
              <a:rPr lang="en-AU" sz="200" dirty="0" err="1"/>
              <a:t>lastMouseY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mat4.rotate(</a:t>
            </a:r>
            <a:r>
              <a:rPr lang="en-AU" sz="200" dirty="0" err="1"/>
              <a:t>newRotationMatrix</a:t>
            </a:r>
            <a:r>
              <a:rPr lang="en-AU" sz="200" dirty="0"/>
              <a:t>, </a:t>
            </a:r>
            <a:r>
              <a:rPr lang="en-AU" sz="200" dirty="0" err="1"/>
              <a:t>degToRad</a:t>
            </a:r>
            <a:r>
              <a:rPr lang="en-AU" sz="200" dirty="0"/>
              <a:t>(</a:t>
            </a:r>
            <a:r>
              <a:rPr lang="en-AU" sz="200" dirty="0" err="1"/>
              <a:t>deltaY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10), [1, 0, 0]);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mat4.multiply(</a:t>
            </a:r>
            <a:r>
              <a:rPr lang="en-AU" sz="200" dirty="0" err="1"/>
              <a:t>newRotationMatrix</a:t>
            </a:r>
            <a:r>
              <a:rPr lang="en-AU" sz="200" dirty="0"/>
              <a:t>, </a:t>
            </a:r>
            <a:r>
              <a:rPr lang="en-AU" sz="200" dirty="0" err="1"/>
              <a:t>moonRotationMatrix</a:t>
            </a:r>
            <a:r>
              <a:rPr lang="en-AU" sz="200" dirty="0"/>
              <a:t>, </a:t>
            </a:r>
            <a:r>
              <a:rPr lang="en-AU" sz="200" dirty="0" err="1"/>
              <a:t>moonRotationMatrix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lastMouseX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newX</a:t>
            </a: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lastMouseY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newY</a:t>
            </a:r>
            <a:r>
              <a:rPr lang="en-AU" sz="200" dirty="0"/>
              <a:t>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8172" y="905774"/>
            <a:ext cx="120577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moonVertexPositionBuffer</a:t>
            </a:r>
            <a:r>
              <a:rPr lang="en-AU" sz="200" dirty="0"/>
              <a:t>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moonVertexNormalBuffer</a:t>
            </a:r>
            <a:r>
              <a:rPr lang="en-AU" sz="200" dirty="0"/>
              <a:t>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moonVertexTextureCoordBuffer</a:t>
            </a:r>
            <a:r>
              <a:rPr lang="en-AU" sz="200" dirty="0"/>
              <a:t>;</a:t>
            </a:r>
          </a:p>
          <a:p>
            <a:r>
              <a:rPr lang="en-AU" sz="200" dirty="0"/>
              <a:t>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moonVertexIndexBuffer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initBuffers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latitudeBands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30;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longitudeBands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30;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radius </a:t>
            </a:r>
            <a:r>
              <a:rPr lang="en-AU" sz="200" b="1" dirty="0"/>
              <a:t>=</a:t>
            </a:r>
            <a:r>
              <a:rPr lang="en-AU" sz="200" dirty="0"/>
              <a:t> 2;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vertexPositionData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[];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normalData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[];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textureCoordData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[];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for</a:t>
            </a:r>
            <a:r>
              <a:rPr lang="en-AU" sz="200" dirty="0"/>
              <a:t> (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latNumber</a:t>
            </a:r>
            <a:r>
              <a:rPr lang="en-AU" sz="200" b="1" dirty="0"/>
              <a:t>=</a:t>
            </a:r>
            <a:r>
              <a:rPr lang="en-AU" sz="200" dirty="0"/>
              <a:t>0; </a:t>
            </a:r>
            <a:r>
              <a:rPr lang="en-AU" sz="200" dirty="0" err="1"/>
              <a:t>latNumber</a:t>
            </a:r>
            <a:r>
              <a:rPr lang="en-AU" sz="200" dirty="0"/>
              <a:t> </a:t>
            </a:r>
            <a:r>
              <a:rPr lang="en-AU" sz="200" b="1" dirty="0"/>
              <a:t>&lt;=</a:t>
            </a:r>
            <a:r>
              <a:rPr lang="en-AU" sz="200" dirty="0"/>
              <a:t> </a:t>
            </a:r>
            <a:r>
              <a:rPr lang="en-AU" sz="200" dirty="0" err="1"/>
              <a:t>latitudeBands</a:t>
            </a:r>
            <a:r>
              <a:rPr lang="en-AU" sz="200" dirty="0"/>
              <a:t>; </a:t>
            </a:r>
            <a:r>
              <a:rPr lang="en-AU" sz="200" dirty="0" err="1"/>
              <a:t>latNumber</a:t>
            </a:r>
            <a:r>
              <a:rPr lang="en-AU" sz="200" b="1" dirty="0"/>
              <a:t>++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</a:t>
            </a:r>
            <a:r>
              <a:rPr lang="en-AU" sz="200" b="1" dirty="0" err="1"/>
              <a:t>var</a:t>
            </a:r>
            <a:r>
              <a:rPr lang="en-AU" sz="200" dirty="0"/>
              <a:t> theta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latNumber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Math.PI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</a:t>
            </a:r>
            <a:r>
              <a:rPr lang="en-AU" sz="200" dirty="0" err="1"/>
              <a:t>latitudeBands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sinTheta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Math.sin</a:t>
            </a:r>
            <a:r>
              <a:rPr lang="en-AU" sz="200" dirty="0"/>
              <a:t>(theta);</a:t>
            </a:r>
          </a:p>
          <a:p>
            <a:r>
              <a:rPr lang="en-AU" sz="200" dirty="0"/>
              <a:t>    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cosTheta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Math.cos</a:t>
            </a:r>
            <a:r>
              <a:rPr lang="en-AU" sz="200" dirty="0"/>
              <a:t>(theta);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    </a:t>
            </a:r>
            <a:r>
              <a:rPr lang="en-AU" sz="200" b="1" dirty="0"/>
              <a:t>for</a:t>
            </a:r>
            <a:r>
              <a:rPr lang="en-AU" sz="200" dirty="0"/>
              <a:t> (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longNumber</a:t>
            </a:r>
            <a:r>
              <a:rPr lang="en-AU" sz="200" b="1" dirty="0"/>
              <a:t>=</a:t>
            </a:r>
            <a:r>
              <a:rPr lang="en-AU" sz="200" dirty="0"/>
              <a:t>0; </a:t>
            </a:r>
            <a:r>
              <a:rPr lang="en-AU" sz="200" dirty="0" err="1"/>
              <a:t>longNumber</a:t>
            </a:r>
            <a:r>
              <a:rPr lang="en-AU" sz="200" dirty="0"/>
              <a:t> </a:t>
            </a:r>
            <a:r>
              <a:rPr lang="en-AU" sz="200" b="1" dirty="0"/>
              <a:t>&lt;=</a:t>
            </a:r>
            <a:r>
              <a:rPr lang="en-AU" sz="200" dirty="0"/>
              <a:t> </a:t>
            </a:r>
            <a:r>
              <a:rPr lang="en-AU" sz="200" dirty="0" err="1"/>
              <a:t>longitudeBands</a:t>
            </a:r>
            <a:r>
              <a:rPr lang="en-AU" sz="200" dirty="0"/>
              <a:t>; </a:t>
            </a:r>
            <a:r>
              <a:rPr lang="en-AU" sz="200" dirty="0" err="1"/>
              <a:t>longNumber</a:t>
            </a:r>
            <a:r>
              <a:rPr lang="en-AU" sz="200" b="1" dirty="0"/>
              <a:t>++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phi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longNumber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2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Math.PI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</a:t>
            </a:r>
            <a:r>
              <a:rPr lang="en-AU" sz="200" dirty="0" err="1"/>
              <a:t>longitudeBands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sinPhi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Math.sin</a:t>
            </a:r>
            <a:r>
              <a:rPr lang="en-AU" sz="200" dirty="0"/>
              <a:t>(phi);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cosPhi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Math.cos</a:t>
            </a:r>
            <a:r>
              <a:rPr lang="en-AU" sz="200" dirty="0"/>
              <a:t>(phi);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x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cosPhi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sinTheta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y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cosTheta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z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sinPhi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</a:t>
            </a:r>
            <a:r>
              <a:rPr lang="en-AU" sz="200" dirty="0" err="1"/>
              <a:t>sinTheta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u </a:t>
            </a:r>
            <a:r>
              <a:rPr lang="en-AU" sz="200" b="1" dirty="0"/>
              <a:t>=</a:t>
            </a:r>
            <a:r>
              <a:rPr lang="en-AU" sz="200" dirty="0"/>
              <a:t> 1 </a:t>
            </a:r>
            <a:r>
              <a:rPr lang="en-AU" sz="200" b="1" dirty="0"/>
              <a:t>-</a:t>
            </a:r>
            <a:r>
              <a:rPr lang="en-AU" sz="200" dirty="0"/>
              <a:t> (</a:t>
            </a:r>
            <a:r>
              <a:rPr lang="en-AU" sz="200" dirty="0" err="1"/>
              <a:t>longNumber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</a:t>
            </a:r>
            <a:r>
              <a:rPr lang="en-AU" sz="200" dirty="0" err="1"/>
              <a:t>longitudeBands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v </a:t>
            </a:r>
            <a:r>
              <a:rPr lang="en-AU" sz="200" b="1" dirty="0"/>
              <a:t>=</a:t>
            </a:r>
            <a:r>
              <a:rPr lang="en-AU" sz="200" dirty="0"/>
              <a:t> 1 </a:t>
            </a:r>
            <a:r>
              <a:rPr lang="en-AU" sz="200" b="1" dirty="0"/>
              <a:t>-</a:t>
            </a:r>
            <a:r>
              <a:rPr lang="en-AU" sz="200" dirty="0"/>
              <a:t> (</a:t>
            </a:r>
            <a:r>
              <a:rPr lang="en-AU" sz="200" dirty="0" err="1"/>
              <a:t>latNumber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</a:t>
            </a:r>
            <a:r>
              <a:rPr lang="en-AU" sz="200" dirty="0" err="1"/>
              <a:t>latitudeBands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normalData.push</a:t>
            </a:r>
            <a:r>
              <a:rPr lang="en-AU" sz="200" dirty="0"/>
              <a:t>(x);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normalData.push</a:t>
            </a:r>
            <a:r>
              <a:rPr lang="en-AU" sz="200" dirty="0"/>
              <a:t>(y);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normalData.push</a:t>
            </a:r>
            <a:r>
              <a:rPr lang="en-AU" sz="200" dirty="0"/>
              <a:t>(z);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textureCoordData.push</a:t>
            </a:r>
            <a:r>
              <a:rPr lang="en-AU" sz="200" dirty="0"/>
              <a:t>(u);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textureCoordData.push</a:t>
            </a:r>
            <a:r>
              <a:rPr lang="en-AU" sz="200" dirty="0"/>
              <a:t>(v);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vertexPositionData.push</a:t>
            </a:r>
            <a:r>
              <a:rPr lang="en-AU" sz="200" dirty="0"/>
              <a:t>(radius </a:t>
            </a:r>
            <a:r>
              <a:rPr lang="en-AU" sz="200" b="1" dirty="0"/>
              <a:t>*</a:t>
            </a:r>
            <a:r>
              <a:rPr lang="en-AU" sz="200" dirty="0"/>
              <a:t> x);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vertexPositionData.push</a:t>
            </a:r>
            <a:r>
              <a:rPr lang="en-AU" sz="200" dirty="0"/>
              <a:t>(radius </a:t>
            </a:r>
            <a:r>
              <a:rPr lang="en-AU" sz="200" b="1" dirty="0"/>
              <a:t>*</a:t>
            </a:r>
            <a:r>
              <a:rPr lang="en-AU" sz="200" dirty="0"/>
              <a:t> y);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vertexPositionData.push</a:t>
            </a:r>
            <a:r>
              <a:rPr lang="en-AU" sz="200" dirty="0"/>
              <a:t>(radius </a:t>
            </a:r>
            <a:r>
              <a:rPr lang="en-AU" sz="200" b="1" dirty="0"/>
              <a:t>*</a:t>
            </a:r>
            <a:r>
              <a:rPr lang="en-AU" sz="200" dirty="0"/>
              <a:t> z);</a:t>
            </a:r>
          </a:p>
          <a:p>
            <a:r>
              <a:rPr lang="en-AU" sz="200" dirty="0"/>
              <a:t>            }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indexData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[];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for</a:t>
            </a:r>
            <a:r>
              <a:rPr lang="en-AU" sz="200" dirty="0"/>
              <a:t> (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latNumber</a:t>
            </a:r>
            <a:r>
              <a:rPr lang="en-AU" sz="200" b="1" dirty="0"/>
              <a:t>=</a:t>
            </a:r>
            <a:r>
              <a:rPr lang="en-AU" sz="200" dirty="0"/>
              <a:t>0; </a:t>
            </a:r>
            <a:r>
              <a:rPr lang="en-AU" sz="200" dirty="0" err="1"/>
              <a:t>latNumber</a:t>
            </a:r>
            <a:r>
              <a:rPr lang="en-AU" sz="200" dirty="0"/>
              <a:t> </a:t>
            </a:r>
            <a:r>
              <a:rPr lang="en-AU" sz="200" b="1" dirty="0"/>
              <a:t>&lt;</a:t>
            </a:r>
            <a:r>
              <a:rPr lang="en-AU" sz="200" dirty="0"/>
              <a:t> </a:t>
            </a:r>
            <a:r>
              <a:rPr lang="en-AU" sz="200" dirty="0" err="1"/>
              <a:t>latitudeBands</a:t>
            </a:r>
            <a:r>
              <a:rPr lang="en-AU" sz="200" dirty="0"/>
              <a:t>; </a:t>
            </a:r>
            <a:r>
              <a:rPr lang="en-AU" sz="200" dirty="0" err="1"/>
              <a:t>latNumber</a:t>
            </a:r>
            <a:r>
              <a:rPr lang="en-AU" sz="200" b="1" dirty="0"/>
              <a:t>++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</a:t>
            </a:r>
            <a:r>
              <a:rPr lang="en-AU" sz="200" b="1" dirty="0"/>
              <a:t>for</a:t>
            </a:r>
            <a:r>
              <a:rPr lang="en-AU" sz="200" dirty="0"/>
              <a:t> (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longNumber</a:t>
            </a:r>
            <a:r>
              <a:rPr lang="en-AU" sz="200" b="1" dirty="0"/>
              <a:t>=</a:t>
            </a:r>
            <a:r>
              <a:rPr lang="en-AU" sz="200" dirty="0"/>
              <a:t>0; </a:t>
            </a:r>
            <a:r>
              <a:rPr lang="en-AU" sz="200" dirty="0" err="1"/>
              <a:t>longNumber</a:t>
            </a:r>
            <a:r>
              <a:rPr lang="en-AU" sz="200" dirty="0"/>
              <a:t> </a:t>
            </a:r>
            <a:r>
              <a:rPr lang="en-AU" sz="200" b="1" dirty="0"/>
              <a:t>&lt;</a:t>
            </a:r>
            <a:r>
              <a:rPr lang="en-AU" sz="200" dirty="0"/>
              <a:t> </a:t>
            </a:r>
            <a:r>
              <a:rPr lang="en-AU" sz="200" dirty="0" err="1"/>
              <a:t>longitudeBands</a:t>
            </a:r>
            <a:r>
              <a:rPr lang="en-AU" sz="200" dirty="0"/>
              <a:t>; </a:t>
            </a:r>
            <a:r>
              <a:rPr lang="en-AU" sz="200" dirty="0" err="1"/>
              <a:t>longNumber</a:t>
            </a:r>
            <a:r>
              <a:rPr lang="en-AU" sz="200" b="1" dirty="0"/>
              <a:t>++</a:t>
            </a:r>
            <a:r>
              <a:rPr lang="en-AU" sz="200" dirty="0"/>
              <a:t>) {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first </a:t>
            </a:r>
            <a:r>
              <a:rPr lang="en-AU" sz="200" b="1" dirty="0"/>
              <a:t>=</a:t>
            </a:r>
            <a:r>
              <a:rPr lang="en-AU" sz="200" dirty="0"/>
              <a:t> (</a:t>
            </a:r>
            <a:r>
              <a:rPr lang="en-AU" sz="200" dirty="0" err="1"/>
              <a:t>latNumber</a:t>
            </a:r>
            <a:r>
              <a:rPr lang="en-AU" sz="200" dirty="0"/>
              <a:t> </a:t>
            </a:r>
            <a:r>
              <a:rPr lang="en-AU" sz="200" b="1" dirty="0"/>
              <a:t>*</a:t>
            </a:r>
            <a:r>
              <a:rPr lang="en-AU" sz="200" dirty="0"/>
              <a:t> (</a:t>
            </a:r>
            <a:r>
              <a:rPr lang="en-AU" sz="200" dirty="0" err="1"/>
              <a:t>longitudeBands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/>
              <a:t> 1)) </a:t>
            </a:r>
            <a:r>
              <a:rPr lang="en-AU" sz="200" b="1" dirty="0"/>
              <a:t>+</a:t>
            </a:r>
            <a:r>
              <a:rPr lang="en-AU" sz="200" dirty="0"/>
              <a:t> </a:t>
            </a:r>
            <a:r>
              <a:rPr lang="en-AU" sz="200" dirty="0" err="1"/>
              <a:t>longNumber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        </a:t>
            </a:r>
            <a:r>
              <a:rPr lang="en-AU" sz="200" b="1" dirty="0" err="1"/>
              <a:t>var</a:t>
            </a:r>
            <a:r>
              <a:rPr lang="en-AU" sz="200" dirty="0"/>
              <a:t> second </a:t>
            </a:r>
            <a:r>
              <a:rPr lang="en-AU" sz="200" b="1" dirty="0"/>
              <a:t>=</a:t>
            </a:r>
            <a:r>
              <a:rPr lang="en-AU" sz="200" dirty="0"/>
              <a:t> first </a:t>
            </a:r>
            <a:r>
              <a:rPr lang="en-AU" sz="200" b="1" dirty="0"/>
              <a:t>+</a:t>
            </a:r>
            <a:r>
              <a:rPr lang="en-AU" sz="200" dirty="0"/>
              <a:t> </a:t>
            </a:r>
            <a:r>
              <a:rPr lang="en-AU" sz="200" dirty="0" err="1"/>
              <a:t>longitudeBands</a:t>
            </a:r>
            <a:r>
              <a:rPr lang="en-AU" sz="200" dirty="0"/>
              <a:t> </a:t>
            </a:r>
            <a:r>
              <a:rPr lang="en-AU" sz="200" b="1" dirty="0"/>
              <a:t>+</a:t>
            </a:r>
            <a:r>
              <a:rPr lang="en-AU" sz="200" dirty="0"/>
              <a:t> 1;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indexData.push</a:t>
            </a:r>
            <a:r>
              <a:rPr lang="en-AU" sz="200" dirty="0"/>
              <a:t>(first);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indexData.push</a:t>
            </a:r>
            <a:r>
              <a:rPr lang="en-AU" sz="200" dirty="0"/>
              <a:t>(second);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indexData.push</a:t>
            </a:r>
            <a:r>
              <a:rPr lang="en-AU" sz="200" dirty="0"/>
              <a:t>(first </a:t>
            </a:r>
            <a:r>
              <a:rPr lang="en-AU" sz="200" b="1" dirty="0"/>
              <a:t>+</a:t>
            </a:r>
            <a:r>
              <a:rPr lang="en-AU" sz="200" dirty="0"/>
              <a:t> 1);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indexData.push</a:t>
            </a:r>
            <a:r>
              <a:rPr lang="en-AU" sz="200" dirty="0"/>
              <a:t>(second);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indexData.push</a:t>
            </a:r>
            <a:r>
              <a:rPr lang="en-AU" sz="200" dirty="0"/>
              <a:t>(second </a:t>
            </a:r>
            <a:r>
              <a:rPr lang="en-AU" sz="200" b="1" dirty="0"/>
              <a:t>+</a:t>
            </a:r>
            <a:r>
              <a:rPr lang="en-AU" sz="200" dirty="0"/>
              <a:t> 1);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indexData.push</a:t>
            </a:r>
            <a:r>
              <a:rPr lang="en-AU" sz="200" dirty="0"/>
              <a:t>(first </a:t>
            </a:r>
            <a:r>
              <a:rPr lang="en-AU" sz="200" b="1" dirty="0"/>
              <a:t>+</a:t>
            </a:r>
            <a:r>
              <a:rPr lang="en-AU" sz="200" dirty="0"/>
              <a:t> 1);</a:t>
            </a:r>
          </a:p>
          <a:p>
            <a:r>
              <a:rPr lang="en-AU" sz="200" dirty="0"/>
              <a:t>            }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>    </a:t>
            </a:r>
            <a:endParaRPr lang="en-AU" sz="200" dirty="0" smtClean="0"/>
          </a:p>
          <a:p>
            <a:r>
              <a:rPr lang="en-AU" sz="200" dirty="0" err="1" smtClean="0"/>
              <a:t>moonVertexNormalBuffer</a:t>
            </a:r>
            <a:r>
              <a:rPr lang="en-AU" sz="200" dirty="0" smtClean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gl.createBuffer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dirty="0" err="1"/>
              <a:t>moonVertexNormalBuffer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gl.bufferData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b="1" dirty="0"/>
              <a:t>new</a:t>
            </a:r>
            <a:r>
              <a:rPr lang="en-AU" sz="200" dirty="0"/>
              <a:t> Float32Array(</a:t>
            </a:r>
            <a:r>
              <a:rPr lang="en-AU" sz="200" dirty="0" err="1"/>
              <a:t>normalData</a:t>
            </a:r>
            <a:r>
              <a:rPr lang="en-AU" sz="200" dirty="0"/>
              <a:t>), </a:t>
            </a:r>
            <a:r>
              <a:rPr lang="en-AU" sz="200" dirty="0" err="1"/>
              <a:t>gl.STATIC_DRAW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moonVertexNormalBuffer.itemSize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3;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moonVertexNormalBuffer.numItems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normalData.length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3;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moonVertexTextureCoordBuffer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gl.createBuffer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dirty="0" err="1"/>
              <a:t>moonVertexTextureCoordBuffer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gl.bufferData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b="1" dirty="0"/>
              <a:t>new</a:t>
            </a:r>
            <a:r>
              <a:rPr lang="en-AU" sz="200" dirty="0"/>
              <a:t> Float32Array(</a:t>
            </a:r>
            <a:r>
              <a:rPr lang="en-AU" sz="200" dirty="0" err="1"/>
              <a:t>textureCoordData</a:t>
            </a:r>
            <a:r>
              <a:rPr lang="en-AU" sz="200" dirty="0"/>
              <a:t>), </a:t>
            </a:r>
            <a:r>
              <a:rPr lang="en-AU" sz="200" dirty="0" err="1"/>
              <a:t>gl.STATIC_DRAW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moonVertexTextureCoordBuffer.itemSize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2;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moonVertexTextureCoordBuffer.numItems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textureCoordData.length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2;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moonVertexPositionBuffer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gl.createBuffer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dirty="0" err="1"/>
              <a:t>moonVertexPositionBuffer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gl.bufferData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b="1" dirty="0"/>
              <a:t>new</a:t>
            </a:r>
            <a:r>
              <a:rPr lang="en-AU" sz="200" dirty="0"/>
              <a:t> Float32Array(</a:t>
            </a:r>
            <a:r>
              <a:rPr lang="en-AU" sz="200" dirty="0" err="1"/>
              <a:t>vertexPositionData</a:t>
            </a:r>
            <a:r>
              <a:rPr lang="en-AU" sz="200" dirty="0"/>
              <a:t>), </a:t>
            </a:r>
            <a:r>
              <a:rPr lang="en-AU" sz="200" dirty="0" err="1"/>
              <a:t>gl.STATIC_DRAW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moonVertexPositionBuffer.itemSize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3;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moonVertexPositionBuffer.numItems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vertexPositionData.length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3;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moonVertexIndexBuffer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gl.createBuffer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gl.ELEMENT_ARRAY_BUFFER</a:t>
            </a:r>
            <a:r>
              <a:rPr lang="en-AU" sz="200" dirty="0"/>
              <a:t>, </a:t>
            </a:r>
            <a:r>
              <a:rPr lang="en-AU" sz="200" dirty="0" err="1"/>
              <a:t>moonVertexIndexBuffer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gl.bufferData</a:t>
            </a:r>
            <a:r>
              <a:rPr lang="en-AU" sz="200" dirty="0"/>
              <a:t>(</a:t>
            </a:r>
            <a:r>
              <a:rPr lang="en-AU" sz="200" dirty="0" err="1"/>
              <a:t>gl.ELEMENT_ARRAY_BUFFER</a:t>
            </a:r>
            <a:r>
              <a:rPr lang="en-AU" sz="200" dirty="0"/>
              <a:t>, </a:t>
            </a:r>
            <a:r>
              <a:rPr lang="en-AU" sz="200" b="1" dirty="0"/>
              <a:t>new</a:t>
            </a:r>
            <a:r>
              <a:rPr lang="en-AU" sz="200" dirty="0"/>
              <a:t> Uint16Array(</a:t>
            </a:r>
            <a:r>
              <a:rPr lang="en-AU" sz="200" dirty="0" err="1"/>
              <a:t>indexData</a:t>
            </a:r>
            <a:r>
              <a:rPr lang="en-AU" sz="200" dirty="0"/>
              <a:t>), </a:t>
            </a:r>
            <a:r>
              <a:rPr lang="en-AU" sz="200" dirty="0" err="1"/>
              <a:t>gl.STATIC_DRAW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moonVertexIndexBuffer.itemSize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1;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moonVertexIndexBuffer.numItems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indexData.length</a:t>
            </a:r>
            <a:r>
              <a:rPr lang="en-AU" sz="200" dirty="0"/>
              <a:t>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drawScene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gl.viewport</a:t>
            </a:r>
            <a:r>
              <a:rPr lang="en-AU" sz="200" dirty="0"/>
              <a:t>(0, 0, </a:t>
            </a:r>
            <a:r>
              <a:rPr lang="en-AU" sz="200" dirty="0" err="1"/>
              <a:t>gl.viewportWidth</a:t>
            </a:r>
            <a:r>
              <a:rPr lang="en-AU" sz="200" dirty="0"/>
              <a:t>, </a:t>
            </a:r>
            <a:r>
              <a:rPr lang="en-AU" sz="200" dirty="0" err="1"/>
              <a:t>gl.viewportHeight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gl.clear</a:t>
            </a:r>
            <a:r>
              <a:rPr lang="en-AU" sz="200" dirty="0"/>
              <a:t>(</a:t>
            </a:r>
            <a:r>
              <a:rPr lang="en-AU" sz="200" dirty="0" err="1"/>
              <a:t>gl.COLOR_BUFFER_BIT</a:t>
            </a:r>
            <a:r>
              <a:rPr lang="en-AU" sz="200" dirty="0"/>
              <a:t> </a:t>
            </a:r>
            <a:r>
              <a:rPr lang="en-AU" sz="200" b="1" dirty="0"/>
              <a:t>|</a:t>
            </a:r>
            <a:r>
              <a:rPr lang="en-AU" sz="200" dirty="0"/>
              <a:t> </a:t>
            </a:r>
            <a:r>
              <a:rPr lang="en-AU" sz="200" dirty="0" err="1"/>
              <a:t>gl.DEPTH_BUFFER_BIT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mat4.perspective(45, </a:t>
            </a:r>
            <a:r>
              <a:rPr lang="en-AU" sz="200" dirty="0" err="1"/>
              <a:t>gl.viewportWidth</a:t>
            </a:r>
            <a:r>
              <a:rPr lang="en-AU" sz="200" dirty="0"/>
              <a:t> </a:t>
            </a:r>
            <a:r>
              <a:rPr lang="en-AU" sz="200" b="1" dirty="0"/>
              <a:t>/</a:t>
            </a:r>
            <a:r>
              <a:rPr lang="en-AU" sz="200" dirty="0"/>
              <a:t> </a:t>
            </a:r>
            <a:r>
              <a:rPr lang="en-AU" sz="200" dirty="0" err="1"/>
              <a:t>gl.viewportHeight</a:t>
            </a:r>
            <a:r>
              <a:rPr lang="en-AU" sz="200" dirty="0"/>
              <a:t>, 0.1, 100.0, </a:t>
            </a:r>
            <a:r>
              <a:rPr lang="en-AU" sz="200" dirty="0" err="1"/>
              <a:t>pMatrix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lighting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document.getElementById</a:t>
            </a:r>
            <a:r>
              <a:rPr lang="en-AU" sz="200" dirty="0"/>
              <a:t>("lighting").checked;</a:t>
            </a:r>
          </a:p>
          <a:p>
            <a:r>
              <a:rPr lang="en-AU" sz="200" dirty="0"/>
              <a:t>        gl.uniform1i(</a:t>
            </a:r>
            <a:r>
              <a:rPr lang="en-AU" sz="200" dirty="0" err="1"/>
              <a:t>shaderProgram.useLightingUniform</a:t>
            </a:r>
            <a:r>
              <a:rPr lang="en-AU" sz="200" dirty="0"/>
              <a:t>, lighting);</a:t>
            </a:r>
          </a:p>
          <a:p>
            <a:r>
              <a:rPr lang="en-AU" sz="200" dirty="0"/>
              <a:t>        </a:t>
            </a:r>
            <a:r>
              <a:rPr lang="en-AU" sz="200" b="1" dirty="0"/>
              <a:t>if</a:t>
            </a:r>
            <a:r>
              <a:rPr lang="en-AU" sz="200" dirty="0"/>
              <a:t> (lighting) {</a:t>
            </a:r>
          </a:p>
          <a:p>
            <a:r>
              <a:rPr lang="en-AU" sz="200" dirty="0"/>
              <a:t>            gl.uniform3f(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shaderProgram.ambientColorUniform</a:t>
            </a:r>
            <a:r>
              <a:rPr lang="en-AU" sz="200" dirty="0"/>
              <a:t>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ambientR</a:t>
            </a:r>
            <a:r>
              <a:rPr lang="en-AU" sz="200" dirty="0"/>
              <a:t>").value),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ambientG</a:t>
            </a:r>
            <a:r>
              <a:rPr lang="en-AU" sz="200" dirty="0"/>
              <a:t>").value),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ambientB</a:t>
            </a:r>
            <a:r>
              <a:rPr lang="en-AU" sz="200" dirty="0"/>
              <a:t>").value)</a:t>
            </a:r>
          </a:p>
          <a:p>
            <a:r>
              <a:rPr lang="en-AU" sz="200" dirty="0"/>
              <a:t>            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lightingDirection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[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lightDirectionX</a:t>
            </a:r>
            <a:r>
              <a:rPr lang="en-AU" sz="200" dirty="0"/>
              <a:t>").value),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lightDirectionY</a:t>
            </a:r>
            <a:r>
              <a:rPr lang="en-AU" sz="200" dirty="0"/>
              <a:t>").value),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lightDirectionZ</a:t>
            </a:r>
            <a:r>
              <a:rPr lang="en-AU" sz="200" dirty="0"/>
              <a:t>").value)</a:t>
            </a:r>
          </a:p>
          <a:p>
            <a:r>
              <a:rPr lang="en-AU" sz="200" dirty="0"/>
              <a:t>            ];</a:t>
            </a:r>
          </a:p>
          <a:p>
            <a:r>
              <a:rPr lang="en-AU" sz="200" dirty="0"/>
              <a:t>            </a:t>
            </a:r>
            <a:r>
              <a:rPr lang="en-AU" sz="200" b="1" dirty="0" err="1"/>
              <a:t>var</a:t>
            </a:r>
            <a:r>
              <a:rPr lang="en-AU" sz="200" dirty="0"/>
              <a:t> </a:t>
            </a:r>
            <a:r>
              <a:rPr lang="en-AU" sz="200" dirty="0" err="1"/>
              <a:t>adjustedLD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vec3.create();</a:t>
            </a:r>
          </a:p>
          <a:p>
            <a:r>
              <a:rPr lang="en-AU" sz="200" dirty="0"/>
              <a:t>            vec3.normalize(</a:t>
            </a:r>
            <a:r>
              <a:rPr lang="en-AU" sz="200" dirty="0" err="1"/>
              <a:t>lightingDirection</a:t>
            </a:r>
            <a:r>
              <a:rPr lang="en-AU" sz="200" dirty="0"/>
              <a:t>, </a:t>
            </a:r>
            <a:r>
              <a:rPr lang="en-AU" sz="200" dirty="0" err="1"/>
              <a:t>adjustedLD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    vec3.scale(</a:t>
            </a:r>
            <a:r>
              <a:rPr lang="en-AU" sz="200" dirty="0" err="1"/>
              <a:t>adjustedLD</a:t>
            </a:r>
            <a:r>
              <a:rPr lang="en-AU" sz="200" dirty="0"/>
              <a:t>, </a:t>
            </a:r>
            <a:r>
              <a:rPr lang="en-AU" sz="200" b="1" dirty="0"/>
              <a:t>-</a:t>
            </a:r>
            <a:r>
              <a:rPr lang="en-AU" sz="200" dirty="0"/>
              <a:t>1);</a:t>
            </a:r>
          </a:p>
          <a:p>
            <a:r>
              <a:rPr lang="en-AU" sz="200" dirty="0"/>
              <a:t>            gl.uniform3fv(</a:t>
            </a:r>
            <a:r>
              <a:rPr lang="en-AU" sz="200" dirty="0" err="1"/>
              <a:t>shaderProgram.lightingDirectionUniform</a:t>
            </a:r>
            <a:r>
              <a:rPr lang="en-AU" sz="200" dirty="0"/>
              <a:t>, </a:t>
            </a:r>
            <a:r>
              <a:rPr lang="en-AU" sz="200" dirty="0" err="1"/>
              <a:t>adjustedLD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    gl.uniform3f(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shaderProgram.directionalColorUniform</a:t>
            </a:r>
            <a:r>
              <a:rPr lang="en-AU" sz="200" dirty="0"/>
              <a:t>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directionalR</a:t>
            </a:r>
            <a:r>
              <a:rPr lang="en-AU" sz="200" dirty="0"/>
              <a:t>").value),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directionalG</a:t>
            </a:r>
            <a:r>
              <a:rPr lang="en-AU" sz="200" dirty="0"/>
              <a:t>").value),</a:t>
            </a:r>
          </a:p>
          <a:p>
            <a:r>
              <a:rPr lang="en-AU" sz="200" dirty="0"/>
              <a:t>                </a:t>
            </a:r>
            <a:r>
              <a:rPr lang="en-AU" sz="200" dirty="0" err="1"/>
              <a:t>parseFloat</a:t>
            </a:r>
            <a:r>
              <a:rPr lang="en-AU" sz="200" dirty="0"/>
              <a:t>(</a:t>
            </a:r>
            <a:r>
              <a:rPr lang="en-AU" sz="200" dirty="0" err="1"/>
              <a:t>document.getElementById</a:t>
            </a:r>
            <a:r>
              <a:rPr lang="en-AU" sz="200" dirty="0"/>
              <a:t>("</a:t>
            </a:r>
            <a:r>
              <a:rPr lang="en-AU" sz="200" dirty="0" err="1"/>
              <a:t>directionalB</a:t>
            </a:r>
            <a:r>
              <a:rPr lang="en-AU" sz="200" dirty="0"/>
              <a:t>").value)</a:t>
            </a:r>
          </a:p>
          <a:p>
            <a:r>
              <a:rPr lang="en-AU" sz="200" dirty="0"/>
              <a:t>            );</a:t>
            </a:r>
          </a:p>
          <a:p>
            <a:r>
              <a:rPr lang="en-AU" sz="200" dirty="0"/>
              <a:t>    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990600"/>
            <a:ext cx="15472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" dirty="0"/>
              <a:t> mat4.identity(</a:t>
            </a:r>
            <a:r>
              <a:rPr lang="en-AU" sz="200" dirty="0" err="1"/>
              <a:t>mvMatrix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mat4.translate(</a:t>
            </a:r>
            <a:r>
              <a:rPr lang="en-AU" sz="200" dirty="0" err="1"/>
              <a:t>mvMatrix</a:t>
            </a:r>
            <a:r>
              <a:rPr lang="en-AU" sz="200" dirty="0"/>
              <a:t>, [0, 0, </a:t>
            </a:r>
            <a:r>
              <a:rPr lang="en-AU" sz="200" b="1" dirty="0"/>
              <a:t>-</a:t>
            </a:r>
            <a:r>
              <a:rPr lang="en-AU" sz="200" dirty="0"/>
              <a:t>6]);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mat4.multiply(</a:t>
            </a:r>
            <a:r>
              <a:rPr lang="en-AU" sz="200" dirty="0" err="1"/>
              <a:t>mvMatrix</a:t>
            </a:r>
            <a:r>
              <a:rPr lang="en-AU" sz="200" dirty="0"/>
              <a:t>, </a:t>
            </a:r>
            <a:r>
              <a:rPr lang="en-AU" sz="200" dirty="0" err="1"/>
              <a:t>moonRotationMatrix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gl.activeTexture</a:t>
            </a:r>
            <a:r>
              <a:rPr lang="en-AU" sz="200" dirty="0"/>
              <a:t>(gl.TEXTURE0);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gl.bindTexture</a:t>
            </a:r>
            <a:r>
              <a:rPr lang="en-AU" sz="200" dirty="0"/>
              <a:t>(gl.TEXTURE_2D, </a:t>
            </a:r>
            <a:r>
              <a:rPr lang="en-AU" sz="200" dirty="0" err="1"/>
              <a:t>moonTexture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gl.uniform1i(</a:t>
            </a:r>
            <a:r>
              <a:rPr lang="en-AU" sz="200" dirty="0" err="1"/>
              <a:t>shaderProgram.samplerUniform</a:t>
            </a:r>
            <a:r>
              <a:rPr lang="en-AU" sz="200" dirty="0"/>
              <a:t>, 0);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dirty="0" err="1"/>
              <a:t>moonVertexPositionBuffer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gl.vertexAttribPointer</a:t>
            </a:r>
            <a:r>
              <a:rPr lang="en-AU" sz="200" dirty="0"/>
              <a:t>(</a:t>
            </a:r>
            <a:r>
              <a:rPr lang="en-AU" sz="200" dirty="0" err="1"/>
              <a:t>shaderProgram.vertexPositionAttribute</a:t>
            </a:r>
            <a:r>
              <a:rPr lang="en-AU" sz="200" dirty="0"/>
              <a:t>, </a:t>
            </a:r>
            <a:r>
              <a:rPr lang="en-AU" sz="200" dirty="0" err="1"/>
              <a:t>moonVertexPositionBuffer.itemSize</a:t>
            </a:r>
            <a:r>
              <a:rPr lang="en-AU" sz="200" dirty="0"/>
              <a:t>, </a:t>
            </a:r>
            <a:r>
              <a:rPr lang="en-AU" sz="200" dirty="0" err="1"/>
              <a:t>gl.FLOAT</a:t>
            </a:r>
            <a:r>
              <a:rPr lang="en-AU" sz="200" dirty="0"/>
              <a:t>, </a:t>
            </a:r>
            <a:r>
              <a:rPr lang="en-AU" sz="200" b="1" dirty="0"/>
              <a:t>false</a:t>
            </a:r>
            <a:r>
              <a:rPr lang="en-AU" sz="200" dirty="0"/>
              <a:t>, 0, 0);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dirty="0" err="1"/>
              <a:t>moonVertexTextureCoordBuffer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gl.vertexAttribPointer</a:t>
            </a:r>
            <a:r>
              <a:rPr lang="en-AU" sz="200" dirty="0"/>
              <a:t>(</a:t>
            </a:r>
            <a:r>
              <a:rPr lang="en-AU" sz="200" dirty="0" err="1"/>
              <a:t>shaderProgram.textureCoordAttribute</a:t>
            </a:r>
            <a:r>
              <a:rPr lang="en-AU" sz="200" dirty="0"/>
              <a:t>, </a:t>
            </a:r>
            <a:r>
              <a:rPr lang="en-AU" sz="200" dirty="0" err="1"/>
              <a:t>moonVertexTextureCoordBuffer.itemSize</a:t>
            </a:r>
            <a:r>
              <a:rPr lang="en-AU" sz="200" dirty="0"/>
              <a:t>, </a:t>
            </a:r>
            <a:r>
              <a:rPr lang="en-AU" sz="200" dirty="0" err="1"/>
              <a:t>gl.FLOAT</a:t>
            </a:r>
            <a:r>
              <a:rPr lang="en-AU" sz="200" dirty="0"/>
              <a:t>, </a:t>
            </a:r>
            <a:r>
              <a:rPr lang="en-AU" sz="200" b="1" dirty="0"/>
              <a:t>false</a:t>
            </a:r>
            <a:r>
              <a:rPr lang="en-AU" sz="200" dirty="0"/>
              <a:t>, 0, 0);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gl.ARRAY_BUFFER</a:t>
            </a:r>
            <a:r>
              <a:rPr lang="en-AU" sz="200" dirty="0"/>
              <a:t>, </a:t>
            </a:r>
            <a:r>
              <a:rPr lang="en-AU" sz="200" dirty="0" err="1"/>
              <a:t>moonVertexNormalBuffer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gl.vertexAttribPointer</a:t>
            </a:r>
            <a:r>
              <a:rPr lang="en-AU" sz="200" dirty="0"/>
              <a:t>(</a:t>
            </a:r>
            <a:r>
              <a:rPr lang="en-AU" sz="200" dirty="0" err="1"/>
              <a:t>shaderProgram.vertexNormalAttribute</a:t>
            </a:r>
            <a:r>
              <a:rPr lang="en-AU" sz="200" dirty="0"/>
              <a:t>, </a:t>
            </a:r>
            <a:r>
              <a:rPr lang="en-AU" sz="200" dirty="0" err="1"/>
              <a:t>moonVertexNormalBuffer.itemSize</a:t>
            </a:r>
            <a:r>
              <a:rPr lang="en-AU" sz="200" dirty="0"/>
              <a:t>, </a:t>
            </a:r>
            <a:r>
              <a:rPr lang="en-AU" sz="200" dirty="0" err="1"/>
              <a:t>gl.FLOAT</a:t>
            </a:r>
            <a:r>
              <a:rPr lang="en-AU" sz="200" dirty="0"/>
              <a:t>, </a:t>
            </a:r>
            <a:r>
              <a:rPr lang="en-AU" sz="200" b="1" dirty="0"/>
              <a:t>false</a:t>
            </a:r>
            <a:r>
              <a:rPr lang="en-AU" sz="200" dirty="0"/>
              <a:t>, 0, 0);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gl.bindBuffer</a:t>
            </a:r>
            <a:r>
              <a:rPr lang="en-AU" sz="200" dirty="0"/>
              <a:t>(</a:t>
            </a:r>
            <a:r>
              <a:rPr lang="en-AU" sz="200" dirty="0" err="1"/>
              <a:t>gl.ELEMENT_ARRAY_BUFFER</a:t>
            </a:r>
            <a:r>
              <a:rPr lang="en-AU" sz="200" dirty="0"/>
              <a:t>, </a:t>
            </a:r>
            <a:r>
              <a:rPr lang="en-AU" sz="200" dirty="0" err="1"/>
              <a:t>moonVertexIndexBuffer</a:t>
            </a:r>
            <a:r>
              <a:rPr lang="en-AU" sz="200" dirty="0"/>
              <a:t>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setMatrixUniforms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gl.drawElements</a:t>
            </a:r>
            <a:r>
              <a:rPr lang="en-AU" sz="200" dirty="0"/>
              <a:t>(</a:t>
            </a:r>
            <a:r>
              <a:rPr lang="en-AU" sz="200" dirty="0" err="1"/>
              <a:t>gl.TRIANGLES</a:t>
            </a:r>
            <a:r>
              <a:rPr lang="en-AU" sz="200" dirty="0"/>
              <a:t>, </a:t>
            </a:r>
            <a:r>
              <a:rPr lang="en-AU" sz="200" dirty="0" err="1"/>
              <a:t>moonVertexIndexBuffer.numItems</a:t>
            </a:r>
            <a:r>
              <a:rPr lang="en-AU" sz="200" dirty="0"/>
              <a:t>, </a:t>
            </a:r>
            <a:r>
              <a:rPr lang="en-AU" sz="200" dirty="0" err="1"/>
              <a:t>gl.UNSIGNED_SHORT</a:t>
            </a:r>
            <a:r>
              <a:rPr lang="en-AU" sz="200" dirty="0"/>
              <a:t>, 0);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tick() {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requestAnimFrame</a:t>
            </a:r>
            <a:r>
              <a:rPr lang="en-AU" sz="200" dirty="0"/>
              <a:t>(tick);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drawScene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</a:t>
            </a:r>
            <a:r>
              <a:rPr lang="en-AU" sz="200" b="1" dirty="0"/>
              <a:t>function</a:t>
            </a:r>
            <a:r>
              <a:rPr lang="en-AU" sz="200" dirty="0"/>
              <a:t> </a:t>
            </a:r>
            <a:r>
              <a:rPr lang="en-AU" sz="200" dirty="0" err="1"/>
              <a:t>webGLStart</a:t>
            </a:r>
            <a:r>
              <a:rPr lang="en-AU" sz="200" dirty="0"/>
              <a:t>() {</a:t>
            </a:r>
          </a:p>
          <a:p>
            <a:r>
              <a:rPr lang="en-AU" sz="200" dirty="0"/>
              <a:t>        </a:t>
            </a:r>
            <a:r>
              <a:rPr lang="en-AU" sz="200" b="1" dirty="0" err="1"/>
              <a:t>var</a:t>
            </a:r>
            <a:r>
              <a:rPr lang="en-AU" sz="200" dirty="0"/>
              <a:t> canvas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document.getElementById</a:t>
            </a:r>
            <a:r>
              <a:rPr lang="en-AU" sz="200" dirty="0"/>
              <a:t>("lesson11-canvas");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initGL</a:t>
            </a:r>
            <a:r>
              <a:rPr lang="en-AU" sz="200" dirty="0"/>
              <a:t>(canvas);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initShaders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initBuffers</a:t>
            </a:r>
            <a:r>
              <a:rPr lang="en-AU" sz="200" dirty="0"/>
              <a:t>();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initTexture</a:t>
            </a:r>
            <a:r>
              <a:rPr lang="en-AU" sz="200" dirty="0"/>
              <a:t>();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gl.clearColor</a:t>
            </a:r>
            <a:r>
              <a:rPr lang="en-AU" sz="200" dirty="0"/>
              <a:t>(0.0, 0.0, 0.0, 1.0);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gl.enable</a:t>
            </a:r>
            <a:r>
              <a:rPr lang="en-AU" sz="200" dirty="0"/>
              <a:t>(</a:t>
            </a:r>
            <a:r>
              <a:rPr lang="en-AU" sz="200" dirty="0" err="1"/>
              <a:t>gl.DEPTH_TEST</a:t>
            </a:r>
            <a:r>
              <a:rPr lang="en-AU" sz="200" dirty="0"/>
              <a:t>);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</a:t>
            </a:r>
            <a:r>
              <a:rPr lang="en-AU" sz="200" dirty="0" err="1"/>
              <a:t>canvas.onmousedown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handleMouseDown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document.onmouseup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handleMouseUp</a:t>
            </a:r>
            <a:r>
              <a:rPr lang="en-AU" sz="200" dirty="0"/>
              <a:t>;</a:t>
            </a:r>
          </a:p>
          <a:p>
            <a:r>
              <a:rPr lang="en-AU" sz="200" dirty="0"/>
              <a:t>        </a:t>
            </a:r>
            <a:r>
              <a:rPr lang="en-AU" sz="200" dirty="0" err="1"/>
              <a:t>document.onmousemove</a:t>
            </a:r>
            <a:r>
              <a:rPr lang="en-AU" sz="200" dirty="0"/>
              <a:t> </a:t>
            </a:r>
            <a:r>
              <a:rPr lang="en-AU" sz="200" b="1" dirty="0"/>
              <a:t>=</a:t>
            </a:r>
            <a:r>
              <a:rPr lang="en-AU" sz="200" dirty="0"/>
              <a:t> </a:t>
            </a:r>
            <a:r>
              <a:rPr lang="en-AU" sz="200" dirty="0" err="1"/>
              <a:t>handleMouseMove</a:t>
            </a:r>
            <a:r>
              <a:rPr lang="en-AU" sz="200" dirty="0"/>
              <a:t>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    tick();</a:t>
            </a:r>
          </a:p>
          <a:p>
            <a:r>
              <a:rPr lang="en-AU" sz="200" dirty="0"/>
              <a:t>    }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&lt;/script&gt;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&lt;/head&gt;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&lt;body </a:t>
            </a:r>
            <a:r>
              <a:rPr lang="en-AU" sz="200" dirty="0" err="1"/>
              <a:t>onload</a:t>
            </a:r>
            <a:r>
              <a:rPr lang="en-AU" sz="200" dirty="0"/>
              <a:t>="</a:t>
            </a:r>
            <a:r>
              <a:rPr lang="en-AU" sz="200" dirty="0" err="1"/>
              <a:t>webGLStart</a:t>
            </a:r>
            <a:r>
              <a:rPr lang="en-AU" sz="200" dirty="0"/>
              <a:t>();"&gt;</a:t>
            </a:r>
          </a:p>
          <a:p>
            <a:r>
              <a:rPr lang="en-AU" sz="200" dirty="0"/>
              <a:t>    &lt;a </a:t>
            </a:r>
            <a:r>
              <a:rPr lang="en-AU" sz="200" dirty="0" err="1"/>
              <a:t>href</a:t>
            </a:r>
            <a:r>
              <a:rPr lang="en-AU" sz="200" dirty="0"/>
              <a:t>="http://learningwebgl.com/blog/?p=1253"&gt;&amp;</a:t>
            </a:r>
            <a:r>
              <a:rPr lang="en-AU" sz="200" dirty="0" err="1"/>
              <a:t>lt</a:t>
            </a:r>
            <a:r>
              <a:rPr lang="en-AU" sz="200" dirty="0"/>
              <a:t>;&amp;</a:t>
            </a:r>
            <a:r>
              <a:rPr lang="en-AU" sz="200" dirty="0" err="1"/>
              <a:t>lt</a:t>
            </a:r>
            <a:r>
              <a:rPr lang="en-AU" sz="200" dirty="0"/>
              <a:t>; Back to Lesson 11&lt;/a&gt;&lt;</a:t>
            </a:r>
            <a:r>
              <a:rPr lang="en-AU" sz="200" dirty="0" err="1"/>
              <a:t>br</a:t>
            </a:r>
            <a:r>
              <a:rPr lang="en-AU" sz="200" dirty="0"/>
              <a:t> /&gt;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&lt;canvas id="lesson11-canvas" style="border: none;" width="500" height="500"&gt;&lt;/canvas&gt;</a:t>
            </a:r>
          </a:p>
          <a:p>
            <a:r>
              <a:rPr lang="en-AU" sz="200" dirty="0"/>
              <a:t>    &lt;</a:t>
            </a:r>
            <a:r>
              <a:rPr lang="en-AU" sz="200" dirty="0" err="1"/>
              <a:t>br</a:t>
            </a:r>
            <a:r>
              <a:rPr lang="en-AU" sz="200" dirty="0"/>
              <a:t>/&gt;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&lt;input type="checkbox" id="lighting" checked /&gt; Use lighting&lt;</a:t>
            </a:r>
            <a:r>
              <a:rPr lang="en-AU" sz="200" dirty="0" err="1"/>
              <a:t>br</a:t>
            </a:r>
            <a:r>
              <a:rPr lang="en-AU" sz="200" dirty="0"/>
              <a:t>/&gt;</a:t>
            </a:r>
          </a:p>
          <a:p>
            <a:r>
              <a:rPr lang="en-AU" sz="200" dirty="0"/>
              <a:t>    Spin the moon by dragging it with the mouse.</a:t>
            </a:r>
          </a:p>
          <a:p>
            <a:r>
              <a:rPr lang="en-AU" sz="200" dirty="0"/>
              <a:t>    &lt;</a:t>
            </a:r>
            <a:r>
              <a:rPr lang="en-AU" sz="200" dirty="0" err="1"/>
              <a:t>br</a:t>
            </a:r>
            <a:r>
              <a:rPr lang="en-AU" sz="200" dirty="0"/>
              <a:t>/&gt;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&lt;h2&gt;Directional light:&lt;/h2&gt;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&lt;table style="border: 0; padding: 10px;"&gt;</a:t>
            </a:r>
          </a:p>
          <a:p>
            <a:r>
              <a:rPr lang="en-AU" sz="200" dirty="0"/>
              <a:t>        &lt;</a:t>
            </a:r>
            <a:r>
              <a:rPr lang="en-AU" sz="200" dirty="0" err="1"/>
              <a:t>tr</a:t>
            </a:r>
            <a:r>
              <a:rPr lang="en-AU" sz="200" dirty="0"/>
              <a:t>&gt;</a:t>
            </a:r>
          </a:p>
          <a:p>
            <a:r>
              <a:rPr lang="en-AU" sz="200" dirty="0"/>
              <a:t>            &lt;td&gt;&lt;b&gt;Direction:&lt;/b&gt;</a:t>
            </a:r>
          </a:p>
          <a:p>
            <a:r>
              <a:rPr lang="en-AU" sz="200" dirty="0"/>
              <a:t>            &lt;td&gt;X: &lt;input type="text" id="</a:t>
            </a:r>
            <a:r>
              <a:rPr lang="en-AU" sz="200" dirty="0" err="1"/>
              <a:t>lightDirectionX</a:t>
            </a:r>
            <a:r>
              <a:rPr lang="en-AU" sz="200" dirty="0"/>
              <a:t>" value="-1.0" /&gt;</a:t>
            </a:r>
          </a:p>
          <a:p>
            <a:r>
              <a:rPr lang="en-AU" sz="200" dirty="0"/>
              <a:t>            &lt;td&gt;Y: &lt;input type="text" id="</a:t>
            </a:r>
            <a:r>
              <a:rPr lang="en-AU" sz="200" dirty="0" err="1"/>
              <a:t>lightDirectionY</a:t>
            </a:r>
            <a:r>
              <a:rPr lang="en-AU" sz="200" dirty="0"/>
              <a:t>" value="-1.0" /&gt;</a:t>
            </a:r>
          </a:p>
          <a:p>
            <a:r>
              <a:rPr lang="en-AU" sz="200" dirty="0"/>
              <a:t>            &lt;td&gt;Z: &lt;input type="text" id="</a:t>
            </a:r>
            <a:r>
              <a:rPr lang="en-AU" sz="200" dirty="0" err="1"/>
              <a:t>lightDirectionZ</a:t>
            </a:r>
            <a:r>
              <a:rPr lang="en-AU" sz="200" dirty="0"/>
              <a:t>" value="-1.0" /&gt;</a:t>
            </a:r>
          </a:p>
          <a:p>
            <a:r>
              <a:rPr lang="en-AU" sz="200" dirty="0"/>
              <a:t>        &lt;/</a:t>
            </a:r>
            <a:r>
              <a:rPr lang="en-AU" sz="200" dirty="0" err="1"/>
              <a:t>tr</a:t>
            </a:r>
            <a:r>
              <a:rPr lang="en-AU" sz="200" dirty="0"/>
              <a:t>&gt;</a:t>
            </a:r>
          </a:p>
          <a:p>
            <a:r>
              <a:rPr lang="en-AU" sz="200" dirty="0"/>
              <a:t>        &lt;</a:t>
            </a:r>
            <a:r>
              <a:rPr lang="en-AU" sz="200" dirty="0" err="1"/>
              <a:t>tr</a:t>
            </a:r>
            <a:r>
              <a:rPr lang="en-AU" sz="200" dirty="0"/>
              <a:t>&gt;</a:t>
            </a:r>
          </a:p>
          <a:p>
            <a:r>
              <a:rPr lang="en-AU" sz="200" dirty="0"/>
              <a:t>            &lt;td&gt;&lt;b&gt;Colour:&lt;/b&gt;</a:t>
            </a:r>
          </a:p>
          <a:p>
            <a:r>
              <a:rPr lang="en-AU" sz="200" dirty="0"/>
              <a:t>            &lt;td&gt;R: &lt;input type="text" id="</a:t>
            </a:r>
            <a:r>
              <a:rPr lang="en-AU" sz="200" dirty="0" err="1"/>
              <a:t>directionalR</a:t>
            </a:r>
            <a:r>
              <a:rPr lang="en-AU" sz="200" dirty="0"/>
              <a:t>" value="0.8" /&gt;</a:t>
            </a:r>
          </a:p>
          <a:p>
            <a:r>
              <a:rPr lang="en-AU" sz="200" dirty="0"/>
              <a:t>            &lt;td&gt;G: &lt;input type="text" id="</a:t>
            </a:r>
            <a:r>
              <a:rPr lang="en-AU" sz="200" dirty="0" err="1"/>
              <a:t>directionalG</a:t>
            </a:r>
            <a:r>
              <a:rPr lang="en-AU" sz="200" dirty="0"/>
              <a:t>" value="0.8" /&gt;</a:t>
            </a:r>
          </a:p>
          <a:p>
            <a:r>
              <a:rPr lang="en-AU" sz="200" dirty="0"/>
              <a:t>            &lt;td&gt;B: &lt;input type="text" id="</a:t>
            </a:r>
            <a:r>
              <a:rPr lang="en-AU" sz="200" dirty="0" err="1"/>
              <a:t>directionalB</a:t>
            </a:r>
            <a:r>
              <a:rPr lang="en-AU" sz="200" dirty="0"/>
              <a:t>" value="0.8" /&gt;</a:t>
            </a:r>
          </a:p>
          <a:p>
            <a:r>
              <a:rPr lang="en-AU" sz="200" dirty="0"/>
              <a:t>        &lt;/</a:t>
            </a:r>
            <a:r>
              <a:rPr lang="en-AU" sz="200" dirty="0" err="1"/>
              <a:t>tr</a:t>
            </a:r>
            <a:r>
              <a:rPr lang="en-AU" sz="200" dirty="0"/>
              <a:t>&gt;</a:t>
            </a:r>
          </a:p>
          <a:p>
            <a:r>
              <a:rPr lang="en-AU" sz="200" dirty="0"/>
              <a:t>    &lt;/table&gt;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&lt;h2&gt;Ambient light:&lt;/h2&gt;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&lt;table style="border: 0; padding: 10px;"&gt;</a:t>
            </a:r>
          </a:p>
          <a:p>
            <a:r>
              <a:rPr lang="en-AU" sz="200" dirty="0"/>
              <a:t>        &lt;</a:t>
            </a:r>
            <a:r>
              <a:rPr lang="en-AU" sz="200" dirty="0" err="1"/>
              <a:t>tr</a:t>
            </a:r>
            <a:r>
              <a:rPr lang="en-AU" sz="200" dirty="0"/>
              <a:t>&gt;</a:t>
            </a:r>
          </a:p>
          <a:p>
            <a:r>
              <a:rPr lang="en-AU" sz="200" dirty="0"/>
              <a:t>            &lt;td&gt;&lt;b&gt;Colour:&lt;/b&gt;</a:t>
            </a:r>
          </a:p>
          <a:p>
            <a:r>
              <a:rPr lang="en-AU" sz="200" dirty="0"/>
              <a:t>            &lt;td&gt;R: &lt;input type="text" id="</a:t>
            </a:r>
            <a:r>
              <a:rPr lang="en-AU" sz="200" dirty="0" err="1"/>
              <a:t>ambientR</a:t>
            </a:r>
            <a:r>
              <a:rPr lang="en-AU" sz="200" dirty="0"/>
              <a:t>" value="0.2" /&gt;</a:t>
            </a:r>
          </a:p>
          <a:p>
            <a:r>
              <a:rPr lang="en-AU" sz="200" dirty="0"/>
              <a:t>            &lt;td&gt;G: &lt;input type="text" id="</a:t>
            </a:r>
            <a:r>
              <a:rPr lang="en-AU" sz="200" dirty="0" err="1"/>
              <a:t>ambientG</a:t>
            </a:r>
            <a:r>
              <a:rPr lang="en-AU" sz="200" dirty="0"/>
              <a:t>" value="0.2" /&gt;</a:t>
            </a:r>
          </a:p>
          <a:p>
            <a:r>
              <a:rPr lang="en-AU" sz="200" dirty="0"/>
              <a:t>            &lt;td&gt;B: &lt;input type="text" id="</a:t>
            </a:r>
            <a:r>
              <a:rPr lang="en-AU" sz="200" dirty="0" err="1"/>
              <a:t>ambientB</a:t>
            </a:r>
            <a:r>
              <a:rPr lang="en-AU" sz="200" dirty="0"/>
              <a:t>" value="0.2" /&gt;</a:t>
            </a:r>
          </a:p>
          <a:p>
            <a:r>
              <a:rPr lang="en-AU" sz="200" dirty="0"/>
              <a:t>        &lt;/</a:t>
            </a:r>
            <a:r>
              <a:rPr lang="en-AU" sz="200" dirty="0" err="1"/>
              <a:t>tr</a:t>
            </a:r>
            <a:r>
              <a:rPr lang="en-AU" sz="200" dirty="0"/>
              <a:t>&gt;</a:t>
            </a:r>
          </a:p>
          <a:p>
            <a:r>
              <a:rPr lang="en-AU" sz="200" dirty="0"/>
              <a:t>    &lt;/table&gt;</a:t>
            </a:r>
          </a:p>
          <a:p>
            <a:r>
              <a:rPr lang="en-AU" sz="200" dirty="0"/>
              <a:t>    &lt;</a:t>
            </a:r>
            <a:r>
              <a:rPr lang="en-AU" sz="200" dirty="0" err="1"/>
              <a:t>br</a:t>
            </a:r>
            <a:r>
              <a:rPr lang="en-AU" sz="200" dirty="0"/>
              <a:t>/&gt;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Moon texture courtesy of &lt;a </a:t>
            </a:r>
            <a:r>
              <a:rPr lang="en-AU" sz="200" dirty="0" err="1"/>
              <a:t>href</a:t>
            </a:r>
            <a:r>
              <a:rPr lang="en-AU" sz="200" dirty="0"/>
              <a:t>="http://maps.jpl.nasa.gov/"&gt;the Jet Propulsion Laboratory&lt;/a&gt;.</a:t>
            </a:r>
          </a:p>
          <a:p>
            <a:r>
              <a:rPr lang="en-AU" sz="200" dirty="0"/>
              <a:t>    &lt;</a:t>
            </a:r>
            <a:r>
              <a:rPr lang="en-AU" sz="200" dirty="0" err="1"/>
              <a:t>br</a:t>
            </a:r>
            <a:r>
              <a:rPr lang="en-AU" sz="200" dirty="0"/>
              <a:t>/&gt;</a:t>
            </a:r>
          </a:p>
          <a:p>
            <a:r>
              <a:rPr lang="en-AU" sz="200" dirty="0"/>
              <a:t>    &lt;</a:t>
            </a:r>
            <a:r>
              <a:rPr lang="en-AU" sz="200" dirty="0" err="1"/>
              <a:t>br</a:t>
            </a:r>
            <a:r>
              <a:rPr lang="en-AU" sz="200" dirty="0"/>
              <a:t>/&gt;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    &lt;a </a:t>
            </a:r>
            <a:r>
              <a:rPr lang="en-AU" sz="200" dirty="0" err="1"/>
              <a:t>href</a:t>
            </a:r>
            <a:r>
              <a:rPr lang="en-AU" sz="200" dirty="0"/>
              <a:t>="http://learningwebgl.com/blog/?p=1253"&gt;&amp;</a:t>
            </a:r>
            <a:r>
              <a:rPr lang="en-AU" sz="200" dirty="0" err="1"/>
              <a:t>lt</a:t>
            </a:r>
            <a:r>
              <a:rPr lang="en-AU" sz="200" dirty="0"/>
              <a:t>;&amp;</a:t>
            </a:r>
            <a:r>
              <a:rPr lang="en-AU" sz="200" dirty="0" err="1"/>
              <a:t>lt</a:t>
            </a:r>
            <a:r>
              <a:rPr lang="en-AU" sz="200" dirty="0"/>
              <a:t>; Back to Lesson 11&lt;/a&gt;&lt;</a:t>
            </a:r>
            <a:r>
              <a:rPr lang="en-AU" sz="200" dirty="0" err="1"/>
              <a:t>br</a:t>
            </a:r>
            <a:r>
              <a:rPr lang="en-AU" sz="200" dirty="0"/>
              <a:t> /&gt;</a:t>
            </a:r>
          </a:p>
          <a:p>
            <a:r>
              <a:rPr lang="en-AU" sz="200" dirty="0"/>
              <a:t>&lt;/body&gt;</a:t>
            </a:r>
          </a:p>
          <a:p>
            <a:r>
              <a:rPr lang="en-AU" sz="200" dirty="0"/>
              <a:t/>
            </a:r>
            <a:br>
              <a:rPr lang="en-AU" sz="200" dirty="0"/>
            </a:br>
            <a:endParaRPr lang="en-AU" sz="200" dirty="0"/>
          </a:p>
          <a:p>
            <a:r>
              <a:rPr lang="en-AU" sz="200" dirty="0"/>
              <a:t>&lt;/html&gt;</a:t>
            </a:r>
          </a:p>
          <a:p>
            <a:endParaRPr lang="en-AU" sz="200" dirty="0"/>
          </a:p>
        </p:txBody>
      </p:sp>
    </p:spTree>
    <p:extLst>
      <p:ext uri="{BB962C8B-B14F-4D97-AF65-F5344CB8AC3E}">
        <p14:creationId xmlns:p14="http://schemas.microsoft.com/office/powerpoint/2010/main" val="35851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WebGL</a:t>
            </a:r>
            <a:r>
              <a:rPr lang="en-AU" dirty="0" smtClean="0"/>
              <a:t> Libraries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 smtClean="0"/>
              <a:t>Three.JS (</a:t>
            </a:r>
            <a:r>
              <a:rPr lang="en-AU" sz="2200" dirty="0" smtClean="0">
                <a:hlinkClick r:id="rId2"/>
              </a:rPr>
              <a:t>github.com/</a:t>
            </a:r>
            <a:r>
              <a:rPr lang="en-AU" sz="2200" dirty="0" err="1" smtClean="0">
                <a:hlinkClick r:id="rId2"/>
              </a:rPr>
              <a:t>mrdoob</a:t>
            </a:r>
            <a:r>
              <a:rPr lang="en-AU" sz="2200" dirty="0" smtClean="0">
                <a:hlinkClick r:id="rId2"/>
              </a:rPr>
              <a:t>/</a:t>
            </a:r>
            <a:r>
              <a:rPr lang="en-AU" sz="2200" dirty="0" err="1" smtClean="0">
                <a:hlinkClick r:id="rId2"/>
              </a:rPr>
              <a:t>three.js#readme</a:t>
            </a:r>
            <a:r>
              <a:rPr lang="en-AU" sz="2200" dirty="0" smtClean="0"/>
              <a:t>)</a:t>
            </a:r>
          </a:p>
          <a:p>
            <a:r>
              <a:rPr lang="en-AU" sz="2200" dirty="0" smtClean="0"/>
              <a:t>Babylon.JS (</a:t>
            </a:r>
            <a:r>
              <a:rPr lang="en-AU" sz="2200" dirty="0" smtClean="0">
                <a:hlinkClick r:id="rId3"/>
              </a:rPr>
              <a:t>www.babylonjs.com</a:t>
            </a:r>
            <a:r>
              <a:rPr lang="en-AU" sz="2200" dirty="0" smtClean="0"/>
              <a:t>)</a:t>
            </a:r>
          </a:p>
          <a:p>
            <a:r>
              <a:rPr lang="en-AU" sz="2200" dirty="0" err="1" smtClean="0"/>
              <a:t>PhiloGL</a:t>
            </a:r>
            <a:r>
              <a:rPr lang="en-AU" sz="2200" dirty="0" smtClean="0"/>
              <a:t> (</a:t>
            </a:r>
            <a:r>
              <a:rPr lang="en-AU" sz="2200" dirty="0" smtClean="0">
                <a:hlinkClick r:id="rId4"/>
              </a:rPr>
              <a:t>www.senchalabs.org/philogl</a:t>
            </a:r>
            <a:r>
              <a:rPr lang="en-AU" sz="2200" dirty="0" smtClean="0"/>
              <a:t>)</a:t>
            </a:r>
            <a:endParaRPr lang="en-AU" sz="2200" dirty="0"/>
          </a:p>
          <a:p>
            <a:r>
              <a:rPr lang="en-AU" sz="2200" dirty="0" smtClean="0"/>
              <a:t>03D (</a:t>
            </a:r>
            <a:r>
              <a:rPr lang="en-AU" sz="2200" dirty="0" smtClean="0">
                <a:hlinkClick r:id="rId5"/>
              </a:rPr>
              <a:t>code.google.com/p/o3d</a:t>
            </a:r>
            <a:r>
              <a:rPr lang="en-AU" sz="2200" dirty="0" smtClean="0"/>
              <a:t>)</a:t>
            </a:r>
          </a:p>
          <a:p>
            <a:r>
              <a:rPr lang="en-AU" sz="2200" dirty="0" smtClean="0"/>
              <a:t>GLGE (</a:t>
            </a:r>
            <a:r>
              <a:rPr lang="en-AU" sz="2200" dirty="0" smtClean="0">
                <a:hlinkClick r:id="rId6"/>
              </a:rPr>
              <a:t>www.glge.org</a:t>
            </a:r>
            <a:r>
              <a:rPr lang="en-AU" sz="2200" dirty="0" smtClean="0"/>
              <a:t>)</a:t>
            </a:r>
          </a:p>
          <a:p>
            <a:r>
              <a:rPr lang="en-AU" sz="2200" dirty="0" smtClean="0"/>
              <a:t>J3D (</a:t>
            </a:r>
            <a:r>
              <a:rPr lang="en-AU" sz="2200" dirty="0" smtClean="0">
                <a:hlinkClick r:id="rId7"/>
              </a:rPr>
              <a:t>github.com/</a:t>
            </a:r>
            <a:r>
              <a:rPr lang="en-AU" sz="2200" dirty="0" err="1" smtClean="0">
                <a:hlinkClick r:id="rId7"/>
              </a:rPr>
              <a:t>drojdjou</a:t>
            </a:r>
            <a:r>
              <a:rPr lang="en-AU" sz="2200" dirty="0" smtClean="0">
                <a:hlinkClick r:id="rId7"/>
              </a:rPr>
              <a:t>/J3D#readme</a:t>
            </a:r>
            <a:r>
              <a:rPr lang="en-AU" sz="2200" dirty="0" smtClean="0"/>
              <a:t>)</a:t>
            </a:r>
          </a:p>
          <a:p>
            <a:pPr marL="0" indent="0">
              <a:buNone/>
            </a:pPr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037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Three.JS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</a:t>
            </a:r>
            <a:r>
              <a:rPr lang="en-US" dirty="0"/>
              <a:t>p</a:t>
            </a:r>
            <a:r>
              <a:rPr lang="en-US" dirty="0" smtClean="0"/>
              <a:t>rimitives</a:t>
            </a:r>
          </a:p>
          <a:p>
            <a:r>
              <a:rPr lang="en-US" dirty="0" smtClean="0"/>
              <a:t>Loaders </a:t>
            </a:r>
            <a:r>
              <a:rPr lang="en-US" dirty="0"/>
              <a:t>for </a:t>
            </a:r>
            <a:r>
              <a:rPr lang="en-US" dirty="0" smtClean="0"/>
              <a:t>many popular </a:t>
            </a:r>
            <a:r>
              <a:rPr lang="en-US" dirty="0"/>
              <a:t>modelling </a:t>
            </a:r>
            <a:r>
              <a:rPr lang="en-US" dirty="0" smtClean="0"/>
              <a:t>formats</a:t>
            </a:r>
          </a:p>
          <a:p>
            <a:r>
              <a:rPr lang="en-US" dirty="0" smtClean="0"/>
              <a:t>Useful math &amp; helper functions</a:t>
            </a:r>
          </a:p>
          <a:p>
            <a:r>
              <a:rPr lang="en-US" dirty="0" smtClean="0"/>
              <a:t>Limited effects e.g. fog, particle engine, sprites</a:t>
            </a:r>
          </a:p>
          <a:p>
            <a:r>
              <a:rPr lang="en-US" dirty="0" smtClean="0"/>
              <a:t>Ability to work with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Basic collision detection – Box3 &amp; </a:t>
            </a:r>
            <a:r>
              <a:rPr lang="en-US" dirty="0" err="1" smtClean="0"/>
              <a:t>Raycasting</a:t>
            </a:r>
            <a:endParaRPr lang="en-US" dirty="0" smtClean="0"/>
          </a:p>
          <a:p>
            <a:r>
              <a:rPr lang="en-US" dirty="0" smtClean="0"/>
              <a:t>Large set of examples to refer to</a:t>
            </a:r>
          </a:p>
          <a:p>
            <a:r>
              <a:rPr lang="en-US" dirty="0" smtClean="0"/>
              <a:t>Big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Ricardo Cabello (</a:t>
            </a:r>
            <a:r>
              <a:rPr lang="en-AU" dirty="0" err="1" smtClean="0"/>
              <a:t>mrdoob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4" name="Picture 2" descr="https://avatars2.githubusercontent.com/u/97088?s=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537537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3350028" y="6134792"/>
            <a:ext cx="2856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dirty="0"/>
              <a:t>https://twitter.com/mrdoob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25081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Get Started?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Browser – Chrome, Firefox or IE11+</a:t>
            </a:r>
          </a:p>
          <a:p>
            <a:r>
              <a:rPr lang="en-US" dirty="0" smtClean="0"/>
              <a:t>Some kind of webserver</a:t>
            </a:r>
          </a:p>
          <a:p>
            <a:r>
              <a:rPr lang="en-US" dirty="0" smtClean="0"/>
              <a:t>A text editor (I like Sublime)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exj_000\AppData\Local\Microsoft\Windows\INetCache\IE\LXBMEEEB\MP90040179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91" y="595224"/>
            <a:ext cx="4958360" cy="59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Three.JS </a:t>
            </a:r>
            <a:r>
              <a:rPr lang="en-AU" dirty="0"/>
              <a:t>S</a:t>
            </a:r>
            <a:r>
              <a:rPr lang="en-AU" dirty="0" smtClean="0"/>
              <a:t>cene Components</a:t>
            </a:r>
            <a:endParaRPr lang="en-AU" dirty="0"/>
          </a:p>
        </p:txBody>
      </p:sp>
      <p:pic>
        <p:nvPicPr>
          <p:cNvPr id="1026" name="Picture 2" descr="C:\Users\alexj_000\AppData\Local\Microsoft\Windows\INetCache\IE\LXBMEEEB\MC9003226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40" y="2496303"/>
            <a:ext cx="1426467" cy="19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j_000\AppData\Local\Microsoft\Windows\INetCache\IE\4ROL0GCV\MC9003838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534025"/>
            <a:ext cx="1157136" cy="18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exj_000\AppData\Local\Microsoft\Windows\INetCache\IE\54Q2RPKM\MC90029589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25" y="2587177"/>
            <a:ext cx="16795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exj_000\AppData\Local\Microsoft\Windows\INetCache\IE\4ROL0GCV\MP900406459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5" y="2613804"/>
            <a:ext cx="2351632" cy="188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Slides &amp; links at http://</a:t>
            </a:r>
          </a:p>
          <a:p>
            <a:r>
              <a:rPr lang="en-AU" dirty="0" smtClean="0"/>
              <a:t>Follow me on Twitter at @</a:t>
            </a:r>
            <a:r>
              <a:rPr lang="en-AU" dirty="0" err="1" smtClean="0"/>
              <a:t>alexjmackey</a:t>
            </a:r>
            <a:endParaRPr lang="en-AU" dirty="0" smtClean="0"/>
          </a:p>
          <a:p>
            <a:r>
              <a:rPr lang="en-AU" dirty="0" smtClean="0"/>
              <a:t>Also </a:t>
            </a:r>
            <a:r>
              <a:rPr lang="en-AU" dirty="0"/>
              <a:t>see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github.com/alexmackey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694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Coordinates (Three.JS)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693" y="1314576"/>
            <a:ext cx="7328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4000" dirty="0" smtClean="0"/>
              <a:t>y+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0035" y="2462099"/>
            <a:ext cx="5759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4000" dirty="0"/>
              <a:t>x</a:t>
            </a:r>
            <a:r>
              <a:rPr lang="en-AU" sz="4000" dirty="0" smtClean="0"/>
              <a:t>-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69586" y="2579170"/>
            <a:ext cx="3946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3200" dirty="0"/>
              <a:t>0</a:t>
            </a:r>
            <a:endParaRPr lang="en-AU" sz="3200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4569586" y="3176930"/>
            <a:ext cx="3946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3200" dirty="0"/>
              <a:t>0</a:t>
            </a:r>
            <a:endParaRPr lang="en-AU" sz="3200" dirty="0" smtClean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569586" y="1416142"/>
            <a:ext cx="0" cy="411297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4001609" y="4381699"/>
            <a:ext cx="5817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4000" dirty="0"/>
              <a:t>y</a:t>
            </a:r>
            <a:r>
              <a:rPr lang="en-AU" sz="4000" dirty="0" smtClean="0"/>
              <a:t>-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34922" y="2462099"/>
            <a:ext cx="7280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4000" dirty="0"/>
              <a:t>x</a:t>
            </a:r>
            <a:r>
              <a:rPr lang="en-AU" sz="4000" dirty="0" smtClean="0"/>
              <a:t>+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679391" y="3179332"/>
            <a:ext cx="655607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68249" y="1078302"/>
            <a:ext cx="0" cy="46582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589660" y="2947152"/>
            <a:ext cx="3374586" cy="211655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902509" y="1138298"/>
            <a:ext cx="2942944" cy="185273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4174926" y="2579169"/>
            <a:ext cx="3946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</a:rPr>
              <a:t>0</a:t>
            </a:r>
            <a:endParaRPr lang="en-AU" sz="32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551258" y="836242"/>
            <a:ext cx="5613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1"/>
                </a:solidFill>
              </a:rPr>
              <a:t>z</a:t>
            </a:r>
            <a:r>
              <a:rPr lang="en-AU" sz="4000" dirty="0" smtClean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58819" y="4252088"/>
            <a:ext cx="7104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1"/>
                </a:solidFill>
              </a:rPr>
              <a:t>z</a:t>
            </a:r>
            <a:r>
              <a:rPr lang="en-AU" sz="4000" dirty="0" smtClean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1256241" y="3163945"/>
            <a:ext cx="7292536" cy="1298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57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Time!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5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Problems</a:t>
            </a:r>
            <a:endParaRPr lang="en-AU" dirty="0"/>
          </a:p>
        </p:txBody>
      </p:sp>
      <p:pic>
        <p:nvPicPr>
          <p:cNvPr id="1026" name="Picture 2" descr="C:\Users\alexj_000\AppData\Local\Microsoft\Windows\INetCache\IE\4ROL0GCV\MC90029973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46" y="1361536"/>
            <a:ext cx="4635290" cy="46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It’s Behind </a:t>
            </a:r>
            <a:r>
              <a:rPr lang="en-AU" dirty="0"/>
              <a:t>Y</a:t>
            </a:r>
            <a:r>
              <a:rPr lang="en-AU" dirty="0" smtClean="0"/>
              <a:t>ou!</a:t>
            </a:r>
            <a:endParaRPr lang="en-AU" dirty="0"/>
          </a:p>
        </p:txBody>
      </p:sp>
      <p:pic>
        <p:nvPicPr>
          <p:cNvPr id="3074" name="Picture 2" descr="C:\Users\alexj_000\AppData\Local\Microsoft\Windows\INetCache\IE\4ROL0GCV\MC9001336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92" y="3146115"/>
            <a:ext cx="1480386" cy="12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exj_000\AppData\Local\Microsoft\Windows\INetCache\IE\4ROL0GCV\MC9004451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48" y="2110049"/>
            <a:ext cx="2293536" cy="22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941588" y="2424023"/>
            <a:ext cx="1052423" cy="1035169"/>
          </a:xfrm>
          <a:prstGeom prst="ellipse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dirty="0" err="1" smtClean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286615" y="2684165"/>
            <a:ext cx="465846" cy="514884"/>
          </a:xfrm>
          <a:prstGeom prst="ellips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dirty="0" err="1" smtClean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00424" y="2395267"/>
            <a:ext cx="1052423" cy="1035169"/>
          </a:xfrm>
          <a:prstGeom prst="ellipse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dirty="0" err="1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93712" y="2684165"/>
            <a:ext cx="465846" cy="514884"/>
          </a:xfrm>
          <a:prstGeom prst="ellips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dirty="0" err="1" smtClean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Forgetting to Add </a:t>
            </a:r>
            <a:r>
              <a:rPr lang="en-AU" dirty="0">
                <a:solidFill>
                  <a:schemeClr val="bg1"/>
                </a:solidFill>
              </a:rPr>
              <a:t>L</a:t>
            </a:r>
            <a:r>
              <a:rPr lang="en-AU" dirty="0" smtClean="0">
                <a:solidFill>
                  <a:schemeClr val="bg1"/>
                </a:solidFill>
              </a:rPr>
              <a:t>ights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1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Scale</a:t>
            </a:r>
            <a:endParaRPr lang="en-AU" dirty="0"/>
          </a:p>
        </p:txBody>
      </p:sp>
      <p:pic>
        <p:nvPicPr>
          <p:cNvPr id="2053" name="Picture 5" descr="C:\Users\alexj_000\AppData\Local\Microsoft\Windows\INetCache\IE\JI4HOIOM\MP90043083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79" y="5156316"/>
            <a:ext cx="461271" cy="4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Scale</a:t>
            </a:r>
            <a:endParaRPr lang="en-AU" dirty="0"/>
          </a:p>
        </p:txBody>
      </p:sp>
      <p:pic>
        <p:nvPicPr>
          <p:cNvPr id="2053" name="Picture 5" descr="C:\Users\alexj_000\AppData\Local\Microsoft\Windows\INetCache\IE\JI4HOIOM\MP90043083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29" y="1006530"/>
            <a:ext cx="4697322" cy="46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can performs effects other technologies </a:t>
            </a:r>
            <a:r>
              <a:rPr lang="en-US" dirty="0" smtClean="0"/>
              <a:t>cannot</a:t>
            </a:r>
          </a:p>
          <a:p>
            <a:r>
              <a:rPr lang="en-US" dirty="0"/>
              <a:t>Use the right tool for the right job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/</a:t>
            </a:r>
            <a:r>
              <a:rPr lang="en-US" dirty="0" err="1" smtClean="0"/>
              <a:t>Three.Js</a:t>
            </a:r>
            <a:r>
              <a:rPr lang="en-US" dirty="0" smtClean="0"/>
              <a:t> great way to create games</a:t>
            </a:r>
            <a:r>
              <a:rPr lang="en-US" dirty="0"/>
              <a:t> </a:t>
            </a:r>
            <a:r>
              <a:rPr lang="en-US" dirty="0" smtClean="0"/>
              <a:t>&amp; visualizations</a:t>
            </a:r>
          </a:p>
          <a:p>
            <a:r>
              <a:rPr lang="en-US" dirty="0" smtClean="0"/>
              <a:t>Supported on all modern browsers without plugins</a:t>
            </a:r>
          </a:p>
          <a:p>
            <a:r>
              <a:rPr lang="en-US" dirty="0" smtClean="0"/>
              <a:t>Great fun to learn!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 </a:t>
            </a:r>
            <a:r>
              <a:rPr lang="en-US" dirty="0" err="1" smtClean="0"/>
              <a:t>Pluralsight</a:t>
            </a:r>
            <a:r>
              <a:rPr lang="en-US" dirty="0"/>
              <a:t> Course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www.pluralsight.com/courses/webgl-threejs-fundamentals</a:t>
            </a:r>
            <a:endParaRPr lang="en-US" dirty="0" smtClean="0"/>
          </a:p>
          <a:p>
            <a:r>
              <a:rPr lang="en-US" dirty="0" smtClean="0"/>
              <a:t>My Examples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github.com/alexmackey</a:t>
            </a:r>
            <a:endParaRPr lang="en-US" dirty="0" smtClean="0"/>
          </a:p>
          <a:p>
            <a:r>
              <a:rPr lang="en-AU" dirty="0"/>
              <a:t>Great set of </a:t>
            </a:r>
            <a:r>
              <a:rPr lang="en-AU" dirty="0" smtClean="0"/>
              <a:t>examples</a:t>
            </a:r>
            <a:r>
              <a:rPr lang="en-AU" dirty="0"/>
              <a:t/>
            </a:r>
            <a:br>
              <a:rPr lang="en-AU" dirty="0"/>
            </a:br>
            <a:r>
              <a:rPr lang="en-AU" dirty="0">
                <a:hlinkClick r:id="rId4"/>
              </a:rPr>
              <a:t>http://stemkoski.github.io/Three.js/</a:t>
            </a:r>
            <a:endParaRPr lang="en-AU" dirty="0"/>
          </a:p>
          <a:p>
            <a:r>
              <a:rPr lang="en-US" dirty="0" smtClean="0"/>
              <a:t>3D </a:t>
            </a:r>
            <a:r>
              <a:rPr lang="en-US" dirty="0" smtClean="0"/>
              <a:t>Programming </a:t>
            </a:r>
            <a:r>
              <a:rPr lang="en-US" dirty="0"/>
              <a:t>for kids </a:t>
            </a:r>
            <a:r>
              <a:rPr lang="en-US" dirty="0" smtClean="0"/>
              <a:t>book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pragprog.com/book/csjava/3d-game-programming-for-kids</a:t>
            </a:r>
            <a:endParaRPr lang="en-US" dirty="0" smtClean="0"/>
          </a:p>
          <a:p>
            <a:r>
              <a:rPr lang="en-US" dirty="0" smtClean="0"/>
              <a:t>Learning Three.JS book </a:t>
            </a:r>
            <a:r>
              <a:rPr lang="en-US" dirty="0"/>
              <a:t>&amp; examples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www.smartjava.org/content/all-109-examples-my-book-threejs-threejs-version-r63</a:t>
            </a:r>
            <a:endParaRPr lang="en-US" dirty="0" smtClean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learn </a:t>
            </a:r>
            <a:r>
              <a:rPr lang="en-AU" dirty="0" err="1" smtClean="0"/>
              <a:t>WebGL</a:t>
            </a:r>
            <a:r>
              <a:rPr lang="en-AU" dirty="0" smtClean="0"/>
              <a:t>?</a:t>
            </a:r>
          </a:p>
          <a:p>
            <a:r>
              <a:rPr lang="en-AU" dirty="0" err="1" smtClean="0"/>
              <a:t>WebGL</a:t>
            </a:r>
            <a:r>
              <a:rPr lang="en-AU" dirty="0" smtClean="0"/>
              <a:t> libraries &amp; Three.js</a:t>
            </a:r>
          </a:p>
          <a:p>
            <a:r>
              <a:rPr lang="en-AU" dirty="0" smtClean="0"/>
              <a:t>Three.js basics</a:t>
            </a:r>
          </a:p>
          <a:p>
            <a:r>
              <a:rPr lang="en-AU" dirty="0" smtClean="0"/>
              <a:t>Hello Three.js </a:t>
            </a:r>
            <a:r>
              <a:rPr lang="en-AU" dirty="0"/>
              <a:t>e</a:t>
            </a:r>
            <a:r>
              <a:rPr lang="en-AU" dirty="0" smtClean="0"/>
              <a:t>xample</a:t>
            </a:r>
          </a:p>
          <a:p>
            <a:r>
              <a:rPr lang="en-AU" dirty="0" smtClean="0"/>
              <a:t>Creating a simple game with Three.js &amp; </a:t>
            </a:r>
            <a:r>
              <a:rPr lang="en-AU" dirty="0" err="1" smtClean="0"/>
              <a:t>Physijs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3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</a:t>
            </a:r>
            <a:r>
              <a:rPr lang="en-AU" smtClean="0"/>
              <a:t>Learn Three.JS/</a:t>
            </a:r>
            <a:r>
              <a:rPr lang="en-AU" dirty="0" err="1" smtClean="0"/>
              <a:t>WebGL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2050" name="Picture 2" descr="C:\Users\alexj_000\AppData\Local\Microsoft\Windows\INetCache\IE\JI4HOIOM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41" y="1222025"/>
            <a:ext cx="5894444" cy="42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Reasons to Learn </a:t>
            </a:r>
            <a:r>
              <a:rPr lang="en-AU" dirty="0" err="1" smtClean="0"/>
              <a:t>WebGL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Perform tasks not possible with </a:t>
            </a:r>
            <a:r>
              <a:rPr lang="en-AU" dirty="0" smtClean="0"/>
              <a:t>other technologies</a:t>
            </a:r>
          </a:p>
          <a:p>
            <a:r>
              <a:rPr lang="en-AU" dirty="0" smtClean="0"/>
              <a:t>No Plugins &amp; supported </a:t>
            </a:r>
            <a:r>
              <a:rPr lang="en-AU" dirty="0"/>
              <a:t>in all modern browsers </a:t>
            </a:r>
            <a:endParaRPr lang="en-AU" dirty="0" smtClean="0"/>
          </a:p>
          <a:p>
            <a:r>
              <a:rPr lang="en-AU" dirty="0" smtClean="0"/>
              <a:t>Mobile support</a:t>
            </a:r>
            <a:endParaRPr lang="en-AU" dirty="0"/>
          </a:p>
          <a:p>
            <a:r>
              <a:rPr lang="en-AU" dirty="0" err="1" smtClean="0"/>
              <a:t>Shaders</a:t>
            </a:r>
            <a:r>
              <a:rPr lang="en-AU" dirty="0" smtClean="0"/>
              <a:t>!</a:t>
            </a:r>
            <a:endParaRPr lang="en-AU" dirty="0"/>
          </a:p>
          <a:p>
            <a:r>
              <a:rPr lang="en-AU" dirty="0" smtClean="0"/>
              <a:t>DOM </a:t>
            </a:r>
            <a:r>
              <a:rPr lang="en-AU" dirty="0"/>
              <a:t>integration</a:t>
            </a:r>
          </a:p>
          <a:p>
            <a:r>
              <a:rPr lang="en-AU" dirty="0"/>
              <a:t>Very open </a:t>
            </a:r>
            <a:r>
              <a:rPr lang="en-AU" dirty="0" smtClean="0"/>
              <a:t>standard &amp; driving </a:t>
            </a:r>
            <a:r>
              <a:rPr lang="en-AU" dirty="0"/>
              <a:t>other browser </a:t>
            </a:r>
            <a:r>
              <a:rPr lang="en-AU" dirty="0" smtClean="0"/>
              <a:t>performance advances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69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WebGL</a:t>
            </a:r>
            <a:r>
              <a:rPr lang="en-AU" dirty="0" smtClean="0"/>
              <a:t> Usages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Visualizations of data</a:t>
            </a:r>
          </a:p>
          <a:p>
            <a:r>
              <a:rPr lang="en-AU" dirty="0" smtClean="0"/>
              <a:t>Games</a:t>
            </a:r>
            <a:r>
              <a:rPr lang="en-AU" dirty="0" smtClean="0"/>
              <a:t>!</a:t>
            </a:r>
          </a:p>
          <a:p>
            <a:r>
              <a:rPr lang="en-AU" dirty="0" smtClean="0"/>
              <a:t>Explore an </a:t>
            </a:r>
            <a:r>
              <a:rPr lang="en-AU" dirty="0" smtClean="0"/>
              <a:t>object or product </a:t>
            </a:r>
            <a:r>
              <a:rPr lang="en-AU" dirty="0" smtClean="0"/>
              <a:t>in detail</a:t>
            </a:r>
          </a:p>
          <a:p>
            <a:r>
              <a:rPr lang="en-AU" dirty="0" smtClean="0"/>
              <a:t>Augmented/Virtual </a:t>
            </a:r>
            <a:r>
              <a:rPr lang="en-AU" dirty="0" smtClean="0"/>
              <a:t>Reality?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98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Steep Learning Curve</a:t>
            </a:r>
            <a:endParaRPr lang="en-AU" dirty="0"/>
          </a:p>
        </p:txBody>
      </p:sp>
      <p:pic>
        <p:nvPicPr>
          <p:cNvPr id="9218" name="Picture 2" descr="C:\Users\alexj_000\AppData\Local\Microsoft\Windows\INetCache\IE\V1OBPR5U\MC90027972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356388"/>
            <a:ext cx="3945775" cy="417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Multiple Disciplines</a:t>
            </a:r>
            <a:endParaRPr lang="en-AU" dirty="0"/>
          </a:p>
        </p:txBody>
      </p:sp>
      <p:pic>
        <p:nvPicPr>
          <p:cNvPr id="8194" name="Picture 2" descr="C:\Users\alexj_000\AppData\Local\Microsoft\Windows\INetCache\IE\JI4HOIOM\MP90040898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04" y="2424009"/>
            <a:ext cx="2077837" cy="20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lexj_000\AppData\Local\Microsoft\Windows\INetCache\IE\4ROL0GCV\MC9003565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2" y="2424009"/>
            <a:ext cx="1824913" cy="20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lexj_000\AppData\Local\Microsoft\Windows\INetCache\IE\4ROL0GCV\MP90038284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69" y="2424009"/>
            <a:ext cx="1484169" cy="20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/>
          <p:cNvSpPr/>
          <p:nvPr/>
        </p:nvSpPr>
        <p:spPr bwMode="auto">
          <a:xfrm>
            <a:off x="6899564" y="2752190"/>
            <a:ext cx="1379912" cy="1421476"/>
          </a:xfrm>
          <a:prstGeom prst="cube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History of </a:t>
            </a:r>
            <a:r>
              <a:rPr lang="en-AU" dirty="0" err="1" smtClean="0"/>
              <a:t>WebGL</a:t>
            </a:r>
            <a:endParaRPr lang="en-AU" dirty="0"/>
          </a:p>
        </p:txBody>
      </p:sp>
      <p:pic>
        <p:nvPicPr>
          <p:cNvPr id="3074" name="Picture 2" descr="C:\Users\alexj_000\AppData\Local\Microsoft\Windows\INetCache\IE\LXBMEEEB\MP9004004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52" y="1448901"/>
            <a:ext cx="5572129" cy="371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-Slide-Template-April2014">
  <a:themeElements>
    <a:clrScheme name="Pluralsight">
      <a:dk1>
        <a:srgbClr val="000000"/>
      </a:dk1>
      <a:lt1>
        <a:srgbClr val="FFFFFF"/>
      </a:lt1>
      <a:dk2>
        <a:srgbClr val="002060"/>
      </a:dk2>
      <a:lt2>
        <a:srgbClr val="E6E7E8"/>
      </a:lt2>
      <a:accent1>
        <a:srgbClr val="ED652E"/>
      </a:accent1>
      <a:accent2>
        <a:srgbClr val="97C741"/>
      </a:accent2>
      <a:accent3>
        <a:srgbClr val="63AEB8"/>
      </a:accent3>
      <a:accent4>
        <a:srgbClr val="C163A2"/>
      </a:accent4>
      <a:accent5>
        <a:srgbClr val="BFBFBF"/>
      </a:accent5>
      <a:accent6>
        <a:srgbClr val="808285"/>
      </a:accent6>
      <a:hlink>
        <a:srgbClr val="4F81BD"/>
      </a:hlink>
      <a:folHlink>
        <a:srgbClr val="C163A2"/>
      </a:folHlink>
    </a:clrScheme>
    <a:fontScheme name="Pluralsight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ED652E"/>
        </a:solidFill>
        <a:ln w="952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Pluralsight-Slide-Template-April2014</Template>
  <TotalTime>1565</TotalTime>
  <Words>370</Words>
  <Application>Microsoft Office PowerPoint</Application>
  <PresentationFormat>On-screen Show (4:3)</PresentationFormat>
  <Paragraphs>691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Calibri</vt:lpstr>
      <vt:lpstr>Consolas</vt:lpstr>
      <vt:lpstr>Myriad Pro</vt:lpstr>
      <vt:lpstr>Myriad Pro Black</vt:lpstr>
      <vt:lpstr>Myriad Pro Light</vt:lpstr>
      <vt:lpstr>Segoe UI</vt:lpstr>
      <vt:lpstr>Tahoma</vt:lpstr>
      <vt:lpstr>Tekton Pro</vt:lpstr>
      <vt:lpstr>Verdana</vt:lpstr>
      <vt:lpstr>Wingdings</vt:lpstr>
      <vt:lpstr>Pluralsight-Slide-Template-April2014</vt:lpstr>
      <vt:lpstr>Introduction to WebGL and Three.js</vt:lpstr>
      <vt:lpstr>Examples</vt:lpstr>
      <vt:lpstr>Agenda</vt:lpstr>
      <vt:lpstr>Why Learn Three.JS/WebGL?</vt:lpstr>
      <vt:lpstr>Reasons to Learn WebGL</vt:lpstr>
      <vt:lpstr>WebGL Usages</vt:lpstr>
      <vt:lpstr>Steep Learning Curve</vt:lpstr>
      <vt:lpstr>Multiple Disciplines</vt:lpstr>
      <vt:lpstr>History of WebGL</vt:lpstr>
      <vt:lpstr>Vladimir Vukićević, Mozilla</vt:lpstr>
      <vt:lpstr>PowerPoint Presentation</vt:lpstr>
      <vt:lpstr>Pure WebGL</vt:lpstr>
      <vt:lpstr>PowerPoint Presentation</vt:lpstr>
      <vt:lpstr>WebGL Libraries</vt:lpstr>
      <vt:lpstr>Three.JS Functionality</vt:lpstr>
      <vt:lpstr>Ricardo Cabello (mrdoob)</vt:lpstr>
      <vt:lpstr>What Do You Need to Get Started?</vt:lpstr>
      <vt:lpstr>PowerPoint Presentation</vt:lpstr>
      <vt:lpstr>Three.JS Scene Components</vt:lpstr>
      <vt:lpstr>Coordinates (Three.JS)</vt:lpstr>
      <vt:lpstr>Demo Time!</vt:lpstr>
      <vt:lpstr>Common Problems</vt:lpstr>
      <vt:lpstr>It’s Behind You!</vt:lpstr>
      <vt:lpstr>Forgetting to Add Lights</vt:lpstr>
      <vt:lpstr>Scale</vt:lpstr>
      <vt:lpstr>Scale</vt:lpstr>
      <vt:lpstr>Conclusion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&amp; Materials</dc:title>
  <dc:creator>alexjmackey@gmail.com</dc:creator>
  <cp:lastModifiedBy>Alex Mackey</cp:lastModifiedBy>
  <cp:revision>264</cp:revision>
  <dcterms:created xsi:type="dcterms:W3CDTF">2014-06-20T23:38:51Z</dcterms:created>
  <dcterms:modified xsi:type="dcterms:W3CDTF">2015-01-23T08:23:57Z</dcterms:modified>
</cp:coreProperties>
</file>