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4"/>
  </p:notesMasterIdLst>
  <p:sldIdLst>
    <p:sldId id="256" r:id="rId2"/>
    <p:sldId id="257" r:id="rId3"/>
    <p:sldId id="303" r:id="rId4"/>
    <p:sldId id="258" r:id="rId5"/>
    <p:sldId id="259" r:id="rId6"/>
    <p:sldId id="280" r:id="rId7"/>
    <p:sldId id="286" r:id="rId8"/>
    <p:sldId id="283" r:id="rId9"/>
    <p:sldId id="284" r:id="rId10"/>
    <p:sldId id="302" r:id="rId11"/>
    <p:sldId id="295" r:id="rId12"/>
    <p:sldId id="291" r:id="rId13"/>
    <p:sldId id="296" r:id="rId14"/>
    <p:sldId id="293" r:id="rId15"/>
    <p:sldId id="297" r:id="rId16"/>
    <p:sldId id="294" r:id="rId17"/>
    <p:sldId id="290" r:id="rId18"/>
    <p:sldId id="285" r:id="rId19"/>
    <p:sldId id="301" r:id="rId20"/>
    <p:sldId id="299" r:id="rId21"/>
    <p:sldId id="305" r:id="rId22"/>
    <p:sldId id="292" r:id="rId23"/>
    <p:sldId id="298" r:id="rId24"/>
    <p:sldId id="262" r:id="rId25"/>
    <p:sldId id="289" r:id="rId26"/>
    <p:sldId id="267" r:id="rId27"/>
    <p:sldId id="275" r:id="rId28"/>
    <p:sldId id="278" r:id="rId29"/>
    <p:sldId id="265" r:id="rId30"/>
    <p:sldId id="266" r:id="rId31"/>
    <p:sldId id="261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6" r:id="rId40"/>
    <p:sldId id="277" r:id="rId41"/>
    <p:sldId id="300" r:id="rId42"/>
    <p:sldId id="30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EBA2"/>
    <a:srgbClr val="FF8A8A"/>
    <a:srgbClr val="FFF987"/>
    <a:srgbClr val="CCE3F5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0C24A-F611-4FEB-B95A-9E878A6B4C6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CB41E-9198-49A8-BE2A-E545B8423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4:00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5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14:30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8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CB41E-9198-49A8-BE2A-E545B84231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3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8D4-38A1-4C20-9962-DCD1F2A068CB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2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38A369-FDF1-4086-AC2D-C58403E3228D}"/>
              </a:ext>
            </a:extLst>
          </p:cNvPr>
          <p:cNvSpPr/>
          <p:nvPr/>
        </p:nvSpPr>
        <p:spPr>
          <a:xfrm>
            <a:off x="2970843" y="233712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cap="none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Autonomous Aerial Vehicle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Calibri Light"/>
              </a:rPr>
              <a:t>Oct. 13  - 2020 | Team 10 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11C46-5D34-4BC6-B847-6F49AD17C5A4}"/>
              </a:ext>
            </a:extLst>
          </p:cNvPr>
          <p:cNvSpPr txBox="1"/>
          <p:nvPr/>
        </p:nvSpPr>
        <p:spPr>
          <a:xfrm>
            <a:off x="2838920" y="4343327"/>
            <a:ext cx="6518883" cy="2142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Alex Magyari – Team LEAD</a:t>
            </a:r>
            <a:endParaRPr lang="en-US" sz="2400" cap="all" spc="200">
              <a:solidFill>
                <a:schemeClr val="tx2"/>
              </a:solidFill>
              <a:latin typeface="+mj-lt"/>
              <a:cs typeface="Calibri Light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Leslie Nix | Ai Nguyen | Sang Nguyen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chemeClr val="tx2"/>
                </a:solidFill>
                <a:latin typeface="+mj-lt"/>
                <a:cs typeface="Calibri Light"/>
              </a:rPr>
              <a:t>Project Manager: Dr. Shan</a:t>
            </a:r>
          </a:p>
        </p:txBody>
      </p:sp>
    </p:spTree>
    <p:extLst>
      <p:ext uri="{BB962C8B-B14F-4D97-AF65-F5344CB8AC3E}">
        <p14:creationId xmlns:p14="http://schemas.microsoft.com/office/powerpoint/2010/main" val="127410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D0A3-7360-4224-901D-639954D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Schedule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7662-0C77-4EB4-8617-19C96A321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4C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4D8D-C716-4EE1-93A8-11E13272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Application Programming Schedule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8B8ABD8-480C-4855-B619-A884592A09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3999" y="1414946"/>
            <a:ext cx="10925102" cy="20757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1A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8C1E0-D35C-4473-86C0-A3B1BA31E425}"/>
              </a:ext>
            </a:extLst>
          </p:cNvPr>
          <p:cNvSpPr/>
          <p:nvPr/>
        </p:nvSpPr>
        <p:spPr>
          <a:xfrm>
            <a:off x="8298611" y="1991157"/>
            <a:ext cx="373563" cy="65549"/>
          </a:xfrm>
          <a:prstGeom prst="rect">
            <a:avLst/>
          </a:prstGeom>
          <a:solidFill>
            <a:srgbClr val="A0EBA2"/>
          </a:solidFill>
          <a:ln>
            <a:solidFill>
              <a:srgbClr val="A0E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91CD1-1739-4B6D-961A-9ABE2F6EACEC}"/>
              </a:ext>
            </a:extLst>
          </p:cNvPr>
          <p:cNvSpPr/>
          <p:nvPr/>
        </p:nvSpPr>
        <p:spPr>
          <a:xfrm>
            <a:off x="7053760" y="3002128"/>
            <a:ext cx="441463" cy="80638"/>
          </a:xfrm>
          <a:prstGeom prst="rect">
            <a:avLst/>
          </a:prstGeom>
          <a:solidFill>
            <a:srgbClr val="A0EBA2"/>
          </a:solidFill>
          <a:ln>
            <a:solidFill>
              <a:srgbClr val="A0E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196CFD-56B5-4166-A7F7-F4B6D8A66323}"/>
              </a:ext>
            </a:extLst>
          </p:cNvPr>
          <p:cNvSpPr/>
          <p:nvPr/>
        </p:nvSpPr>
        <p:spPr>
          <a:xfrm>
            <a:off x="7748840" y="3231809"/>
            <a:ext cx="471641" cy="95727"/>
          </a:xfrm>
          <a:prstGeom prst="rect">
            <a:avLst/>
          </a:prstGeom>
          <a:solidFill>
            <a:srgbClr val="A0EBA2"/>
          </a:solidFill>
          <a:ln>
            <a:solidFill>
              <a:srgbClr val="A0E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F16F10-8D5E-44CC-A3B1-353FB739C14B}"/>
              </a:ext>
            </a:extLst>
          </p:cNvPr>
          <p:cNvSpPr/>
          <p:nvPr/>
        </p:nvSpPr>
        <p:spPr>
          <a:xfrm>
            <a:off x="8622665" y="1723876"/>
            <a:ext cx="45719" cy="18136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D9073-085C-494E-A4E3-E8091CC11189}"/>
              </a:ext>
            </a:extLst>
          </p:cNvPr>
          <p:cNvSpPr/>
          <p:nvPr/>
        </p:nvSpPr>
        <p:spPr>
          <a:xfrm>
            <a:off x="9048938" y="3771523"/>
            <a:ext cx="2368990" cy="98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FF374-2EB9-428A-A9FA-7265F0CFCF6B}"/>
              </a:ext>
            </a:extLst>
          </p:cNvPr>
          <p:cNvSpPr txBox="1"/>
          <p:nvPr/>
        </p:nvSpPr>
        <p:spPr>
          <a:xfrm>
            <a:off x="9243758" y="3742250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Legend</a:t>
            </a:r>
            <a:endParaRPr lang="en-US">
              <a:cs typeface="Calibri" panose="020F0502020204030204"/>
            </a:endParaRPr>
          </a:p>
          <a:p>
            <a:r>
              <a:rPr lang="en-US" sz="1400">
                <a:cs typeface="Calibri"/>
              </a:rPr>
              <a:t>Completed</a:t>
            </a:r>
          </a:p>
          <a:p>
            <a:r>
              <a:rPr lang="en-US" sz="1400">
                <a:cs typeface="Calibri"/>
              </a:rPr>
              <a:t>Progress Since Last Report</a:t>
            </a:r>
          </a:p>
          <a:p>
            <a:r>
              <a:rPr lang="en-US" sz="1400">
                <a:cs typeface="Calibri"/>
              </a:rPr>
              <a:t>Still to be Completed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276A4-3D04-459C-8EDE-3C49D3BFC012}"/>
              </a:ext>
            </a:extLst>
          </p:cNvPr>
          <p:cNvSpPr/>
          <p:nvPr/>
        </p:nvSpPr>
        <p:spPr>
          <a:xfrm>
            <a:off x="9112205" y="4079858"/>
            <a:ext cx="171801" cy="1343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7349E-86B8-45DA-BBC4-3219172EF5B0}"/>
              </a:ext>
            </a:extLst>
          </p:cNvPr>
          <p:cNvSpPr/>
          <p:nvPr/>
        </p:nvSpPr>
        <p:spPr>
          <a:xfrm>
            <a:off x="9112204" y="4293902"/>
            <a:ext cx="171801" cy="134355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E40A9C-C167-4F38-8D0D-311123481548}"/>
              </a:ext>
            </a:extLst>
          </p:cNvPr>
          <p:cNvSpPr/>
          <p:nvPr/>
        </p:nvSpPr>
        <p:spPr>
          <a:xfrm>
            <a:off x="9120766" y="4516509"/>
            <a:ext cx="171801" cy="13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440B-8E95-402A-B249-AD4D1D1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Application Controller Subtasks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690416C-522C-417A-B155-691B395C2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82657"/>
              </p:ext>
            </p:extLst>
          </p:nvPr>
        </p:nvGraphicFramePr>
        <p:xfrm>
          <a:off x="1185003" y="2098515"/>
          <a:ext cx="9882321" cy="383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81">
                  <a:extLst>
                    <a:ext uri="{9D8B030D-6E8A-4147-A177-3AD203B41FA5}">
                      <a16:colId xmlns:a16="http://schemas.microsoft.com/office/drawing/2014/main" val="283362920"/>
                    </a:ext>
                  </a:extLst>
                </a:gridCol>
                <a:gridCol w="3207465">
                  <a:extLst>
                    <a:ext uri="{9D8B030D-6E8A-4147-A177-3AD203B41FA5}">
                      <a16:colId xmlns:a16="http://schemas.microsoft.com/office/drawing/2014/main" val="4192550969"/>
                    </a:ext>
                  </a:extLst>
                </a:gridCol>
                <a:gridCol w="3545675">
                  <a:extLst>
                    <a:ext uri="{9D8B030D-6E8A-4147-A177-3AD203B41FA5}">
                      <a16:colId xmlns:a16="http://schemas.microsoft.com/office/drawing/2014/main" val="2608170099"/>
                    </a:ext>
                  </a:extLst>
                </a:gridCol>
              </a:tblGrid>
              <a:tr h="59916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SUB-TASK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ACCOMPLISHEMENTS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ROADBLOCKS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1752832644"/>
                  </a:ext>
                </a:extLst>
              </a:tr>
              <a:tr h="6477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UI Design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Previously Completed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2301055896"/>
                  </a:ext>
                </a:extLst>
              </a:tr>
              <a:tr h="6477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Ionic Installation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Previously Completed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3915927748"/>
                  </a:ext>
                </a:extLst>
              </a:tr>
              <a:tr h="6477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Program Interface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Previously Completed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665442300"/>
                  </a:ext>
                </a:extLst>
              </a:tr>
              <a:tr h="64774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BLE-Programming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Waiting on BLE from FCU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2553845840"/>
                  </a:ext>
                </a:extLst>
              </a:tr>
              <a:tr h="64774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Application debugging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Thoroughly tested multiple use cases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62922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3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F1B6F-0B67-4807-8B14-0964371C2EE1}"/>
              </a:ext>
            </a:extLst>
          </p:cNvPr>
          <p:cNvSpPr/>
          <p:nvPr/>
        </p:nvSpPr>
        <p:spPr>
          <a:xfrm>
            <a:off x="9184740" y="3590454"/>
            <a:ext cx="2368990" cy="98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4C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4D8D-C716-4EE1-93A8-11E13272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Quadcopter Construction Schedule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1A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02743A2-BE2F-4600-BC9B-ACB84A87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1" y="1411941"/>
            <a:ext cx="10911467" cy="1814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4CACB0-E522-436D-982F-2CE0A0CF2601}"/>
              </a:ext>
            </a:extLst>
          </p:cNvPr>
          <p:cNvSpPr/>
          <p:nvPr/>
        </p:nvSpPr>
        <p:spPr>
          <a:xfrm>
            <a:off x="8471343" y="2296546"/>
            <a:ext cx="231733" cy="91546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9FF8C-2A79-430C-8AB4-C84A5420F913}"/>
              </a:ext>
            </a:extLst>
          </p:cNvPr>
          <p:cNvSpPr/>
          <p:nvPr/>
        </p:nvSpPr>
        <p:spPr>
          <a:xfrm>
            <a:off x="8469834" y="2973894"/>
            <a:ext cx="484702" cy="91836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425AF-D77A-4348-AFD2-D794C37EAFBB}"/>
              </a:ext>
            </a:extLst>
          </p:cNvPr>
          <p:cNvSpPr/>
          <p:nvPr/>
        </p:nvSpPr>
        <p:spPr>
          <a:xfrm>
            <a:off x="8469834" y="2755102"/>
            <a:ext cx="484702" cy="84292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C475C5-8624-492D-B3A8-29F837B21998}"/>
              </a:ext>
            </a:extLst>
          </p:cNvPr>
          <p:cNvSpPr/>
          <p:nvPr/>
        </p:nvSpPr>
        <p:spPr>
          <a:xfrm>
            <a:off x="8471343" y="2510590"/>
            <a:ext cx="265980" cy="106635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C07EE-07D7-421D-94E7-C5E1852CB5AA}"/>
              </a:ext>
            </a:extLst>
          </p:cNvPr>
          <p:cNvSpPr/>
          <p:nvPr/>
        </p:nvSpPr>
        <p:spPr>
          <a:xfrm>
            <a:off x="8375654" y="1813303"/>
            <a:ext cx="578881" cy="92853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63259-CF35-4CB2-8477-B3551D5C7B2A}"/>
              </a:ext>
            </a:extLst>
          </p:cNvPr>
          <p:cNvSpPr/>
          <p:nvPr/>
        </p:nvSpPr>
        <p:spPr>
          <a:xfrm>
            <a:off x="8612187" y="1694422"/>
            <a:ext cx="45719" cy="15153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B1FD0-468A-465F-AF5A-239034566CA1}"/>
              </a:ext>
            </a:extLst>
          </p:cNvPr>
          <p:cNvSpPr txBox="1"/>
          <p:nvPr/>
        </p:nvSpPr>
        <p:spPr>
          <a:xfrm>
            <a:off x="9379560" y="3561181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Legend</a:t>
            </a:r>
            <a:endParaRPr lang="en-US">
              <a:cs typeface="Calibri" panose="020F0502020204030204"/>
            </a:endParaRPr>
          </a:p>
          <a:p>
            <a:r>
              <a:rPr lang="en-US" sz="1400">
                <a:cs typeface="Calibri"/>
              </a:rPr>
              <a:t>Completed</a:t>
            </a:r>
          </a:p>
          <a:p>
            <a:r>
              <a:rPr lang="en-US" sz="1400">
                <a:cs typeface="Calibri"/>
              </a:rPr>
              <a:t>Progress Since Last Report</a:t>
            </a:r>
          </a:p>
          <a:p>
            <a:r>
              <a:rPr lang="en-US" sz="1400">
                <a:cs typeface="Calibri"/>
              </a:rPr>
              <a:t>Still to be Completed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71AC6-D30A-4D73-9314-8FCA8E5491AD}"/>
              </a:ext>
            </a:extLst>
          </p:cNvPr>
          <p:cNvSpPr/>
          <p:nvPr/>
        </p:nvSpPr>
        <p:spPr>
          <a:xfrm>
            <a:off x="9248007" y="3898789"/>
            <a:ext cx="171801" cy="1343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03297-0EB3-4E71-97A7-8B5F6BEA8DE5}"/>
              </a:ext>
            </a:extLst>
          </p:cNvPr>
          <p:cNvSpPr/>
          <p:nvPr/>
        </p:nvSpPr>
        <p:spPr>
          <a:xfrm>
            <a:off x="9248006" y="4112833"/>
            <a:ext cx="171801" cy="134355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DE9F2D-C86A-4D2D-94D4-9F7FDC6F5078}"/>
              </a:ext>
            </a:extLst>
          </p:cNvPr>
          <p:cNvSpPr/>
          <p:nvPr/>
        </p:nvSpPr>
        <p:spPr>
          <a:xfrm>
            <a:off x="9256568" y="4335440"/>
            <a:ext cx="171801" cy="13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440B-8E95-402A-B249-AD4D1D1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Construction </a:t>
            </a:r>
            <a:r>
              <a:rPr lang="en-US">
                <a:ea typeface="+mj-lt"/>
                <a:cs typeface="+mj-lt"/>
              </a:rPr>
              <a:t>Subtasks</a:t>
            </a:r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690416C-522C-417A-B155-691B395C2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397044"/>
              </p:ext>
            </p:extLst>
          </p:nvPr>
        </p:nvGraphicFramePr>
        <p:xfrm>
          <a:off x="1185003" y="2098515"/>
          <a:ext cx="9882321" cy="385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81">
                  <a:extLst>
                    <a:ext uri="{9D8B030D-6E8A-4147-A177-3AD203B41FA5}">
                      <a16:colId xmlns:a16="http://schemas.microsoft.com/office/drawing/2014/main" val="283362920"/>
                    </a:ext>
                  </a:extLst>
                </a:gridCol>
                <a:gridCol w="3207465">
                  <a:extLst>
                    <a:ext uri="{9D8B030D-6E8A-4147-A177-3AD203B41FA5}">
                      <a16:colId xmlns:a16="http://schemas.microsoft.com/office/drawing/2014/main" val="4192550969"/>
                    </a:ext>
                  </a:extLst>
                </a:gridCol>
                <a:gridCol w="3545675">
                  <a:extLst>
                    <a:ext uri="{9D8B030D-6E8A-4147-A177-3AD203B41FA5}">
                      <a16:colId xmlns:a16="http://schemas.microsoft.com/office/drawing/2014/main" val="2608170099"/>
                    </a:ext>
                  </a:extLst>
                </a:gridCol>
              </a:tblGrid>
              <a:tr h="56180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SUB-TASK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ACCOMPLISHEMENTS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ROADBLOCKS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1752832644"/>
                  </a:ext>
                </a:extLst>
              </a:tr>
              <a:tr h="6094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 parts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parts received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2553845840"/>
                  </a:ext>
                </a:extLst>
              </a:tr>
              <a:tr h="895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Assemble body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 assembled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4012203664"/>
                  </a:ext>
                </a:extLst>
              </a:tr>
              <a:tr h="89508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Solder Wiring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components connected, wrapped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Inappropriate ESC firmware – purchased new ESCs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700222863"/>
                  </a:ext>
                </a:extLst>
              </a:tr>
              <a:tr h="895080"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Power, Measure Thrust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 sweep of motor function with oscilloscope input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motors operating independently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failures – purchased new batteries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325964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7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4C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4D8D-C716-4EE1-93A8-11E13272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Flight Control Unit Programming Schedule</a:t>
            </a:r>
            <a:endParaRPr lang="en-US" sz="3600">
              <a:cs typeface="Calibri Light"/>
            </a:endParaRPr>
          </a:p>
        </p:txBody>
      </p:sp>
      <p:pic>
        <p:nvPicPr>
          <p:cNvPr id="3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B3C9AD81-FE4C-4981-9DBC-D98C8C3A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" y="1415026"/>
            <a:ext cx="10995102" cy="22251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1A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CFE51-40A9-44E5-A25A-7EECF827E075}"/>
              </a:ext>
            </a:extLst>
          </p:cNvPr>
          <p:cNvSpPr/>
          <p:nvPr/>
        </p:nvSpPr>
        <p:spPr>
          <a:xfrm>
            <a:off x="9020361" y="3237953"/>
            <a:ext cx="1012820" cy="99380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FF0FA8-A516-427A-9D36-64E1EE1DCD6A}"/>
              </a:ext>
            </a:extLst>
          </p:cNvPr>
          <p:cNvSpPr/>
          <p:nvPr/>
        </p:nvSpPr>
        <p:spPr>
          <a:xfrm>
            <a:off x="8286373" y="3022760"/>
            <a:ext cx="645165" cy="80638"/>
          </a:xfrm>
          <a:prstGeom prst="rect">
            <a:avLst/>
          </a:prstGeom>
          <a:solidFill>
            <a:srgbClr val="A0EBA2"/>
          </a:solidFill>
          <a:ln>
            <a:solidFill>
              <a:srgbClr val="A0E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73E81-3296-4440-93A9-C22A43E3D1D2}"/>
              </a:ext>
            </a:extLst>
          </p:cNvPr>
          <p:cNvSpPr/>
          <p:nvPr/>
        </p:nvSpPr>
        <p:spPr>
          <a:xfrm>
            <a:off x="8232954" y="2555407"/>
            <a:ext cx="567692" cy="91836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623514-7265-4B71-AD6E-3FBE3E97C874}"/>
              </a:ext>
            </a:extLst>
          </p:cNvPr>
          <p:cNvSpPr/>
          <p:nvPr/>
        </p:nvSpPr>
        <p:spPr>
          <a:xfrm>
            <a:off x="8286449" y="2792429"/>
            <a:ext cx="894901" cy="79826"/>
          </a:xfrm>
          <a:prstGeom prst="rect">
            <a:avLst/>
          </a:prstGeom>
          <a:solidFill>
            <a:srgbClr val="A0EBA2"/>
          </a:solidFill>
          <a:ln>
            <a:solidFill>
              <a:srgbClr val="A0E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4AAE6-08C2-4836-BDCA-9B9783E5C2AE}"/>
              </a:ext>
            </a:extLst>
          </p:cNvPr>
          <p:cNvSpPr/>
          <p:nvPr/>
        </p:nvSpPr>
        <p:spPr>
          <a:xfrm>
            <a:off x="8683625" y="1711325"/>
            <a:ext cx="45719" cy="1928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C75D4-7FF4-4E21-80C8-E563FCDE89A3}"/>
              </a:ext>
            </a:extLst>
          </p:cNvPr>
          <p:cNvSpPr/>
          <p:nvPr/>
        </p:nvSpPr>
        <p:spPr>
          <a:xfrm>
            <a:off x="5381180" y="1902864"/>
            <a:ext cx="3016636" cy="100099"/>
          </a:xfrm>
          <a:prstGeom prst="rect">
            <a:avLst/>
          </a:prstGeom>
          <a:solidFill>
            <a:srgbClr val="A0EBA2"/>
          </a:solidFill>
          <a:ln>
            <a:solidFill>
              <a:srgbClr val="A0E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ADE41-CDCB-4F3A-BA84-F190C608B080}"/>
              </a:ext>
            </a:extLst>
          </p:cNvPr>
          <p:cNvSpPr/>
          <p:nvPr/>
        </p:nvSpPr>
        <p:spPr>
          <a:xfrm>
            <a:off x="9288325" y="3466632"/>
            <a:ext cx="76639" cy="80638"/>
          </a:xfrm>
          <a:prstGeom prst="rect">
            <a:avLst/>
          </a:prstGeom>
          <a:solidFill>
            <a:srgbClr val="A0EBA2"/>
          </a:solidFill>
          <a:ln>
            <a:solidFill>
              <a:srgbClr val="A0E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FAC86A-F210-48D7-A39F-176F3A7BCE3F}"/>
              </a:ext>
            </a:extLst>
          </p:cNvPr>
          <p:cNvSpPr/>
          <p:nvPr/>
        </p:nvSpPr>
        <p:spPr>
          <a:xfrm>
            <a:off x="7629389" y="2329070"/>
            <a:ext cx="446979" cy="99380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71DB1-6BC2-4880-B6AE-E43563E0F87A}"/>
              </a:ext>
            </a:extLst>
          </p:cNvPr>
          <p:cNvSpPr/>
          <p:nvPr/>
        </p:nvSpPr>
        <p:spPr>
          <a:xfrm>
            <a:off x="9124384" y="3748890"/>
            <a:ext cx="2368990" cy="98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9E64C-F3BE-4901-B279-A9EEB05586B6}"/>
              </a:ext>
            </a:extLst>
          </p:cNvPr>
          <p:cNvSpPr txBox="1"/>
          <p:nvPr/>
        </p:nvSpPr>
        <p:spPr>
          <a:xfrm>
            <a:off x="9319204" y="3719617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Legend</a:t>
            </a:r>
            <a:endParaRPr lang="en-US">
              <a:cs typeface="Calibri" panose="020F0502020204030204"/>
            </a:endParaRPr>
          </a:p>
          <a:p>
            <a:r>
              <a:rPr lang="en-US" sz="1400">
                <a:cs typeface="Calibri"/>
              </a:rPr>
              <a:t>Completed</a:t>
            </a:r>
          </a:p>
          <a:p>
            <a:r>
              <a:rPr lang="en-US" sz="1400">
                <a:cs typeface="Calibri"/>
              </a:rPr>
              <a:t>Progress Since Last Report</a:t>
            </a:r>
          </a:p>
          <a:p>
            <a:r>
              <a:rPr lang="en-US" sz="1400">
                <a:cs typeface="Calibri"/>
              </a:rPr>
              <a:t>Still to be Completed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368AC-7089-4061-B636-08D9B3E47E92}"/>
              </a:ext>
            </a:extLst>
          </p:cNvPr>
          <p:cNvSpPr/>
          <p:nvPr/>
        </p:nvSpPr>
        <p:spPr>
          <a:xfrm>
            <a:off x="9187651" y="4057225"/>
            <a:ext cx="171801" cy="1343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BA9BF-266C-43C0-869D-D4699A81722F}"/>
              </a:ext>
            </a:extLst>
          </p:cNvPr>
          <p:cNvSpPr/>
          <p:nvPr/>
        </p:nvSpPr>
        <p:spPr>
          <a:xfrm>
            <a:off x="9187650" y="4271269"/>
            <a:ext cx="171801" cy="134355"/>
          </a:xfrm>
          <a:prstGeom prst="rect">
            <a:avLst/>
          </a:prstGeom>
          <a:solidFill>
            <a:srgbClr val="A0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9430A-2D52-4476-ADC5-01EB46FB9491}"/>
              </a:ext>
            </a:extLst>
          </p:cNvPr>
          <p:cNvSpPr/>
          <p:nvPr/>
        </p:nvSpPr>
        <p:spPr>
          <a:xfrm>
            <a:off x="9196212" y="4493876"/>
            <a:ext cx="171801" cy="13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440B-8E95-402A-B249-AD4D1D1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Flight Controller </a:t>
            </a:r>
            <a:r>
              <a:rPr lang="en-US">
                <a:ea typeface="+mj-lt"/>
                <a:cs typeface="+mj-lt"/>
              </a:rPr>
              <a:t>Subtasks</a:t>
            </a:r>
            <a:endParaRPr lang="en-US">
              <a:cs typeface="Calibri Light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690416C-522C-417A-B155-691B395C2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5536"/>
              </p:ext>
            </p:extLst>
          </p:nvPr>
        </p:nvGraphicFramePr>
        <p:xfrm>
          <a:off x="1185003" y="2098515"/>
          <a:ext cx="9882321" cy="403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81">
                  <a:extLst>
                    <a:ext uri="{9D8B030D-6E8A-4147-A177-3AD203B41FA5}">
                      <a16:colId xmlns:a16="http://schemas.microsoft.com/office/drawing/2014/main" val="283362920"/>
                    </a:ext>
                  </a:extLst>
                </a:gridCol>
                <a:gridCol w="3207465">
                  <a:extLst>
                    <a:ext uri="{9D8B030D-6E8A-4147-A177-3AD203B41FA5}">
                      <a16:colId xmlns:a16="http://schemas.microsoft.com/office/drawing/2014/main" val="4192550969"/>
                    </a:ext>
                  </a:extLst>
                </a:gridCol>
                <a:gridCol w="3545675">
                  <a:extLst>
                    <a:ext uri="{9D8B030D-6E8A-4147-A177-3AD203B41FA5}">
                      <a16:colId xmlns:a16="http://schemas.microsoft.com/office/drawing/2014/main" val="2608170099"/>
                    </a:ext>
                  </a:extLst>
                </a:gridCol>
              </a:tblGrid>
              <a:tr h="52915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SUB-TASK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ACCOMPLISHEMENTS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ROADBLOCKS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1752832644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Install Free RTOS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Previously Completed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3995792605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Program Flight Control System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Installed I2C for peripherals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Installed UART for PC debugging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52140410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Program Motor Control Methods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Programmed PWM signal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2588910188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Implement GPS Communication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Programmed NMEA decoder</a:t>
                      </a:r>
                    </a:p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Programmed GPS input signal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3271216637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Implement BLE Communication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Established the connections 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and Receive signals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and documentations about BLE. 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3922176461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Implement Waypoint Navigation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Constructed the waypoint navigation method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2393841852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Perform Flight Test</a:t>
                      </a: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69" marR="73469" marT="36734" marB="36734"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drone built.</a:t>
                      </a:r>
                    </a:p>
                  </a:txBody>
                  <a:tcPr marL="73469" marR="73469" marT="36734" marB="36734" anchor="ctr"/>
                </a:tc>
                <a:extLst>
                  <a:ext uri="{0D108BD9-81ED-4DB2-BD59-A6C34878D82A}">
                    <a16:rowId xmlns:a16="http://schemas.microsoft.com/office/drawing/2014/main" val="215314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2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0FC8-746D-456A-9FD6-EF5C6DA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B1FC2B-48A5-4342-9F80-84C2C4621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0784"/>
              </p:ext>
            </p:extLst>
          </p:nvPr>
        </p:nvGraphicFramePr>
        <p:xfrm>
          <a:off x="1464884" y="1838037"/>
          <a:ext cx="9323192" cy="441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491">
                  <a:extLst>
                    <a:ext uri="{9D8B030D-6E8A-4147-A177-3AD203B41FA5}">
                      <a16:colId xmlns:a16="http://schemas.microsoft.com/office/drawing/2014/main" val="3333115546"/>
                    </a:ext>
                  </a:extLst>
                </a:gridCol>
                <a:gridCol w="2991971">
                  <a:extLst>
                    <a:ext uri="{9D8B030D-6E8A-4147-A177-3AD203B41FA5}">
                      <a16:colId xmlns:a16="http://schemas.microsoft.com/office/drawing/2014/main" val="1733515696"/>
                    </a:ext>
                  </a:extLst>
                </a:gridCol>
                <a:gridCol w="3107730">
                  <a:extLst>
                    <a:ext uri="{9D8B030D-6E8A-4147-A177-3AD203B41FA5}">
                      <a16:colId xmlns:a16="http://schemas.microsoft.com/office/drawing/2014/main" val="3916258394"/>
                    </a:ext>
                  </a:extLst>
                </a:gridCol>
              </a:tblGrid>
              <a:tr h="484632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Drone’s Physical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Power Consumption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47128"/>
                  </a:ext>
                </a:extLst>
              </a:tr>
              <a:tr h="48463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Motor Thrust</a:t>
                      </a: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12259"/>
                  </a:ext>
                </a:extLst>
              </a:tr>
              <a:tr h="4804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Module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Bluetooth Module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Connection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Data Transfer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60590"/>
                  </a:ext>
                </a:extLst>
              </a:tr>
              <a:tr h="48044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GPS Module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Connection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Coordinate Reading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06006"/>
                  </a:ext>
                </a:extLst>
              </a:tr>
              <a:tr h="812551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Flight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Flight Controller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Take Off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Landing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Move Forward/Backward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Turning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86499"/>
                  </a:ext>
                </a:extLst>
              </a:tr>
              <a:tr h="48044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Speed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Max Speed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Stability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27487"/>
                  </a:ext>
                </a:extLst>
              </a:tr>
              <a:tr h="48044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Waypoint Navigation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Approach Waypoint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Returning to User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31283"/>
                  </a:ext>
                </a:extLst>
              </a:tr>
              <a:tr h="70212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Application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Functionalities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Bluetooth Connection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GPS Coordinates/Data Transmission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Google Map Tracking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29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12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3BAF-A3F9-4909-BCF6-F728E326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Total Budget</a:t>
            </a:r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ACF378F-3986-416C-9D98-DEE7A875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24" y="2125553"/>
            <a:ext cx="5651809" cy="34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D0A3-7360-4224-901D-639954D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7662-0C77-4EB4-8617-19C96A321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C6E68-3E72-45C7-B9DB-6C9908974EAE}"/>
              </a:ext>
            </a:extLst>
          </p:cNvPr>
          <p:cNvSpPr txBox="1"/>
          <p:nvPr/>
        </p:nvSpPr>
        <p:spPr>
          <a:xfrm>
            <a:off x="1427365" y="2014268"/>
            <a:ext cx="967051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We seek to provide a transportation system for an air quality sensor that has been developed by Dr. Shan’s research team.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Our overall goal is to solve the problem of determining harmful, aerial byproducts from various sources, such as chemical fires, explosions, and factories.</a:t>
            </a:r>
            <a:endParaRPr lang="en-US" sz="2400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75BCE-7E71-400A-A981-5E0CAE1A9F41}"/>
              </a:ext>
            </a:extLst>
          </p:cNvPr>
          <p:cNvSpPr/>
          <p:nvPr/>
        </p:nvSpPr>
        <p:spPr>
          <a:xfrm>
            <a:off x="1112056" y="787241"/>
            <a:ext cx="8767982" cy="136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Purpose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Calibri" panose="020F0502020204030204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9BA7CB9-0414-4764-AD1A-7837A4EB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40" y="4456628"/>
            <a:ext cx="1675040" cy="1764629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ADEEBB7-794F-4897-BC2B-781D72748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4455088"/>
            <a:ext cx="1688647" cy="177823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3AF2B7E-32CB-4CE9-9963-5C5AC0EC1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896" y="4456628"/>
            <a:ext cx="1770290" cy="18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3118-9AA4-47CC-A62E-4C1C0FDA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Government Drone Standards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442BA-B683-4042-8C7F-42144E09A1E0}"/>
              </a:ext>
            </a:extLst>
          </p:cNvPr>
          <p:cNvSpPr txBox="1">
            <a:spLocks/>
          </p:cNvSpPr>
          <p:nvPr/>
        </p:nvSpPr>
        <p:spPr>
          <a:xfrm>
            <a:off x="651782" y="2036182"/>
            <a:ext cx="10394707" cy="331118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Font typeface="Arial" pitchFamily="34" charset="0"/>
              <a:buChar char="•"/>
            </a:pPr>
            <a:r>
              <a:rPr lang="en-US" sz="2600" b="1">
                <a:cs typeface="Calibri"/>
              </a:rPr>
              <a:t>Weight: </a:t>
            </a:r>
            <a:r>
              <a:rPr lang="en-US" sz="2600">
                <a:cs typeface="Calibri"/>
              </a:rPr>
              <a:t>55 </a:t>
            </a:r>
            <a:r>
              <a:rPr lang="en-US" sz="2600" err="1">
                <a:cs typeface="Calibri"/>
              </a:rPr>
              <a:t>lbs</a:t>
            </a:r>
            <a:r>
              <a:rPr lang="en-US" sz="2600">
                <a:cs typeface="Calibri"/>
              </a:rPr>
              <a:t> (25kg)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600" b="1">
                <a:cs typeface="Calibri"/>
              </a:rPr>
              <a:t>Groundspeed: </a:t>
            </a:r>
            <a:r>
              <a:rPr lang="en-US" sz="2600">
                <a:cs typeface="Calibri"/>
              </a:rPr>
              <a:t>100 mph (87 knots)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600" b="1">
                <a:cs typeface="Calibri"/>
              </a:rPr>
              <a:t>Altitude: </a:t>
            </a:r>
            <a:r>
              <a:rPr lang="en-US" sz="2600">
                <a:cs typeface="Calibri"/>
              </a:rPr>
              <a:t>400 feet AGL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600" b="1">
                <a:cs typeface="Calibri"/>
              </a:rPr>
              <a:t>Minimum weather visibility: </a:t>
            </a:r>
            <a:r>
              <a:rPr lang="en-US" sz="2600">
                <a:cs typeface="Calibri"/>
              </a:rPr>
              <a:t>3 miles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600" b="1">
                <a:cs typeface="Calibri"/>
              </a:rPr>
              <a:t>Schedule: </a:t>
            </a:r>
            <a:r>
              <a:rPr lang="en-US" sz="2600">
                <a:cs typeface="Calibri"/>
              </a:rPr>
              <a:t>30 minutes before official sunrise to 30 minutes after official sunset. </a:t>
            </a:r>
          </a:p>
          <a:p>
            <a:pPr marL="383540" lvl="1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9933-5284-48FF-B741-407AEDDD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Retail Drone 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0C59-CC03-4C5A-A21B-C61E43B3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600" b="1">
                <a:cs typeface="Calibri"/>
              </a:rPr>
              <a:t>Standard Flight Time:</a:t>
            </a:r>
            <a:r>
              <a:rPr lang="en-US">
                <a:cs typeface="Calibri"/>
              </a:rPr>
              <a:t> </a:t>
            </a:r>
            <a:r>
              <a:rPr lang="en-US" sz="2400">
                <a:cs typeface="Calibri"/>
              </a:rPr>
              <a:t>15 minutes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600" b="1">
                <a:cs typeface="Calibri"/>
              </a:rPr>
              <a:t>Standard Control Method:</a:t>
            </a:r>
            <a:r>
              <a:rPr lang="en-US">
                <a:cs typeface="Calibri"/>
              </a:rPr>
              <a:t> </a:t>
            </a:r>
            <a:r>
              <a:rPr lang="en-US" sz="2400">
                <a:cs typeface="Calibri"/>
              </a:rPr>
              <a:t>RC Controller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600" b="1">
                <a:cs typeface="Calibri"/>
              </a:rPr>
              <a:t>Typical Features: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Camera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Interchangeable Batteries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Possible app interaction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Flight stabilization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Auto-Landing Feature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600" b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8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C723E-BE99-4C94-90F5-36BD35ED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61652"/>
              </p:ext>
            </p:extLst>
          </p:nvPr>
        </p:nvGraphicFramePr>
        <p:xfrm>
          <a:off x="1323253" y="1882343"/>
          <a:ext cx="6000657" cy="4404258"/>
        </p:xfrm>
        <a:graphic>
          <a:graphicData uri="http://schemas.openxmlformats.org/drawingml/2006/table">
            <a:tbl>
              <a:tblPr/>
              <a:tblGrid>
                <a:gridCol w="590844">
                  <a:extLst>
                    <a:ext uri="{9D8B030D-6E8A-4147-A177-3AD203B41FA5}">
                      <a16:colId xmlns:a16="http://schemas.microsoft.com/office/drawing/2014/main" val="878771701"/>
                    </a:ext>
                  </a:extLst>
                </a:gridCol>
                <a:gridCol w="387633">
                  <a:extLst>
                    <a:ext uri="{9D8B030D-6E8A-4147-A177-3AD203B41FA5}">
                      <a16:colId xmlns:a16="http://schemas.microsoft.com/office/drawing/2014/main" val="403019082"/>
                    </a:ext>
                  </a:extLst>
                </a:gridCol>
                <a:gridCol w="1004436">
                  <a:extLst>
                    <a:ext uri="{9D8B030D-6E8A-4147-A177-3AD203B41FA5}">
                      <a16:colId xmlns:a16="http://schemas.microsoft.com/office/drawing/2014/main" val="1633674278"/>
                    </a:ext>
                  </a:extLst>
                </a:gridCol>
                <a:gridCol w="1004436">
                  <a:extLst>
                    <a:ext uri="{9D8B030D-6E8A-4147-A177-3AD203B41FA5}">
                      <a16:colId xmlns:a16="http://schemas.microsoft.com/office/drawing/2014/main" val="1518649705"/>
                    </a:ext>
                  </a:extLst>
                </a:gridCol>
                <a:gridCol w="1004436">
                  <a:extLst>
                    <a:ext uri="{9D8B030D-6E8A-4147-A177-3AD203B41FA5}">
                      <a16:colId xmlns:a16="http://schemas.microsoft.com/office/drawing/2014/main" val="1106532814"/>
                    </a:ext>
                  </a:extLst>
                </a:gridCol>
                <a:gridCol w="1004436">
                  <a:extLst>
                    <a:ext uri="{9D8B030D-6E8A-4147-A177-3AD203B41FA5}">
                      <a16:colId xmlns:a16="http://schemas.microsoft.com/office/drawing/2014/main" val="877773450"/>
                    </a:ext>
                  </a:extLst>
                </a:gridCol>
                <a:gridCol w="1004436">
                  <a:extLst>
                    <a:ext uri="{9D8B030D-6E8A-4147-A177-3AD203B41FA5}">
                      <a16:colId xmlns:a16="http://schemas.microsoft.com/office/drawing/2014/main" val="3524594179"/>
                    </a:ext>
                  </a:extLst>
                </a:gridCol>
              </a:tblGrid>
              <a:tr h="777240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Probability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5334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47015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BLE not implemented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Power failure during flight 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Unable to correctly flash ESCs</a:t>
                      </a:r>
                      <a:endParaRPr lang="en-US" b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99238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Motor control logic not implemented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63473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b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b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Application controller sends incorrect GPS waypoints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b="1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55055"/>
                  </a:ext>
                </a:extLst>
              </a:tr>
              <a:tr h="243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4088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Consequence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1439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0A003A-4CB9-4C47-BDF5-200F0E80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94950"/>
              </p:ext>
            </p:extLst>
          </p:nvPr>
        </p:nvGraphicFramePr>
        <p:xfrm>
          <a:off x="7633755" y="4674107"/>
          <a:ext cx="43510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18">
                  <a:extLst>
                    <a:ext uri="{9D8B030D-6E8A-4147-A177-3AD203B41FA5}">
                      <a16:colId xmlns:a16="http://schemas.microsoft.com/office/drawing/2014/main" val="436545130"/>
                    </a:ext>
                  </a:extLst>
                </a:gridCol>
                <a:gridCol w="3283181">
                  <a:extLst>
                    <a:ext uri="{9D8B030D-6E8A-4147-A177-3AD203B41FA5}">
                      <a16:colId xmlns:a16="http://schemas.microsoft.com/office/drawing/2014/main" val="93677387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EB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No 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100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/>
                          <a:cs typeface="Times New Roman"/>
                        </a:rPr>
                        <a:t>Moderate Risk – Take 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1236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/>
                          <a:cs typeface="Times New Roman"/>
                        </a:rPr>
                        <a:t>High Risk – Seek Immediate remedy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5317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381105B0-7ADC-408E-80B6-6AF46022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Risk Management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3118-9AA4-47CC-A62E-4C1C0FDA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Mitigation Plan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32838-53FB-43C7-A5C0-209636199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5650"/>
              </p:ext>
            </p:extLst>
          </p:nvPr>
        </p:nvGraphicFramePr>
        <p:xfrm>
          <a:off x="1996591" y="1937049"/>
          <a:ext cx="8168640" cy="413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24453174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742328274"/>
                    </a:ext>
                  </a:extLst>
                </a:gridCol>
              </a:tblGrid>
              <a:tr h="68920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Risk, by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Mitigation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87451"/>
                  </a:ext>
                </a:extLst>
              </a:tr>
              <a:tr h="6892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Unable to correctly flash ESCs</a:t>
                      </a:r>
                      <a:endParaRPr lang="en-US" sz="16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Times New Roman"/>
                        </a:rPr>
                        <a:t>Purchase new ESC hardware with proper firmware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504956"/>
                  </a:ext>
                </a:extLst>
              </a:tr>
              <a:tr h="6892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Power failure during flight test</a:t>
                      </a:r>
                      <a:endParaRPr lang="en-US" sz="16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Times New Roman"/>
                        </a:rPr>
                        <a:t>Implementation of low battery voltage flight abort procedure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20144"/>
                  </a:ext>
                </a:extLst>
              </a:tr>
              <a:tr h="6892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Motor control logic not implemented</a:t>
                      </a:r>
                      <a:endParaRPr lang="en-US" sz="16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/>
                        </a:rPr>
                        <a:t>Prioritize task; use manual flight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400565"/>
                  </a:ext>
                </a:extLst>
              </a:tr>
              <a:tr h="6892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BLE not implemented</a:t>
                      </a:r>
                      <a:endParaRPr lang="en-US" sz="16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/>
                        </a:rPr>
                        <a:t>Prioritize task; use direct flight controller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316624"/>
                  </a:ext>
                </a:extLst>
              </a:tr>
              <a:tr h="6892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Application controller sends incorrect GPS waypoints</a:t>
                      </a:r>
                      <a:endParaRPr lang="en-US" sz="16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Times New Roman"/>
                        </a:rPr>
                        <a:t>No action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9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995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24E6F3-263F-40CF-A9F9-C80758AACEF7}"/>
              </a:ext>
            </a:extLst>
          </p:cNvPr>
          <p:cNvSpPr/>
          <p:nvPr/>
        </p:nvSpPr>
        <p:spPr>
          <a:xfrm>
            <a:off x="1166484" y="1120615"/>
            <a:ext cx="8713554" cy="103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Conclusions</a:t>
            </a:r>
            <a:endParaRPr lang="en-US">
              <a:ea typeface="+mj-ea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31E8F-9256-4776-89C9-C18DC2F0CEE3}"/>
              </a:ext>
            </a:extLst>
          </p:cNvPr>
          <p:cNvSpPr txBox="1"/>
          <p:nvPr/>
        </p:nvSpPr>
        <p:spPr>
          <a:xfrm>
            <a:off x="443060" y="1719179"/>
            <a:ext cx="11680166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Seeking to build a drone to monitor air quality around large chemical fires and explosions.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Finished assembling the frame and soldered all wire connections.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Utilizing two communication protocols UART and I</a:t>
            </a:r>
            <a:r>
              <a:rPr lang="en-US" sz="2400" baseline="30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C  which connects to 3 sensors: altitude/pressure sensor, gyroscope, and GPS. 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Upcoming goal: Make quadcopter hover with stabilization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2" descr="Image result for drone png">
            <a:extLst>
              <a:ext uri="{FF2B5EF4-FFF2-40B4-BE49-F238E27FC236}">
                <a16:creationId xmlns:a16="http://schemas.microsoft.com/office/drawing/2014/main" id="{1039CDD8-721E-4D34-BD2C-FBD4BF90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59" y="26361"/>
            <a:ext cx="3115275" cy="17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ground png">
            <a:extLst>
              <a:ext uri="{FF2B5EF4-FFF2-40B4-BE49-F238E27FC236}">
                <a16:creationId xmlns:a16="http://schemas.microsoft.com/office/drawing/2014/main" id="{106F378E-28AB-47AE-BC7F-2630F02D2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92" y="5363579"/>
            <a:ext cx="5950308" cy="9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people controller png">
            <a:extLst>
              <a:ext uri="{FF2B5EF4-FFF2-40B4-BE49-F238E27FC236}">
                <a16:creationId xmlns:a16="http://schemas.microsoft.com/office/drawing/2014/main" id="{990EEC37-A476-4E1E-BC76-24BE4EAA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16228" y="4573456"/>
            <a:ext cx="1131583" cy="15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6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38A369-FDF1-4086-AC2D-C58403E3228D}"/>
              </a:ext>
            </a:extLst>
          </p:cNvPr>
          <p:cNvSpPr/>
          <p:nvPr/>
        </p:nvSpPr>
        <p:spPr>
          <a:xfrm>
            <a:off x="2970843" y="233712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cap="none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Autonomous Aerial Vehicle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Calibri Light"/>
              </a:rPr>
              <a:t>Oct 13th- 2020 | Team 10 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11C46-5D34-4BC6-B847-6F49AD17C5A4}"/>
              </a:ext>
            </a:extLst>
          </p:cNvPr>
          <p:cNvSpPr txBox="1"/>
          <p:nvPr/>
        </p:nvSpPr>
        <p:spPr>
          <a:xfrm>
            <a:off x="2838920" y="4343327"/>
            <a:ext cx="6518883" cy="2142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Alex Magyari – Team LEAD</a:t>
            </a:r>
            <a:endParaRPr lang="en-US" sz="2400" cap="all" spc="200">
              <a:solidFill>
                <a:schemeClr val="tx2"/>
              </a:solidFill>
              <a:latin typeface="+mj-lt"/>
              <a:cs typeface="Calibri Light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Leslie Nix | Ai Nguyen | Sang Nguyen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chemeClr val="tx2"/>
                </a:solidFill>
                <a:latin typeface="+mj-lt"/>
                <a:cs typeface="Calibri Light"/>
              </a:rPr>
              <a:t>Project Manager: Dr. Shan</a:t>
            </a:r>
          </a:p>
        </p:txBody>
      </p:sp>
    </p:spTree>
    <p:extLst>
      <p:ext uri="{BB962C8B-B14F-4D97-AF65-F5344CB8AC3E}">
        <p14:creationId xmlns:p14="http://schemas.microsoft.com/office/powerpoint/2010/main" val="190821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3CCB-2117-44EC-8DDC-6A9FD258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10" y="229943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cs typeface="Calibri Light"/>
              </a:rPr>
              <a:t>Project Appendix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8360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99E09-BE95-4B5F-8574-832438AD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380" y="671592"/>
            <a:ext cx="549262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Hardware Construction Diagram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3AB2B2-785F-4D32-8722-63C9F6A645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410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3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5CCD-5A6F-4FCA-98B3-7FD01A98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Drone Performance Calculation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FAA86-050E-496B-BC0B-3C05C486CB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4969"/>
            <a:ext cx="5581831" cy="362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DCF59A-2F12-4D90-BC40-F609EDCA7606}"/>
                  </a:ext>
                </a:extLst>
              </p:cNvPr>
              <p:cNvSpPr/>
              <p:nvPr/>
            </p:nvSpPr>
            <p:spPr>
              <a:xfrm>
                <a:off x="7127504" y="3429000"/>
                <a:ext cx="3796616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𝑇h𝑢𝑟𝑠𝑡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𝐺𝑟𝑎𝑣𝑖𝑡𝑦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𝐴𝑖𝑟𝐷𝑟𝑎𝑔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DCF59A-2F12-4D90-BC40-F609EDCA7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04" y="3429000"/>
                <a:ext cx="3796616" cy="39190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7D76C0-BD3C-4E5A-98B5-549D34997293}"/>
              </a:ext>
            </a:extLst>
          </p:cNvPr>
          <p:cNvSpPr txBox="1"/>
          <p:nvPr/>
        </p:nvSpPr>
        <p:spPr>
          <a:xfrm>
            <a:off x="2761861" y="5740273"/>
            <a:ext cx="54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Motion Model Analysis</a:t>
            </a:r>
          </a:p>
        </p:txBody>
      </p:sp>
    </p:spTree>
    <p:extLst>
      <p:ext uri="{BB962C8B-B14F-4D97-AF65-F5344CB8AC3E}">
        <p14:creationId xmlns:p14="http://schemas.microsoft.com/office/powerpoint/2010/main" val="269150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DBA78-3841-4614-BDEA-FC0D3B7A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88" y="413858"/>
            <a:ext cx="3391096" cy="114556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Flight Code Specifications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2E80-F2CF-4981-A05D-1DB8AEEF65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2010" y="1666509"/>
            <a:ext cx="3949115" cy="4374302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Flight Controller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Level Flight (&lt; 5 degrees tilt)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No Steady State Error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Abort Procedures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Forward Velocity &gt; 10 [m/sec]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Altitude &lt; 2[m] while not landing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Position &gt; 15[m] from flight path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Estimated state deviation &gt; 20%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Data Logging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Position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Orientation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Sensor 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EB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D103609-4077-4077-85E8-D9F1546CA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83" t="28571" r="7870" b="4952"/>
          <a:stretch/>
        </p:blipFill>
        <p:spPr>
          <a:xfrm>
            <a:off x="5121499" y="1365709"/>
            <a:ext cx="6455427" cy="37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7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D0A3-7360-4224-901D-639954D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7662-0C77-4EB4-8617-19C96A321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5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CF0F2-289E-480D-A795-23DF32B1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Simulation Model</a:t>
            </a:r>
            <a:endParaRPr lang="en-US" sz="40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84F8BCE-25CA-4531-911C-CF8A003B7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6432" y="2398080"/>
            <a:ext cx="2944817" cy="347101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Airframe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Actuators (Motors)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Aerodynamics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6 Degree of Freedom Motions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Environment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Gravity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Air Density, Pressure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Sensors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Conversion of Sensor Output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1C5D1C-D30B-456E-998E-36CF2D9B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46" y="1337198"/>
            <a:ext cx="6905511" cy="36599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EB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084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F48589-3652-46B3-A1B0-1848605D6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44932"/>
              </p:ext>
            </p:extLst>
          </p:nvPr>
        </p:nvGraphicFramePr>
        <p:xfrm>
          <a:off x="936595" y="234596"/>
          <a:ext cx="10318805" cy="5432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761">
                  <a:extLst>
                    <a:ext uri="{9D8B030D-6E8A-4147-A177-3AD203B41FA5}">
                      <a16:colId xmlns:a16="http://schemas.microsoft.com/office/drawing/2014/main" val="3798046968"/>
                    </a:ext>
                  </a:extLst>
                </a:gridCol>
                <a:gridCol w="2063761">
                  <a:extLst>
                    <a:ext uri="{9D8B030D-6E8A-4147-A177-3AD203B41FA5}">
                      <a16:colId xmlns:a16="http://schemas.microsoft.com/office/drawing/2014/main" val="2258531992"/>
                    </a:ext>
                  </a:extLst>
                </a:gridCol>
                <a:gridCol w="2063761">
                  <a:extLst>
                    <a:ext uri="{9D8B030D-6E8A-4147-A177-3AD203B41FA5}">
                      <a16:colId xmlns:a16="http://schemas.microsoft.com/office/drawing/2014/main" val="2120771652"/>
                    </a:ext>
                  </a:extLst>
                </a:gridCol>
                <a:gridCol w="2063761">
                  <a:extLst>
                    <a:ext uri="{9D8B030D-6E8A-4147-A177-3AD203B41FA5}">
                      <a16:colId xmlns:a16="http://schemas.microsoft.com/office/drawing/2014/main" val="2972856730"/>
                    </a:ext>
                  </a:extLst>
                </a:gridCol>
                <a:gridCol w="2063761">
                  <a:extLst>
                    <a:ext uri="{9D8B030D-6E8A-4147-A177-3AD203B41FA5}">
                      <a16:colId xmlns:a16="http://schemas.microsoft.com/office/drawing/2014/main" val="4028280868"/>
                    </a:ext>
                  </a:extLst>
                </a:gridCol>
              </a:tblGrid>
              <a:tr h="495457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cs typeface="Times New Roman"/>
                        </a:rPr>
                        <a:t>PHYSICAL SPECIFICATION AND PERFORMANCE OF DRONE</a:t>
                      </a:r>
                      <a:endParaRPr lang="en-US" sz="2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27215"/>
                  </a:ext>
                </a:extLst>
              </a:tr>
              <a:tr h="249094"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cs typeface="Times New Roman"/>
                        </a:rPr>
                        <a:t>Physical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cs typeface="Times New Roman"/>
                        </a:rPr>
                        <a:t>Specification</a:t>
                      </a:r>
                      <a:endParaRPr lang="en-US" sz="20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Frame Dimension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334 [mm] x 334 [mm]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Propeller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Diameter: 8’’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222666"/>
                  </a:ext>
                </a:extLst>
              </a:tr>
              <a:tr h="249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Pitch: 6”</a:t>
                      </a:r>
                    </a:p>
                  </a:txBody>
                  <a:tcPr marL="68580" marR="68580" marT="0" marB="0" anchor="ctr"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96626"/>
                  </a:ext>
                </a:extLst>
              </a:tr>
              <a:tr h="477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Total Weight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2795 [g] (sensor is attached)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Motors</a:t>
                      </a: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34,680 RPM(MAX)</a:t>
                      </a: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07105"/>
                  </a:ext>
                </a:extLst>
              </a:tr>
              <a:tr h="455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Drone Weight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795 [g]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Microcontroller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MSP432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4686"/>
                  </a:ext>
                </a:extLst>
              </a:tr>
              <a:tr h="51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Thrust-to-Weight Ratio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GPS Module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NEO-6M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99398"/>
                  </a:ext>
                </a:extLst>
              </a:tr>
              <a:tr h="383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Drone Height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80 [mm]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BLE Sensor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CC2650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86258"/>
                  </a:ext>
                </a:extLst>
              </a:tr>
              <a:tr h="50232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Wheelbase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472 [mm]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Gyroscope Sensor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PMU6500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77974"/>
                  </a:ext>
                </a:extLst>
              </a:tr>
              <a:tr h="523649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cs typeface="Times New Roman"/>
                        </a:rPr>
                        <a:t>Performance</a:t>
                      </a:r>
                      <a:endParaRPr lang="en-US" sz="20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Thrust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5.416 [kg]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Altitude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122 [m]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30550"/>
                  </a:ext>
                </a:extLst>
              </a:tr>
              <a:tr h="52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Maximum Speed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[km/h]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Operation Temperature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50 to 120 [°F]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54927"/>
                  </a:ext>
                </a:extLst>
              </a:tr>
              <a:tr h="530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Operation Distance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1 [km]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Max Wind Speed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11 km/h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09258"/>
                  </a:ext>
                </a:extLst>
              </a:tr>
              <a:tr h="530772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Flight Time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cs typeface="Times New Roman"/>
                        </a:rPr>
                        <a:t>Up to 13 minutes</a:t>
                      </a:r>
                      <a:endParaRPr lang="en-US" sz="14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cs typeface="Times New Roman"/>
                        </a:rPr>
                        <a:t>Battery</a:t>
                      </a:r>
                      <a:endParaRPr lang="en-US" sz="1600" b="1">
                        <a:effectLst/>
                        <a:latin typeface="Times New Roman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Lithium-Ion 6S (22.2V, 1550mAh)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342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195B88-C9C9-4F52-BB0E-60CE716350EC}"/>
              </a:ext>
            </a:extLst>
          </p:cNvPr>
          <p:cNvSpPr/>
          <p:nvPr/>
        </p:nvSpPr>
        <p:spPr>
          <a:xfrm>
            <a:off x="3072" y="5951152"/>
            <a:ext cx="6277876" cy="67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Quadcopter Specifications</a:t>
            </a:r>
            <a:endParaRPr lang="en-US" err="1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270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87D1D8-7059-4298-88A0-E9CBFCF8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55" y="643467"/>
            <a:ext cx="9758890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5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3C76-C6BA-42D9-8071-A66EF46A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Project Planning and Task Deliberation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D64E-EEF3-4090-9146-8EFB740533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Alex directed the team in project planning, where we discussed requirements for each task required to complete each deliverable.</a:t>
            </a: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 Uploaded the design requirements and priorities into Trello, a list management tool that can be utilized for project planning.</a:t>
            </a:r>
            <a:endParaRPr lang="en-US" sz="24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40112B-9C85-4BAF-994A-61F84F36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76" y="3962694"/>
            <a:ext cx="8314426" cy="28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D1781-2435-48D0-ABC3-6A6673C7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92" y="286603"/>
            <a:ext cx="2968988" cy="1694534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Flight Control Unit Selection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F50B-3E5A-4947-AE91-E07A3109A8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3620" y="2398080"/>
            <a:ext cx="3908100" cy="3471013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 Processors require minimum 40 General Purpose Input/Output (GPIO) pins</a:t>
            </a: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 Must be affordable</a:t>
            </a: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 Processors must have Universal Asynchronous Receiver/ Transmitter (UART) capabilities for communication with external modules</a:t>
            </a:r>
            <a:endParaRPr lang="en-US" sz="2400">
              <a:cs typeface="Calibri" panose="020F0502020204030204"/>
            </a:endParaRPr>
          </a:p>
          <a:p>
            <a:endParaRPr lang="en-US" sz="19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FA5345-6B76-43EC-BE9B-39AA6457F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98307"/>
              </p:ext>
            </p:extLst>
          </p:nvPr>
        </p:nvGraphicFramePr>
        <p:xfrm>
          <a:off x="5326811" y="1430547"/>
          <a:ext cx="6239537" cy="445933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78301">
                  <a:extLst>
                    <a:ext uri="{9D8B030D-6E8A-4147-A177-3AD203B41FA5}">
                      <a16:colId xmlns:a16="http://schemas.microsoft.com/office/drawing/2014/main" val="1422400293"/>
                    </a:ext>
                  </a:extLst>
                </a:gridCol>
                <a:gridCol w="1701917">
                  <a:extLst>
                    <a:ext uri="{9D8B030D-6E8A-4147-A177-3AD203B41FA5}">
                      <a16:colId xmlns:a16="http://schemas.microsoft.com/office/drawing/2014/main" val="85514156"/>
                    </a:ext>
                  </a:extLst>
                </a:gridCol>
                <a:gridCol w="1864859">
                  <a:extLst>
                    <a:ext uri="{9D8B030D-6E8A-4147-A177-3AD203B41FA5}">
                      <a16:colId xmlns:a16="http://schemas.microsoft.com/office/drawing/2014/main" val="3353117857"/>
                    </a:ext>
                  </a:extLst>
                </a:gridCol>
                <a:gridCol w="1594460">
                  <a:extLst>
                    <a:ext uri="{9D8B030D-6E8A-4147-A177-3AD203B41FA5}">
                      <a16:colId xmlns:a16="http://schemas.microsoft.com/office/drawing/2014/main" val="3122623997"/>
                    </a:ext>
                  </a:extLst>
                </a:gridCol>
              </a:tblGrid>
              <a:tr h="1045541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82578" marR="0" marT="141289" marB="1412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TM4C123G</a:t>
                      </a:r>
                    </a:p>
                  </a:txBody>
                  <a:tcPr marL="282578" marR="0" marT="141289" marB="1412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MSP432</a:t>
                      </a:r>
                    </a:p>
                  </a:txBody>
                  <a:tcPr marL="282578" marR="0" marT="141289" marB="1412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F28379D </a:t>
                      </a:r>
                    </a:p>
                  </a:txBody>
                  <a:tcPr marL="282578" marR="0" marT="141289" marB="1412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71020"/>
                  </a:ext>
                </a:extLst>
              </a:tr>
              <a:tr h="1045541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GPIO Pins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26716"/>
                  </a:ext>
                </a:extLst>
              </a:tr>
              <a:tr h="692318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UART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56745"/>
                  </a:ext>
                </a:extLst>
              </a:tr>
              <a:tr h="692318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Power Usage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76-760 [mW]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2.2-264[mW]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84-560 [mW]</a:t>
                      </a: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45826"/>
                  </a:ext>
                </a:extLst>
              </a:tr>
              <a:tr h="69231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Cost</a:t>
                      </a:r>
                      <a:endParaRPr lang="en-US" sz="2300" b="0" i="0" u="none" strike="noStrike" noProof="0">
                        <a:effectLst/>
                        <a:latin typeface="Calibri"/>
                      </a:endParaRPr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$15.33*</a:t>
                      </a:r>
                      <a:endParaRPr lang="en-US"/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$23.59*</a:t>
                      </a:r>
                      <a:endParaRPr lang="en-US"/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$39.87*</a:t>
                      </a:r>
                      <a:endParaRPr lang="en-US"/>
                    </a:p>
                  </a:txBody>
                  <a:tcPr marL="282578" marR="0" marT="141289" marB="1412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919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098DA-F0B5-4DD9-9DEC-EAFB662C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Flight Code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44B4B4-2979-4B30-9AC0-D47393D0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1" y="457630"/>
            <a:ext cx="11914122" cy="41500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CB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0592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098DA-F0B5-4DD9-9DEC-EAFB662C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Flight Controller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C31C49-3C6F-4D51-BD6A-88D4A2A0B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59" y="232250"/>
            <a:ext cx="11731697" cy="40105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F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172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098DA-F0B5-4DD9-9DEC-EAFB662C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Sensor Processing</a:t>
            </a:r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C2B430-3DA8-4D81-BCBB-9A1823678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20" t="19733" r="-125" b="37922"/>
          <a:stretch/>
        </p:blipFill>
        <p:spPr>
          <a:xfrm>
            <a:off x="635457" y="1659606"/>
            <a:ext cx="10916463" cy="258320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AA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4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041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BD07E-6690-44E4-931F-3595E387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Linear Altitude Tuning Model</a:t>
            </a:r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B16555-4DEE-409C-8CB9-101163D7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15" y="296644"/>
            <a:ext cx="11247628" cy="453645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E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664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672E-065F-4894-A9C6-C2C857AF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Altitude Nonlinear Response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F53D0-F05E-4E71-87D3-2FE798380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Before Tuning</a:t>
            </a:r>
            <a:endParaRPr lang="en-US"/>
          </a:p>
        </p:txBody>
      </p:sp>
      <p:pic>
        <p:nvPicPr>
          <p:cNvPr id="5" name="Picture 5" descr="A picture containing text, photo, table, looking&#10;&#10;Description generated with very high confidence">
            <a:extLst>
              <a:ext uri="{FF2B5EF4-FFF2-40B4-BE49-F238E27FC236}">
                <a16:creationId xmlns:a16="http://schemas.microsoft.com/office/drawing/2014/main" id="{D3630598-6F66-4038-9536-17DA34403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297" t="7046" r="6914" b="5068"/>
          <a:stretch/>
        </p:blipFill>
        <p:spPr>
          <a:xfrm>
            <a:off x="1509339" y="2978274"/>
            <a:ext cx="4187490" cy="255510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B0DBBF-433C-430B-A58C-E77BE8CB6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After Tuning</a:t>
            </a:r>
            <a:endParaRPr lang="en-US"/>
          </a:p>
        </p:txBody>
      </p:sp>
      <p:pic>
        <p:nvPicPr>
          <p:cNvPr id="9" name="Picture 9" descr="A picture containing text, photo, table, white&#10;&#10;Description generated with very high confidence">
            <a:extLst>
              <a:ext uri="{FF2B5EF4-FFF2-40B4-BE49-F238E27FC236}">
                <a16:creationId xmlns:a16="http://schemas.microsoft.com/office/drawing/2014/main" id="{E73557E7-3595-42F9-8512-9601BCB42D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5619" t="4751" r="6955" b="4255"/>
          <a:stretch/>
        </p:blipFill>
        <p:spPr>
          <a:xfrm>
            <a:off x="6495848" y="2978274"/>
            <a:ext cx="4316303" cy="2508776"/>
          </a:xfrm>
        </p:spPr>
      </p:pic>
    </p:spTree>
    <p:extLst>
      <p:ext uri="{BB962C8B-B14F-4D97-AF65-F5344CB8AC3E}">
        <p14:creationId xmlns:p14="http://schemas.microsoft.com/office/powerpoint/2010/main" val="1682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A8B1A7-B500-48C7-A6D6-A3CFC543C8F9}"/>
              </a:ext>
            </a:extLst>
          </p:cNvPr>
          <p:cNvSpPr txBox="1"/>
          <p:nvPr/>
        </p:nvSpPr>
        <p:spPr>
          <a:xfrm>
            <a:off x="1427365" y="2014268"/>
            <a:ext cx="728926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Many Potential Customers: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Specifically designed for Dr. Shan's research team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Environmental Protection Agency (EPA)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Investigative government agencies 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Local government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Private sector members</a:t>
            </a:r>
          </a:p>
          <a:p>
            <a:endParaRPr lang="en-US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D9AD3-78D1-408D-9B20-838760D769C5}"/>
              </a:ext>
            </a:extLst>
          </p:cNvPr>
          <p:cNvSpPr/>
          <p:nvPr/>
        </p:nvSpPr>
        <p:spPr>
          <a:xfrm>
            <a:off x="1091645" y="1168240"/>
            <a:ext cx="8788393" cy="98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User Analysis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Calibri" panose="020F0502020204030204"/>
            </a:endParaRPr>
          </a:p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5" name="Picture 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2905785C-082A-438B-8337-3F2C7966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266" y="2156732"/>
            <a:ext cx="2409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D71E-13E1-438D-81BA-866E081A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 Analysis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1CC649-6359-47FD-AA5E-BF0C522A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20" t="23973"/>
          <a:stretch/>
        </p:blipFill>
        <p:spPr>
          <a:xfrm>
            <a:off x="1094439" y="1983445"/>
            <a:ext cx="7725148" cy="3795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B3849-F686-4331-A758-7BBBC9E12764}"/>
              </a:ext>
            </a:extLst>
          </p:cNvPr>
          <p:cNvSpPr txBox="1"/>
          <p:nvPr/>
        </p:nvSpPr>
        <p:spPr>
          <a:xfrm>
            <a:off x="8567894" y="2103454"/>
            <a:ext cx="2743199" cy="258532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Receive GPS coordinates via mobile app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Follow path within 3 [m] margin of error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Forward flight speed of 2-4 [m/sec]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Return to starting points after completing flight</a:t>
            </a:r>
          </a:p>
        </p:txBody>
      </p:sp>
    </p:spTree>
    <p:extLst>
      <p:ext uri="{BB962C8B-B14F-4D97-AF65-F5344CB8AC3E}">
        <p14:creationId xmlns:p14="http://schemas.microsoft.com/office/powerpoint/2010/main" val="937886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E1B-C10F-484E-93F6-580A19D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AUTONOMOUS DRONE - Patent No.: US D760,624 S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29C3-0E58-4319-B24A-BDAFF4BC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Inventor</a:t>
            </a:r>
            <a:r>
              <a:rPr lang="en-US"/>
              <a:t>: Antoine </a:t>
            </a:r>
            <a:r>
              <a:rPr lang="en-US" err="1"/>
              <a:t>Balaresque</a:t>
            </a:r>
            <a:r>
              <a:rPr lang="en-US"/>
              <a:t>, Henry W. Bradlow, Robert N. </a:t>
            </a:r>
            <a:r>
              <a:rPr lang="en-US" err="1"/>
              <a:t>Englin</a:t>
            </a:r>
            <a:endParaRPr lang="en-US"/>
          </a:p>
          <a:p>
            <a:r>
              <a:rPr lang="en-US" b="1"/>
              <a:t>Assignee</a:t>
            </a:r>
            <a:r>
              <a:rPr lang="en-US"/>
              <a:t>: Lily Robotics, Inc., San </a:t>
            </a:r>
            <a:r>
              <a:rPr lang="en-US" err="1"/>
              <a:t>Farancisco</a:t>
            </a:r>
            <a:r>
              <a:rPr lang="en-US"/>
              <a:t>, CA (US)</a:t>
            </a:r>
          </a:p>
          <a:p>
            <a:r>
              <a:rPr lang="en-US" b="1"/>
              <a:t>Claim</a:t>
            </a:r>
            <a:r>
              <a:rPr lang="en-US"/>
              <a:t>: The </a:t>
            </a:r>
            <a:r>
              <a:rPr lang="en-US" err="1"/>
              <a:t>omamental</a:t>
            </a:r>
            <a:r>
              <a:rPr lang="en-US"/>
              <a:t> design for an autonomous drone.</a:t>
            </a:r>
          </a:p>
          <a:p>
            <a:r>
              <a:rPr lang="en-US" b="1"/>
              <a:t>Specifications:</a:t>
            </a:r>
          </a:p>
          <a:p>
            <a:pPr marL="858838" lvl="1" indent="-182563">
              <a:buFont typeface="Arial" panose="020B0604020202020204" pitchFamily="34" charset="0"/>
              <a:buChar char="•"/>
            </a:pPr>
            <a:r>
              <a:rPr lang="en-US"/>
              <a:t>Built-in Camera: Yes</a:t>
            </a:r>
          </a:p>
          <a:p>
            <a:pPr marL="858838" lvl="1" indent="-182563">
              <a:buFont typeface="Arial" panose="020B0604020202020204" pitchFamily="34" charset="0"/>
              <a:buChar char="•"/>
            </a:pPr>
            <a:r>
              <a:rPr lang="en-US"/>
              <a:t>Mobile App Control: No</a:t>
            </a:r>
          </a:p>
          <a:p>
            <a:pPr marL="858838" lvl="1" indent="-182563">
              <a:buFont typeface="Arial" panose="020B0604020202020204" pitchFamily="34" charset="0"/>
              <a:buChar char="•"/>
            </a:pPr>
            <a:r>
              <a:rPr lang="en-US"/>
              <a:t>GPS Navigation: No</a:t>
            </a:r>
          </a:p>
          <a:p>
            <a:pPr marL="858838" lvl="1" indent="-182563">
              <a:buFont typeface="Arial" panose="020B0604020202020204" pitchFamily="34" charset="0"/>
              <a:buChar char="•"/>
            </a:pPr>
            <a:r>
              <a:rPr lang="en-US"/>
              <a:t>Autonomous Flight Control: Yes</a:t>
            </a:r>
          </a:p>
          <a:p>
            <a:pPr marL="858838" lvl="1" indent="-182563">
              <a:buFont typeface="Arial" panose="020B0604020202020204" pitchFamily="34" charset="0"/>
              <a:buChar char="•"/>
            </a:pPr>
            <a:r>
              <a:rPr lang="en-US"/>
              <a:t>User Interface Control: No</a:t>
            </a:r>
          </a:p>
          <a:p>
            <a:pPr marL="858838" lvl="1" indent="-182563">
              <a:buFont typeface="Arial" panose="020B0604020202020204" pitchFamily="34" charset="0"/>
              <a:buChar char="•"/>
            </a:pPr>
            <a:r>
              <a:rPr lang="en-US"/>
              <a:t>Bluetooth Communication: 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4FEE8-85AA-42D9-A29E-6E543ABE45EB}"/>
              </a:ext>
            </a:extLst>
          </p:cNvPr>
          <p:cNvSpPr txBox="1"/>
          <p:nvPr/>
        </p:nvSpPr>
        <p:spPr>
          <a:xfrm>
            <a:off x="6126480" y="3179618"/>
            <a:ext cx="4322618" cy="230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Team 10’s Drone Specification:</a:t>
            </a:r>
          </a:p>
          <a:p>
            <a:pPr marL="858838" lvl="1" indent="-182563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Built-in Camera: No</a:t>
            </a:r>
          </a:p>
          <a:p>
            <a:pPr marL="858838" lvl="1" indent="-182563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Mobile App Control: Yes</a:t>
            </a:r>
          </a:p>
          <a:p>
            <a:pPr marL="858838" lvl="1" indent="-182563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GPS Navigation: Yes</a:t>
            </a:r>
          </a:p>
          <a:p>
            <a:pPr marL="858838" lvl="1" indent="-182563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Autonomous Flight Control: Yes</a:t>
            </a:r>
          </a:p>
          <a:p>
            <a:pPr marL="858838" lvl="1" indent="-182563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User Interface Control: Yes</a:t>
            </a:r>
          </a:p>
          <a:p>
            <a:pPr marL="858838" lvl="1" indent="-182563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Bluetooth Communication: Yes</a:t>
            </a:r>
          </a:p>
        </p:txBody>
      </p:sp>
    </p:spTree>
    <p:extLst>
      <p:ext uri="{BB962C8B-B14F-4D97-AF65-F5344CB8AC3E}">
        <p14:creationId xmlns:p14="http://schemas.microsoft.com/office/powerpoint/2010/main" val="962141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E1B-C10F-484E-93F6-580A19D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600">
                <a:cs typeface="Calibri Light"/>
              </a:rPr>
              <a:t>US9891621B2: </a:t>
            </a:r>
            <a:r>
              <a:rPr lang="en-US" sz="3600"/>
              <a:t>Control of an unmanned aerial vehicle through multi-touch interactive visualization</a:t>
            </a:r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29C3-0E58-4319-B24A-BDAFF4BC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Overview of IP</a:t>
            </a:r>
            <a:endParaRPr lang="en-US"/>
          </a:p>
          <a:p>
            <a:pPr marL="383540" lvl="1"/>
            <a:r>
              <a:rPr lang="en-US">
                <a:cs typeface="Calibri" panose="020F0502020204030204"/>
              </a:rPr>
              <a:t>Methodology for user interaction with unmanned aerial vehicle with portable multifunction device (ie. smart phone)</a:t>
            </a:r>
          </a:p>
          <a:p>
            <a:pPr marL="566420" lvl="2"/>
            <a:r>
              <a:rPr lang="en-US">
                <a:cs typeface="Calibri" panose="020F0502020204030204"/>
              </a:rPr>
              <a:t>Camera and RF-based User Tracking</a:t>
            </a:r>
          </a:p>
          <a:p>
            <a:pPr marL="566420" lvl="2"/>
            <a:r>
              <a:rPr lang="en-US">
                <a:cs typeface="Calibri" panose="020F0502020204030204"/>
              </a:rPr>
              <a:t>Gesture Tracking</a:t>
            </a:r>
          </a:p>
          <a:p>
            <a:pPr marL="566420" lvl="2"/>
            <a:r>
              <a:rPr lang="en-US">
                <a:cs typeface="Calibri" panose="020F0502020204030204"/>
              </a:rPr>
              <a:t>Multi-Touch User Input from Device</a:t>
            </a:r>
          </a:p>
          <a:p>
            <a:pPr marL="383540" lvl="1"/>
            <a:r>
              <a:rPr lang="en-US">
                <a:cs typeface="Calibri" panose="020F0502020204030204"/>
              </a:rPr>
              <a:t>"Follower/Tether"</a:t>
            </a:r>
          </a:p>
          <a:p>
            <a:pPr marL="566420" lvl="2"/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Comparison to the Current Project</a:t>
            </a:r>
          </a:p>
          <a:p>
            <a:pPr marL="383540" lvl="1"/>
            <a:r>
              <a:rPr lang="en-US">
                <a:cs typeface="Calibri" panose="020F0502020204030204"/>
              </a:rPr>
              <a:t>No direct user modification of flight once set</a:t>
            </a:r>
          </a:p>
          <a:p>
            <a:pPr marL="566420" lvl="2"/>
            <a:r>
              <a:rPr lang="en-US">
                <a:cs typeface="Calibri" panose="020F0502020204030204"/>
              </a:rPr>
              <a:t>Algorithmic determination of flightplan after waypoints selected in software</a:t>
            </a:r>
          </a:p>
          <a:p>
            <a:pPr marL="566420" lvl="2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622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0E50E5-399B-4863-9BF5-EBBADCEAD88E}"/>
              </a:ext>
            </a:extLst>
          </p:cNvPr>
          <p:cNvSpPr/>
          <p:nvPr/>
        </p:nvSpPr>
        <p:spPr>
          <a:xfrm>
            <a:off x="3072" y="5951152"/>
            <a:ext cx="6277876" cy="67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 Diagram</a:t>
            </a:r>
            <a:endParaRPr lang="en-US">
              <a:ea typeface="+mj-ea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44B54-6FD7-48C6-B5FD-B0600AD4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63" y="234596"/>
            <a:ext cx="10387274" cy="55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0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D71E-13E1-438D-81BA-866E081A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 Analysis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1CC649-6359-47FD-AA5E-BF0C522A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20" t="23973"/>
          <a:stretch/>
        </p:blipFill>
        <p:spPr>
          <a:xfrm>
            <a:off x="1094439" y="1983445"/>
            <a:ext cx="7725148" cy="3795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B3849-F686-4331-A758-7BBBC9E12764}"/>
              </a:ext>
            </a:extLst>
          </p:cNvPr>
          <p:cNvSpPr txBox="1"/>
          <p:nvPr/>
        </p:nvSpPr>
        <p:spPr>
          <a:xfrm>
            <a:off x="8567894" y="2103454"/>
            <a:ext cx="2743199" cy="258532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Receive GPS coordinates via mobile app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Follow path within 3 [m] margin of error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Forward flight speed of 2-4 [m/sec]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Return to starting point after completing flight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249D01EB-9720-4208-85D6-D91B8364DE81}"/>
              </a:ext>
            </a:extLst>
          </p:cNvPr>
          <p:cNvSpPr/>
          <p:nvPr/>
        </p:nvSpPr>
        <p:spPr>
          <a:xfrm>
            <a:off x="7798525" y="3767143"/>
            <a:ext cx="284703" cy="3516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BE03A-9DAF-4A77-98B6-D159AC2382F9}"/>
              </a:ext>
            </a:extLst>
          </p:cNvPr>
          <p:cNvSpPr/>
          <p:nvPr/>
        </p:nvSpPr>
        <p:spPr>
          <a:xfrm>
            <a:off x="1200777" y="2100942"/>
            <a:ext cx="1055076" cy="7871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8F845-7F05-4E5A-B404-C7AECCF5F3C5}"/>
              </a:ext>
            </a:extLst>
          </p:cNvPr>
          <p:cNvSpPr/>
          <p:nvPr/>
        </p:nvSpPr>
        <p:spPr>
          <a:xfrm>
            <a:off x="1200776" y="3407227"/>
            <a:ext cx="1055076" cy="7871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203BD-69AE-42CA-81BE-F10BE0468725}"/>
              </a:ext>
            </a:extLst>
          </p:cNvPr>
          <p:cNvSpPr/>
          <p:nvPr/>
        </p:nvSpPr>
        <p:spPr>
          <a:xfrm>
            <a:off x="4357632" y="3423974"/>
            <a:ext cx="1055076" cy="7871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A34B-B255-4E14-945D-25DE08F5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98A3FF-F406-4BF7-9526-42098547C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90528"/>
              </p:ext>
            </p:extLst>
          </p:nvPr>
        </p:nvGraphicFramePr>
        <p:xfrm>
          <a:off x="2062480" y="1907442"/>
          <a:ext cx="8128000" cy="422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476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7985104"/>
                    </a:ext>
                  </a:extLst>
                </a:gridCol>
              </a:tblGrid>
              <a:tr h="84436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Constraint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Limiting Factors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95952"/>
                  </a:ext>
                </a:extLst>
              </a:tr>
              <a:tr h="84436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Flight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2000"/>
                        <a:t>Battery Life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/>
                        <a:t>Drone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574677"/>
                  </a:ext>
                </a:extLst>
              </a:tr>
              <a:tr h="84436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GPS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2000"/>
                        <a:t>Weather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/>
                        <a:t>Distance to satellite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337044"/>
                  </a:ext>
                </a:extLst>
              </a:tr>
              <a:tr h="84436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Sponsor Donations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 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108058"/>
                  </a:ext>
                </a:extLst>
              </a:tr>
              <a:tr h="8443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/>
                        <a:t>Time to Prototype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CoVid-19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Parts ordering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9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6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07AF-E51E-4A96-9C2D-647307DB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Specifications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C66F-41D6-4B67-A745-697E51BBE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82" y="2036182"/>
            <a:ext cx="10394707" cy="3311189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Maximum Distance</a:t>
            </a:r>
            <a:r>
              <a:rPr lang="en-US" sz="2800">
                <a:cs typeface="Calibri"/>
              </a:rPr>
              <a:t>: ~4 miles round trip*</a:t>
            </a:r>
            <a:endParaRPr lang="en-US">
              <a:cs typeface="Calibri" panose="020F0502020204030204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Maximum Battery Life</a:t>
            </a:r>
            <a:r>
              <a:rPr lang="en-US" sz="2800">
                <a:cs typeface="Calibri"/>
              </a:rPr>
              <a:t>: 16.5 [min] *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ea typeface="+mn-lt"/>
                <a:cs typeface="+mn-lt"/>
              </a:rPr>
              <a:t>App Controlled</a:t>
            </a:r>
            <a:r>
              <a:rPr lang="en-US" sz="2800">
                <a:ea typeface="+mn-lt"/>
                <a:cs typeface="+mn-lt"/>
              </a:rPr>
              <a:t>: Yes</a:t>
            </a:r>
            <a:endParaRPr lang="en-US" sz="2800"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On-board GPS</a:t>
            </a:r>
            <a:r>
              <a:rPr lang="en-US" sz="2800">
                <a:cs typeface="Calibri"/>
              </a:rPr>
              <a:t>: Yes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On-board </a:t>
            </a:r>
            <a:r>
              <a:rPr lang="en-US" sz="2800" b="1" err="1">
                <a:cs typeface="Calibri"/>
              </a:rPr>
              <a:t>BlueTooth</a:t>
            </a:r>
            <a:r>
              <a:rPr lang="en-US" sz="2800">
                <a:cs typeface="Calibri"/>
              </a:rPr>
              <a:t>: Yes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Weight (No load)</a:t>
            </a:r>
            <a:r>
              <a:rPr lang="en-US" sz="2800">
                <a:cs typeface="Calibri"/>
              </a:rPr>
              <a:t>: 3.4 [</a:t>
            </a:r>
            <a:r>
              <a:rPr lang="en-US" sz="2800" err="1">
                <a:cs typeface="Calibri"/>
              </a:rPr>
              <a:t>lbs</a:t>
            </a:r>
            <a:r>
              <a:rPr lang="en-US" sz="2800">
                <a:cs typeface="Calibri"/>
              </a:rPr>
              <a:t>]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Single or General Purpose</a:t>
            </a:r>
            <a:r>
              <a:rPr lang="en-US" sz="2800">
                <a:cs typeface="Calibri"/>
              </a:rPr>
              <a:t>: Single Purpose</a:t>
            </a:r>
          </a:p>
          <a:p>
            <a:pPr marL="383540" lvl="1"/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88238-486C-429C-9A8D-733857FB7048}"/>
              </a:ext>
            </a:extLst>
          </p:cNvPr>
          <p:cNvSpPr txBox="1"/>
          <p:nvPr/>
        </p:nvSpPr>
        <p:spPr>
          <a:xfrm>
            <a:off x="1098096" y="5649686"/>
            <a:ext cx="9995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 Calculated with a 14.8 [V], 4 cell battery, a net weight (with load) of 4.4 [lbs], and a maximum battery discharge of 90%.</a:t>
            </a:r>
          </a:p>
        </p:txBody>
      </p:sp>
    </p:spTree>
    <p:extLst>
      <p:ext uri="{BB962C8B-B14F-4D97-AF65-F5344CB8AC3E}">
        <p14:creationId xmlns:p14="http://schemas.microsoft.com/office/powerpoint/2010/main" val="28879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94-E084-4FFD-B07F-D3557881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Specifications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B84FC3-6D83-49A0-9074-F804A7DD5C02}"/>
              </a:ext>
            </a:extLst>
          </p:cNvPr>
          <p:cNvSpPr txBox="1">
            <a:spLocks/>
          </p:cNvSpPr>
          <p:nvPr/>
        </p:nvSpPr>
        <p:spPr>
          <a:xfrm>
            <a:off x="673116" y="2025296"/>
            <a:ext cx="10301255" cy="409359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Device Compatibility</a:t>
            </a:r>
            <a:r>
              <a:rPr lang="en-US" sz="2800">
                <a:cs typeface="Calibri"/>
              </a:rPr>
              <a:t>: Apple/Android/Google Mobile Devices</a:t>
            </a:r>
            <a:endParaRPr lang="en-US">
              <a:cs typeface="Calibri" panose="020F0502020204030204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Interchangeable Battery</a:t>
            </a:r>
            <a:r>
              <a:rPr lang="en-US" sz="2800">
                <a:cs typeface="Calibri"/>
              </a:rPr>
              <a:t>: Yes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Camera: </a:t>
            </a:r>
            <a:r>
              <a:rPr lang="en-US" sz="2800">
                <a:cs typeface="Calibri"/>
              </a:rPr>
              <a:t>No</a:t>
            </a:r>
            <a:endParaRPr lang="en-US" sz="2800" b="1"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800" b="1">
                <a:cs typeface="Calibri"/>
              </a:rPr>
              <a:t>Flight</a:t>
            </a:r>
            <a:r>
              <a:rPr lang="en-US" sz="2800">
                <a:cs typeface="Calibri"/>
              </a:rPr>
              <a:t>:</a:t>
            </a:r>
          </a:p>
          <a:p>
            <a:pPr marL="566420" lvl="2">
              <a:buFont typeface="Courier New" pitchFamily="34" charset="0"/>
              <a:buChar char="o"/>
            </a:pPr>
            <a:r>
              <a:rPr lang="en-US" sz="2400">
                <a:cs typeface="Calibri"/>
              </a:rPr>
              <a:t> Autonomous Mode Only via Waypoint Navigation</a:t>
            </a:r>
          </a:p>
          <a:p>
            <a:pPr marL="566420" lvl="2">
              <a:buFont typeface="Courier New" pitchFamily="34" charset="0"/>
              <a:buChar char="o"/>
            </a:pPr>
            <a:r>
              <a:rPr lang="en-US" sz="2400">
                <a:cs typeface="Calibri"/>
              </a:rPr>
              <a:t> Automatic Flight Stabilization</a:t>
            </a:r>
          </a:p>
          <a:p>
            <a:pPr marL="566420" lvl="2">
              <a:buFont typeface="Courier New" pitchFamily="34" charset="0"/>
              <a:buChar char="o"/>
            </a:pPr>
            <a:r>
              <a:rPr lang="en-US" sz="2400">
                <a:cs typeface="Calibri"/>
              </a:rPr>
              <a:t> Automatic Landing</a:t>
            </a:r>
          </a:p>
          <a:p>
            <a:pPr marL="566420" lvl="2">
              <a:buFont typeface="Courier New" pitchFamily="34" charset="0"/>
              <a:buChar char="o"/>
            </a:pPr>
            <a:r>
              <a:rPr lang="en-US" sz="2400">
                <a:cs typeface="Calibri"/>
              </a:rPr>
              <a:t> Adjustable Flight Path and Hover Times</a:t>
            </a:r>
          </a:p>
          <a:p>
            <a:pPr marL="566420" lvl="2">
              <a:buFont typeface="Courier New" pitchFamily="34" charset="0"/>
              <a:buChar char="o"/>
            </a:pPr>
            <a:endParaRPr lang="en-US" sz="2400">
              <a:cs typeface="Calibri"/>
            </a:endParaRPr>
          </a:p>
          <a:p>
            <a:pPr marL="383540" lvl="1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561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1436</Words>
  <Application>Microsoft Office PowerPoint</Application>
  <PresentationFormat>Widescreen</PresentationFormat>
  <Paragraphs>373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Arial,Sans-Serif</vt:lpstr>
      <vt:lpstr>Calibri</vt:lpstr>
      <vt:lpstr>Calibri Light</vt:lpstr>
      <vt:lpstr>Cambria Math</vt:lpstr>
      <vt:lpstr>Courier New</vt:lpstr>
      <vt:lpstr>Times New Roman</vt:lpstr>
      <vt:lpstr>Retrospect</vt:lpstr>
      <vt:lpstr>PowerPoint Presentation</vt:lpstr>
      <vt:lpstr>PowerPoint Presentation</vt:lpstr>
      <vt:lpstr>Background</vt:lpstr>
      <vt:lpstr>PowerPoint Presentation</vt:lpstr>
      <vt:lpstr>PowerPoint Presentation</vt:lpstr>
      <vt:lpstr>Goal Analysis</vt:lpstr>
      <vt:lpstr>Constraints</vt:lpstr>
      <vt:lpstr>Key Specifications</vt:lpstr>
      <vt:lpstr>More Specifications</vt:lpstr>
      <vt:lpstr>Schedule</vt:lpstr>
      <vt:lpstr>Application Programming Schedule</vt:lpstr>
      <vt:lpstr>Application Controller Subtasks</vt:lpstr>
      <vt:lpstr>Quadcopter Construction Schedule</vt:lpstr>
      <vt:lpstr>Construction Subtasks</vt:lpstr>
      <vt:lpstr>Flight Control Unit Programming Schedule</vt:lpstr>
      <vt:lpstr>Flight Controller Subtasks</vt:lpstr>
      <vt:lpstr>Test Plan</vt:lpstr>
      <vt:lpstr>Total Budget</vt:lpstr>
      <vt:lpstr>Standards</vt:lpstr>
      <vt:lpstr>Government Drone Standards</vt:lpstr>
      <vt:lpstr>Retail Drone Standards</vt:lpstr>
      <vt:lpstr>Risk Management</vt:lpstr>
      <vt:lpstr>Mitigation Plan</vt:lpstr>
      <vt:lpstr>PowerPoint Presentation</vt:lpstr>
      <vt:lpstr>PowerPoint Presentation</vt:lpstr>
      <vt:lpstr>Project Appendix</vt:lpstr>
      <vt:lpstr>Hardware Construction Diagram</vt:lpstr>
      <vt:lpstr>Drone Performance Calculation</vt:lpstr>
      <vt:lpstr>Flight Code Specifications</vt:lpstr>
      <vt:lpstr>Simulation Model</vt:lpstr>
      <vt:lpstr>PowerPoint Presentation</vt:lpstr>
      <vt:lpstr>PowerPoint Presentation</vt:lpstr>
      <vt:lpstr>Project Planning and Task Deliberation</vt:lpstr>
      <vt:lpstr>Flight Control Unit Selection</vt:lpstr>
      <vt:lpstr>Flight Code</vt:lpstr>
      <vt:lpstr>Flight Controller</vt:lpstr>
      <vt:lpstr>Sensor Processing</vt:lpstr>
      <vt:lpstr>Linear Altitude Tuning Model</vt:lpstr>
      <vt:lpstr>Altitude Nonlinear Response</vt:lpstr>
      <vt:lpstr>Goal Analysis</vt:lpstr>
      <vt:lpstr>AUTONOMOUS DRONE - Patent No.: US D760,624 S</vt:lpstr>
      <vt:lpstr>US9891621B2: Control of an unmanned aerial vehicle through multi-touch interactive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Nguyen</dc:creator>
  <cp:lastModifiedBy>19729995496</cp:lastModifiedBy>
  <cp:revision>11</cp:revision>
  <dcterms:created xsi:type="dcterms:W3CDTF">2020-05-01T18:42:15Z</dcterms:created>
  <dcterms:modified xsi:type="dcterms:W3CDTF">2020-10-14T04:09:43Z</dcterms:modified>
</cp:coreProperties>
</file>