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5" d="100"/>
          <a:sy n="65" d="100"/>
        </p:scale>
        <p:origin x="84"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4D3414-F5CA-4912-B0AF-DF48A574C0B3}" type="datetimeFigureOut">
              <a:rPr lang="en-GB" smtClean="0"/>
              <a:t>25/03/2019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315921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4D3414-F5CA-4912-B0AF-DF48A574C0B3}" type="datetimeFigureOut">
              <a:rPr lang="en-GB" smtClean="0"/>
              <a:t>25/03/2019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77246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4D3414-F5CA-4912-B0AF-DF48A574C0B3}" type="datetimeFigureOut">
              <a:rPr lang="en-GB" smtClean="0"/>
              <a:t>25/03/2019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1042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4D3414-F5CA-4912-B0AF-DF48A574C0B3}" type="datetimeFigureOut">
              <a:rPr lang="en-GB" smtClean="0"/>
              <a:t>25/03/2019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316106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4D3414-F5CA-4912-B0AF-DF48A574C0B3}" type="datetimeFigureOut">
              <a:rPr lang="en-GB" smtClean="0"/>
              <a:t>25/03/2019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237563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4D3414-F5CA-4912-B0AF-DF48A574C0B3}" type="datetimeFigureOut">
              <a:rPr lang="en-GB" smtClean="0"/>
              <a:t>25/03/2019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258850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4D3414-F5CA-4912-B0AF-DF48A574C0B3}" type="datetimeFigureOut">
              <a:rPr lang="en-GB" smtClean="0"/>
              <a:t>25/03/2019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93636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4D3414-F5CA-4912-B0AF-DF48A574C0B3}" type="datetimeFigureOut">
              <a:rPr lang="en-GB" smtClean="0"/>
              <a:t>25/03/2019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262316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D3414-F5CA-4912-B0AF-DF48A574C0B3}" type="datetimeFigureOut">
              <a:rPr lang="en-GB" smtClean="0"/>
              <a:t>25/03/2019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165728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D3414-F5CA-4912-B0AF-DF48A574C0B3}" type="datetimeFigureOut">
              <a:rPr lang="en-GB" smtClean="0"/>
              <a:t>25/03/2019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221038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D3414-F5CA-4912-B0AF-DF48A574C0B3}" type="datetimeFigureOut">
              <a:rPr lang="en-GB" smtClean="0"/>
              <a:t>25/03/2019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8D0513-6377-463B-ADBF-0C79FA00124D}" type="slidenum">
              <a:rPr lang="en-GB" smtClean="0"/>
              <a:t>‹#›</a:t>
            </a:fld>
            <a:endParaRPr lang="en-GB"/>
          </a:p>
        </p:txBody>
      </p:sp>
    </p:spTree>
    <p:extLst>
      <p:ext uri="{BB962C8B-B14F-4D97-AF65-F5344CB8AC3E}">
        <p14:creationId xmlns:p14="http://schemas.microsoft.com/office/powerpoint/2010/main" val="108845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D3414-F5CA-4912-B0AF-DF48A574C0B3}" type="datetimeFigureOut">
              <a:rPr lang="en-GB" smtClean="0"/>
              <a:t>25/03/2019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D0513-6377-463B-ADBF-0C79FA00124D}" type="slidenum">
              <a:rPr lang="en-GB" smtClean="0"/>
              <a:t>‹#›</a:t>
            </a:fld>
            <a:endParaRPr lang="en-GB"/>
          </a:p>
        </p:txBody>
      </p:sp>
    </p:spTree>
    <p:extLst>
      <p:ext uri="{BB962C8B-B14F-4D97-AF65-F5344CB8AC3E}">
        <p14:creationId xmlns:p14="http://schemas.microsoft.com/office/powerpoint/2010/main" val="301902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2.mmu.ac.uk/media/mmuacuk/content/documents/rke/ethical_framework.do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2.mmu.ac.uk/research/staff/ethics-and-governance/ethic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2.mmu.ac.uk/media/mmuacuk/content/documents/research/Policy-for-Unit-Applications-for-Ethical-Approval-v1,-June-2018,-final-version.docx" TargetMode="External"/><Relationship Id="rId3" Type="http://schemas.openxmlformats.org/officeDocument/2006/relationships/hyperlink" Target="https://www2.mmu.ac.uk/media/mmuacuk/content/documents/rke/Consent-Form-template.docx" TargetMode="External"/><Relationship Id="rId7" Type="http://schemas.openxmlformats.org/officeDocument/2006/relationships/hyperlink" Target="http://www.mmu.ac.uk/health-and-safety/policy/risk-assessment-form.doc" TargetMode="External"/><Relationship Id="rId12" Type="http://schemas.openxmlformats.org/officeDocument/2006/relationships/hyperlink" Target="https://www2.mmu.ac.uk/isds/information-security/policies/" TargetMode="External"/><Relationship Id="rId2" Type="http://schemas.openxmlformats.org/officeDocument/2006/relationships/hyperlink" Target="https://www2.mmu.ac.uk/media/mmuacuk/content/documents/rke/ethical_framework.doc" TargetMode="External"/><Relationship Id="rId1" Type="http://schemas.openxmlformats.org/officeDocument/2006/relationships/slideLayout" Target="../slideLayouts/slideLayout2.xml"/><Relationship Id="rId6" Type="http://schemas.openxmlformats.org/officeDocument/2006/relationships/hyperlink" Target="https://www2.mmu.ac.uk/media/mmuacuk/content/documents/research/MMU-Research-Insurance-Checklist-amended-13.06.18.docx" TargetMode="External"/><Relationship Id="rId11" Type="http://schemas.openxmlformats.org/officeDocument/2006/relationships/hyperlink" Target="https://www2.mmu.ac.uk/media/mmuacuk/content/documents/research/Information-Security-Project-Template.docx" TargetMode="External"/><Relationship Id="rId5" Type="http://schemas.openxmlformats.org/officeDocument/2006/relationships/hyperlink" Target="https://www2.mmu.ac.uk/media/mmuacuk/content/documents/research/Participant-Information-Sheet.docx" TargetMode="External"/><Relationship Id="rId10" Type="http://schemas.openxmlformats.org/officeDocument/2006/relationships/hyperlink" Target="https://www2.mmu.ac.uk/media/mmuacuk/content/documents/research/TEMPLATE-Privacy-impact-assessment.docx" TargetMode="External"/><Relationship Id="rId4" Type="http://schemas.openxmlformats.org/officeDocument/2006/relationships/hyperlink" Target="https://www2.mmu.ac.uk/media/mmuacuk/content/documents/research/sop/SOP16-Prevent-Duty-in-Research-Feb-2018---SOP---Form--final-approved-uploaded-1.docx" TargetMode="External"/><Relationship Id="rId9" Type="http://schemas.openxmlformats.org/officeDocument/2006/relationships/hyperlink" Target="https://www2.mmu.ac.uk/media/mmuacuk/content/documents/research/PIA-SCREENING-QUESTIONNAIR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10"/>
            <a:ext cx="9144000" cy="931026"/>
          </a:xfrm>
        </p:spPr>
        <p:txBody>
          <a:bodyPr anchor="t"/>
          <a:lstStyle/>
          <a:p>
            <a:r>
              <a:rPr lang="en-GB" dirty="0" smtClean="0"/>
              <a:t>Ethics</a:t>
            </a:r>
            <a:endParaRPr lang="en-GB" dirty="0"/>
          </a:p>
        </p:txBody>
      </p:sp>
      <p:sp>
        <p:nvSpPr>
          <p:cNvPr id="4" name="TextBox 3"/>
          <p:cNvSpPr txBox="1"/>
          <p:nvPr/>
        </p:nvSpPr>
        <p:spPr>
          <a:xfrm>
            <a:off x="1235242" y="6280484"/>
            <a:ext cx="9432758" cy="307777"/>
          </a:xfrm>
          <a:prstGeom prst="rect">
            <a:avLst/>
          </a:prstGeom>
          <a:noFill/>
        </p:spPr>
        <p:txBody>
          <a:bodyPr wrap="square" rtlCol="0">
            <a:spAutoFit/>
          </a:bodyPr>
          <a:lstStyle/>
          <a:p>
            <a:r>
              <a:rPr lang="en-US" sz="1400" dirty="0" smtClean="0"/>
              <a:t>"The appearance of U.S. Department of Defense (DoD) visual information does not imply or constitute DoD endorsement."</a:t>
            </a:r>
            <a:endParaRPr lang="en-GB"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83" y="1401368"/>
            <a:ext cx="6924675" cy="4618758"/>
          </a:xfrm>
          <a:prstGeom prst="rect">
            <a:avLst/>
          </a:prstGeom>
        </p:spPr>
      </p:pic>
      <p:sp>
        <p:nvSpPr>
          <p:cNvPr id="5" name="TextBox 4"/>
          <p:cNvSpPr txBox="1"/>
          <p:nvPr/>
        </p:nvSpPr>
        <p:spPr>
          <a:xfrm>
            <a:off x="3038474" y="5650794"/>
            <a:ext cx="5400675" cy="369332"/>
          </a:xfrm>
          <a:prstGeom prst="rect">
            <a:avLst/>
          </a:prstGeom>
          <a:solidFill>
            <a:schemeClr val="bg1">
              <a:alpha val="38000"/>
            </a:schemeClr>
          </a:solidFill>
        </p:spPr>
        <p:txBody>
          <a:bodyPr wrap="square" rtlCol="0">
            <a:spAutoFit/>
          </a:bodyPr>
          <a:lstStyle/>
          <a:p>
            <a:r>
              <a:rPr lang="en-GB" dirty="0" smtClean="0">
                <a:solidFill>
                  <a:schemeClr val="accent5">
                    <a:lumMod val="50000"/>
                  </a:schemeClr>
                </a:solidFill>
              </a:rPr>
              <a:t>Sorting out ethics can feel like a bit of a minefield</a:t>
            </a:r>
            <a:endParaRPr lang="en-GB" dirty="0">
              <a:solidFill>
                <a:schemeClr val="accent5">
                  <a:lumMod val="50000"/>
                </a:schemeClr>
              </a:solidFill>
            </a:endParaRPr>
          </a:p>
        </p:txBody>
      </p:sp>
    </p:spTree>
    <p:extLst>
      <p:ext uri="{BB962C8B-B14F-4D97-AF65-F5344CB8AC3E}">
        <p14:creationId xmlns:p14="http://schemas.microsoft.com/office/powerpoint/2010/main" val="3944083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this document first</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effectLst/>
                <a:hlinkClick r:id="rId2"/>
              </a:rPr>
              <a:t>Ethical Framework (Word file)</a:t>
            </a:r>
            <a:r>
              <a:rPr lang="en-GB" dirty="0" smtClean="0">
                <a:effectLst/>
              </a:rPr>
              <a:t>‌</a:t>
            </a:r>
          </a:p>
          <a:p>
            <a:pPr marL="0" indent="0">
              <a:buNone/>
            </a:pPr>
            <a:endParaRPr lang="en-GB" b="1" dirty="0" smtClean="0"/>
          </a:p>
          <a:p>
            <a:pPr marL="0" indent="0">
              <a:buNone/>
            </a:pPr>
            <a:r>
              <a:rPr lang="en-GB" b="1" dirty="0" smtClean="0"/>
              <a:t>THE </a:t>
            </a:r>
            <a:r>
              <a:rPr lang="en-GB" b="1" dirty="0"/>
              <a:t>UNIVERSITY’S ACADEMIC ETHICAL FRAMEWORK </a:t>
            </a:r>
            <a:endParaRPr lang="en-GB" dirty="0"/>
          </a:p>
          <a:p>
            <a:pPr marL="0" indent="0">
              <a:buNone/>
            </a:pPr>
            <a:r>
              <a:rPr lang="en-GB" b="1" dirty="0"/>
              <a:t>1. Introduction</a:t>
            </a:r>
            <a:endParaRPr lang="en-GB" dirty="0"/>
          </a:p>
          <a:p>
            <a:pPr marL="0" indent="0">
              <a:buNone/>
            </a:pPr>
            <a:r>
              <a:rPr lang="en-GB" i="1" dirty="0"/>
              <a:t>1.1</a:t>
            </a:r>
            <a:r>
              <a:rPr lang="en-GB" dirty="0"/>
              <a:t> This document sets out a framework through which staff and students of the University give consideration to the ethical implications associated with any academic activities with which they engage. The framework and its application will be kept under review by the Academic Board’s Ethics Committee and, where considered necessary, further Guidance Notes consistent with the principles and requirements of the framework will be produced so as to inform and disseminate good practice.</a:t>
            </a:r>
          </a:p>
          <a:p>
            <a:endParaRPr lang="en-GB" dirty="0"/>
          </a:p>
        </p:txBody>
      </p:sp>
    </p:spTree>
    <p:extLst>
      <p:ext uri="{BB962C8B-B14F-4D97-AF65-F5344CB8AC3E}">
        <p14:creationId xmlns:p14="http://schemas.microsoft.com/office/powerpoint/2010/main" val="1791823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 with your supervisor</a:t>
            </a:r>
            <a:endParaRPr lang="en-GB" dirty="0"/>
          </a:p>
        </p:txBody>
      </p:sp>
      <p:sp>
        <p:nvSpPr>
          <p:cNvPr id="3" name="Content Placeholder 2"/>
          <p:cNvSpPr>
            <a:spLocks noGrp="1"/>
          </p:cNvSpPr>
          <p:nvPr>
            <p:ph idx="1"/>
          </p:nvPr>
        </p:nvSpPr>
        <p:spPr/>
        <p:txBody>
          <a:bodyPr/>
          <a:lstStyle/>
          <a:p>
            <a:r>
              <a:rPr lang="en-GB" dirty="0" smtClean="0"/>
              <a:t>If you have been allocated a project set by a </a:t>
            </a:r>
            <a:r>
              <a:rPr lang="en-GB" dirty="0" err="1" smtClean="0"/>
              <a:t>superviser</a:t>
            </a:r>
            <a:r>
              <a:rPr lang="en-GB" dirty="0" smtClean="0"/>
              <a:t>, your supervisor will have an idea of the ethics requirements</a:t>
            </a:r>
          </a:p>
          <a:p>
            <a:endParaRPr lang="en-GB" dirty="0"/>
          </a:p>
          <a:p>
            <a:r>
              <a:rPr lang="en-GB" dirty="0" smtClean="0"/>
              <a:t>If you have specified a project which has no connection with your supervisor’s research, do not expect as </a:t>
            </a:r>
            <a:r>
              <a:rPr lang="en-GB" smtClean="0"/>
              <a:t>much support</a:t>
            </a:r>
            <a:endParaRPr lang="en-GB" dirty="0"/>
          </a:p>
        </p:txBody>
      </p:sp>
    </p:spTree>
    <p:extLst>
      <p:ext uri="{BB962C8B-B14F-4D97-AF65-F5344CB8AC3E}">
        <p14:creationId xmlns:p14="http://schemas.microsoft.com/office/powerpoint/2010/main" val="4095519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research ethics?</a:t>
            </a:r>
            <a:endParaRPr lang="en-GB" dirty="0"/>
          </a:p>
        </p:txBody>
      </p:sp>
      <p:sp>
        <p:nvSpPr>
          <p:cNvPr id="3" name="Content Placeholder 2"/>
          <p:cNvSpPr>
            <a:spLocks noGrp="1"/>
          </p:cNvSpPr>
          <p:nvPr>
            <p:ph idx="1"/>
          </p:nvPr>
        </p:nvSpPr>
        <p:spPr/>
        <p:txBody>
          <a:bodyPr>
            <a:normAutofit/>
          </a:bodyPr>
          <a:lstStyle/>
          <a:p>
            <a:r>
              <a:rPr lang="en-US" dirty="0" smtClean="0"/>
              <a:t>Research ethics are a set of principles addressing how researchers and research </a:t>
            </a:r>
            <a:r>
              <a:rPr lang="en-US" dirty="0" err="1" smtClean="0"/>
              <a:t>organisations</a:t>
            </a:r>
            <a:r>
              <a:rPr lang="en-US" dirty="0" smtClean="0"/>
              <a:t> should conduct themselves when dealing with research participants, their data or tissue, other researchers and colleagues, the users of their research and society in general. The principles apply whether at every stage throughout the career of a researcher from undergraduate student onward.</a:t>
            </a:r>
          </a:p>
          <a:p>
            <a:r>
              <a:rPr lang="en-US" dirty="0" smtClean="0"/>
              <a:t>The process of ethical review is not intended to impede research activity, but to support the researcher in considering the ethical issues and how to manage them, the process also addresses any potential risks to both the researcher and any participants.</a:t>
            </a:r>
            <a:endParaRPr lang="en-US" dirty="0"/>
          </a:p>
        </p:txBody>
      </p:sp>
    </p:spTree>
    <p:extLst>
      <p:ext uri="{BB962C8B-B14F-4D97-AF65-F5344CB8AC3E}">
        <p14:creationId xmlns:p14="http://schemas.microsoft.com/office/powerpoint/2010/main" val="1325478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Why are research ethics important?</a:t>
            </a:r>
            <a:endParaRPr lang="en-GB" dirty="0"/>
          </a:p>
        </p:txBody>
      </p:sp>
      <p:sp>
        <p:nvSpPr>
          <p:cNvPr id="3" name="Content Placeholder 2"/>
          <p:cNvSpPr>
            <a:spLocks noGrp="1"/>
          </p:cNvSpPr>
          <p:nvPr>
            <p:ph idx="1"/>
          </p:nvPr>
        </p:nvSpPr>
        <p:spPr>
          <a:xfrm>
            <a:off x="457200" y="1473200"/>
            <a:ext cx="4524375" cy="1431925"/>
          </a:xfrm>
        </p:spPr>
        <p:txBody>
          <a:bodyPr/>
          <a:lstStyle/>
          <a:p>
            <a:pPr marL="0" indent="0">
              <a:buNone/>
            </a:pPr>
            <a:r>
              <a:rPr lang="en-GB" smtClean="0"/>
              <a:t>How many can we get?</a:t>
            </a:r>
          </a:p>
          <a:p>
            <a:pPr lvl="1"/>
            <a:r>
              <a:rPr lang="en-GB" smtClean="0"/>
              <a:t>Post-it exercise</a:t>
            </a:r>
            <a:endParaRPr lang="en-GB" dirty="0"/>
          </a:p>
        </p:txBody>
      </p:sp>
    </p:spTree>
    <p:extLst>
      <p:ext uri="{BB962C8B-B14F-4D97-AF65-F5344CB8AC3E}">
        <p14:creationId xmlns:p14="http://schemas.microsoft.com/office/powerpoint/2010/main" val="13613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3">
                                            <p:txEl>
                                              <p:pRg st="0" end="0"/>
                                            </p:txEl>
                                          </p:spTgt>
                                        </p:tgtEl>
                                      </p:cBhvr>
                                    </p:animEffect>
                                    <p:set>
                                      <p:cBhvr>
                                        <p:cTn id="7" dur="1" fill="hold">
                                          <p:stCondLst>
                                            <p:cond delay="29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3000"/>
                                        <p:tgtEl>
                                          <p:spTgt spid="3">
                                            <p:txEl>
                                              <p:pRg st="1" end="1"/>
                                            </p:txEl>
                                          </p:spTgt>
                                        </p:tgtEl>
                                      </p:cBhvr>
                                    </p:animEffect>
                                    <p:set>
                                      <p:cBhvr>
                                        <p:cTn id="10" dur="1" fill="hold">
                                          <p:stCondLst>
                                            <p:cond delay="2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1092" y="1016000"/>
            <a:ext cx="10025350" cy="517064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Ethics is an essential element of good research governance</a:t>
            </a:r>
          </a:p>
          <a:p>
            <a:pPr marL="285750" indent="-285750">
              <a:buFont typeface="Wingdings" panose="05000000000000000000" pitchFamily="2" charset="2"/>
              <a:buChar char="Ø"/>
            </a:pPr>
            <a:r>
              <a:rPr lang="en-US" sz="2400" dirty="0" smtClean="0"/>
              <a:t>It helps to support detailed research design and project planning – leading to better experiments and questionnaires</a:t>
            </a:r>
          </a:p>
          <a:p>
            <a:pPr marL="285750" indent="-285750">
              <a:buFont typeface="Wingdings" panose="05000000000000000000" pitchFamily="2" charset="2"/>
              <a:buChar char="Ø"/>
            </a:pPr>
            <a:r>
              <a:rPr lang="en-US" sz="2400" dirty="0" smtClean="0"/>
              <a:t>It is not restricted to medical trials - all types of research must consider ethical issues</a:t>
            </a:r>
          </a:p>
          <a:p>
            <a:pPr marL="285750" indent="-285750">
              <a:buFont typeface="Wingdings" panose="05000000000000000000" pitchFamily="2" charset="2"/>
              <a:buChar char="Ø"/>
            </a:pPr>
            <a:r>
              <a:rPr lang="en-US" sz="2400" dirty="0" smtClean="0"/>
              <a:t>It is vital to consider the ethical consequences of research to avoid bad practice, harm or stress, loss of data, etc.</a:t>
            </a:r>
          </a:p>
          <a:p>
            <a:pPr marL="285750" indent="-285750">
              <a:buFont typeface="Wingdings" panose="05000000000000000000" pitchFamily="2" charset="2"/>
              <a:buChar char="Ø"/>
            </a:pPr>
            <a:r>
              <a:rPr lang="en-US" sz="2400" dirty="0" smtClean="0"/>
              <a:t>Some research may require high level approval in order to be covered by MMU’s insurance: Human tissue, Human embryos, Genetically modified organisms, Animal experimentation, Research Council applications, participants under the age of 16 or pregnant women</a:t>
            </a:r>
          </a:p>
          <a:p>
            <a:pPr marL="285750" indent="-285750">
              <a:buFont typeface="Wingdings" panose="05000000000000000000" pitchFamily="2" charset="2"/>
              <a:buChar char="Ø"/>
            </a:pPr>
            <a:r>
              <a:rPr lang="en-US" sz="2400" dirty="0" smtClean="0"/>
              <a:t>Failure to gain the appropriate approval could be viewed as research misconduct and may have serious repercussions.</a:t>
            </a:r>
          </a:p>
          <a:p>
            <a:endParaRPr lang="en-GB" dirty="0"/>
          </a:p>
        </p:txBody>
      </p:sp>
    </p:spTree>
    <p:extLst>
      <p:ext uri="{BB962C8B-B14F-4D97-AF65-F5344CB8AC3E}">
        <p14:creationId xmlns:p14="http://schemas.microsoft.com/office/powerpoint/2010/main" val="34773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Some projects have more complex ethics than others</a:t>
            </a:r>
            <a:endParaRPr lang="en-GB" dirty="0"/>
          </a:p>
        </p:txBody>
      </p:sp>
      <p:sp>
        <p:nvSpPr>
          <p:cNvPr id="3" name="Content Placeholder 2"/>
          <p:cNvSpPr>
            <a:spLocks noGrp="1"/>
          </p:cNvSpPr>
          <p:nvPr>
            <p:ph idx="1"/>
          </p:nvPr>
        </p:nvSpPr>
        <p:spPr/>
        <p:txBody>
          <a:bodyPr/>
          <a:lstStyle/>
          <a:p>
            <a:r>
              <a:rPr lang="en-US" dirty="0" smtClean="0"/>
              <a:t>Ethical review may be a legal requirement, if your project involves any of the following you should refer to the legislation section below </a:t>
            </a:r>
          </a:p>
          <a:p>
            <a:pPr lvl="1"/>
            <a:r>
              <a:rPr lang="en-US" dirty="0" smtClean="0"/>
              <a:t>Adults lacking the capacity to provide consent</a:t>
            </a:r>
          </a:p>
          <a:p>
            <a:pPr lvl="1"/>
            <a:r>
              <a:rPr lang="en-US" dirty="0" smtClean="0"/>
              <a:t>NHS patients (or their close relatives), staff, facilities, premises, data or tissue</a:t>
            </a:r>
          </a:p>
          <a:p>
            <a:pPr lvl="1"/>
            <a:r>
              <a:rPr lang="en-US" dirty="0" smtClean="0"/>
              <a:t>Medical devices (this includes creams/ointments, bandages and prosthetics etc.)</a:t>
            </a:r>
          </a:p>
          <a:p>
            <a:pPr lvl="1"/>
            <a:r>
              <a:rPr lang="en-US" dirty="0" smtClean="0"/>
              <a:t>Genetically modified materials</a:t>
            </a:r>
          </a:p>
          <a:p>
            <a:pPr lvl="1"/>
            <a:r>
              <a:rPr lang="en-US" dirty="0" smtClean="0"/>
              <a:t>Drugs or medicines (licensed or unlicensed)</a:t>
            </a:r>
          </a:p>
          <a:p>
            <a:pPr marL="0" indent="0">
              <a:buNone/>
            </a:pPr>
            <a:endParaRPr lang="en-GB" dirty="0"/>
          </a:p>
        </p:txBody>
      </p:sp>
    </p:spTree>
    <p:extLst>
      <p:ext uri="{BB962C8B-B14F-4D97-AF65-F5344CB8AC3E}">
        <p14:creationId xmlns:p14="http://schemas.microsoft.com/office/powerpoint/2010/main" val="2674279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Outcome</a:t>
            </a:r>
            <a:endParaRPr lang="en-GB" dirty="0"/>
          </a:p>
        </p:txBody>
      </p:sp>
      <p:sp>
        <p:nvSpPr>
          <p:cNvPr id="3" name="Content Placeholder 2"/>
          <p:cNvSpPr>
            <a:spLocks noGrp="1"/>
          </p:cNvSpPr>
          <p:nvPr>
            <p:ph idx="1"/>
          </p:nvPr>
        </p:nvSpPr>
        <p:spPr/>
        <p:txBody>
          <a:bodyPr/>
          <a:lstStyle/>
          <a:p>
            <a:r>
              <a:rPr lang="en-US" dirty="0" smtClean="0"/>
              <a:t>When ethics are considered, this should ensure that the work is acceptable to the research community and other users of the research results.</a:t>
            </a:r>
          </a:p>
          <a:p>
            <a:r>
              <a:rPr lang="en-US" dirty="0" smtClean="0"/>
              <a:t>Permission to do it / co-operate with others</a:t>
            </a:r>
            <a:endParaRPr lang="en-GB" dirty="0"/>
          </a:p>
        </p:txBody>
      </p:sp>
    </p:spTree>
    <p:extLst>
      <p:ext uri="{BB962C8B-B14F-4D97-AF65-F5344CB8AC3E}">
        <p14:creationId xmlns:p14="http://schemas.microsoft.com/office/powerpoint/2010/main" val="452282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Responsibility</a:t>
            </a:r>
            <a:endParaRPr lang="en-GB" dirty="0"/>
          </a:p>
        </p:txBody>
      </p:sp>
      <p:sp>
        <p:nvSpPr>
          <p:cNvPr id="3" name="Content Placeholder 2"/>
          <p:cNvSpPr>
            <a:spLocks noGrp="1"/>
          </p:cNvSpPr>
          <p:nvPr>
            <p:ph idx="1"/>
          </p:nvPr>
        </p:nvSpPr>
        <p:spPr/>
        <p:txBody>
          <a:bodyPr/>
          <a:lstStyle/>
          <a:p>
            <a:r>
              <a:rPr lang="en-GB" dirty="0" smtClean="0"/>
              <a:t>The researcher</a:t>
            </a:r>
          </a:p>
          <a:p>
            <a:pPr lvl="1">
              <a:buFont typeface="Wingdings" panose="05000000000000000000" pitchFamily="2" charset="2"/>
              <a:buChar char="Ø"/>
            </a:pPr>
            <a:r>
              <a:rPr lang="en-GB" dirty="0" smtClean="0"/>
              <a:t>This means YOU</a:t>
            </a:r>
          </a:p>
          <a:p>
            <a:endParaRPr lang="en-GB" dirty="0"/>
          </a:p>
          <a:p>
            <a:r>
              <a:rPr lang="en-GB" dirty="0" smtClean="0"/>
              <a:t>How to do it?</a:t>
            </a:r>
          </a:p>
          <a:p>
            <a:pPr lvl="1">
              <a:buFont typeface="Wingdings" panose="05000000000000000000" pitchFamily="2" charset="2"/>
              <a:buChar char="Ø"/>
            </a:pPr>
            <a:r>
              <a:rPr lang="en-GB" dirty="0" smtClean="0"/>
              <a:t>Ethos</a:t>
            </a:r>
            <a:endParaRPr lang="en-GB" dirty="0"/>
          </a:p>
        </p:txBody>
      </p:sp>
    </p:spTree>
    <p:extLst>
      <p:ext uri="{BB962C8B-B14F-4D97-AF65-F5344CB8AC3E}">
        <p14:creationId xmlns:p14="http://schemas.microsoft.com/office/powerpoint/2010/main" val="259314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9990" y="848299"/>
            <a:ext cx="7844010" cy="4893647"/>
          </a:xfrm>
          <a:prstGeom prst="rect">
            <a:avLst/>
          </a:prstGeom>
        </p:spPr>
        <p:txBody>
          <a:bodyPr wrap="square">
            <a:spAutoFit/>
          </a:bodyPr>
          <a:lstStyle/>
          <a:p>
            <a:r>
              <a:rPr lang="en-US" sz="2400" b="1" dirty="0" smtClean="0">
                <a:hlinkClick r:id="rId2"/>
              </a:rPr>
              <a:t>https://www2.mmu.ac.uk/research/staff/ethics-and-governance/ethics/</a:t>
            </a:r>
            <a:endParaRPr lang="en-US" sz="2400" b="1" dirty="0" smtClean="0"/>
          </a:p>
          <a:p>
            <a:endParaRPr lang="en-US" sz="2400" b="1" dirty="0"/>
          </a:p>
          <a:p>
            <a:r>
              <a:rPr lang="en-US" sz="2400" b="1" dirty="0" err="1" smtClean="0"/>
              <a:t>EthOS</a:t>
            </a:r>
            <a:r>
              <a:rPr lang="en-US" sz="2400" b="1" dirty="0" smtClean="0"/>
              <a:t>, Forms and Guidance</a:t>
            </a:r>
          </a:p>
          <a:p>
            <a:r>
              <a:rPr lang="en-US" sz="2400" b="1" dirty="0" smtClean="0">
                <a:effectLst/>
              </a:rPr>
              <a:t>How to Apply</a:t>
            </a:r>
          </a:p>
          <a:p>
            <a:r>
              <a:rPr lang="en-US" sz="2400" dirty="0" smtClean="0">
                <a:effectLst/>
              </a:rPr>
              <a:t>‌‌Ethical applications at Manchester Met are submitted and processed via </a:t>
            </a:r>
            <a:r>
              <a:rPr lang="en-US" sz="2400" dirty="0" err="1" smtClean="0">
                <a:effectLst/>
              </a:rPr>
              <a:t>EthOS</a:t>
            </a:r>
            <a:r>
              <a:rPr lang="en-US" sz="2400" dirty="0" smtClean="0">
                <a:effectLst/>
              </a:rPr>
              <a:t>. Use your standard university credentials to log in and select the application route most appropriate for you. If you are unsure of the application route you should use, please contact your faculty research officer (details can be found below).</a:t>
            </a:r>
          </a:p>
          <a:p>
            <a:endParaRPr lang="en-US" sz="2400" dirty="0" smtClean="0">
              <a:effectLst/>
            </a:endParaRPr>
          </a:p>
          <a:p>
            <a:r>
              <a:rPr lang="en-US" sz="2400" dirty="0" smtClean="0"/>
              <a:t>Click on </a:t>
            </a:r>
            <a:r>
              <a:rPr lang="en-US" sz="2400" dirty="0" smtClean="0">
                <a:solidFill>
                  <a:srgbClr val="00B0F0"/>
                </a:solidFill>
              </a:rPr>
              <a:t>Access Ethos </a:t>
            </a:r>
            <a:r>
              <a:rPr lang="en-US" sz="2400" dirty="0" smtClean="0"/>
              <a:t>Link</a:t>
            </a:r>
            <a:endParaRPr lang="en-US" sz="2400" dirty="0">
              <a:effectLst/>
            </a:endParaRPr>
          </a:p>
        </p:txBody>
      </p:sp>
    </p:spTree>
    <p:extLst>
      <p:ext uri="{BB962C8B-B14F-4D97-AF65-F5344CB8AC3E}">
        <p14:creationId xmlns:p14="http://schemas.microsoft.com/office/powerpoint/2010/main" val="1730853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Supporting materials</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effectLst/>
              </a:rPr>
              <a:t>Frameworks &amp; Guidance‌</a:t>
            </a:r>
          </a:p>
          <a:p>
            <a:r>
              <a:rPr lang="en-GB" dirty="0" smtClean="0">
                <a:effectLst/>
                <a:hlinkClick r:id="rId2"/>
              </a:rPr>
              <a:t>Ethical Framework (Word file)</a:t>
            </a:r>
            <a:r>
              <a:rPr lang="en-GB" dirty="0" smtClean="0">
                <a:effectLst/>
              </a:rPr>
              <a:t>‌</a:t>
            </a:r>
          </a:p>
          <a:p>
            <a:r>
              <a:rPr lang="en-GB" dirty="0" smtClean="0">
                <a:effectLst/>
                <a:hlinkClick r:id="rId3"/>
              </a:rPr>
              <a:t>Consent Form Template</a:t>
            </a:r>
            <a:endParaRPr lang="en-GB" dirty="0" smtClean="0">
              <a:effectLst/>
            </a:endParaRPr>
          </a:p>
          <a:p>
            <a:r>
              <a:rPr lang="en-GB" dirty="0" smtClean="0">
                <a:effectLst/>
                <a:hlinkClick r:id="rId4"/>
              </a:rPr>
              <a:t>The Prevent Duty in Research</a:t>
            </a:r>
            <a:endParaRPr lang="en-GB" dirty="0" smtClean="0">
              <a:effectLst/>
            </a:endParaRPr>
          </a:p>
          <a:p>
            <a:r>
              <a:rPr lang="en-GB" dirty="0" smtClean="0">
                <a:effectLst/>
                <a:hlinkClick r:id="rId5"/>
              </a:rPr>
              <a:t>Participant Information Sheet</a:t>
            </a:r>
            <a:endParaRPr lang="en-GB" dirty="0" smtClean="0">
              <a:effectLst/>
            </a:endParaRPr>
          </a:p>
          <a:p>
            <a:r>
              <a:rPr lang="en-GB" dirty="0" smtClean="0">
                <a:effectLst/>
                <a:hlinkClick r:id="rId6"/>
              </a:rPr>
              <a:t>MMU Insurance Checklist document</a:t>
            </a:r>
            <a:endParaRPr lang="en-GB" dirty="0" smtClean="0">
              <a:effectLst/>
            </a:endParaRPr>
          </a:p>
          <a:p>
            <a:r>
              <a:rPr lang="en-GB" dirty="0" smtClean="0">
                <a:effectLst/>
                <a:hlinkClick r:id="rId7"/>
              </a:rPr>
              <a:t>Health &amp; Safety Risk Assessment Form </a:t>
            </a:r>
            <a:endParaRPr lang="en-GB" dirty="0" smtClean="0">
              <a:effectLst/>
            </a:endParaRPr>
          </a:p>
          <a:p>
            <a:r>
              <a:rPr lang="en-GB" dirty="0" smtClean="0">
                <a:effectLst/>
                <a:hlinkClick r:id="rId8"/>
              </a:rPr>
              <a:t>Policy for Unit Applications for Ethical Approval</a:t>
            </a:r>
            <a:endParaRPr lang="en-GB" dirty="0" smtClean="0">
              <a:effectLst/>
            </a:endParaRPr>
          </a:p>
          <a:p>
            <a:r>
              <a:rPr lang="en-GB" dirty="0" smtClean="0">
                <a:effectLst/>
                <a:hlinkClick r:id="rId9"/>
              </a:rPr>
              <a:t>PIA Impact Assessment questionnaire</a:t>
            </a:r>
            <a:endParaRPr lang="en-GB" dirty="0" smtClean="0">
              <a:effectLst/>
            </a:endParaRPr>
          </a:p>
          <a:p>
            <a:r>
              <a:rPr lang="en-GB" dirty="0" smtClean="0">
                <a:effectLst/>
                <a:hlinkClick r:id="rId10"/>
              </a:rPr>
              <a:t>PIA Impact Assessment form</a:t>
            </a:r>
            <a:endParaRPr lang="en-GB" dirty="0" smtClean="0">
              <a:effectLst/>
            </a:endParaRPr>
          </a:p>
          <a:p>
            <a:r>
              <a:rPr lang="en-GB" dirty="0" smtClean="0">
                <a:effectLst/>
                <a:hlinkClick r:id="rId11"/>
              </a:rPr>
              <a:t>Information Security Project Template</a:t>
            </a:r>
            <a:endParaRPr lang="en-GB" dirty="0" smtClean="0">
              <a:effectLst/>
            </a:endParaRPr>
          </a:p>
          <a:p>
            <a:r>
              <a:rPr lang="en-GB" dirty="0" smtClean="0">
                <a:effectLst/>
                <a:hlinkClick r:id="rId12"/>
              </a:rPr>
              <a:t>Information Security Policies and Procedures </a:t>
            </a:r>
            <a:endParaRPr lang="en-GB" dirty="0" smtClean="0">
              <a:effectLst/>
            </a:endParaRPr>
          </a:p>
          <a:p>
            <a:endParaRPr lang="en-GB" dirty="0"/>
          </a:p>
        </p:txBody>
      </p:sp>
    </p:spTree>
    <p:extLst>
      <p:ext uri="{BB962C8B-B14F-4D97-AF65-F5344CB8AC3E}">
        <p14:creationId xmlns:p14="http://schemas.microsoft.com/office/powerpoint/2010/main" val="247610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613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Ethics</vt:lpstr>
      <vt:lpstr>What are research ethics?</vt:lpstr>
      <vt:lpstr>Why are research ethics important?</vt:lpstr>
      <vt:lpstr>PowerPoint Presentation</vt:lpstr>
      <vt:lpstr>Some projects have more complex ethics than others</vt:lpstr>
      <vt:lpstr>Outcome</vt:lpstr>
      <vt:lpstr>Responsibility</vt:lpstr>
      <vt:lpstr>PowerPoint Presentation</vt:lpstr>
      <vt:lpstr>Supporting materials</vt:lpstr>
      <vt:lpstr>Read this document first</vt:lpstr>
      <vt:lpstr>Discuss with your supervisor</vt:lpstr>
    </vt:vector>
  </TitlesOfParts>
  <Company>MMU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Jim O'Shea</dc:creator>
  <cp:lastModifiedBy>Jim O'Shea</cp:lastModifiedBy>
  <cp:revision>3</cp:revision>
  <dcterms:created xsi:type="dcterms:W3CDTF">2019-03-04T15:06:44Z</dcterms:created>
  <dcterms:modified xsi:type="dcterms:W3CDTF">2019-03-25T17:12:22Z</dcterms:modified>
</cp:coreProperties>
</file>