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handoutMasterIdLst>
    <p:handoutMasterId r:id="rId26"/>
  </p:handoutMasterIdLst>
  <p:sldIdLst>
    <p:sldId id="308" r:id="rId3"/>
    <p:sldId id="286" r:id="rId4"/>
    <p:sldId id="311" r:id="rId5"/>
    <p:sldId id="287" r:id="rId6"/>
    <p:sldId id="288" r:id="rId7"/>
    <p:sldId id="302" r:id="rId8"/>
    <p:sldId id="289" r:id="rId9"/>
    <p:sldId id="290" r:id="rId10"/>
    <p:sldId id="291" r:id="rId11"/>
    <p:sldId id="293" r:id="rId12"/>
    <p:sldId id="292" r:id="rId13"/>
    <p:sldId id="312" r:id="rId14"/>
    <p:sldId id="295" r:id="rId15"/>
    <p:sldId id="296" r:id="rId16"/>
    <p:sldId id="297" r:id="rId17"/>
    <p:sldId id="298" r:id="rId18"/>
    <p:sldId id="299" r:id="rId19"/>
    <p:sldId id="301" r:id="rId20"/>
    <p:sldId id="303" r:id="rId21"/>
    <p:sldId id="304" r:id="rId22"/>
    <p:sldId id="305" r:id="rId23"/>
    <p:sldId id="306" r:id="rId2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BFBFB"/>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58" autoAdjust="0"/>
  </p:normalViewPr>
  <p:slideViewPr>
    <p:cSldViewPr>
      <p:cViewPr varScale="1">
        <p:scale>
          <a:sx n="103" d="100"/>
          <a:sy n="103" d="100"/>
        </p:scale>
        <p:origin x="185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05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4" y="1"/>
            <a:ext cx="2945659" cy="498055"/>
          </a:xfrm>
          <a:prstGeom prst="rect">
            <a:avLst/>
          </a:prstGeom>
        </p:spPr>
        <p:txBody>
          <a:bodyPr vert="horz" lIns="91440" tIns="45720" rIns="91440" bIns="45720" rtlCol="0"/>
          <a:lstStyle>
            <a:lvl1pPr algn="r">
              <a:defRPr sz="1200"/>
            </a:lvl1pPr>
          </a:lstStyle>
          <a:p>
            <a:fld id="{96808049-AF1C-4DD6-98D9-DE954B840CAA}" type="datetimeFigureOut">
              <a:rPr lang="en-GB" smtClean="0"/>
              <a:t>04/03/2019</a:t>
            </a:fld>
            <a:endParaRPr lang="en-GB"/>
          </a:p>
        </p:txBody>
      </p:sp>
      <p:sp>
        <p:nvSpPr>
          <p:cNvPr id="4" name="Footer Placeholder 3"/>
          <p:cNvSpPr>
            <a:spLocks noGrp="1"/>
          </p:cNvSpPr>
          <p:nvPr>
            <p:ph type="ftr" sz="quarter" idx="2"/>
          </p:nvPr>
        </p:nvSpPr>
        <p:spPr>
          <a:xfrm>
            <a:off x="1" y="9428584"/>
            <a:ext cx="2945659" cy="49805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4" y="9428584"/>
            <a:ext cx="2945659" cy="498054"/>
          </a:xfrm>
          <a:prstGeom prst="rect">
            <a:avLst/>
          </a:prstGeom>
        </p:spPr>
        <p:txBody>
          <a:bodyPr vert="horz" lIns="91440" tIns="45720" rIns="91440" bIns="45720" rtlCol="0" anchor="b"/>
          <a:lstStyle>
            <a:lvl1pPr algn="r">
              <a:defRPr sz="1200"/>
            </a:lvl1pPr>
          </a:lstStyle>
          <a:p>
            <a:fld id="{442C1957-BC9C-4875-8C02-9EE19B2B2AFD}" type="slidenum">
              <a:rPr lang="en-GB" smtClean="0"/>
              <a:t>‹#›</a:t>
            </a:fld>
            <a:endParaRPr lang="en-GB"/>
          </a:p>
        </p:txBody>
      </p:sp>
    </p:spTree>
    <p:extLst>
      <p:ext uri="{BB962C8B-B14F-4D97-AF65-F5344CB8AC3E}">
        <p14:creationId xmlns:p14="http://schemas.microsoft.com/office/powerpoint/2010/main" val="3113585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74773ECE-605A-49EC-B5FD-BDCBFBC55074}" type="datetimeFigureOut">
              <a:rPr lang="en-GB" smtClean="0"/>
              <a:t>04/03/2019</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428584"/>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1440" tIns="45720" rIns="91440" bIns="45720" rtlCol="0" anchor="b"/>
          <a:lstStyle>
            <a:lvl1pPr algn="r">
              <a:defRPr sz="1200"/>
            </a:lvl1pPr>
          </a:lstStyle>
          <a:p>
            <a:fld id="{DC787A2E-47F4-4C18-9071-4D95BBEBA964}" type="slidenum">
              <a:rPr lang="en-GB" smtClean="0"/>
              <a:t>‹#›</a:t>
            </a:fld>
            <a:endParaRPr lang="en-GB"/>
          </a:p>
        </p:txBody>
      </p:sp>
    </p:spTree>
    <p:extLst>
      <p:ext uri="{BB962C8B-B14F-4D97-AF65-F5344CB8AC3E}">
        <p14:creationId xmlns:p14="http://schemas.microsoft.com/office/powerpoint/2010/main" val="326183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forbes.com/sites/carminegallo/2014/02/07/how-bill-gates-radically-transformed-his-public-speaking-and-communication-skill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forbes.com/profile/bill-gate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a:t>
            </a:fld>
            <a:endParaRPr lang="en-GB" dirty="0"/>
          </a:p>
        </p:txBody>
      </p:sp>
    </p:spTree>
    <p:extLst>
      <p:ext uri="{BB962C8B-B14F-4D97-AF65-F5344CB8AC3E}">
        <p14:creationId xmlns:p14="http://schemas.microsoft.com/office/powerpoint/2010/main" val="554608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Does knowing the words to a song make you a great singer? –just because you have a lot of knowledge about a topic doesn't automatically mean you are capable of communicating that to others</a:t>
            </a: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11</a:t>
            </a:fld>
            <a:endParaRPr lang="en-GB" dirty="0"/>
          </a:p>
        </p:txBody>
      </p:sp>
    </p:spTree>
    <p:extLst>
      <p:ext uri="{BB962C8B-B14F-4D97-AF65-F5344CB8AC3E}">
        <p14:creationId xmlns:p14="http://schemas.microsoft.com/office/powerpoint/2010/main" val="113353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Tell them what you are going to say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Say 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Tell them what you have said</a:t>
            </a: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13</a:t>
            </a:fld>
            <a:endParaRPr lang="en-GB" dirty="0"/>
          </a:p>
        </p:txBody>
      </p:sp>
    </p:spTree>
    <p:extLst>
      <p:ext uri="{BB962C8B-B14F-4D97-AF65-F5344CB8AC3E}">
        <p14:creationId xmlns:p14="http://schemas.microsoft.com/office/powerpoint/2010/main" val="184298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check everyone can see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Effective starts - refer to a current news event – gives relevance and seems spontaneous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a striking stat or poignant question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Watch your time – introductions can easily eat into time</a:t>
            </a: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14</a:t>
            </a:fld>
            <a:endParaRPr lang="en-GB" dirty="0"/>
          </a:p>
        </p:txBody>
      </p:sp>
    </p:spTree>
    <p:extLst>
      <p:ext uri="{BB962C8B-B14F-4D97-AF65-F5344CB8AC3E}">
        <p14:creationId xmlns:p14="http://schemas.microsoft.com/office/powerpoint/2010/main" val="579458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GB" b="1" dirty="0" smtClean="0"/>
              <a:t>Teach your audience something new.</a:t>
            </a:r>
            <a:r>
              <a:rPr lang="en-GB" dirty="0" smtClean="0"/>
              <a:t> The human brain loves novelty. An unfamiliar, unusual, or unexpected element in a presentation jolts the audience out of their preconceived notions, and quickly gives them a new way of looking at the world. Robert Ballard is an explorer who discovered Titanic in 1985. He told me, “Your mission in any presentation is to inform, educate, and inspire. You can only inspire when you give people a new way of looking at the world in which they live.”</a:t>
            </a:r>
          </a:p>
          <a:p>
            <a:pPr>
              <a:buFont typeface="+mj-lt"/>
              <a:buAutoNum type="arabicPeriod"/>
            </a:pPr>
            <a:r>
              <a:rPr lang="en-GB" b="1" dirty="0" smtClean="0"/>
              <a:t>Deliver jaw-dropping moments.</a:t>
            </a:r>
            <a:r>
              <a:rPr lang="en-GB" dirty="0" smtClean="0"/>
              <a:t> The jaw-dropping moment—scientists call it an ‘emotionally competent stimulus’— is anything in a presentation that elicits a strong emotional response such as joy, fear, shock, or surprise. It grabs the listener’s attention and is remembered long after the presentation is over. In </a:t>
            </a:r>
            <a:r>
              <a:rPr lang="en-GB" dirty="0" smtClean="0">
                <a:hlinkClick r:id="rId3" tooltip="link to previous article"/>
              </a:rPr>
              <a:t>this column</a:t>
            </a:r>
            <a:r>
              <a:rPr lang="en-GB" dirty="0" smtClean="0"/>
              <a:t> on how </a:t>
            </a:r>
            <a:r>
              <a:rPr lang="en-GB" dirty="0" smtClean="0">
                <a:hlinkClick r:id="rId4"/>
              </a:rPr>
              <a:t>Bill Gates</a:t>
            </a:r>
            <a:r>
              <a:rPr lang="en-GB" dirty="0" smtClean="0"/>
              <a:t> radically transformed his public-speaking skills, I demonstrate how Gates learned to incorporate a jaw-dropping moment into many of his public presentations, including his now famous TED talks.</a:t>
            </a: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15</a:t>
            </a:fld>
            <a:endParaRPr lang="en-GB" dirty="0"/>
          </a:p>
        </p:txBody>
      </p:sp>
    </p:spTree>
    <p:extLst>
      <p:ext uri="{BB962C8B-B14F-4D97-AF65-F5344CB8AC3E}">
        <p14:creationId xmlns:p14="http://schemas.microsoft.com/office/powerpoint/2010/main" val="2083802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Video clip = good and bad presentation tips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Interestingly the use of visual aids generally heightens retention of the spoken word - it is said by some up to 70%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materials, media, exercises, gather spice, case-studies, statistics, props, quotations, analogies, participation, syndicates, anticipate questions, know your knowledge-base and reference points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decide your prompt system - cue cards, notes, whatever suits you best.</a:t>
            </a: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16</a:t>
            </a:fld>
            <a:endParaRPr lang="en-GB" dirty="0"/>
          </a:p>
        </p:txBody>
      </p:sp>
    </p:spTree>
    <p:extLst>
      <p:ext uri="{BB962C8B-B14F-4D97-AF65-F5344CB8AC3E}">
        <p14:creationId xmlns:p14="http://schemas.microsoft.com/office/powerpoint/2010/main" val="4074783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Leave with a parting shot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e.g. if talking about music suggest songs or albums you have enjoyed,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e.g. sport – suggest clubs where audience can try it out or watch 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Last slide should include any contact details if appropriate</a:t>
            </a: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17</a:t>
            </a:fld>
            <a:endParaRPr lang="en-GB" dirty="0"/>
          </a:p>
        </p:txBody>
      </p:sp>
    </p:spTree>
    <p:extLst>
      <p:ext uri="{BB962C8B-B14F-4D97-AF65-F5344CB8AC3E}">
        <p14:creationId xmlns:p14="http://schemas.microsoft.com/office/powerpoint/2010/main" val="1336309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Cable</a:t>
            </a:r>
            <a:r>
              <a:rPr lang="en-GB" baseline="0" dirty="0" smtClean="0"/>
              <a:t> &amp; Wireless (one hour to prepare)</a:t>
            </a:r>
          </a:p>
          <a:p>
            <a:r>
              <a:rPr lang="en-GB" baseline="0" dirty="0" smtClean="0"/>
              <a:t>AXA in advance</a:t>
            </a:r>
          </a:p>
          <a:p>
            <a:r>
              <a:rPr lang="en-GB" baseline="0" dirty="0" smtClean="0"/>
              <a:t>IBM in advance</a:t>
            </a:r>
          </a:p>
          <a:p>
            <a:r>
              <a:rPr lang="en-GB" baseline="0" dirty="0" smtClean="0"/>
              <a:t>Atos (20 mins notice)</a:t>
            </a:r>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18</a:t>
            </a:fld>
            <a:endParaRPr lang="en-GB" dirty="0"/>
          </a:p>
        </p:txBody>
      </p:sp>
    </p:spTree>
    <p:extLst>
      <p:ext uri="{BB962C8B-B14F-4D97-AF65-F5344CB8AC3E}">
        <p14:creationId xmlns:p14="http://schemas.microsoft.com/office/powerpoint/2010/main" val="2409248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Clip 1 = Steve Ballmer – ex CEO of Microsoft.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Clip 2 – teacher from Ferris </a:t>
            </a:r>
            <a:r>
              <a:rPr kumimoji="0" lang="en-GB" altLang="en-US" sz="1200" b="0" i="0" u="none" strike="noStrike" kern="1200" cap="none" spc="0" normalizeH="0" baseline="0" noProof="0" dirty="0" err="1" smtClean="0">
                <a:ln>
                  <a:noFill/>
                </a:ln>
                <a:solidFill>
                  <a:prstClr val="black"/>
                </a:solidFill>
                <a:effectLst/>
                <a:uLnTx/>
                <a:uFillTx/>
                <a:latin typeface="Times" pitchFamily="-65" charset="0"/>
                <a:ea typeface="+mn-ea"/>
                <a:cs typeface="+mn-cs"/>
              </a:rPr>
              <a:t>Bueller’s</a:t>
            </a:r>
            <a:r>
              <a:rPr kumimoji="0" lang="en-GB" altLang="en-US" sz="1200" b="0" i="0" u="none" strike="noStrike" kern="1200" cap="none" spc="0" normalizeH="0" baseline="0" noProof="0" smtClean="0">
                <a:ln>
                  <a:noFill/>
                </a:ln>
                <a:solidFill>
                  <a:prstClr val="black"/>
                </a:solidFill>
                <a:effectLst/>
                <a:uLnTx/>
                <a:uFillTx/>
                <a:latin typeface="Times" pitchFamily="-65" charset="0"/>
                <a:ea typeface="+mn-ea"/>
                <a:cs typeface="+mn-cs"/>
              </a:rPr>
              <a:t> day off - </a:t>
            </a:r>
            <a:endPar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Voice – speak slowly and clearly, loudly enough so all can hear but don’t shout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Avoid speaking in a monotone voice – very boring and tiring to listen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Tone – be enthusiastic not pedantic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Pace – speak at normal pace, too slow and the audience will nod off, too fast and they don’t understand a 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Always stand – it gives confidence and helps with voice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Body Language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stand tall, take a deep breath and look as </a:t>
            </a:r>
            <a:r>
              <a:rPr kumimoji="0" lang="en-GB" altLang="en-US" sz="1200" b="0" i="0" u="none" strike="noStrike" kern="1200" cap="none" spc="0" normalizeH="0" baseline="0" noProof="0" dirty="0" err="1" smtClean="0">
                <a:ln>
                  <a:noFill/>
                </a:ln>
                <a:solidFill>
                  <a:prstClr val="black"/>
                </a:solidFill>
                <a:effectLst/>
                <a:uLnTx/>
                <a:uFillTx/>
                <a:latin typeface="Times" pitchFamily="-65" charset="0"/>
                <a:ea typeface="+mn-ea"/>
                <a:cs typeface="+mn-cs"/>
              </a:rPr>
              <a:t>it</a:t>
            </a: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 you are going to enjoy being there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Talk to  your audience not to your notes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Keep hands out of pocket and away from your 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Be aware of your gestures – if you conduct an orchestra while you speak the audience will be distracted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Space - Use the space around you – but avoid pacing up and down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It can add interest if come to the front to deliver  a telling point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avoid hiding behind the lectern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Eye contact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make eye contact in a friendly way – don’t glare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people respond better if they think you are talking to them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in a small room try to make contact with each person in the audience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in a large room make eye contact with different groups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Rapport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a presentation is a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Script - do not learn the speech by heart – you need to engage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it makes you sound wooden and will it distance you from your audience.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(links to nerves – OK to script first few sentences)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Use flash cards - put key words, phrases and facts – use slide headings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make sure writing is large enough to read at a glance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keep the cards in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smtClean="0">
              <a:ln>
                <a:noFill/>
              </a:ln>
              <a:solidFill>
                <a:prstClr val="black"/>
              </a:solidFill>
              <a:effectLst/>
              <a:uLnTx/>
              <a:uFillTx/>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19</a:t>
            </a:fld>
            <a:endParaRPr lang="en-GB" dirty="0"/>
          </a:p>
        </p:txBody>
      </p:sp>
    </p:spTree>
    <p:extLst>
      <p:ext uri="{BB962C8B-B14F-4D97-AF65-F5344CB8AC3E}">
        <p14:creationId xmlns:p14="http://schemas.microsoft.com/office/powerpoint/2010/main" val="1089310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pitchFamily="-65" charset="0"/>
              </a:rPr>
              <a:t>You have 4 - 7 seconds in which to make a positive impact and good opening impression, so make sure you have a good, strong, solid introduction, and rehearse it to death. Dress smartly</a:t>
            </a:r>
          </a:p>
          <a:p>
            <a:r>
              <a:rPr lang="en-GB" altLang="en-US" dirty="0" smtClean="0">
                <a:latin typeface="Times" pitchFamily="-65" charset="0"/>
              </a:rPr>
              <a:t>Jargon – not everyone is familiar with acronyms – use full phrase</a:t>
            </a:r>
          </a:p>
          <a:p>
            <a:r>
              <a:rPr lang="en-GB" altLang="en-US" dirty="0" smtClean="0">
                <a:latin typeface="Times" pitchFamily="-65" charset="0"/>
              </a:rPr>
              <a:t>Avoid slang terms</a:t>
            </a:r>
          </a:p>
          <a:p>
            <a:r>
              <a:rPr lang="en-GB" altLang="en-US" dirty="0" smtClean="0">
                <a:latin typeface="Times" pitchFamily="-65" charset="0"/>
              </a:rPr>
              <a:t>Props are good e.g. something you use for a particular sport, samples of music or medals or </a:t>
            </a:r>
            <a:r>
              <a:rPr lang="en-GB" altLang="en-US" dirty="0" err="1" smtClean="0">
                <a:latin typeface="Times" pitchFamily="-65" charset="0"/>
              </a:rPr>
              <a:t>trophys</a:t>
            </a:r>
            <a:r>
              <a:rPr lang="en-GB" altLang="en-US" dirty="0" smtClean="0">
                <a:latin typeface="Times" pitchFamily="-65" charset="0"/>
              </a:rPr>
              <a:t> you’ve earned</a:t>
            </a:r>
          </a:p>
          <a:p>
            <a:r>
              <a:rPr lang="en-GB" altLang="en-US" dirty="0" smtClean="0">
                <a:latin typeface="Times" pitchFamily="-65" charset="0"/>
              </a:rPr>
              <a:t>pass them around the audience</a:t>
            </a:r>
          </a:p>
          <a:p>
            <a:r>
              <a:rPr lang="en-GB" altLang="en-US" dirty="0" smtClean="0">
                <a:latin typeface="Times" pitchFamily="-65" charset="0"/>
              </a:rPr>
              <a:t>But DO NOT play with them as it is distracting</a:t>
            </a:r>
          </a:p>
          <a:p>
            <a:r>
              <a:rPr lang="en-GB" altLang="en-US" dirty="0" smtClean="0">
                <a:latin typeface="Times" pitchFamily="-65" charset="0"/>
              </a:rPr>
              <a:t>Humour – if you are not good at telling jokes – don’t try but if you are they can make a presentation memorable</a:t>
            </a:r>
          </a:p>
          <a:p>
            <a:r>
              <a:rPr lang="en-GB" altLang="en-US" dirty="0" smtClean="0">
                <a:latin typeface="Times" pitchFamily="-65" charset="0"/>
              </a:rPr>
              <a:t>Jokes can back fire so should be used with caution</a:t>
            </a:r>
          </a:p>
          <a:p>
            <a:r>
              <a:rPr lang="en-GB" altLang="en-US" dirty="0" smtClean="0">
                <a:latin typeface="Times" pitchFamily="-65" charset="0"/>
              </a:rPr>
              <a:t>They are not hiring you to be a </a:t>
            </a:r>
            <a:r>
              <a:rPr lang="en-GB" altLang="en-US" dirty="0" err="1" smtClean="0">
                <a:latin typeface="Times" pitchFamily="-65" charset="0"/>
              </a:rPr>
              <a:t>stand up</a:t>
            </a:r>
            <a:r>
              <a:rPr lang="en-GB" altLang="en-US" dirty="0" smtClean="0">
                <a:latin typeface="Times" pitchFamily="-65" charset="0"/>
              </a:rPr>
              <a:t> comedian</a:t>
            </a:r>
          </a:p>
          <a:p>
            <a:endParaRPr lang="en-GB" altLang="en-US" dirty="0" smtClean="0">
              <a:latin typeface="Times" pitchFamily="-65" charset="0"/>
            </a:endParaRPr>
          </a:p>
          <a:p>
            <a:endParaRPr lang="en-GB" altLang="en-US" dirty="0" smtClean="0">
              <a:latin typeface="Times" pitchFamily="-65" charset="0"/>
            </a:endParaRPr>
          </a:p>
          <a:p>
            <a:r>
              <a:rPr lang="en-GB" altLang="en-US" dirty="0" smtClean="0">
                <a:latin typeface="Times" pitchFamily="-65" charset="0"/>
              </a:rPr>
              <a:t>The way you say something is equally if not more important than what you say</a:t>
            </a:r>
          </a:p>
          <a:p>
            <a:endParaRPr lang="en-GB" altLang="en-US" dirty="0" smtClean="0">
              <a:latin typeface="Times" pitchFamily="-65" charset="0"/>
            </a:endParaRPr>
          </a:p>
          <a:p>
            <a:endParaRPr lang="en-GB" altLang="en-US" dirty="0" smtClean="0">
              <a:latin typeface="Times" pitchFamily="-65" charset="0"/>
            </a:endParaRP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20</a:t>
            </a:fld>
            <a:endParaRPr lang="en-GB" dirty="0"/>
          </a:p>
        </p:txBody>
      </p:sp>
    </p:spTree>
    <p:extLst>
      <p:ext uri="{BB962C8B-B14F-4D97-AF65-F5344CB8AC3E}">
        <p14:creationId xmlns:p14="http://schemas.microsoft.com/office/powerpoint/2010/main" val="2233896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pitchFamily="-65" charset="0"/>
              </a:rPr>
              <a:t>Remember most people are nervous - it is perfectly natural</a:t>
            </a:r>
          </a:p>
          <a:p>
            <a:r>
              <a:rPr lang="en-GB" altLang="en-US" dirty="0" smtClean="0">
                <a:latin typeface="Times" pitchFamily="-65" charset="0"/>
              </a:rPr>
              <a:t> drink water &amp; eat breakfast and or lunch – if hungry will lose concentration</a:t>
            </a:r>
          </a:p>
          <a:p>
            <a:r>
              <a:rPr lang="en-GB" altLang="en-US" dirty="0" smtClean="0">
                <a:latin typeface="Times" pitchFamily="-65" charset="0"/>
              </a:rPr>
              <a:t>Tips - talk to the audience as if they are a group of friends</a:t>
            </a:r>
          </a:p>
          <a:p>
            <a:r>
              <a:rPr lang="en-GB" altLang="en-US" dirty="0" smtClean="0">
                <a:latin typeface="Times" pitchFamily="-65" charset="0"/>
              </a:rPr>
              <a:t>smile and make eye contact</a:t>
            </a:r>
          </a:p>
          <a:p>
            <a:r>
              <a:rPr lang="en-GB" altLang="en-US" dirty="0" smtClean="0">
                <a:latin typeface="Times" pitchFamily="-65" charset="0"/>
              </a:rPr>
              <a:t>Breathing </a:t>
            </a:r>
          </a:p>
          <a:p>
            <a:r>
              <a:rPr lang="en-GB" altLang="en-US" dirty="0" smtClean="0">
                <a:latin typeface="Times" pitchFamily="-65" charset="0"/>
              </a:rPr>
              <a:t>when you are nervous tend to take quick shallow breaths – makes your voice sound weak</a:t>
            </a:r>
          </a:p>
          <a:p>
            <a:r>
              <a:rPr lang="en-GB" altLang="en-US" dirty="0" err="1" smtClean="0">
                <a:latin typeface="Times" pitchFamily="-65" charset="0"/>
              </a:rPr>
              <a:t>breath</a:t>
            </a:r>
            <a:r>
              <a:rPr lang="en-GB" altLang="en-US" dirty="0" smtClean="0">
                <a:latin typeface="Times" pitchFamily="-65" charset="0"/>
              </a:rPr>
              <a:t> deeply and slowly– helps reduce anxiety</a:t>
            </a:r>
          </a:p>
          <a:p>
            <a:endParaRPr lang="en-GB" altLang="en-US" dirty="0" smtClean="0">
              <a:latin typeface="Times" pitchFamily="-65" charset="0"/>
            </a:endParaRPr>
          </a:p>
          <a:p>
            <a:r>
              <a:rPr lang="en-GB" altLang="en-US" dirty="0" smtClean="0">
                <a:latin typeface="Times" pitchFamily="-65" charset="0"/>
              </a:rPr>
              <a:t>Breathing exercise – learn to breathe slowly and deeply</a:t>
            </a:r>
          </a:p>
          <a:p>
            <a:r>
              <a:rPr lang="en-GB" altLang="en-US" dirty="0" smtClean="0">
                <a:latin typeface="Times" pitchFamily="-65" charset="0"/>
              </a:rPr>
              <a:t>concentrate on filling tummy with air </a:t>
            </a:r>
          </a:p>
          <a:p>
            <a:r>
              <a:rPr lang="en-GB" altLang="en-US" dirty="0" smtClean="0">
                <a:latin typeface="Times" pitchFamily="-65" charset="0"/>
              </a:rPr>
              <a:t>breath out slowly getting rid of as much air as you can</a:t>
            </a:r>
          </a:p>
          <a:p>
            <a:r>
              <a:rPr lang="en-GB" altLang="en-US" dirty="0" smtClean="0">
                <a:latin typeface="Times" pitchFamily="-65" charset="0"/>
              </a:rPr>
              <a:t>each time you take a breath in, hold it in tummy and then breathe out slowly getting rid of more air than you breathed in – expands lungs, gives more oxygen</a:t>
            </a:r>
          </a:p>
          <a:p>
            <a:endParaRPr lang="en-GB" altLang="en-US" dirty="0" smtClean="0">
              <a:latin typeface="Times" pitchFamily="-65" charset="0"/>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21</a:t>
            </a:fld>
            <a:endParaRPr lang="en-GB" dirty="0"/>
          </a:p>
        </p:txBody>
      </p:sp>
    </p:spTree>
    <p:extLst>
      <p:ext uri="{BB962C8B-B14F-4D97-AF65-F5344CB8AC3E}">
        <p14:creationId xmlns:p14="http://schemas.microsoft.com/office/powerpoint/2010/main" val="212819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2</a:t>
            </a:fld>
            <a:endParaRPr lang="en-GB" dirty="0"/>
          </a:p>
        </p:txBody>
      </p:sp>
    </p:spTree>
    <p:extLst>
      <p:ext uri="{BB962C8B-B14F-4D97-AF65-F5344CB8AC3E}">
        <p14:creationId xmlns:p14="http://schemas.microsoft.com/office/powerpoint/2010/main" val="943853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22</a:t>
            </a:fld>
            <a:endParaRPr lang="en-GB" dirty="0"/>
          </a:p>
        </p:txBody>
      </p:sp>
    </p:spTree>
    <p:extLst>
      <p:ext uri="{BB962C8B-B14F-4D97-AF65-F5344CB8AC3E}">
        <p14:creationId xmlns:p14="http://schemas.microsoft.com/office/powerpoint/2010/main" val="49239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4</a:t>
            </a:fld>
            <a:endParaRPr lang="en-GB" dirty="0"/>
          </a:p>
        </p:txBody>
      </p:sp>
    </p:spTree>
    <p:extLst>
      <p:ext uri="{BB962C8B-B14F-4D97-AF65-F5344CB8AC3E}">
        <p14:creationId xmlns:p14="http://schemas.microsoft.com/office/powerpoint/2010/main" val="20115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5</a:t>
            </a:fld>
            <a:endParaRPr lang="en-GB" dirty="0"/>
          </a:p>
        </p:txBody>
      </p:sp>
    </p:spTree>
    <p:extLst>
      <p:ext uri="{BB962C8B-B14F-4D97-AF65-F5344CB8AC3E}">
        <p14:creationId xmlns:p14="http://schemas.microsoft.com/office/powerpoint/2010/main" val="802384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a:t>
            </a:r>
            <a:r>
              <a:rPr lang="en-GB" baseline="0" dirty="0" smtClean="0"/>
              <a:t> too big a group – could go round and ask them to introduce themselves and one thing they like doing…… just to get them speaking.</a:t>
            </a:r>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6</a:t>
            </a:fld>
            <a:endParaRPr lang="en-GB" dirty="0"/>
          </a:p>
        </p:txBody>
      </p:sp>
    </p:spTree>
    <p:extLst>
      <p:ext uri="{BB962C8B-B14F-4D97-AF65-F5344CB8AC3E}">
        <p14:creationId xmlns:p14="http://schemas.microsoft.com/office/powerpoint/2010/main" val="24251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7</a:t>
            </a:fld>
            <a:endParaRPr lang="en-GB" dirty="0"/>
          </a:p>
        </p:txBody>
      </p:sp>
    </p:spTree>
    <p:extLst>
      <p:ext uri="{BB962C8B-B14F-4D97-AF65-F5344CB8AC3E}">
        <p14:creationId xmlns:p14="http://schemas.microsoft.com/office/powerpoint/2010/main" val="213557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pitchFamily="-65" charset="0"/>
              </a:rPr>
              <a:t>Audience</a:t>
            </a:r>
          </a:p>
          <a:p>
            <a:r>
              <a:rPr lang="en-GB" altLang="en-US" dirty="0" smtClean="0">
                <a:latin typeface="Times" pitchFamily="-65" charset="0"/>
              </a:rPr>
              <a:t>talk is different to written  - listeners have one chance to hear you talk and cannot reread when they get confused</a:t>
            </a:r>
          </a:p>
          <a:p>
            <a:r>
              <a:rPr lang="en-GB" altLang="en-US" dirty="0" smtClean="0">
                <a:latin typeface="Times" pitchFamily="-65" charset="0"/>
              </a:rPr>
              <a:t>KISS = keep it simple stupid  better to be too basic than too difficult</a:t>
            </a: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8</a:t>
            </a:fld>
            <a:endParaRPr lang="en-GB" dirty="0"/>
          </a:p>
        </p:txBody>
      </p:sp>
    </p:spTree>
    <p:extLst>
      <p:ext uri="{BB962C8B-B14F-4D97-AF65-F5344CB8AC3E}">
        <p14:creationId xmlns:p14="http://schemas.microsoft.com/office/powerpoint/2010/main" val="254427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altLang="en-US" dirty="0" smtClean="0">
                <a:latin typeface="Times" pitchFamily="-65" charset="0"/>
              </a:rPr>
              <a:t>Most prepare too much material –  space =  more time for questions </a:t>
            </a:r>
          </a:p>
          <a:p>
            <a:pPr eaLnBrk="1" hangingPunct="1"/>
            <a:r>
              <a:rPr lang="en-GB" altLang="en-US" dirty="0" smtClean="0">
                <a:latin typeface="Times" pitchFamily="-65" charset="0"/>
              </a:rPr>
              <a:t>it is very difficult to cut a power point presentation at the event itself</a:t>
            </a:r>
          </a:p>
          <a:p>
            <a:pPr eaLnBrk="1" hangingPunct="1"/>
            <a:r>
              <a:rPr lang="en-GB" altLang="en-US" dirty="0" smtClean="0">
                <a:latin typeface="Times" pitchFamily="-65" charset="0"/>
              </a:rPr>
              <a:t>Number of themes:</a:t>
            </a:r>
          </a:p>
          <a:p>
            <a:pPr eaLnBrk="1" hangingPunct="1"/>
            <a:r>
              <a:rPr lang="en-GB" altLang="en-US" dirty="0" smtClean="0">
                <a:latin typeface="Times" pitchFamily="-65" charset="0"/>
              </a:rPr>
              <a:t>5 minute presentation – 3 main themes</a:t>
            </a:r>
          </a:p>
          <a:p>
            <a:pPr eaLnBrk="1" hangingPunct="1"/>
            <a:r>
              <a:rPr lang="en-GB" altLang="en-US" dirty="0" smtClean="0">
                <a:latin typeface="Times" pitchFamily="-65" charset="0"/>
              </a:rPr>
              <a:t>10 minutes – 4 main themes</a:t>
            </a:r>
          </a:p>
          <a:p>
            <a:pPr eaLnBrk="1" hangingPunct="1"/>
            <a:r>
              <a:rPr lang="en-GB" altLang="en-US" dirty="0" smtClean="0">
                <a:latin typeface="Times" pitchFamily="-65" charset="0"/>
              </a:rPr>
              <a:t>15 minutes – 5 main themes</a:t>
            </a:r>
          </a:p>
          <a:p>
            <a:pPr eaLnBrk="1" hangingPunct="1"/>
            <a:r>
              <a:rPr lang="en-GB" altLang="en-US" dirty="0" smtClean="0">
                <a:latin typeface="Times" pitchFamily="-65" charset="0"/>
              </a:rPr>
              <a:t>Use no more than one slide per minute</a:t>
            </a:r>
          </a:p>
          <a:p>
            <a:endParaRPr lang="en-GB" altLang="en-US" dirty="0" smtClean="0">
              <a:latin typeface="Times" pitchFamily="-65"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800" b="0" i="0" u="none" strike="noStrike" kern="1200" cap="none" spc="0" normalizeH="0" baseline="0" noProof="0" dirty="0" smtClean="0">
                <a:ln>
                  <a:noFill/>
                </a:ln>
                <a:solidFill>
                  <a:prstClr val="black"/>
                </a:solidFill>
                <a:effectLst/>
                <a:uLnTx/>
                <a:uFillTx/>
                <a:latin typeface="Arial" charset="0"/>
                <a:ea typeface="+mn-ea"/>
                <a:cs typeface="Arial" charset="0"/>
              </a:rPr>
              <a:t>Ask for feedback:</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GB" altLang="en-US" sz="2800" b="0" i="0" u="none" strike="noStrike" kern="1200" cap="none" spc="0" normalizeH="0" baseline="0" noProof="0" dirty="0" smtClean="0">
                <a:ln>
                  <a:noFill/>
                </a:ln>
                <a:solidFill>
                  <a:prstClr val="black"/>
                </a:solidFill>
                <a:effectLst/>
                <a:uLnTx/>
                <a:uFillTx/>
                <a:latin typeface="Arial" charset="0"/>
                <a:ea typeface="+mn-ea"/>
                <a:cs typeface="Arial" charset="0"/>
              </a:rPr>
              <a:t>Q. Were you talking too fast or too slowly?</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GB" altLang="en-US" sz="2800" b="0" i="0" u="none" strike="noStrike" kern="1200" cap="none" spc="0" normalizeH="0" baseline="0" noProof="0" dirty="0" smtClean="0">
                <a:ln>
                  <a:noFill/>
                </a:ln>
                <a:solidFill>
                  <a:prstClr val="black"/>
                </a:solidFill>
                <a:effectLst/>
                <a:uLnTx/>
                <a:uFillTx/>
                <a:latin typeface="Arial" charset="0"/>
                <a:ea typeface="+mn-ea"/>
                <a:cs typeface="Arial" charset="0"/>
              </a:rPr>
              <a:t>Q. Were your visual aids clear?</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GB" altLang="en-US" sz="2800" b="0" i="0" u="none" strike="noStrike" kern="1200" cap="none" spc="0" normalizeH="0" baseline="0" noProof="0" dirty="0" smtClean="0">
                <a:ln>
                  <a:noFill/>
                </a:ln>
                <a:solidFill>
                  <a:prstClr val="black"/>
                </a:solidFill>
                <a:effectLst/>
                <a:uLnTx/>
                <a:uFillTx/>
                <a:latin typeface="Arial" charset="0"/>
                <a:ea typeface="+mn-ea"/>
                <a:cs typeface="Arial" charset="0"/>
              </a:rPr>
              <a:t>Q. Did you move logically from one point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GB" altLang="en-US" sz="2800" b="0" i="0" u="none" strike="noStrike" kern="1200" cap="none" spc="0" normalizeH="0" baseline="0" noProof="0" dirty="0" smtClean="0">
                <a:ln>
                  <a:noFill/>
                </a:ln>
                <a:solidFill>
                  <a:prstClr val="black"/>
                </a:solidFill>
                <a:effectLst/>
                <a:uLnTx/>
                <a:uFillTx/>
                <a:latin typeface="Arial" charset="0"/>
                <a:ea typeface="+mn-ea"/>
                <a:cs typeface="Arial" charset="0"/>
              </a:rPr>
              <a:t>        to  another?</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GB" altLang="en-US" sz="2800" b="0" i="0" u="none" strike="noStrike" kern="1200" cap="none" spc="0" normalizeH="0" baseline="0" noProof="0" dirty="0" smtClean="0">
                <a:ln>
                  <a:noFill/>
                </a:ln>
                <a:solidFill>
                  <a:prstClr val="black"/>
                </a:solidFill>
                <a:effectLst/>
                <a:uLnTx/>
                <a:uFillTx/>
                <a:latin typeface="Arial" charset="0"/>
                <a:ea typeface="+mn-ea"/>
                <a:cs typeface="Arial" charset="0"/>
              </a:rPr>
              <a:t>Q. Were you interesting or uninspiring?</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kumimoji="0" lang="en-GB" altLang="en-US" sz="2800" b="0" i="0" u="none" strike="noStrike" kern="1200" cap="none" spc="0" normalizeH="0" baseline="0" noProof="0" dirty="0" smtClean="0">
              <a:ln>
                <a:noFill/>
              </a:ln>
              <a:solidFill>
                <a:prstClr val="black"/>
              </a:solidFill>
              <a:effectLst/>
              <a:uLnTx/>
              <a:uFillTx/>
              <a:latin typeface="Arial" charset="0"/>
              <a:ea typeface="+mn-ea"/>
              <a:cs typeface="Arial" charset="0"/>
            </a:endParaRP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kumimoji="0" lang="en-GB" altLang="en-US" sz="1800" b="0" i="0" u="none" strike="noStrike" kern="1200" cap="none" spc="0" normalizeH="0" baseline="0" noProof="0" dirty="0" smtClean="0">
                <a:ln>
                  <a:noFill/>
                </a:ln>
                <a:solidFill>
                  <a:prstClr val="black"/>
                </a:solidFill>
                <a:effectLst/>
                <a:uLnTx/>
                <a:uFillTx/>
                <a:latin typeface="Arial" charset="0"/>
                <a:ea typeface="+mn-ea"/>
                <a:cs typeface="Arial" charset="0"/>
              </a:rPr>
              <a:t> </a:t>
            </a:r>
            <a:r>
              <a:rPr kumimoji="0" lang="en-GB" altLang="en-US" sz="1800" b="1" i="0" u="none" strike="noStrike" kern="1200" cap="none" spc="0" normalizeH="0" baseline="0" noProof="0" dirty="0" smtClean="0">
                <a:ln>
                  <a:noFill/>
                </a:ln>
                <a:solidFill>
                  <a:srgbClr val="FF0066"/>
                </a:solidFill>
                <a:effectLst/>
                <a:uLnTx/>
                <a:uFillTx/>
                <a:latin typeface="Arial" charset="0"/>
                <a:ea typeface="+mn-ea"/>
                <a:cs typeface="Arial" charset="0"/>
              </a:rPr>
              <a:t>Take criticism well and make changes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9</a:t>
            </a:fld>
            <a:endParaRPr lang="en-GB" dirty="0"/>
          </a:p>
        </p:txBody>
      </p:sp>
    </p:spTree>
    <p:extLst>
      <p:ext uri="{BB962C8B-B14F-4D97-AF65-F5344CB8AC3E}">
        <p14:creationId xmlns:p14="http://schemas.microsoft.com/office/powerpoint/2010/main" val="174200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Rookie presenting mistakes = example of a </a:t>
            </a:r>
            <a:r>
              <a:rPr kumimoji="0" lang="en-GB" altLang="en-US" sz="1200" b="0" i="0" u="none" strike="noStrike" kern="1200" cap="none" spc="0" normalizeH="0" baseline="0" noProof="0" dirty="0" err="1" smtClean="0">
                <a:ln>
                  <a:noFill/>
                </a:ln>
                <a:solidFill>
                  <a:prstClr val="black"/>
                </a:solidFill>
                <a:effectLst/>
                <a:uLnTx/>
                <a:uFillTx/>
                <a:latin typeface="Times" pitchFamily="-65" charset="0"/>
                <a:ea typeface="+mn-ea"/>
                <a:cs typeface="+mn-cs"/>
              </a:rPr>
              <a:t>prezi</a:t>
            </a: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 if they’ve not seen one before/not v familiar with it – scroll down to half way down the page and press enter. Could show them the whole thing or just one or two of the bubbles.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Prepare on paper first before putting it onto PowerPoint. The following guide will help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5 minutes talk time = 750 words, 10 minutes = 1.500 words, 15 minutes = 2,250 words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Font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smallest text should be 32 font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space between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easy to read colour schemes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use colour to highlight key words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if it will not fit scrap or start a new slide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Consistency in style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Pictures,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Confucius says a picture is worth a thousand words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pictures are great for breaking up sections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charts, graphs and diagrams  to illustrate results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take the focus off you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will be remembered longer than 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one picture = a thousand words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good for abstract concepts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if it’s a serious debate – stick to plain lettering and keep colours calming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if </a:t>
            </a:r>
            <a:r>
              <a:rPr kumimoji="0" lang="en-GB" altLang="en-US" sz="1200" b="0" i="0" u="none" strike="noStrike" kern="1200" cap="none" spc="0" normalizeH="0" baseline="0" noProof="0" dirty="0" err="1" smtClean="0">
                <a:ln>
                  <a:noFill/>
                </a:ln>
                <a:solidFill>
                  <a:prstClr val="black"/>
                </a:solidFill>
                <a:effectLst/>
                <a:uLnTx/>
                <a:uFillTx/>
                <a:latin typeface="Times" pitchFamily="-65" charset="0"/>
                <a:ea typeface="+mn-ea"/>
                <a:cs typeface="+mn-cs"/>
              </a:rPr>
              <a:t>its</a:t>
            </a: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 based on a hobby or music be more relaxed and inventive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0" i="0" u="none" strike="noStrike" kern="1200" cap="none" spc="0" normalizeH="0" baseline="0" noProof="0" dirty="0" smtClean="0">
                <a:ln>
                  <a:noFill/>
                </a:ln>
                <a:solidFill>
                  <a:prstClr val="black"/>
                </a:solidFill>
                <a:effectLst/>
                <a:uLnTx/>
                <a:uFillTx/>
                <a:latin typeface="Times" pitchFamily="-65" charset="0"/>
                <a:ea typeface="+mn-ea"/>
                <a:cs typeface="+mn-cs"/>
              </a:rPr>
              <a:t>less is more – not too many pictures or colours on each slide it can distract the audience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smtClean="0">
              <a:ln>
                <a:noFill/>
              </a:ln>
              <a:solidFill>
                <a:prstClr val="black"/>
              </a:solidFill>
              <a:effectLst/>
              <a:uLnTx/>
              <a:uFillTx/>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E9E58F3-CC4E-4465-91CC-10FE8B855773}" type="slidenum">
              <a:rPr lang="en-GB" smtClean="0"/>
              <a:t>10</a:t>
            </a:fld>
            <a:endParaRPr lang="en-GB" dirty="0"/>
          </a:p>
        </p:txBody>
      </p:sp>
    </p:spTree>
    <p:extLst>
      <p:ext uri="{BB962C8B-B14F-4D97-AF65-F5344CB8AC3E}">
        <p14:creationId xmlns:p14="http://schemas.microsoft.com/office/powerpoint/2010/main" val="172096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D829C56-2EA1-44ED-BDCA-080AFD31F31C}" type="datetimeFigureOut">
              <a:rPr lang="en-GB" smtClean="0"/>
              <a:t>04/03/2019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30285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829C56-2EA1-44ED-BDCA-080AFD31F31C}" type="datetimeFigureOut">
              <a:rPr lang="en-GB" smtClean="0"/>
              <a:t>04/03/2019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215132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829C56-2EA1-44ED-BDCA-080AFD31F31C}" type="datetimeFigureOut">
              <a:rPr lang="en-GB" smtClean="0"/>
              <a:t>04/03/2019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107505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p:cNvSpPr txBox="1"/>
          <p:nvPr userDrawn="1"/>
        </p:nvSpPr>
        <p:spPr>
          <a:xfrm>
            <a:off x="323528" y="5910374"/>
            <a:ext cx="3888432" cy="830997"/>
          </a:xfrm>
          <a:prstGeom prst="rect">
            <a:avLst/>
          </a:prstGeom>
          <a:noFill/>
        </p:spPr>
        <p:txBody>
          <a:bodyPr wrap="square" rtlCol="0">
            <a:spAutoFit/>
          </a:bodyPr>
          <a:lstStyle/>
          <a:p>
            <a:r>
              <a:rPr lang="en-GB" sz="2400" b="1" spc="-150" dirty="0" smtClean="0">
                <a:solidFill>
                  <a:srgbClr val="E31295"/>
                </a:solidFill>
                <a:cs typeface="Arial" panose="020B0604020202020204" pitchFamily="34" charset="0"/>
              </a:rPr>
              <a:t>The University for</a:t>
            </a:r>
          </a:p>
          <a:p>
            <a:r>
              <a:rPr lang="en-GB" sz="2400" b="1" spc="-150" dirty="0" smtClean="0">
                <a:solidFill>
                  <a:srgbClr val="E31295"/>
                </a:solidFill>
                <a:cs typeface="Arial" panose="020B0604020202020204" pitchFamily="34" charset="0"/>
              </a:rPr>
              <a:t>World-Class Professionals</a:t>
            </a:r>
            <a:endParaRPr lang="en-GB" sz="2400" b="1" spc="-150" dirty="0">
              <a:solidFill>
                <a:srgbClr val="E31295"/>
              </a:solidFill>
              <a:cs typeface="Arial" panose="020B0604020202020204" pitchFamily="34" charset="0"/>
            </a:endParaRPr>
          </a:p>
        </p:txBody>
      </p:sp>
      <p:sp>
        <p:nvSpPr>
          <p:cNvPr id="8" name="Rectangle 7"/>
          <p:cNvSpPr/>
          <p:nvPr userDrawn="1"/>
        </p:nvSpPr>
        <p:spPr>
          <a:xfrm>
            <a:off x="323528" y="1412776"/>
            <a:ext cx="8568952" cy="4320480"/>
          </a:xfrm>
          <a:prstGeom prst="rect">
            <a:avLst/>
          </a:prstGeom>
          <a:solidFill>
            <a:srgbClr val="E31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 name="TextBox 9"/>
          <p:cNvSpPr txBox="1"/>
          <p:nvPr userDrawn="1"/>
        </p:nvSpPr>
        <p:spPr>
          <a:xfrm>
            <a:off x="251520" y="260650"/>
            <a:ext cx="3888432" cy="830997"/>
          </a:xfrm>
          <a:prstGeom prst="rect">
            <a:avLst/>
          </a:prstGeom>
          <a:noFill/>
        </p:spPr>
        <p:txBody>
          <a:bodyPr wrap="square" rtlCol="0">
            <a:spAutoFit/>
          </a:bodyPr>
          <a:lstStyle/>
          <a:p>
            <a:r>
              <a:rPr lang="en-GB" sz="2400" b="1" spc="-150" dirty="0" smtClean="0">
                <a:solidFill>
                  <a:prstClr val="black"/>
                </a:solidFill>
                <a:cs typeface="Arial" panose="020B0604020202020204" pitchFamily="34" charset="0"/>
              </a:rPr>
              <a:t>Careers &amp;</a:t>
            </a:r>
          </a:p>
          <a:p>
            <a:r>
              <a:rPr lang="en-GB" sz="2400" b="1" spc="-150" dirty="0" smtClean="0">
                <a:solidFill>
                  <a:prstClr val="black"/>
                </a:solidFill>
                <a:cs typeface="Arial" panose="020B0604020202020204" pitchFamily="34" charset="0"/>
              </a:rPr>
              <a:t>Employability Service</a:t>
            </a:r>
            <a:endParaRPr lang="en-GB" sz="2400" b="1" spc="-150" dirty="0">
              <a:solidFill>
                <a:prstClr val="black"/>
              </a:solidFill>
              <a:cs typeface="Arial" panose="020B0604020202020204" pitchFamily="34" charset="0"/>
            </a:endParaRPr>
          </a:p>
        </p:txBody>
      </p:sp>
      <p:sp>
        <p:nvSpPr>
          <p:cNvPr id="12" name="Title 11"/>
          <p:cNvSpPr>
            <a:spLocks noGrp="1"/>
          </p:cNvSpPr>
          <p:nvPr>
            <p:ph type="title"/>
          </p:nvPr>
        </p:nvSpPr>
        <p:spPr>
          <a:xfrm>
            <a:off x="395536" y="1628800"/>
            <a:ext cx="8229600" cy="2232248"/>
          </a:xfrm>
          <a:prstGeom prst="rect">
            <a:avLst/>
          </a:prstGeom>
        </p:spPr>
        <p:txBody>
          <a:bodyPr/>
          <a:lstStyle>
            <a:lvl1pPr algn="l">
              <a:defRPr spc="-15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14" name="Text Placeholder 13"/>
          <p:cNvSpPr>
            <a:spLocks noGrp="1"/>
          </p:cNvSpPr>
          <p:nvPr>
            <p:ph type="body" sz="quarter" idx="10" hasCustomPrompt="1"/>
          </p:nvPr>
        </p:nvSpPr>
        <p:spPr>
          <a:xfrm>
            <a:off x="395536" y="4005064"/>
            <a:ext cx="7344816" cy="914400"/>
          </a:xfrm>
          <a:prstGeom prst="rect">
            <a:avLst/>
          </a:prstGeom>
        </p:spPr>
        <p:txBody>
          <a:bodyPr/>
          <a:lstStyle>
            <a:lvl1pPr marL="0" indent="0">
              <a:buNone/>
              <a:defRPr baseline="0">
                <a:solidFill>
                  <a:schemeClr val="bg1"/>
                </a:solidFill>
                <a:latin typeface="Arial" panose="020B0604020202020204" pitchFamily="34" charset="0"/>
                <a:cs typeface="Arial" panose="020B0604020202020204" pitchFamily="34" charset="0"/>
              </a:defRPr>
            </a:lvl1pPr>
          </a:lstStyle>
          <a:p>
            <a:pPr lvl="0"/>
            <a:r>
              <a:rPr lang="en-GB" dirty="0" smtClean="0">
                <a:latin typeface="Arial" panose="020B0604020202020204" pitchFamily="34" charset="0"/>
                <a:cs typeface="Arial" panose="020B0604020202020204" pitchFamily="34" charset="0"/>
              </a:rPr>
              <a:t>Subtitle</a:t>
            </a:r>
            <a:endParaRPr lang="en-GB" dirty="0"/>
          </a:p>
        </p:txBody>
      </p:sp>
      <p:sp>
        <p:nvSpPr>
          <p:cNvPr id="17" name="Text Placeholder 16"/>
          <p:cNvSpPr>
            <a:spLocks noGrp="1"/>
          </p:cNvSpPr>
          <p:nvPr>
            <p:ph type="body" sz="quarter" idx="12" hasCustomPrompt="1"/>
          </p:nvPr>
        </p:nvSpPr>
        <p:spPr>
          <a:xfrm>
            <a:off x="6850595" y="6038533"/>
            <a:ext cx="2016125" cy="574675"/>
          </a:xfrm>
          <a:prstGeom prst="rect">
            <a:avLst/>
          </a:prstGeom>
        </p:spPr>
        <p:txBody>
          <a:bodyPr anchor="b"/>
          <a:lstStyle>
            <a:lvl1pPr marL="0" indent="0" algn="r">
              <a:buNone/>
              <a:defRPr sz="1200">
                <a:solidFill>
                  <a:srgbClr val="E3129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Month and Year</a:t>
            </a:r>
            <a:endParaRPr lang="en-GB" dirty="0"/>
          </a:p>
        </p:txBody>
      </p:sp>
      <p:sp>
        <p:nvSpPr>
          <p:cNvPr id="2" name="Oval 1"/>
          <p:cNvSpPr/>
          <p:nvPr userDrawn="1"/>
        </p:nvSpPr>
        <p:spPr>
          <a:xfrm>
            <a:off x="7740352" y="117056"/>
            <a:ext cx="1152128" cy="1118181"/>
          </a:xfrm>
          <a:prstGeom prst="ellipse">
            <a:avLst/>
          </a:prstGeom>
          <a:solidFill>
            <a:srgbClr val="E31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028" name="Picture 4" descr="http://www2.hlss.mmu.ac.uk/wp-content/uploads/2010/07/whiteLogo6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86051" y="168942"/>
            <a:ext cx="888706" cy="106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315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Rectangle 8"/>
          <p:cNvSpPr/>
          <p:nvPr userDrawn="1"/>
        </p:nvSpPr>
        <p:spPr>
          <a:xfrm>
            <a:off x="0" y="6135776"/>
            <a:ext cx="9144000" cy="764704"/>
          </a:xfrm>
          <a:prstGeom prst="rect">
            <a:avLst/>
          </a:prstGeom>
          <a:solidFill>
            <a:srgbClr val="E31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 name="Rectangle 9"/>
          <p:cNvSpPr/>
          <p:nvPr userDrawn="1"/>
        </p:nvSpPr>
        <p:spPr>
          <a:xfrm>
            <a:off x="0" y="-27384"/>
            <a:ext cx="9144000" cy="1152128"/>
          </a:xfrm>
          <a:prstGeom prst="rect">
            <a:avLst/>
          </a:prstGeom>
          <a:solidFill>
            <a:srgbClr val="E31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hasCustomPrompt="1"/>
          </p:nvPr>
        </p:nvSpPr>
        <p:spPr>
          <a:xfrm>
            <a:off x="493204" y="130324"/>
            <a:ext cx="8229600" cy="836712"/>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smtClean="0"/>
              <a:t>Click to edit title style</a:t>
            </a:r>
            <a:endParaRPr lang="en-GB" dirty="0"/>
          </a:p>
        </p:txBody>
      </p:sp>
      <p:sp>
        <p:nvSpPr>
          <p:cNvPr id="14" name="Text Placeholder 11"/>
          <p:cNvSpPr>
            <a:spLocks noGrp="1"/>
          </p:cNvSpPr>
          <p:nvPr>
            <p:ph type="body" sz="quarter" idx="12" hasCustomPrompt="1"/>
          </p:nvPr>
        </p:nvSpPr>
        <p:spPr>
          <a:xfrm>
            <a:off x="6156179" y="6251216"/>
            <a:ext cx="2879725" cy="476251"/>
          </a:xfrm>
          <a:prstGeom prst="rect">
            <a:avLst/>
          </a:prstGeom>
        </p:spPr>
        <p:txBody>
          <a:bodyPr anchor="b"/>
          <a:lstStyle>
            <a:lvl5pPr marL="0" indent="0" algn="r">
              <a:buNone/>
              <a:defRPr sz="1200">
                <a:solidFill>
                  <a:schemeClr val="bg1"/>
                </a:solidFill>
                <a:latin typeface="Arial" panose="020B0604020202020204" pitchFamily="34" charset="0"/>
                <a:cs typeface="Arial" panose="020B0604020202020204" pitchFamily="34" charset="0"/>
              </a:defRPr>
            </a:lvl5pPr>
          </a:lstStyle>
          <a:p>
            <a:pPr lvl="4"/>
            <a:fld id="{E08D36F0-4C33-4EE3-82A2-56D9AD72E38D}" type="slidenum">
              <a:rPr lang="en-GB" smtClean="0"/>
              <a:t>‹#›</a:t>
            </a:fld>
            <a:endParaRPr lang="en-GB" dirty="0"/>
          </a:p>
        </p:txBody>
      </p:sp>
      <p:sp>
        <p:nvSpPr>
          <p:cNvPr id="16" name="Content Placeholder 15"/>
          <p:cNvSpPr>
            <a:spLocks noGrp="1"/>
          </p:cNvSpPr>
          <p:nvPr>
            <p:ph sz="quarter" idx="13"/>
          </p:nvPr>
        </p:nvSpPr>
        <p:spPr>
          <a:xfrm>
            <a:off x="539750" y="1412876"/>
            <a:ext cx="8135938" cy="43926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7" name="TextBox 16"/>
          <p:cNvSpPr txBox="1"/>
          <p:nvPr userDrawn="1"/>
        </p:nvSpPr>
        <p:spPr>
          <a:xfrm>
            <a:off x="144196" y="6453283"/>
            <a:ext cx="2483588" cy="276999"/>
          </a:xfrm>
          <a:prstGeom prst="rect">
            <a:avLst/>
          </a:prstGeom>
          <a:noFill/>
        </p:spPr>
        <p:txBody>
          <a:bodyPr wrap="square" rtlCol="0">
            <a:spAutoFit/>
          </a:bodyPr>
          <a:lstStyle/>
          <a:p>
            <a:r>
              <a:rPr lang="en-GB" sz="1200" dirty="0" smtClean="0">
                <a:solidFill>
                  <a:prstClr val="white"/>
                </a:solidFill>
              </a:rPr>
              <a:t>Careers &amp; Employability Service</a:t>
            </a:r>
            <a:endParaRPr lang="en-GB" sz="1200" dirty="0">
              <a:solidFill>
                <a:prstClr val="white"/>
              </a:solidFill>
            </a:endParaRPr>
          </a:p>
        </p:txBody>
      </p:sp>
      <p:sp>
        <p:nvSpPr>
          <p:cNvPr id="18" name="TextBox 17"/>
          <p:cNvSpPr txBox="1"/>
          <p:nvPr userDrawn="1"/>
        </p:nvSpPr>
        <p:spPr>
          <a:xfrm>
            <a:off x="2987824" y="6268617"/>
            <a:ext cx="2952328" cy="461665"/>
          </a:xfrm>
          <a:prstGeom prst="rect">
            <a:avLst/>
          </a:prstGeom>
          <a:noFill/>
        </p:spPr>
        <p:txBody>
          <a:bodyPr wrap="square" rtlCol="0">
            <a:spAutoFit/>
          </a:bodyPr>
          <a:lstStyle/>
          <a:p>
            <a:pPr algn="ctr"/>
            <a:endParaRPr lang="en-GB" sz="1200" dirty="0" smtClean="0">
              <a:solidFill>
                <a:prstClr val="white"/>
              </a:solidFill>
              <a:hlinkClick r:id=""/>
            </a:endParaRPr>
          </a:p>
          <a:p>
            <a:pPr algn="ctr"/>
            <a:r>
              <a:rPr lang="en-GB" sz="1200" dirty="0" smtClean="0">
                <a:solidFill>
                  <a:prstClr val="white"/>
                </a:solidFill>
                <a:hlinkClick r:id=""/>
              </a:rPr>
              <a:t>www.mmu.ac.uk/careers</a:t>
            </a:r>
            <a:endParaRPr lang="en-GB" sz="1200" dirty="0">
              <a:solidFill>
                <a:prstClr val="white"/>
              </a:solidFill>
            </a:endParaRPr>
          </a:p>
        </p:txBody>
      </p:sp>
    </p:spTree>
    <p:extLst>
      <p:ext uri="{BB962C8B-B14F-4D97-AF65-F5344CB8AC3E}">
        <p14:creationId xmlns:p14="http://schemas.microsoft.com/office/powerpoint/2010/main" val="17171417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2" name="Title 1"/>
          <p:cNvSpPr txBox="1">
            <a:spLocks/>
          </p:cNvSpPr>
          <p:nvPr userDrawn="1"/>
        </p:nvSpPr>
        <p:spPr>
          <a:xfrm>
            <a:off x="560385" y="1268760"/>
            <a:ext cx="7772400" cy="648072"/>
          </a:xfrm>
          <a:prstGeom prst="rect">
            <a:avLst/>
          </a:prstGeom>
        </p:spPr>
        <p:txBody>
          <a:bodyPr/>
          <a:lstStyle>
            <a:lvl1pPr algn="ctr" defTabSz="914400" rtl="0" eaLnBrk="1" latinLnBrk="0" hangingPunct="1">
              <a:spcBef>
                <a:spcPct val="0"/>
              </a:spcBef>
              <a:buNone/>
              <a:defRPr sz="4400" b="1" kern="1200">
                <a:solidFill>
                  <a:schemeClr val="tx1"/>
                </a:solidFill>
                <a:latin typeface="Arial" pitchFamily="34" charset="0"/>
                <a:ea typeface="+mj-ea"/>
                <a:cs typeface="Arial" pitchFamily="34" charset="0"/>
              </a:defRPr>
            </a:lvl1pPr>
          </a:lstStyle>
          <a:p>
            <a:r>
              <a:rPr lang="en-US" sz="3200" b="0" dirty="0" smtClean="0">
                <a:solidFill>
                  <a:prstClr val="black"/>
                </a:solidFill>
              </a:rPr>
              <a:t>Thank you for participating</a:t>
            </a:r>
            <a:endParaRPr lang="en-GB" sz="3200" b="0" dirty="0">
              <a:solidFill>
                <a:prstClr val="black"/>
              </a:solidFill>
            </a:endParaRPr>
          </a:p>
        </p:txBody>
      </p:sp>
      <p:pic>
        <p:nvPicPr>
          <p:cNvPr id="205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32240" y="3992565"/>
            <a:ext cx="1740460" cy="166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userDrawn="1"/>
        </p:nvSpPr>
        <p:spPr>
          <a:xfrm>
            <a:off x="3275856" y="3357927"/>
            <a:ext cx="6400800" cy="3024336"/>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rgbClr val="FF0087"/>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rgbClr val="E31295"/>
                </a:solidFill>
              </a:rPr>
              <a:t>Register now for</a:t>
            </a:r>
          </a:p>
          <a:p>
            <a:endParaRPr lang="en-US" dirty="0" smtClean="0"/>
          </a:p>
          <a:p>
            <a:endParaRPr lang="en-US" dirty="0" smtClean="0"/>
          </a:p>
          <a:p>
            <a:endParaRPr lang="en-US" dirty="0" smtClean="0"/>
          </a:p>
          <a:p>
            <a:r>
              <a:rPr lang="en-US" b="1" dirty="0" smtClean="0">
                <a:solidFill>
                  <a:srgbClr val="E31295"/>
                </a:solidFill>
              </a:rPr>
              <a:t>mmu.ac.uk/</a:t>
            </a:r>
            <a:r>
              <a:rPr lang="en-US" b="1" dirty="0" err="1" smtClean="0">
                <a:solidFill>
                  <a:srgbClr val="E31295"/>
                </a:solidFill>
              </a:rPr>
              <a:t>findajob</a:t>
            </a:r>
            <a:endParaRPr lang="en-GB" b="1" dirty="0">
              <a:solidFill>
                <a:srgbClr val="E31295"/>
              </a:solidFill>
            </a:endParaRPr>
          </a:p>
        </p:txBody>
      </p:sp>
      <p:sp>
        <p:nvSpPr>
          <p:cNvPr id="15" name="TextBox 14"/>
          <p:cNvSpPr txBox="1"/>
          <p:nvPr userDrawn="1"/>
        </p:nvSpPr>
        <p:spPr>
          <a:xfrm>
            <a:off x="179512" y="282642"/>
            <a:ext cx="7560840" cy="646331"/>
          </a:xfrm>
          <a:prstGeom prst="rect">
            <a:avLst/>
          </a:prstGeom>
          <a:noFill/>
        </p:spPr>
        <p:txBody>
          <a:bodyPr wrap="square" rtlCol="0">
            <a:spAutoFit/>
          </a:bodyPr>
          <a:lstStyle/>
          <a:p>
            <a:pPr algn="r"/>
            <a:r>
              <a:rPr lang="en-GB" sz="3600" b="1" dirty="0" smtClean="0">
                <a:solidFill>
                  <a:prstClr val="black"/>
                </a:solidFill>
                <a:cs typeface="Arial" pitchFamily="34" charset="0"/>
              </a:rPr>
              <a:t>Careers &amp; Employability Service</a:t>
            </a:r>
            <a:endParaRPr lang="en-GB" sz="3600" b="1" dirty="0">
              <a:solidFill>
                <a:prstClr val="black"/>
              </a:solidFill>
              <a:cs typeface="Arial" pitchFamily="34" charset="0"/>
            </a:endParaRPr>
          </a:p>
        </p:txBody>
      </p:sp>
      <p:pic>
        <p:nvPicPr>
          <p:cNvPr id="16" name="Picture 15"/>
          <p:cNvPicPr>
            <a:picLocks noChangeAspect="1"/>
          </p:cNvPicPr>
          <p:nvPr userDrawn="1"/>
        </p:nvPicPr>
        <p:blipFill>
          <a:blip r:embed="rId3" cstate="print">
            <a:clrChange>
              <a:clrFrom>
                <a:srgbClr val="FF0066"/>
              </a:clrFrom>
              <a:clrTo>
                <a:srgbClr val="FF0066">
                  <a:alpha val="0"/>
                </a:srgbClr>
              </a:clrTo>
            </a:clrChange>
            <a:extLst>
              <a:ext uri="{28A0092B-C50C-407E-A947-70E740481C1C}">
                <a14:useLocalDpi xmlns:a14="http://schemas.microsoft.com/office/drawing/2010/main" val="0"/>
              </a:ext>
            </a:extLst>
          </a:blip>
          <a:stretch>
            <a:fillRect/>
          </a:stretch>
        </p:blipFill>
        <p:spPr>
          <a:xfrm>
            <a:off x="4479812" y="4003513"/>
            <a:ext cx="3992888" cy="1652019"/>
          </a:xfrm>
          <a:prstGeom prst="rect">
            <a:avLst/>
          </a:prstGeom>
        </p:spPr>
      </p:pic>
      <p:sp>
        <p:nvSpPr>
          <p:cNvPr id="8" name="Oval 7"/>
          <p:cNvSpPr/>
          <p:nvPr userDrawn="1"/>
        </p:nvSpPr>
        <p:spPr>
          <a:xfrm>
            <a:off x="-2264296" y="3297436"/>
            <a:ext cx="5904656" cy="5904656"/>
          </a:xfrm>
          <a:prstGeom prst="ellipse">
            <a:avLst/>
          </a:prstGeom>
          <a:solidFill>
            <a:srgbClr val="E31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9" name="Title 1"/>
          <p:cNvSpPr txBox="1">
            <a:spLocks/>
          </p:cNvSpPr>
          <p:nvPr userDrawn="1"/>
        </p:nvSpPr>
        <p:spPr>
          <a:xfrm>
            <a:off x="-468560" y="4429224"/>
            <a:ext cx="4176464" cy="2428776"/>
          </a:xfrm>
          <a:prstGeom prst="rect">
            <a:avLst/>
          </a:prstGeom>
          <a:noFill/>
        </p:spPr>
        <p:txBody>
          <a:bodyPr/>
          <a:lstStyle>
            <a:lvl1pPr algn="ctr" defTabSz="914400" rtl="0" eaLnBrk="1" latinLnBrk="0" hangingPunct="1">
              <a:spcBef>
                <a:spcPct val="0"/>
              </a:spcBef>
              <a:buNone/>
              <a:defRPr sz="4400" b="1" kern="1200">
                <a:solidFill>
                  <a:schemeClr val="tx1"/>
                </a:solidFill>
                <a:latin typeface="Arial" pitchFamily="34" charset="0"/>
                <a:ea typeface="+mj-ea"/>
                <a:cs typeface="Arial" pitchFamily="34" charset="0"/>
              </a:defRPr>
            </a:lvl1pPr>
          </a:lstStyle>
          <a:p>
            <a:r>
              <a:rPr lang="en-US" sz="1800" dirty="0" err="1" smtClean="0">
                <a:solidFill>
                  <a:prstClr val="white"/>
                </a:solidFill>
              </a:rPr>
              <a:t>jobsHUB</a:t>
            </a:r>
            <a:r>
              <a:rPr lang="en-US" sz="1800" dirty="0" smtClean="0">
                <a:solidFill>
                  <a:prstClr val="white"/>
                </a:solidFill>
              </a:rPr>
              <a:t> drop-in</a:t>
            </a:r>
            <a:endParaRPr lang="en-US" sz="1800" b="0" dirty="0">
              <a:solidFill>
                <a:prstClr val="white"/>
              </a:solidFill>
            </a:endParaRPr>
          </a:p>
          <a:p>
            <a:r>
              <a:rPr lang="en-US" sz="1800" b="0" dirty="0" smtClean="0">
                <a:solidFill>
                  <a:prstClr val="white"/>
                </a:solidFill>
              </a:rPr>
              <a:t>9.00 am to 1.00 pm,</a:t>
            </a:r>
          </a:p>
          <a:p>
            <a:r>
              <a:rPr lang="en-US" sz="1800" b="0" dirty="0" smtClean="0">
                <a:solidFill>
                  <a:prstClr val="white"/>
                </a:solidFill>
              </a:rPr>
              <a:t>Monday – Friday</a:t>
            </a:r>
          </a:p>
          <a:p>
            <a:r>
              <a:rPr lang="en-US" sz="1800" b="0" dirty="0" smtClean="0">
                <a:solidFill>
                  <a:prstClr val="white"/>
                </a:solidFill>
              </a:rPr>
              <a:t>for help with your job search</a:t>
            </a:r>
          </a:p>
          <a:p>
            <a:endParaRPr lang="en-US" sz="1800" b="0" dirty="0" smtClean="0">
              <a:solidFill>
                <a:prstClr val="white"/>
              </a:solidFill>
            </a:endParaRPr>
          </a:p>
          <a:p>
            <a:r>
              <a:rPr lang="en-US" sz="1400" b="0" i="1" dirty="0" smtClean="0">
                <a:solidFill>
                  <a:prstClr val="white"/>
                </a:solidFill>
              </a:rPr>
              <a:t>Located in the Employability HUB, </a:t>
            </a:r>
          </a:p>
          <a:p>
            <a:r>
              <a:rPr lang="en-US" sz="1400" b="0" i="1" dirty="0" smtClean="0">
                <a:solidFill>
                  <a:prstClr val="white"/>
                </a:solidFill>
              </a:rPr>
              <a:t>Business School Building.</a:t>
            </a:r>
          </a:p>
          <a:p>
            <a:endParaRPr lang="en-US" sz="1800" b="0" dirty="0" smtClean="0">
              <a:solidFill>
                <a:prstClr val="white"/>
              </a:solidFill>
            </a:endParaRPr>
          </a:p>
          <a:p>
            <a:endParaRPr lang="en-US" sz="1800" b="0" dirty="0" smtClean="0">
              <a:solidFill>
                <a:prstClr val="white"/>
              </a:solidFill>
            </a:endParaRPr>
          </a:p>
          <a:p>
            <a:pPr>
              <a:defRPr/>
            </a:pPr>
            <a:endParaRPr lang="en-US" sz="2000" b="0" dirty="0" smtClean="0">
              <a:solidFill>
                <a:prstClr val="white"/>
              </a:solidFill>
            </a:endParaRPr>
          </a:p>
          <a:p>
            <a:endParaRPr lang="en-GB" sz="2000" dirty="0">
              <a:solidFill>
                <a:prstClr val="white"/>
              </a:solidFill>
            </a:endParaRPr>
          </a:p>
        </p:txBody>
      </p:sp>
      <p:pic>
        <p:nvPicPr>
          <p:cNvPr id="2051"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96441" y="44625"/>
            <a:ext cx="1152525"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userDrawn="1"/>
        </p:nvSpPr>
        <p:spPr>
          <a:xfrm>
            <a:off x="278178" y="2312785"/>
            <a:ext cx="8496944" cy="400110"/>
          </a:xfrm>
          <a:prstGeom prst="rect">
            <a:avLst/>
          </a:prstGeom>
          <a:solidFill>
            <a:srgbClr val="E31295"/>
          </a:solidFill>
        </p:spPr>
        <p:txBody>
          <a:bodyPr wrap="square">
            <a:spAutoFit/>
          </a:bodyPr>
          <a:lstStyle/>
          <a:p>
            <a:pPr algn="ctr">
              <a:spcBef>
                <a:spcPts val="25"/>
              </a:spcBef>
            </a:pPr>
            <a:r>
              <a:rPr lang="en-GB" sz="2000" b="1" dirty="0">
                <a:solidFill>
                  <a:prstClr val="white"/>
                </a:solidFill>
              </a:rPr>
              <a:t>Contact </a:t>
            </a:r>
            <a:r>
              <a:rPr lang="en-GB" sz="2000" b="1" dirty="0" smtClean="0">
                <a:solidFill>
                  <a:prstClr val="white"/>
                </a:solidFill>
              </a:rPr>
              <a:t>us</a:t>
            </a:r>
            <a:r>
              <a:rPr lang="en-GB" sz="2000" dirty="0" smtClean="0">
                <a:solidFill>
                  <a:prstClr val="white"/>
                </a:solidFill>
              </a:rPr>
              <a:t>: 0161 </a:t>
            </a:r>
            <a:r>
              <a:rPr lang="en-GB" sz="2000" dirty="0">
                <a:solidFill>
                  <a:prstClr val="white"/>
                </a:solidFill>
              </a:rPr>
              <a:t>247 </a:t>
            </a:r>
            <a:r>
              <a:rPr lang="en-GB" sz="2000" dirty="0" smtClean="0">
                <a:solidFill>
                  <a:prstClr val="white"/>
                </a:solidFill>
              </a:rPr>
              <a:t>3483      </a:t>
            </a:r>
            <a:r>
              <a:rPr lang="en-GB" sz="2000" b="1" dirty="0" smtClean="0">
                <a:solidFill>
                  <a:prstClr val="white"/>
                </a:solidFill>
              </a:rPr>
              <a:t>Follow </a:t>
            </a:r>
            <a:r>
              <a:rPr lang="en-GB" sz="2000" b="1" dirty="0">
                <a:solidFill>
                  <a:prstClr val="white"/>
                </a:solidFill>
              </a:rPr>
              <a:t>us on </a:t>
            </a:r>
            <a:r>
              <a:rPr lang="en-GB" sz="2000" b="1" dirty="0" smtClean="0">
                <a:solidFill>
                  <a:prstClr val="white"/>
                </a:solidFill>
              </a:rPr>
              <a:t>twitter</a:t>
            </a:r>
            <a:r>
              <a:rPr lang="en-GB" sz="2000" dirty="0" smtClean="0">
                <a:solidFill>
                  <a:prstClr val="white"/>
                </a:solidFill>
              </a:rPr>
              <a:t>: @MMU_Careers</a:t>
            </a:r>
          </a:p>
        </p:txBody>
      </p:sp>
    </p:spTree>
    <p:extLst>
      <p:ext uri="{BB962C8B-B14F-4D97-AF65-F5344CB8AC3E}">
        <p14:creationId xmlns:p14="http://schemas.microsoft.com/office/powerpoint/2010/main" val="26693944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829C56-2EA1-44ED-BDCA-080AFD31F31C}" type="datetimeFigureOut">
              <a:rPr lang="en-GB" smtClean="0"/>
              <a:t>04/03/2019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13084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29C56-2EA1-44ED-BDCA-080AFD31F31C}" type="datetimeFigureOut">
              <a:rPr lang="en-GB" smtClean="0"/>
              <a:t>04/03/2019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411796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D829C56-2EA1-44ED-BDCA-080AFD31F31C}" type="datetimeFigureOut">
              <a:rPr lang="en-GB" smtClean="0"/>
              <a:t>04/03/2019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195182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D829C56-2EA1-44ED-BDCA-080AFD31F31C}" type="datetimeFigureOut">
              <a:rPr lang="en-GB" smtClean="0"/>
              <a:t>04/03/2019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23818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D829C56-2EA1-44ED-BDCA-080AFD31F31C}" type="datetimeFigureOut">
              <a:rPr lang="en-GB" smtClean="0"/>
              <a:t>04/03/2019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359740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29C56-2EA1-44ED-BDCA-080AFD31F31C}" type="datetimeFigureOut">
              <a:rPr lang="en-GB" smtClean="0"/>
              <a:t>04/03/2019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35403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29C56-2EA1-44ED-BDCA-080AFD31F31C}" type="datetimeFigureOut">
              <a:rPr lang="en-GB" smtClean="0"/>
              <a:t>04/03/2019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146072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29C56-2EA1-44ED-BDCA-080AFD31F31C}" type="datetimeFigureOut">
              <a:rPr lang="en-GB" smtClean="0"/>
              <a:t>04/03/2019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A94980-51D6-4119-A185-BAE43CCADD0A}" type="slidenum">
              <a:rPr lang="en-GB" smtClean="0"/>
              <a:t>‹#›</a:t>
            </a:fld>
            <a:endParaRPr lang="en-GB"/>
          </a:p>
        </p:txBody>
      </p:sp>
    </p:spTree>
    <p:extLst>
      <p:ext uri="{BB962C8B-B14F-4D97-AF65-F5344CB8AC3E}">
        <p14:creationId xmlns:p14="http://schemas.microsoft.com/office/powerpoint/2010/main" val="369816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29C56-2EA1-44ED-BDCA-080AFD31F31C}" type="datetimeFigureOut">
              <a:rPr lang="en-GB" smtClean="0"/>
              <a:t>04/03/2019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94980-51D6-4119-A185-BAE43CCADD0A}" type="slidenum">
              <a:rPr lang="en-GB" smtClean="0"/>
              <a:t>‹#›</a:t>
            </a:fld>
            <a:endParaRPr lang="en-GB"/>
          </a:p>
        </p:txBody>
      </p:sp>
    </p:spTree>
    <p:extLst>
      <p:ext uri="{BB962C8B-B14F-4D97-AF65-F5344CB8AC3E}">
        <p14:creationId xmlns:p14="http://schemas.microsoft.com/office/powerpoint/2010/main" val="1168196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76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peakfearlessly.net/10-most-common-rookie-mistakes-in-public-speak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uk.businessinsider.com/amazing-career-advice-for-college-grads-from-linkedins-billionaire-founder-2013-5?r=US&amp;IR=T#-7" TargetMode="External"/><Relationship Id="rId5" Type="http://schemas.openxmlformats.org/officeDocument/2006/relationships/hyperlink" Target="https://www.youtube.com/watch?v=S5c1susCPAE" TargetMode="External"/><Relationship Id="rId4" Type="http://schemas.openxmlformats.org/officeDocument/2006/relationships/hyperlink" Target="http://www.goodreads.com/author/show/289513.Benjamin_Frankli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www.youtube.com/watch?v=uhiCFdWeQfA" TargetMode="External"/><Relationship Id="rId4" Type="http://schemas.openxmlformats.org/officeDocument/2006/relationships/hyperlink" Target="https://www.youtube.com/watch?v=f__n8084YA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MnIPpUiTcR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 name="TextBox 1"/>
          <p:cNvSpPr txBox="1"/>
          <p:nvPr/>
        </p:nvSpPr>
        <p:spPr>
          <a:xfrm>
            <a:off x="323528" y="1309209"/>
            <a:ext cx="8964489" cy="2000548"/>
          </a:xfrm>
          <a:prstGeom prst="rect">
            <a:avLst/>
          </a:prstGeom>
          <a:noFill/>
        </p:spPr>
        <p:txBody>
          <a:bodyPr wrap="square" rtlCol="0">
            <a:spAutoFit/>
          </a:bodyPr>
          <a:lstStyle/>
          <a:p>
            <a:r>
              <a:rPr lang="en-GB" sz="4800" b="1" dirty="0" smtClean="0"/>
              <a:t>How to present like a professional</a:t>
            </a:r>
          </a:p>
          <a:p>
            <a:r>
              <a:rPr lang="en-GB" sz="2800" dirty="0" smtClean="0"/>
              <a:t>Dr Rabia Khan</a:t>
            </a:r>
          </a:p>
          <a:p>
            <a:endParaRPr lang="en-GB" sz="4800" b="1" dirty="0" smtClean="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480708"/>
            <a:ext cx="7010400" cy="2247900"/>
          </a:xfrm>
          <a:prstGeom prst="rect">
            <a:avLst/>
          </a:prstGeom>
        </p:spPr>
      </p:pic>
    </p:spTree>
    <p:extLst>
      <p:ext uri="{BB962C8B-B14F-4D97-AF65-F5344CB8AC3E}">
        <p14:creationId xmlns:p14="http://schemas.microsoft.com/office/powerpoint/2010/main" val="2597339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Preparation &amp; Planning – your visuals </a:t>
            </a:r>
          </a:p>
        </p:txBody>
      </p:sp>
      <p:sp>
        <p:nvSpPr>
          <p:cNvPr id="3" name="TextBox 2"/>
          <p:cNvSpPr txBox="1"/>
          <p:nvPr/>
        </p:nvSpPr>
        <p:spPr>
          <a:xfrm>
            <a:off x="291891" y="1871547"/>
            <a:ext cx="8366077" cy="5201424"/>
          </a:xfrm>
          <a:prstGeom prst="rect">
            <a:avLst/>
          </a:prstGeom>
          <a:noFill/>
        </p:spPr>
        <p:txBody>
          <a:bodyPr wrap="square" rtlCol="0">
            <a:spAutoFit/>
          </a:bodyPr>
          <a:lstStyle/>
          <a:p>
            <a:pPr marL="342900" indent="-342900">
              <a:buFont typeface="Arial" panose="020B0604020202020204" pitchFamily="34" charset="0"/>
              <a:buChar char="•"/>
            </a:pPr>
            <a:r>
              <a:rPr lang="en-GB" altLang="en-US" sz="2800" dirty="0" smtClean="0">
                <a:cs typeface="Arial" charset="0"/>
              </a:rPr>
              <a:t>Find out what technology you’re allowed</a:t>
            </a:r>
          </a:p>
          <a:p>
            <a:pPr marL="342900" indent="-342900">
              <a:buFont typeface="Arial" panose="020B0604020202020204" pitchFamily="34" charset="0"/>
              <a:buChar char="•"/>
            </a:pPr>
            <a:endParaRPr lang="en-GB" altLang="en-US" sz="2800" dirty="0" smtClean="0">
              <a:cs typeface="Arial" charset="0"/>
            </a:endParaRPr>
          </a:p>
          <a:p>
            <a:pPr marL="342900" indent="-342900">
              <a:buFont typeface="Arial" panose="020B0604020202020204" pitchFamily="34" charset="0"/>
              <a:buChar char="•"/>
            </a:pPr>
            <a:r>
              <a:rPr lang="en-GB" altLang="en-US" sz="2800" dirty="0" smtClean="0">
                <a:cs typeface="Arial" charset="0"/>
              </a:rPr>
              <a:t>Font </a:t>
            </a:r>
            <a:r>
              <a:rPr lang="en-GB" altLang="en-US" sz="2800" dirty="0">
                <a:cs typeface="Arial" charset="0"/>
              </a:rPr>
              <a:t>size &amp; consistency</a:t>
            </a:r>
          </a:p>
          <a:p>
            <a:pPr marL="342900" indent="-342900">
              <a:buFont typeface="Arial" panose="020B0604020202020204" pitchFamily="34" charset="0"/>
              <a:buChar char="•"/>
            </a:pPr>
            <a:endParaRPr lang="en-GB" altLang="en-US" sz="2800" dirty="0" smtClean="0">
              <a:cs typeface="Arial" charset="0"/>
            </a:endParaRPr>
          </a:p>
          <a:p>
            <a:pPr marL="342900" indent="-342900">
              <a:buFont typeface="Arial" panose="020B0604020202020204" pitchFamily="34" charset="0"/>
              <a:buChar char="•"/>
            </a:pPr>
            <a:r>
              <a:rPr lang="en-GB" altLang="en-US" sz="2800" dirty="0" smtClean="0">
                <a:cs typeface="Arial" charset="0"/>
              </a:rPr>
              <a:t>Neat</a:t>
            </a:r>
            <a:r>
              <a:rPr lang="en-GB" altLang="en-US" sz="2800" dirty="0">
                <a:cs typeface="Arial" charset="0"/>
              </a:rPr>
              <a:t>, accurate &amp; numbered</a:t>
            </a:r>
          </a:p>
          <a:p>
            <a:pPr marL="342900" indent="-342900">
              <a:buFont typeface="Arial" panose="020B0604020202020204" pitchFamily="34" charset="0"/>
              <a:buChar char="•"/>
            </a:pPr>
            <a:endParaRPr lang="en-GB" altLang="en-US" sz="2800" dirty="0" smtClean="0">
              <a:cs typeface="Arial" charset="0"/>
            </a:endParaRPr>
          </a:p>
          <a:p>
            <a:pPr marL="342900" indent="-342900">
              <a:buFont typeface="Arial" panose="020B0604020202020204" pitchFamily="34" charset="0"/>
              <a:buChar char="•"/>
            </a:pPr>
            <a:r>
              <a:rPr lang="en-GB" altLang="en-US" sz="2800" dirty="0" smtClean="0">
                <a:cs typeface="Arial" charset="0"/>
              </a:rPr>
              <a:t>Take </a:t>
            </a:r>
            <a:r>
              <a:rPr lang="en-GB" altLang="en-US" sz="2800" dirty="0">
                <a:cs typeface="Arial" charset="0"/>
              </a:rPr>
              <a:t>a hard copy of your presentation</a:t>
            </a:r>
          </a:p>
          <a:p>
            <a:pPr marL="342900" indent="-342900">
              <a:buFont typeface="Arial" panose="020B0604020202020204" pitchFamily="34" charset="0"/>
              <a:buChar char="•"/>
            </a:pPr>
            <a:endParaRPr lang="en-GB" altLang="en-US" sz="2800" dirty="0" smtClean="0">
              <a:cs typeface="Arial" charset="0"/>
            </a:endParaRPr>
          </a:p>
          <a:p>
            <a:pPr marL="342900" indent="-342900">
              <a:buFont typeface="Arial" panose="020B0604020202020204" pitchFamily="34" charset="0"/>
              <a:buChar char="•"/>
            </a:pPr>
            <a:r>
              <a:rPr lang="en-GB" altLang="en-US" sz="2800" dirty="0" smtClean="0">
                <a:cs typeface="Arial" charset="0"/>
              </a:rPr>
              <a:t>Handouts</a:t>
            </a:r>
            <a:r>
              <a:rPr lang="en-GB" altLang="en-US" sz="2800" dirty="0">
                <a:cs typeface="Arial" charset="0"/>
              </a:rPr>
              <a:t>? Alternatives to </a:t>
            </a:r>
            <a:r>
              <a:rPr lang="en-GB" altLang="en-US" sz="2800" dirty="0" err="1">
                <a:cs typeface="Arial" charset="0"/>
              </a:rPr>
              <a:t>Powerpoint</a:t>
            </a:r>
            <a:r>
              <a:rPr lang="en-GB" altLang="en-US" sz="2800" dirty="0" smtClean="0">
                <a:cs typeface="Arial" charset="0"/>
              </a:rPr>
              <a:t>?</a:t>
            </a:r>
          </a:p>
          <a:p>
            <a:pPr marL="342900" indent="-342900">
              <a:buFont typeface="Arial" panose="020B0604020202020204" pitchFamily="34" charset="0"/>
              <a:buChar char="•"/>
            </a:pPr>
            <a:endParaRPr lang="en-GB" sz="2800" dirty="0">
              <a:cs typeface="Arial" charset="0"/>
              <a:hlinkClick r:id="rId4"/>
            </a:endParaRPr>
          </a:p>
          <a:p>
            <a:pPr marL="342900" indent="-342900">
              <a:buFont typeface="Arial" panose="020B0604020202020204" pitchFamily="34" charset="0"/>
              <a:buChar char="•"/>
            </a:pPr>
            <a:r>
              <a:rPr lang="en-GB" sz="2800" dirty="0" smtClean="0">
                <a:hlinkClick r:id="rId4"/>
              </a:rPr>
              <a:t> </a:t>
            </a:r>
            <a:r>
              <a:rPr lang="en-GB" sz="2800" dirty="0">
                <a:hlinkClick r:id="rId4"/>
              </a:rPr>
              <a:t>Rookie presenting mistakes</a:t>
            </a:r>
            <a:endParaRPr lang="en-GB" altLang="en-US" sz="2800" dirty="0">
              <a:cs typeface="Arial" charset="0"/>
            </a:endParaRPr>
          </a:p>
          <a:p>
            <a:pPr marL="342900" lvl="0" indent="-342900">
              <a:buFont typeface="Wingdings" panose="05000000000000000000" pitchFamily="2" charset="2"/>
              <a:buChar char="ü"/>
            </a:pPr>
            <a:endParaRPr lang="en-GB" sz="2400" dirty="0">
              <a:solidFill>
                <a:prstClr val="black"/>
              </a:solidFill>
            </a:endParaRPr>
          </a:p>
        </p:txBody>
      </p:sp>
      <p:pic>
        <p:nvPicPr>
          <p:cNvPr id="2" name="Picture 1"/>
          <p:cNvPicPr>
            <a:picLocks noChangeAspect="1"/>
          </p:cNvPicPr>
          <p:nvPr/>
        </p:nvPicPr>
        <p:blipFill>
          <a:blip r:embed="rId5"/>
          <a:stretch>
            <a:fillRect/>
          </a:stretch>
        </p:blipFill>
        <p:spPr>
          <a:xfrm>
            <a:off x="6688183" y="3551181"/>
            <a:ext cx="1383912" cy="1377815"/>
          </a:xfrm>
          <a:prstGeom prst="rect">
            <a:avLst/>
          </a:prstGeom>
        </p:spPr>
      </p:pic>
      <p:pic>
        <p:nvPicPr>
          <p:cNvPr id="9" name="Picture 8"/>
          <p:cNvPicPr>
            <a:picLocks noChangeAspect="1"/>
          </p:cNvPicPr>
          <p:nvPr/>
        </p:nvPicPr>
        <p:blipFill>
          <a:blip r:embed="rId6"/>
          <a:stretch>
            <a:fillRect/>
          </a:stretch>
        </p:blipFill>
        <p:spPr>
          <a:xfrm>
            <a:off x="7278462" y="4593082"/>
            <a:ext cx="1865538" cy="1865538"/>
          </a:xfrm>
          <a:prstGeom prst="rect">
            <a:avLst/>
          </a:prstGeom>
        </p:spPr>
      </p:pic>
    </p:spTree>
    <p:extLst>
      <p:ext uri="{BB962C8B-B14F-4D97-AF65-F5344CB8AC3E}">
        <p14:creationId xmlns:p14="http://schemas.microsoft.com/office/powerpoint/2010/main" val="4230203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Preparation &amp; planning - subject</a:t>
            </a:r>
          </a:p>
        </p:txBody>
      </p:sp>
      <p:sp>
        <p:nvSpPr>
          <p:cNvPr id="3" name="TextBox 2"/>
          <p:cNvSpPr txBox="1"/>
          <p:nvPr/>
        </p:nvSpPr>
        <p:spPr>
          <a:xfrm>
            <a:off x="313899" y="1916839"/>
            <a:ext cx="8366077" cy="4708981"/>
          </a:xfrm>
          <a:prstGeom prst="rect">
            <a:avLst/>
          </a:prstGeom>
          <a:noFill/>
        </p:spPr>
        <p:txBody>
          <a:bodyPr wrap="square" rtlCol="0">
            <a:spAutoFit/>
          </a:bodyPr>
          <a:lstStyle/>
          <a:p>
            <a:pPr marL="342900" indent="-342900">
              <a:buFont typeface="Arial" panose="020B0604020202020204" pitchFamily="34" charset="0"/>
              <a:buChar char="•"/>
            </a:pPr>
            <a:r>
              <a:rPr lang="en-GB" altLang="en-US" sz="2800" dirty="0">
                <a:cs typeface="Arial" charset="0"/>
              </a:rPr>
              <a:t>Research your subject as thoroughly as </a:t>
            </a:r>
            <a:r>
              <a:rPr lang="en-GB" altLang="en-US" sz="2800" dirty="0" smtClean="0">
                <a:cs typeface="Arial" charset="0"/>
              </a:rPr>
              <a:t>possible</a:t>
            </a:r>
          </a:p>
          <a:p>
            <a:pPr marL="342900" indent="-342900">
              <a:buFont typeface="Arial" panose="020B0604020202020204" pitchFamily="34" charset="0"/>
              <a:buChar char="•"/>
            </a:pPr>
            <a:endParaRPr lang="en-GB" altLang="en-US" sz="2800" dirty="0">
              <a:cs typeface="Arial" charset="0"/>
            </a:endParaRPr>
          </a:p>
          <a:p>
            <a:pPr marL="342900" indent="-342900">
              <a:buFont typeface="Arial" panose="020B0604020202020204" pitchFamily="34" charset="0"/>
              <a:buChar char="•"/>
            </a:pPr>
            <a:r>
              <a:rPr lang="en-GB" altLang="en-US" sz="2800" dirty="0">
                <a:cs typeface="Arial" charset="0"/>
              </a:rPr>
              <a:t>Don’t overload with </a:t>
            </a:r>
            <a:r>
              <a:rPr lang="en-GB" altLang="en-US" sz="2800" dirty="0" smtClean="0">
                <a:cs typeface="Arial" charset="0"/>
              </a:rPr>
              <a:t>information – 3 key points?</a:t>
            </a:r>
          </a:p>
          <a:p>
            <a:pPr marL="342900" indent="-342900">
              <a:buFont typeface="Arial" panose="020B0604020202020204" pitchFamily="34" charset="0"/>
              <a:buChar char="•"/>
            </a:pPr>
            <a:endParaRPr lang="en-GB" altLang="en-US" sz="2800" dirty="0">
              <a:cs typeface="Arial" charset="0"/>
            </a:endParaRPr>
          </a:p>
          <a:p>
            <a:pPr marL="342900" indent="-342900">
              <a:buFont typeface="Arial" panose="020B0604020202020204" pitchFamily="34" charset="0"/>
              <a:buChar char="•"/>
            </a:pPr>
            <a:r>
              <a:rPr lang="en-GB" altLang="en-US" sz="2800" dirty="0">
                <a:cs typeface="Arial" charset="0"/>
              </a:rPr>
              <a:t>Don’t bluff or blag </a:t>
            </a:r>
            <a:r>
              <a:rPr lang="en-GB" altLang="en-US" sz="2800" dirty="0" smtClean="0">
                <a:cs typeface="Arial" charset="0"/>
              </a:rPr>
              <a:t>it</a:t>
            </a:r>
          </a:p>
          <a:p>
            <a:pPr marL="342900" indent="-342900">
              <a:buFont typeface="Arial" panose="020B0604020202020204" pitchFamily="34" charset="0"/>
              <a:buChar char="•"/>
            </a:pPr>
            <a:endParaRPr lang="en-GB" altLang="en-US" sz="2800" dirty="0">
              <a:cs typeface="Arial" charset="0"/>
            </a:endParaRPr>
          </a:p>
          <a:p>
            <a:pPr marL="342900" indent="-342900">
              <a:buFont typeface="Arial" panose="020B0604020202020204" pitchFamily="34" charset="0"/>
              <a:buChar char="•"/>
            </a:pPr>
            <a:r>
              <a:rPr lang="en-GB" altLang="en-US" sz="2800" dirty="0" smtClean="0">
                <a:cs typeface="Arial" charset="0"/>
              </a:rPr>
              <a:t>Any fresh ideas?</a:t>
            </a:r>
          </a:p>
          <a:p>
            <a:pPr marL="342900" indent="-342900">
              <a:buFont typeface="Arial" panose="020B0604020202020204" pitchFamily="34" charset="0"/>
              <a:buChar char="•"/>
            </a:pPr>
            <a:endParaRPr lang="en-GB" altLang="en-US" sz="2800" dirty="0">
              <a:cs typeface="Arial" charset="0"/>
            </a:endParaRPr>
          </a:p>
          <a:p>
            <a:pPr marL="342900" indent="-342900">
              <a:buFont typeface="Arial" panose="020B0604020202020204" pitchFamily="34" charset="0"/>
              <a:buChar char="•"/>
            </a:pPr>
            <a:r>
              <a:rPr lang="en-GB" altLang="en-US" sz="2800" dirty="0">
                <a:cs typeface="Arial" charset="0"/>
              </a:rPr>
              <a:t>Try and anticipate likely questions</a:t>
            </a:r>
          </a:p>
          <a:p>
            <a:pPr marL="342900" lvl="0" indent="-342900">
              <a:buFont typeface="Wingdings" panose="05000000000000000000" pitchFamily="2" charset="2"/>
              <a:buChar char="ü"/>
            </a:pPr>
            <a:endParaRPr lang="en-GB" sz="2400" dirty="0" smtClean="0">
              <a:solidFill>
                <a:prstClr val="black"/>
              </a:solidFill>
            </a:endParaRPr>
          </a:p>
          <a:p>
            <a:pPr marL="342900" lvl="0" indent="-342900">
              <a:buFont typeface="Wingdings" panose="05000000000000000000" pitchFamily="2" charset="2"/>
              <a:buChar char="ü"/>
            </a:pPr>
            <a:endParaRPr lang="en-GB" sz="2400" dirty="0">
              <a:solidFill>
                <a:prstClr val="black"/>
              </a:solidFill>
            </a:endParaRPr>
          </a:p>
        </p:txBody>
      </p:sp>
      <p:pic>
        <p:nvPicPr>
          <p:cNvPr id="2" name="Picture 1"/>
          <p:cNvPicPr>
            <a:picLocks noChangeAspect="1"/>
          </p:cNvPicPr>
          <p:nvPr/>
        </p:nvPicPr>
        <p:blipFill>
          <a:blip r:embed="rId4"/>
          <a:stretch>
            <a:fillRect/>
          </a:stretch>
        </p:blipFill>
        <p:spPr>
          <a:xfrm>
            <a:off x="4737335" y="3578687"/>
            <a:ext cx="3901695" cy="1385283"/>
          </a:xfrm>
          <a:prstGeom prst="rect">
            <a:avLst/>
          </a:prstGeom>
        </p:spPr>
      </p:pic>
    </p:spTree>
    <p:extLst>
      <p:ext uri="{BB962C8B-B14F-4D97-AF65-F5344CB8AC3E}">
        <p14:creationId xmlns:p14="http://schemas.microsoft.com/office/powerpoint/2010/main" val="32578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video viva</a:t>
            </a:r>
            <a:endParaRPr lang="en-GB" dirty="0"/>
          </a:p>
        </p:txBody>
      </p:sp>
      <p:sp>
        <p:nvSpPr>
          <p:cNvPr id="3" name="Content Placeholder 2"/>
          <p:cNvSpPr>
            <a:spLocks noGrp="1"/>
          </p:cNvSpPr>
          <p:nvPr>
            <p:ph idx="1"/>
          </p:nvPr>
        </p:nvSpPr>
        <p:spPr/>
        <p:txBody>
          <a:bodyPr/>
          <a:lstStyle/>
          <a:p>
            <a:r>
              <a:rPr lang="en-GB" dirty="0" smtClean="0"/>
              <a:t>3 questions</a:t>
            </a:r>
          </a:p>
          <a:p>
            <a:endParaRPr lang="en-GB" dirty="0" smtClean="0"/>
          </a:p>
          <a:p>
            <a:r>
              <a:rPr lang="en-GB" dirty="0" smtClean="0"/>
              <a:t>5 minutes</a:t>
            </a:r>
            <a:endParaRPr lang="en-GB" dirty="0"/>
          </a:p>
        </p:txBody>
      </p:sp>
    </p:spTree>
    <p:extLst>
      <p:ext uri="{BB962C8B-B14F-4D97-AF65-F5344CB8AC3E}">
        <p14:creationId xmlns:p14="http://schemas.microsoft.com/office/powerpoint/2010/main" val="145063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Planning &amp; preparation - structure</a:t>
            </a:r>
          </a:p>
        </p:txBody>
      </p:sp>
      <p:sp>
        <p:nvSpPr>
          <p:cNvPr id="3" name="TextBox 2"/>
          <p:cNvSpPr txBox="1"/>
          <p:nvPr/>
        </p:nvSpPr>
        <p:spPr>
          <a:xfrm>
            <a:off x="313899" y="1916839"/>
            <a:ext cx="8366077" cy="2985433"/>
          </a:xfrm>
          <a:prstGeom prst="rect">
            <a:avLst/>
          </a:prstGeom>
          <a:noFill/>
        </p:spPr>
        <p:txBody>
          <a:bodyPr wrap="square" rtlCol="0">
            <a:spAutoFit/>
          </a:bodyPr>
          <a:lstStyle/>
          <a:p>
            <a:pPr>
              <a:defRPr/>
            </a:pPr>
            <a:r>
              <a:rPr lang="en-GB" altLang="en-US" sz="2800" dirty="0">
                <a:cs typeface="Arial" charset="0"/>
              </a:rPr>
              <a:t>Plan the structure of your talk</a:t>
            </a:r>
            <a:r>
              <a:rPr lang="en-GB" altLang="en-US" sz="2800" dirty="0" smtClean="0">
                <a:cs typeface="Arial" charset="0"/>
              </a:rPr>
              <a:t>:</a:t>
            </a:r>
          </a:p>
          <a:p>
            <a:pPr>
              <a:defRPr/>
            </a:pPr>
            <a:r>
              <a:rPr lang="en-GB" altLang="en-US" sz="2800" dirty="0" smtClean="0">
                <a:cs typeface="Arial" charset="0"/>
              </a:rPr>
              <a:t> </a:t>
            </a:r>
            <a:endParaRPr lang="en-GB" altLang="en-US" sz="2800" dirty="0">
              <a:cs typeface="Arial" charset="0"/>
            </a:endParaRPr>
          </a:p>
          <a:p>
            <a:pPr marL="342900" indent="-342900">
              <a:buFont typeface="Arial" panose="020B0604020202020204" pitchFamily="34" charset="0"/>
              <a:buChar char="•"/>
              <a:defRPr/>
            </a:pPr>
            <a:r>
              <a:rPr lang="en-GB" altLang="en-US" sz="2800" dirty="0" smtClean="0">
                <a:cs typeface="Arial" charset="0"/>
              </a:rPr>
              <a:t>A </a:t>
            </a:r>
            <a:r>
              <a:rPr lang="en-GB" altLang="en-US" sz="2800" dirty="0">
                <a:cs typeface="Arial" charset="0"/>
              </a:rPr>
              <a:t>strong beginning</a:t>
            </a:r>
          </a:p>
          <a:p>
            <a:pPr marL="342900" indent="-342900">
              <a:buFont typeface="Arial" panose="020B0604020202020204" pitchFamily="34" charset="0"/>
              <a:buChar char="•"/>
              <a:defRPr/>
            </a:pPr>
            <a:r>
              <a:rPr lang="en-GB" altLang="en-US" sz="2800" dirty="0">
                <a:cs typeface="Arial" charset="0"/>
              </a:rPr>
              <a:t>A solid &amp; interesting middle </a:t>
            </a:r>
          </a:p>
          <a:p>
            <a:pPr marL="342900" indent="-342900">
              <a:buFont typeface="Arial" panose="020B0604020202020204" pitchFamily="34" charset="0"/>
              <a:buChar char="•"/>
              <a:defRPr/>
            </a:pPr>
            <a:r>
              <a:rPr lang="en-GB" altLang="en-US" sz="2800" dirty="0" smtClean="0">
                <a:cs typeface="Arial" charset="0"/>
              </a:rPr>
              <a:t>A clear </a:t>
            </a:r>
            <a:r>
              <a:rPr lang="en-GB" altLang="en-US" sz="2800" dirty="0">
                <a:cs typeface="Arial" charset="0"/>
              </a:rPr>
              <a:t>conclusion</a:t>
            </a:r>
          </a:p>
          <a:p>
            <a:pPr marL="342900" lvl="0" indent="-342900">
              <a:buFont typeface="Wingdings" panose="05000000000000000000" pitchFamily="2" charset="2"/>
              <a:buChar char="ü"/>
            </a:pPr>
            <a:endParaRPr lang="en-GB" sz="2400" dirty="0" smtClean="0">
              <a:solidFill>
                <a:prstClr val="black"/>
              </a:solidFill>
            </a:endParaRPr>
          </a:p>
          <a:p>
            <a:pPr marL="342900" lvl="0" indent="-342900">
              <a:buFont typeface="Wingdings" panose="05000000000000000000" pitchFamily="2" charset="2"/>
              <a:buChar char="ü"/>
            </a:pPr>
            <a:endParaRPr lang="en-GB" sz="2400" dirty="0">
              <a:solidFill>
                <a:prstClr val="black"/>
              </a:solidFill>
            </a:endParaRPr>
          </a:p>
        </p:txBody>
      </p:sp>
      <p:pic>
        <p:nvPicPr>
          <p:cNvPr id="9" name="Picture 8"/>
          <p:cNvPicPr>
            <a:picLocks noChangeAspect="1"/>
          </p:cNvPicPr>
          <p:nvPr/>
        </p:nvPicPr>
        <p:blipFill>
          <a:blip r:embed="rId4"/>
          <a:stretch>
            <a:fillRect/>
          </a:stretch>
        </p:blipFill>
        <p:spPr>
          <a:xfrm>
            <a:off x="6068016" y="1795070"/>
            <a:ext cx="2611960" cy="4107357"/>
          </a:xfrm>
          <a:prstGeom prst="rect">
            <a:avLst/>
          </a:prstGeom>
        </p:spPr>
      </p:pic>
    </p:spTree>
    <p:extLst>
      <p:ext uri="{BB962C8B-B14F-4D97-AF65-F5344CB8AC3E}">
        <p14:creationId xmlns:p14="http://schemas.microsoft.com/office/powerpoint/2010/main" val="2831896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7" name="TextBox 6"/>
          <p:cNvSpPr txBox="1"/>
          <p:nvPr/>
        </p:nvSpPr>
        <p:spPr>
          <a:xfrm>
            <a:off x="7015873" y="6273954"/>
            <a:ext cx="2000235" cy="369332"/>
          </a:xfrm>
          <a:prstGeom prst="rect">
            <a:avLst/>
          </a:prstGeom>
          <a:noFill/>
        </p:spPr>
        <p:txBody>
          <a:bodyPr wrap="square" rtlCol="0">
            <a:spAutoFit/>
          </a:bodyPr>
          <a:lstStyle/>
          <a:p>
            <a:r>
              <a:rPr lang="en-GB" dirty="0"/>
              <a:t>m</a:t>
            </a:r>
            <a:r>
              <a:rPr lang="en-GB" dirty="0" smtClean="0"/>
              <a:t>mu.ac.uk/careers</a:t>
            </a:r>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A strong beginning</a:t>
            </a:r>
          </a:p>
        </p:txBody>
      </p:sp>
      <p:sp>
        <p:nvSpPr>
          <p:cNvPr id="3" name="TextBox 2"/>
          <p:cNvSpPr txBox="1"/>
          <p:nvPr/>
        </p:nvSpPr>
        <p:spPr>
          <a:xfrm>
            <a:off x="313899" y="1916839"/>
            <a:ext cx="8366077" cy="4339650"/>
          </a:xfrm>
          <a:prstGeom prst="rect">
            <a:avLst/>
          </a:prstGeom>
          <a:noFill/>
        </p:spPr>
        <p:txBody>
          <a:bodyPr wrap="square" rtlCol="0">
            <a:spAutoFit/>
          </a:bodyPr>
          <a:lstStyle/>
          <a:p>
            <a:pPr marL="342900" indent="-342900">
              <a:buFont typeface="Arial" panose="020B0604020202020204" pitchFamily="34" charset="0"/>
              <a:buChar char="•"/>
            </a:pPr>
            <a:r>
              <a:rPr lang="en-GB" altLang="en-US" sz="2800" dirty="0">
                <a:cs typeface="Arial" charset="0"/>
              </a:rPr>
              <a:t>Title – </a:t>
            </a:r>
            <a:r>
              <a:rPr lang="en-GB" altLang="en-US" sz="2800" dirty="0" smtClean="0">
                <a:cs typeface="Arial" charset="0"/>
              </a:rPr>
              <a:t>can you make </a:t>
            </a:r>
            <a:r>
              <a:rPr lang="en-GB" altLang="en-US" sz="2800" dirty="0">
                <a:cs typeface="Arial" charset="0"/>
              </a:rPr>
              <a:t>it </a:t>
            </a:r>
            <a:r>
              <a:rPr lang="en-GB" altLang="en-US" sz="2800" dirty="0" smtClean="0">
                <a:cs typeface="Arial" charset="0"/>
              </a:rPr>
              <a:t>catchy?</a:t>
            </a:r>
          </a:p>
          <a:p>
            <a:pPr marL="342900" indent="-342900">
              <a:buFont typeface="Arial" panose="020B0604020202020204" pitchFamily="34" charset="0"/>
              <a:buChar char="•"/>
            </a:pPr>
            <a:endParaRPr lang="en-GB" altLang="en-US" sz="2800" dirty="0">
              <a:cs typeface="Arial" charset="0"/>
            </a:endParaRPr>
          </a:p>
          <a:p>
            <a:pPr marL="342900" indent="-342900">
              <a:buFont typeface="Arial" panose="020B0604020202020204" pitchFamily="34" charset="0"/>
              <a:buChar char="•"/>
            </a:pPr>
            <a:r>
              <a:rPr lang="en-GB" altLang="en-US" sz="2800" dirty="0">
                <a:cs typeface="Arial" charset="0"/>
              </a:rPr>
              <a:t>If appropriate – event, date, your name and </a:t>
            </a:r>
            <a:r>
              <a:rPr lang="en-GB" altLang="en-US" sz="2800" dirty="0" smtClean="0">
                <a:cs typeface="Arial" charset="0"/>
              </a:rPr>
              <a:t>position</a:t>
            </a:r>
          </a:p>
          <a:p>
            <a:pPr marL="342900" indent="-342900">
              <a:buFont typeface="Arial" panose="020B0604020202020204" pitchFamily="34" charset="0"/>
              <a:buChar char="•"/>
            </a:pPr>
            <a:endParaRPr lang="en-GB" altLang="en-US" sz="2800" dirty="0">
              <a:cs typeface="Arial" charset="0"/>
            </a:endParaRPr>
          </a:p>
          <a:p>
            <a:pPr marL="342900" indent="-342900">
              <a:buFont typeface="Arial" panose="020B0604020202020204" pitchFamily="34" charset="0"/>
              <a:buChar char="•"/>
            </a:pPr>
            <a:r>
              <a:rPr lang="en-GB" altLang="en-US" sz="2800" dirty="0">
                <a:cs typeface="Arial" charset="0"/>
              </a:rPr>
              <a:t>Catch the attention - relevant anecdote, question, current news story or contradictory statement?</a:t>
            </a:r>
          </a:p>
          <a:p>
            <a:endParaRPr lang="en-GB" altLang="en-US" sz="2800" dirty="0">
              <a:latin typeface="Arial" charset="0"/>
              <a:cs typeface="Arial" charset="0"/>
            </a:endParaRPr>
          </a:p>
          <a:p>
            <a:r>
              <a:rPr lang="en-US" sz="2800" b="1" kern="0" dirty="0">
                <a:solidFill>
                  <a:srgbClr val="FF0087"/>
                </a:solidFill>
              </a:rPr>
              <a:t>KEEP IT SHORT AND SNAPPY!</a:t>
            </a:r>
            <a:endParaRPr lang="en-GB" sz="2800" b="1" kern="0" dirty="0">
              <a:solidFill>
                <a:srgbClr val="FF0087"/>
              </a:solidFill>
            </a:endParaRPr>
          </a:p>
          <a:p>
            <a:pPr lvl="0"/>
            <a:endParaRPr lang="en-GB" sz="2800" dirty="0" smtClean="0">
              <a:solidFill>
                <a:prstClr val="black"/>
              </a:solidFill>
            </a:endParaRPr>
          </a:p>
          <a:p>
            <a:pPr marL="342900" lvl="0" indent="-342900">
              <a:buFont typeface="Wingdings" panose="05000000000000000000" pitchFamily="2" charset="2"/>
              <a:buChar char="ü"/>
            </a:pPr>
            <a:endParaRPr lang="en-GB" sz="2400" dirty="0">
              <a:solidFill>
                <a:prstClr val="black"/>
              </a:solidFill>
            </a:endParaRPr>
          </a:p>
        </p:txBody>
      </p:sp>
      <p:pic>
        <p:nvPicPr>
          <p:cNvPr id="2" name="Picture 1"/>
          <p:cNvPicPr>
            <a:picLocks noChangeAspect="1"/>
          </p:cNvPicPr>
          <p:nvPr/>
        </p:nvPicPr>
        <p:blipFill>
          <a:blip r:embed="rId4"/>
          <a:stretch>
            <a:fillRect/>
          </a:stretch>
        </p:blipFill>
        <p:spPr>
          <a:xfrm>
            <a:off x="6771735" y="4725144"/>
            <a:ext cx="2260998" cy="1918142"/>
          </a:xfrm>
          <a:prstGeom prst="rect">
            <a:avLst/>
          </a:prstGeom>
        </p:spPr>
      </p:pic>
    </p:spTree>
    <p:extLst>
      <p:ext uri="{BB962C8B-B14F-4D97-AF65-F5344CB8AC3E}">
        <p14:creationId xmlns:p14="http://schemas.microsoft.com/office/powerpoint/2010/main" val="96445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The middle section/content</a:t>
            </a:r>
          </a:p>
        </p:txBody>
      </p:sp>
      <p:sp>
        <p:nvSpPr>
          <p:cNvPr id="3" name="TextBox 2"/>
          <p:cNvSpPr txBox="1"/>
          <p:nvPr/>
        </p:nvSpPr>
        <p:spPr>
          <a:xfrm>
            <a:off x="313899" y="1916839"/>
            <a:ext cx="8366077" cy="4524315"/>
          </a:xfrm>
          <a:prstGeom prst="rect">
            <a:avLst/>
          </a:prstGeom>
          <a:noFill/>
        </p:spPr>
        <p:txBody>
          <a:bodyPr wrap="square" rtlCol="0">
            <a:spAutoFit/>
          </a:bodyPr>
          <a:lstStyle/>
          <a:p>
            <a:pPr marL="342900" indent="-342900">
              <a:buFont typeface="Arial" panose="020B0604020202020204" pitchFamily="34" charset="0"/>
              <a:buChar char="•"/>
            </a:pPr>
            <a:r>
              <a:rPr lang="en-GB" altLang="en-US" sz="2400" dirty="0">
                <a:cs typeface="Arial" charset="0"/>
              </a:rPr>
              <a:t>Outline your key </a:t>
            </a:r>
            <a:r>
              <a:rPr lang="en-GB" altLang="en-US" sz="2400" dirty="0" smtClean="0">
                <a:cs typeface="Arial" charset="0"/>
              </a:rPr>
              <a:t>themes/argument</a:t>
            </a:r>
          </a:p>
          <a:p>
            <a:pPr marL="342900" indent="-342900">
              <a:buFont typeface="Arial" panose="020B0604020202020204" pitchFamily="34" charset="0"/>
              <a:buChar char="•"/>
            </a:pPr>
            <a:endParaRPr lang="en-GB" altLang="en-US" sz="2400" dirty="0">
              <a:cs typeface="Arial" charset="0"/>
            </a:endParaRPr>
          </a:p>
          <a:p>
            <a:pPr marL="342900" indent="-342900">
              <a:buFont typeface="Arial" panose="020B0604020202020204" pitchFamily="34" charset="0"/>
              <a:buChar char="•"/>
            </a:pPr>
            <a:r>
              <a:rPr lang="en-GB" altLang="en-US" sz="2400" dirty="0" smtClean="0">
                <a:cs typeface="Arial" charset="0"/>
              </a:rPr>
              <a:t>Deliver a jaw-dropping moment!</a:t>
            </a:r>
          </a:p>
          <a:p>
            <a:pPr marL="342900" indent="-342900">
              <a:buFont typeface="Arial" panose="020B0604020202020204" pitchFamily="34" charset="0"/>
              <a:buChar char="•"/>
            </a:pPr>
            <a:endParaRPr lang="en-GB" altLang="en-US" sz="2400" dirty="0">
              <a:cs typeface="Arial" charset="0"/>
            </a:endParaRPr>
          </a:p>
          <a:p>
            <a:pPr marL="342900" indent="-342900">
              <a:buFont typeface="Arial" panose="020B0604020202020204" pitchFamily="34" charset="0"/>
              <a:buChar char="•"/>
            </a:pPr>
            <a:r>
              <a:rPr lang="en-GB" altLang="en-US" sz="2400" dirty="0" smtClean="0">
                <a:cs typeface="Arial" charset="0"/>
              </a:rPr>
              <a:t>Teach your audience something new</a:t>
            </a:r>
          </a:p>
          <a:p>
            <a:pPr marL="342900" indent="-342900">
              <a:buFont typeface="Arial" panose="020B0604020202020204" pitchFamily="34" charset="0"/>
              <a:buChar char="•"/>
            </a:pPr>
            <a:endParaRPr lang="en-GB" altLang="en-US" sz="2400" dirty="0">
              <a:cs typeface="Arial" charset="0"/>
            </a:endParaRPr>
          </a:p>
          <a:p>
            <a:pPr marL="342900" indent="-342900">
              <a:buFont typeface="Arial" panose="020B0604020202020204" pitchFamily="34" charset="0"/>
              <a:buChar char="•"/>
            </a:pPr>
            <a:r>
              <a:rPr lang="en-GB" altLang="en-US" sz="2400" dirty="0">
                <a:cs typeface="Arial" charset="0"/>
              </a:rPr>
              <a:t>Focus on getting 2/3 main points </a:t>
            </a:r>
            <a:r>
              <a:rPr lang="en-GB" altLang="en-US" sz="2400" dirty="0" smtClean="0">
                <a:cs typeface="Arial" charset="0"/>
              </a:rPr>
              <a:t>across</a:t>
            </a:r>
          </a:p>
          <a:p>
            <a:pPr marL="342900" indent="-342900">
              <a:buFont typeface="Arial" panose="020B0604020202020204" pitchFamily="34" charset="0"/>
              <a:buChar char="•"/>
            </a:pPr>
            <a:endParaRPr lang="en-GB" altLang="en-US" sz="2400" dirty="0">
              <a:cs typeface="Arial" charset="0"/>
            </a:endParaRPr>
          </a:p>
          <a:p>
            <a:pPr marL="342900" indent="-342900">
              <a:buFont typeface="Arial" panose="020B0604020202020204" pitchFamily="34" charset="0"/>
              <a:buChar char="•"/>
            </a:pPr>
            <a:r>
              <a:rPr lang="en-GB" altLang="en-US" sz="2400" dirty="0">
                <a:cs typeface="Arial" charset="0"/>
              </a:rPr>
              <a:t>Be logical &amp; accurate – no typos</a:t>
            </a:r>
            <a:r>
              <a:rPr lang="en-GB" altLang="en-US" sz="2400" dirty="0" smtClean="0">
                <a:cs typeface="Arial" charset="0"/>
              </a:rPr>
              <a:t>!</a:t>
            </a:r>
          </a:p>
          <a:p>
            <a:pPr marL="342900" indent="-342900">
              <a:buFont typeface="Arial" panose="020B0604020202020204" pitchFamily="34" charset="0"/>
              <a:buChar char="•"/>
            </a:pPr>
            <a:endParaRPr lang="en-GB" altLang="en-US" sz="2400" dirty="0">
              <a:cs typeface="Arial" charset="0"/>
            </a:endParaRPr>
          </a:p>
          <a:p>
            <a:pPr marL="342900" indent="-342900">
              <a:buFont typeface="Arial" panose="020B0604020202020204" pitchFamily="34" charset="0"/>
              <a:buChar char="•"/>
            </a:pPr>
            <a:r>
              <a:rPr lang="en-GB" altLang="en-US" sz="2400" dirty="0">
                <a:cs typeface="Arial" charset="0"/>
              </a:rPr>
              <a:t>Be creative – think interest and variety</a:t>
            </a:r>
          </a:p>
          <a:p>
            <a:pPr marL="342900" lvl="0" indent="-342900">
              <a:buFont typeface="Wingdings" panose="05000000000000000000" pitchFamily="2" charset="2"/>
              <a:buChar char="ü"/>
            </a:pPr>
            <a:endParaRPr lang="en-GB" sz="2400" dirty="0">
              <a:solidFill>
                <a:prstClr val="black"/>
              </a:solidFill>
            </a:endParaRPr>
          </a:p>
        </p:txBody>
      </p:sp>
    </p:spTree>
    <p:extLst>
      <p:ext uri="{BB962C8B-B14F-4D97-AF65-F5344CB8AC3E}">
        <p14:creationId xmlns:p14="http://schemas.microsoft.com/office/powerpoint/2010/main" val="130611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Visuals - be creative</a:t>
            </a:r>
          </a:p>
        </p:txBody>
      </p:sp>
      <p:sp>
        <p:nvSpPr>
          <p:cNvPr id="3" name="TextBox 2"/>
          <p:cNvSpPr txBox="1"/>
          <p:nvPr/>
        </p:nvSpPr>
        <p:spPr>
          <a:xfrm>
            <a:off x="313899" y="1916839"/>
            <a:ext cx="8366077" cy="5262979"/>
          </a:xfrm>
          <a:prstGeom prst="rect">
            <a:avLst/>
          </a:prstGeom>
          <a:noFill/>
        </p:spPr>
        <p:txBody>
          <a:bodyPr wrap="square" rtlCol="0">
            <a:spAutoFit/>
          </a:bodyPr>
          <a:lstStyle/>
          <a:p>
            <a:pPr>
              <a:defRPr/>
            </a:pPr>
            <a:r>
              <a:rPr lang="en-GB" altLang="en-US" sz="2400" dirty="0">
                <a:latin typeface="Arial" charset="0"/>
                <a:cs typeface="Arial" charset="0"/>
              </a:rPr>
              <a:t>Use </a:t>
            </a:r>
            <a:r>
              <a:rPr lang="en-GB" altLang="en-US" sz="2400" dirty="0" smtClean="0">
                <a:latin typeface="Arial" charset="0"/>
                <a:cs typeface="Arial" charset="0"/>
              </a:rPr>
              <a:t>quotes </a:t>
            </a:r>
          </a:p>
          <a:p>
            <a:pPr>
              <a:defRPr/>
            </a:pPr>
            <a:r>
              <a:rPr lang="en-GB" sz="2400" i="1" dirty="0" smtClean="0"/>
              <a:t>“</a:t>
            </a:r>
            <a:r>
              <a:rPr lang="en-GB" sz="2400" i="1" dirty="0"/>
              <a:t>By failing to prepare, you are preparing to fail.” </a:t>
            </a:r>
            <a:r>
              <a:rPr lang="en-GB" sz="2400" dirty="0"/>
              <a:t/>
            </a:r>
            <a:br>
              <a:rPr lang="en-GB" sz="2400" dirty="0"/>
            </a:br>
            <a:r>
              <a:rPr lang="en-GB" sz="2400" dirty="0"/>
              <a:t>― </a:t>
            </a:r>
            <a:r>
              <a:rPr lang="en-GB" sz="2400" dirty="0">
                <a:hlinkClick r:id="rId4" action="ppaction://hlinkfile"/>
              </a:rPr>
              <a:t>Benjamin Franklin</a:t>
            </a:r>
            <a:endParaRPr lang="en-GB" sz="2400" dirty="0"/>
          </a:p>
          <a:p>
            <a:pPr>
              <a:defRPr/>
            </a:pPr>
            <a:endParaRPr lang="en-GB" altLang="en-US" sz="2400" dirty="0">
              <a:latin typeface="Arial" charset="0"/>
              <a:cs typeface="Arial" charset="0"/>
            </a:endParaRPr>
          </a:p>
          <a:p>
            <a:pPr>
              <a:defRPr/>
            </a:pPr>
            <a:r>
              <a:rPr lang="en-GB" altLang="en-US" sz="2400" dirty="0">
                <a:latin typeface="Arial" charset="0"/>
                <a:cs typeface="Arial" charset="0"/>
              </a:rPr>
              <a:t>You could use video or sound clips:</a:t>
            </a:r>
          </a:p>
          <a:p>
            <a:pPr>
              <a:defRPr/>
            </a:pPr>
            <a:r>
              <a:rPr lang="en-GB" altLang="en-US" sz="2400" dirty="0" smtClean="0">
                <a:latin typeface="Arial" charset="0"/>
                <a:cs typeface="Arial" charset="0"/>
                <a:hlinkClick r:id="rId5"/>
              </a:rPr>
              <a:t>Video clip</a:t>
            </a:r>
            <a:endParaRPr lang="en-GB" altLang="en-US" sz="2400" dirty="0">
              <a:latin typeface="Arial" charset="0"/>
              <a:cs typeface="Arial" charset="0"/>
            </a:endParaRPr>
          </a:p>
          <a:p>
            <a:pPr>
              <a:defRPr/>
            </a:pPr>
            <a:endParaRPr lang="en-GB" altLang="en-US" sz="2400" dirty="0">
              <a:latin typeface="Arial" charset="0"/>
              <a:cs typeface="Arial" charset="0"/>
            </a:endParaRPr>
          </a:p>
          <a:p>
            <a:pPr>
              <a:defRPr/>
            </a:pPr>
            <a:r>
              <a:rPr lang="en-GB" altLang="en-US" sz="2400" dirty="0" smtClean="0">
                <a:latin typeface="Arial" charset="0"/>
                <a:cs typeface="Arial" charset="0"/>
              </a:rPr>
              <a:t>You </a:t>
            </a:r>
            <a:r>
              <a:rPr lang="en-GB" altLang="en-US" sz="2400" dirty="0">
                <a:latin typeface="Arial" charset="0"/>
                <a:cs typeface="Arial" charset="0"/>
              </a:rPr>
              <a:t>could also use </a:t>
            </a:r>
            <a:r>
              <a:rPr lang="en-GB" altLang="en-US" sz="2400" dirty="0">
                <a:latin typeface="Arial" charset="0"/>
                <a:cs typeface="Arial" charset="0"/>
                <a:hlinkClick r:id="rId6"/>
              </a:rPr>
              <a:t>images</a:t>
            </a:r>
            <a:r>
              <a:rPr lang="en-GB" altLang="en-US" sz="2400" dirty="0">
                <a:latin typeface="Arial" charset="0"/>
                <a:cs typeface="Arial" charset="0"/>
              </a:rPr>
              <a:t>, graphs, diagrams, music, props or case </a:t>
            </a:r>
            <a:r>
              <a:rPr lang="en-GB" altLang="en-US" sz="2400" dirty="0" smtClean="0">
                <a:latin typeface="Arial" charset="0"/>
                <a:cs typeface="Arial" charset="0"/>
              </a:rPr>
              <a:t>studies </a:t>
            </a:r>
          </a:p>
          <a:p>
            <a:pPr>
              <a:defRPr/>
            </a:pPr>
            <a:endParaRPr lang="en-GB" altLang="en-US" sz="2400" dirty="0">
              <a:latin typeface="Arial" charset="0"/>
              <a:cs typeface="Arial" charset="0"/>
            </a:endParaRPr>
          </a:p>
          <a:p>
            <a:pPr>
              <a:defRPr/>
            </a:pPr>
            <a:r>
              <a:rPr lang="en-GB" altLang="en-US" sz="2400" dirty="0" smtClean="0">
                <a:latin typeface="Arial" charset="0"/>
                <a:cs typeface="Arial" charset="0"/>
              </a:rPr>
              <a:t>Above </a:t>
            </a:r>
            <a:r>
              <a:rPr lang="en-GB" altLang="en-US" sz="2400" dirty="0">
                <a:latin typeface="Arial" charset="0"/>
                <a:cs typeface="Arial" charset="0"/>
              </a:rPr>
              <a:t>all </a:t>
            </a:r>
            <a:r>
              <a:rPr lang="en-GB" altLang="en-US" sz="2400" dirty="0" smtClean="0">
                <a:latin typeface="Arial" charset="0"/>
                <a:cs typeface="Arial" charset="0"/>
              </a:rPr>
              <a:t>though, use </a:t>
            </a:r>
            <a:r>
              <a:rPr lang="en-GB" altLang="en-US" sz="2400" dirty="0">
                <a:latin typeface="Arial" charset="0"/>
                <a:cs typeface="Arial" charset="0"/>
              </a:rPr>
              <a:t>narrative - people respond to stories so paint a picture in their mind </a:t>
            </a:r>
          </a:p>
          <a:p>
            <a:pPr lvl="0"/>
            <a:endParaRPr lang="en-GB" sz="2400" dirty="0" smtClean="0">
              <a:solidFill>
                <a:prstClr val="black"/>
              </a:solidFill>
            </a:endParaRPr>
          </a:p>
          <a:p>
            <a:pPr marL="342900" lvl="0" indent="-342900">
              <a:buFont typeface="Wingdings" panose="05000000000000000000" pitchFamily="2" charset="2"/>
              <a:buChar char="ü"/>
            </a:pPr>
            <a:endParaRPr lang="en-GB" sz="2400" dirty="0">
              <a:solidFill>
                <a:prstClr val="black"/>
              </a:solidFill>
            </a:endParaRPr>
          </a:p>
        </p:txBody>
      </p:sp>
      <p:pic>
        <p:nvPicPr>
          <p:cNvPr id="2" name="Picture 1"/>
          <p:cNvPicPr>
            <a:picLocks noChangeAspect="1"/>
          </p:cNvPicPr>
          <p:nvPr/>
        </p:nvPicPr>
        <p:blipFill>
          <a:blip r:embed="rId7"/>
          <a:stretch>
            <a:fillRect/>
          </a:stretch>
        </p:blipFill>
        <p:spPr>
          <a:xfrm>
            <a:off x="5998011" y="1937621"/>
            <a:ext cx="3005588" cy="1963082"/>
          </a:xfrm>
          <a:prstGeom prst="rect">
            <a:avLst/>
          </a:prstGeom>
        </p:spPr>
      </p:pic>
    </p:spTree>
    <p:extLst>
      <p:ext uri="{BB962C8B-B14F-4D97-AF65-F5344CB8AC3E}">
        <p14:creationId xmlns:p14="http://schemas.microsoft.com/office/powerpoint/2010/main" val="390002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Wrapping up</a:t>
            </a:r>
          </a:p>
        </p:txBody>
      </p:sp>
      <p:sp>
        <p:nvSpPr>
          <p:cNvPr id="3" name="TextBox 2"/>
          <p:cNvSpPr txBox="1"/>
          <p:nvPr/>
        </p:nvSpPr>
        <p:spPr>
          <a:xfrm>
            <a:off x="313899" y="1916839"/>
            <a:ext cx="8366077" cy="3046988"/>
          </a:xfrm>
          <a:prstGeom prst="rect">
            <a:avLst/>
          </a:prstGeom>
          <a:noFill/>
        </p:spPr>
        <p:txBody>
          <a:bodyPr wrap="square" rtlCol="0">
            <a:spAutoFit/>
          </a:bodyPr>
          <a:lstStyle/>
          <a:p>
            <a:r>
              <a:rPr lang="en-GB" altLang="en-US" sz="2400" dirty="0">
                <a:latin typeface="Arial" charset="0"/>
                <a:cs typeface="Arial" charset="0"/>
              </a:rPr>
              <a:t>Briefly summarise key points - tell them what you have just told them</a:t>
            </a:r>
          </a:p>
          <a:p>
            <a:endParaRPr lang="en-GB" altLang="en-US" sz="2400" dirty="0">
              <a:latin typeface="Arial" charset="0"/>
              <a:cs typeface="Arial" charset="0"/>
            </a:endParaRPr>
          </a:p>
          <a:p>
            <a:r>
              <a:rPr lang="en-GB" altLang="en-US" sz="2400" dirty="0">
                <a:latin typeface="Arial" charset="0"/>
                <a:cs typeface="Arial" charset="0"/>
              </a:rPr>
              <a:t>Ask if anyone has questions</a:t>
            </a:r>
          </a:p>
          <a:p>
            <a:endParaRPr lang="en-GB" altLang="en-US" sz="2400" dirty="0">
              <a:latin typeface="Arial" charset="0"/>
              <a:cs typeface="Arial" charset="0"/>
            </a:endParaRPr>
          </a:p>
          <a:p>
            <a:r>
              <a:rPr lang="en-GB" altLang="en-US" sz="2400" dirty="0">
                <a:latin typeface="Arial" charset="0"/>
                <a:cs typeface="Arial" charset="0"/>
              </a:rPr>
              <a:t>Important to have a clear ending </a:t>
            </a:r>
            <a:endParaRPr lang="en-GB" altLang="en-US" sz="2400" dirty="0" smtClean="0">
              <a:latin typeface="Arial" charset="0"/>
              <a:cs typeface="Arial" charset="0"/>
            </a:endParaRPr>
          </a:p>
          <a:p>
            <a:endParaRPr lang="en-GB" altLang="en-US" sz="2400" dirty="0">
              <a:latin typeface="Arial" charset="0"/>
              <a:cs typeface="Arial" charset="0"/>
            </a:endParaRPr>
          </a:p>
          <a:p>
            <a:r>
              <a:rPr lang="en-GB" altLang="en-US" sz="2400" dirty="0" smtClean="0">
                <a:latin typeface="Arial" charset="0"/>
                <a:cs typeface="Arial" charset="0"/>
              </a:rPr>
              <a:t>“Take </a:t>
            </a:r>
            <a:r>
              <a:rPr lang="en-GB" altLang="en-US" sz="2400" smtClean="0">
                <a:latin typeface="Arial" charset="0"/>
                <a:cs typeface="Arial" charset="0"/>
              </a:rPr>
              <a:t>Home Message</a:t>
            </a:r>
            <a:r>
              <a:rPr lang="en-GB" altLang="en-US" sz="2400" dirty="0" smtClean="0">
                <a:latin typeface="Arial" charset="0"/>
                <a:cs typeface="Arial" charset="0"/>
              </a:rPr>
              <a:t>”</a:t>
            </a:r>
            <a:endParaRPr lang="en-GB" altLang="en-US" sz="2400" dirty="0">
              <a:latin typeface="Arial" charset="0"/>
              <a:cs typeface="Arial" charset="0"/>
            </a:endParaRPr>
          </a:p>
        </p:txBody>
      </p:sp>
    </p:spTree>
    <p:extLst>
      <p:ext uri="{BB962C8B-B14F-4D97-AF65-F5344CB8AC3E}">
        <p14:creationId xmlns:p14="http://schemas.microsoft.com/office/powerpoint/2010/main" val="594213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Some Assessment Centre examples</a:t>
            </a:r>
          </a:p>
        </p:txBody>
      </p:sp>
      <p:sp>
        <p:nvSpPr>
          <p:cNvPr id="3" name="TextBox 2"/>
          <p:cNvSpPr txBox="1"/>
          <p:nvPr/>
        </p:nvSpPr>
        <p:spPr>
          <a:xfrm>
            <a:off x="313899" y="1916832"/>
            <a:ext cx="8366077" cy="4524315"/>
          </a:xfrm>
          <a:prstGeom prst="rect">
            <a:avLst/>
          </a:prstGeom>
          <a:noFill/>
        </p:spPr>
        <p:txBody>
          <a:bodyPr wrap="square" rtlCol="0">
            <a:spAutoFit/>
          </a:bodyPr>
          <a:lstStyle/>
          <a:p>
            <a:r>
              <a:rPr lang="en-GB" altLang="en-US" sz="2400" dirty="0">
                <a:cs typeface="Arial" charset="0"/>
              </a:rPr>
              <a:t>10 min presentation: two topics to choose from: "Why would you be a good choice for our grad scheme?" and "Describe an interesting hobby". </a:t>
            </a:r>
            <a:r>
              <a:rPr lang="en-GB" altLang="en-US" sz="2400" dirty="0" smtClean="0">
                <a:cs typeface="Arial" charset="0"/>
              </a:rPr>
              <a:t>(</a:t>
            </a:r>
            <a:r>
              <a:rPr lang="en-GB" altLang="en-US" sz="2400" dirty="0">
                <a:cs typeface="Arial" charset="0"/>
              </a:rPr>
              <a:t>Cable and Wireless)</a:t>
            </a:r>
          </a:p>
          <a:p>
            <a:endParaRPr lang="en-GB" altLang="en-US" sz="2400" dirty="0">
              <a:cs typeface="Arial" charset="0"/>
            </a:endParaRPr>
          </a:p>
          <a:p>
            <a:r>
              <a:rPr lang="en-GB" altLang="en-US" sz="2400" dirty="0">
                <a:cs typeface="Arial" charset="0"/>
              </a:rPr>
              <a:t>Had to prepare a 15 minute presentation in advance on "How to create business value through IT" (AXA</a:t>
            </a:r>
            <a:r>
              <a:rPr lang="en-GB" altLang="en-US" sz="2400" dirty="0" smtClean="0">
                <a:cs typeface="Arial" charset="0"/>
              </a:rPr>
              <a:t>)</a:t>
            </a:r>
          </a:p>
          <a:p>
            <a:endParaRPr lang="en-GB" altLang="en-US" sz="2400" dirty="0">
              <a:cs typeface="Arial" charset="0"/>
            </a:endParaRPr>
          </a:p>
          <a:p>
            <a:r>
              <a:rPr lang="en-GB" altLang="en-US" sz="2400" dirty="0" smtClean="0">
                <a:cs typeface="Arial" charset="0"/>
              </a:rPr>
              <a:t>Why IBM should employ you?</a:t>
            </a:r>
            <a:endParaRPr lang="en-GB" altLang="en-US" sz="2400" dirty="0">
              <a:cs typeface="Arial" charset="0"/>
            </a:endParaRPr>
          </a:p>
          <a:p>
            <a:pPr>
              <a:buFontTx/>
              <a:buNone/>
            </a:pPr>
            <a:endParaRPr lang="en-GB" altLang="en-US" sz="2400" dirty="0" smtClean="0">
              <a:cs typeface="Arial" charset="0"/>
            </a:endParaRPr>
          </a:p>
          <a:p>
            <a:pPr>
              <a:buFontTx/>
              <a:buNone/>
            </a:pPr>
            <a:r>
              <a:rPr lang="en-GB" sz="2400" dirty="0"/>
              <a:t>20 min to prepare a 5 min presentation on a group project you have worked on at some point, preferably where you had a choice of topic. (Atos Origin)</a:t>
            </a:r>
            <a:endParaRPr lang="en-GB" altLang="en-US" sz="2400" dirty="0" smtClean="0">
              <a:cs typeface="Arial" charset="0"/>
            </a:endParaRPr>
          </a:p>
        </p:txBody>
      </p:sp>
    </p:spTree>
    <p:extLst>
      <p:ext uri="{BB962C8B-B14F-4D97-AF65-F5344CB8AC3E}">
        <p14:creationId xmlns:p14="http://schemas.microsoft.com/office/powerpoint/2010/main" val="284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7" name="TextBox 6"/>
          <p:cNvSpPr txBox="1"/>
          <p:nvPr/>
        </p:nvSpPr>
        <p:spPr>
          <a:xfrm>
            <a:off x="7015873" y="6273954"/>
            <a:ext cx="2000235" cy="369332"/>
          </a:xfrm>
          <a:prstGeom prst="rect">
            <a:avLst/>
          </a:prstGeom>
          <a:noFill/>
        </p:spPr>
        <p:txBody>
          <a:bodyPr wrap="square" rtlCol="0">
            <a:spAutoFit/>
          </a:bodyPr>
          <a:lstStyle/>
          <a:p>
            <a:r>
              <a:rPr lang="en-GB" dirty="0"/>
              <a:t>m</a:t>
            </a:r>
            <a:r>
              <a:rPr lang="en-GB" dirty="0" smtClean="0"/>
              <a:t>mu.ac.uk/careers</a:t>
            </a:r>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Delivery - presence</a:t>
            </a:r>
          </a:p>
        </p:txBody>
      </p:sp>
      <p:sp>
        <p:nvSpPr>
          <p:cNvPr id="3" name="TextBox 2"/>
          <p:cNvSpPr txBox="1"/>
          <p:nvPr/>
        </p:nvSpPr>
        <p:spPr>
          <a:xfrm>
            <a:off x="313899" y="1916839"/>
            <a:ext cx="8366077" cy="6017032"/>
          </a:xfrm>
          <a:prstGeom prst="rect">
            <a:avLst/>
          </a:prstGeom>
          <a:noFill/>
        </p:spPr>
        <p:txBody>
          <a:bodyPr wrap="square" rtlCol="0">
            <a:spAutoFit/>
          </a:bodyPr>
          <a:lstStyle/>
          <a:p>
            <a:pPr lvl="0"/>
            <a:r>
              <a:rPr lang="en-GB" sz="2800" dirty="0" smtClean="0">
                <a:solidFill>
                  <a:prstClr val="black"/>
                </a:solidFill>
                <a:hlinkClick r:id="rId4"/>
              </a:rPr>
              <a:t>Energy!!!</a:t>
            </a:r>
            <a:endParaRPr lang="en-GB" sz="2800" dirty="0" smtClean="0">
              <a:solidFill>
                <a:prstClr val="black"/>
              </a:solidFill>
            </a:endParaRPr>
          </a:p>
          <a:p>
            <a:pPr lvl="0"/>
            <a:r>
              <a:rPr lang="en-GB" sz="2800" dirty="0" smtClean="0">
                <a:solidFill>
                  <a:prstClr val="black"/>
                </a:solidFill>
                <a:hlinkClick r:id="rId5"/>
              </a:rPr>
              <a:t>Less energy!</a:t>
            </a:r>
            <a:endParaRPr lang="en-GB" sz="2800" dirty="0" smtClean="0">
              <a:solidFill>
                <a:prstClr val="black"/>
              </a:solidFill>
            </a:endParaRPr>
          </a:p>
          <a:p>
            <a:pPr lvl="0"/>
            <a:endParaRPr lang="en-GB" sz="900" dirty="0" smtClean="0">
              <a:solidFill>
                <a:prstClr val="black"/>
              </a:solidFill>
            </a:endParaRPr>
          </a:p>
          <a:p>
            <a:pPr lvl="0"/>
            <a:r>
              <a:rPr lang="en-GB" sz="2800" dirty="0" smtClean="0">
                <a:solidFill>
                  <a:prstClr val="black"/>
                </a:solidFill>
              </a:rPr>
              <a:t>As always, first impressions count</a:t>
            </a:r>
          </a:p>
          <a:p>
            <a:pPr marL="457200" indent="-457200">
              <a:buFont typeface="Arial" panose="020B0604020202020204" pitchFamily="34" charset="0"/>
              <a:buChar char="•"/>
              <a:defRPr/>
            </a:pPr>
            <a:r>
              <a:rPr lang="en-GB" sz="2800" dirty="0" smtClean="0"/>
              <a:t>Voice</a:t>
            </a:r>
            <a:endParaRPr lang="en-GB" sz="2800" dirty="0"/>
          </a:p>
          <a:p>
            <a:pPr marL="457200" indent="-457200">
              <a:buFont typeface="Arial" panose="020B0604020202020204" pitchFamily="34" charset="0"/>
              <a:buChar char="•"/>
              <a:defRPr/>
            </a:pPr>
            <a:r>
              <a:rPr lang="en-GB" sz="2800" dirty="0"/>
              <a:t>Body language</a:t>
            </a:r>
          </a:p>
          <a:p>
            <a:pPr>
              <a:defRPr/>
            </a:pPr>
            <a:r>
              <a:rPr lang="en-GB" sz="2800" dirty="0"/>
              <a:t>    - smile </a:t>
            </a:r>
          </a:p>
          <a:p>
            <a:pPr>
              <a:defRPr/>
            </a:pPr>
            <a:r>
              <a:rPr lang="en-GB" sz="2800" dirty="0"/>
              <a:t>    - make eye contact</a:t>
            </a:r>
          </a:p>
          <a:p>
            <a:pPr>
              <a:defRPr/>
            </a:pPr>
            <a:r>
              <a:rPr lang="en-GB" sz="2800" dirty="0"/>
              <a:t>    - </a:t>
            </a:r>
            <a:r>
              <a:rPr lang="en-GB" sz="2800" dirty="0" smtClean="0"/>
              <a:t>mannerisms</a:t>
            </a:r>
          </a:p>
          <a:p>
            <a:pPr>
              <a:defRPr/>
            </a:pPr>
            <a:endParaRPr lang="en-GB" sz="2800" dirty="0"/>
          </a:p>
          <a:p>
            <a:pPr marL="457200" indent="-457200">
              <a:buFont typeface="Arial" panose="020B0604020202020204" pitchFamily="34" charset="0"/>
              <a:buChar char="•"/>
              <a:defRPr/>
            </a:pPr>
            <a:r>
              <a:rPr lang="en-GB" sz="2800" dirty="0" smtClean="0"/>
              <a:t>Rapport</a:t>
            </a:r>
            <a:endParaRPr lang="en-GB" sz="2800" dirty="0"/>
          </a:p>
          <a:p>
            <a:pPr lvl="0"/>
            <a:endParaRPr lang="en-GB" sz="2400" dirty="0" smtClean="0">
              <a:solidFill>
                <a:prstClr val="black"/>
              </a:solidFill>
            </a:endParaRPr>
          </a:p>
          <a:p>
            <a:pPr lvl="0"/>
            <a:endParaRPr lang="en-GB" sz="2400" dirty="0">
              <a:solidFill>
                <a:prstClr val="black"/>
              </a:solidFill>
            </a:endParaRPr>
          </a:p>
          <a:p>
            <a:pPr lvl="0"/>
            <a:endParaRPr lang="en-GB" sz="2400" dirty="0" smtClean="0">
              <a:solidFill>
                <a:prstClr val="black"/>
              </a:solidFill>
            </a:endParaRPr>
          </a:p>
          <a:p>
            <a:pPr marL="342900" lvl="0" indent="-342900">
              <a:buFont typeface="Wingdings" panose="05000000000000000000" pitchFamily="2" charset="2"/>
              <a:buChar char="ü"/>
            </a:pPr>
            <a:endParaRPr lang="en-GB" sz="2400" dirty="0">
              <a:solidFill>
                <a:prstClr val="black"/>
              </a:solidFill>
            </a:endParaRPr>
          </a:p>
        </p:txBody>
      </p:sp>
      <p:pic>
        <p:nvPicPr>
          <p:cNvPr id="2" name="Picture 1"/>
          <p:cNvPicPr>
            <a:picLocks noChangeAspect="1"/>
          </p:cNvPicPr>
          <p:nvPr/>
        </p:nvPicPr>
        <p:blipFill>
          <a:blip r:embed="rId6"/>
          <a:stretch>
            <a:fillRect/>
          </a:stretch>
        </p:blipFill>
        <p:spPr>
          <a:xfrm>
            <a:off x="5075663" y="3591175"/>
            <a:ext cx="3772380" cy="3052111"/>
          </a:xfrm>
          <a:prstGeom prst="rect">
            <a:avLst/>
          </a:prstGeom>
        </p:spPr>
      </p:pic>
    </p:spTree>
    <p:extLst>
      <p:ext uri="{BB962C8B-B14F-4D97-AF65-F5344CB8AC3E}">
        <p14:creationId xmlns:p14="http://schemas.microsoft.com/office/powerpoint/2010/main" val="102046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Think of your own experiences ……</a:t>
            </a:r>
          </a:p>
        </p:txBody>
      </p:sp>
      <p:sp>
        <p:nvSpPr>
          <p:cNvPr id="3" name="TextBox 2"/>
          <p:cNvSpPr txBox="1"/>
          <p:nvPr/>
        </p:nvSpPr>
        <p:spPr>
          <a:xfrm>
            <a:off x="5111925" y="1871547"/>
            <a:ext cx="3420515" cy="1569660"/>
          </a:xfrm>
          <a:prstGeom prst="rect">
            <a:avLst/>
          </a:prstGeom>
          <a:noFill/>
        </p:spPr>
        <p:txBody>
          <a:bodyPr wrap="square" rtlCol="0">
            <a:spAutoFit/>
          </a:bodyPr>
          <a:lstStyle/>
          <a:p>
            <a:pPr marL="342900" lvl="0" indent="-342900">
              <a:buFont typeface="Wingdings" panose="05000000000000000000" pitchFamily="2" charset="2"/>
              <a:buChar char="ü"/>
            </a:pPr>
            <a:endParaRPr lang="en-GB" sz="2400" dirty="0">
              <a:solidFill>
                <a:prstClr val="black"/>
              </a:solidFill>
            </a:endParaRPr>
          </a:p>
          <a:p>
            <a:pPr lvl="0"/>
            <a:r>
              <a:rPr lang="en-GB" sz="2400" dirty="0" smtClean="0">
                <a:solidFill>
                  <a:prstClr val="black"/>
                </a:solidFill>
              </a:rPr>
              <a:t>and</a:t>
            </a:r>
          </a:p>
          <a:p>
            <a:pPr marL="342900" lvl="0" indent="-342900">
              <a:buFont typeface="Wingdings" panose="05000000000000000000" pitchFamily="2" charset="2"/>
              <a:buChar char="ü"/>
            </a:pPr>
            <a:endParaRPr lang="en-GB" sz="2400" dirty="0">
              <a:solidFill>
                <a:prstClr val="black"/>
              </a:solidFill>
            </a:endParaRPr>
          </a:p>
          <a:p>
            <a:pPr lvl="0"/>
            <a:endParaRPr lang="en-GB" sz="2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895" y="3713783"/>
            <a:ext cx="1858736" cy="2836554"/>
          </a:xfrm>
          <a:prstGeom prst="rect">
            <a:avLst/>
          </a:prstGeom>
        </p:spPr>
      </p:pic>
      <p:sp>
        <p:nvSpPr>
          <p:cNvPr id="11" name="Cloud Callout 10"/>
          <p:cNvSpPr/>
          <p:nvPr/>
        </p:nvSpPr>
        <p:spPr>
          <a:xfrm>
            <a:off x="5796136" y="1871547"/>
            <a:ext cx="2433464" cy="1341429"/>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GB" sz="2800" dirty="0">
                <a:solidFill>
                  <a:prstClr val="black"/>
                </a:solidFill>
              </a:rPr>
              <a:t>The best</a:t>
            </a:r>
          </a:p>
        </p:txBody>
      </p:sp>
      <p:sp>
        <p:nvSpPr>
          <p:cNvPr id="12" name="Cloud Callout 11"/>
          <p:cNvSpPr/>
          <p:nvPr/>
        </p:nvSpPr>
        <p:spPr>
          <a:xfrm>
            <a:off x="2843809" y="1871547"/>
            <a:ext cx="2302957" cy="1655432"/>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3" name="Picture 12"/>
          <p:cNvPicPr>
            <a:picLocks noChangeAspect="1"/>
          </p:cNvPicPr>
          <p:nvPr/>
        </p:nvPicPr>
        <p:blipFill>
          <a:blip r:embed="rId5"/>
          <a:stretch>
            <a:fillRect/>
          </a:stretch>
        </p:blipFill>
        <p:spPr>
          <a:xfrm>
            <a:off x="3023693" y="2276872"/>
            <a:ext cx="1908348" cy="792088"/>
          </a:xfrm>
          <a:prstGeom prst="rect">
            <a:avLst/>
          </a:prstGeom>
        </p:spPr>
      </p:pic>
    </p:spTree>
    <p:extLst>
      <p:ext uri="{BB962C8B-B14F-4D97-AF65-F5344CB8AC3E}">
        <p14:creationId xmlns:p14="http://schemas.microsoft.com/office/powerpoint/2010/main" val="369693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7" name="TextBox 6"/>
          <p:cNvSpPr txBox="1"/>
          <p:nvPr/>
        </p:nvSpPr>
        <p:spPr>
          <a:xfrm>
            <a:off x="7015873" y="6273954"/>
            <a:ext cx="2000235" cy="369332"/>
          </a:xfrm>
          <a:prstGeom prst="rect">
            <a:avLst/>
          </a:prstGeom>
          <a:noFill/>
        </p:spPr>
        <p:txBody>
          <a:bodyPr wrap="square" rtlCol="0">
            <a:spAutoFit/>
          </a:bodyPr>
          <a:lstStyle/>
          <a:p>
            <a:r>
              <a:rPr lang="en-GB" dirty="0"/>
              <a:t>m</a:t>
            </a:r>
            <a:r>
              <a:rPr lang="en-GB" dirty="0" smtClean="0"/>
              <a:t>mu.ac.uk/careers</a:t>
            </a:r>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Delivery - technique</a:t>
            </a:r>
          </a:p>
        </p:txBody>
      </p:sp>
      <p:sp>
        <p:nvSpPr>
          <p:cNvPr id="3" name="TextBox 2"/>
          <p:cNvSpPr txBox="1"/>
          <p:nvPr/>
        </p:nvSpPr>
        <p:spPr>
          <a:xfrm>
            <a:off x="313899" y="1916839"/>
            <a:ext cx="8366077" cy="2074414"/>
          </a:xfrm>
          <a:prstGeom prst="rect">
            <a:avLst/>
          </a:prstGeom>
          <a:noFill/>
        </p:spPr>
        <p:txBody>
          <a:bodyPr wrap="square" rtlCol="0">
            <a:spAutoFit/>
          </a:bodyPr>
          <a:lstStyle/>
          <a:p>
            <a:pPr marL="457200" indent="-457200">
              <a:spcBef>
                <a:spcPct val="20000"/>
              </a:spcBef>
              <a:buFont typeface="Arial" panose="020B0604020202020204" pitchFamily="34" charset="0"/>
              <a:buChar char="•"/>
            </a:pPr>
            <a:r>
              <a:rPr lang="en-GB" altLang="en-US" sz="2800" dirty="0" smtClean="0">
                <a:cs typeface="Arial" charset="0"/>
              </a:rPr>
              <a:t>Don’t </a:t>
            </a:r>
            <a:r>
              <a:rPr lang="en-GB" altLang="en-US" sz="2800" dirty="0">
                <a:cs typeface="Arial" charset="0"/>
              </a:rPr>
              <a:t>start with an apology</a:t>
            </a:r>
          </a:p>
          <a:p>
            <a:pPr marL="457200" indent="-457200">
              <a:spcBef>
                <a:spcPct val="20000"/>
              </a:spcBef>
              <a:buFont typeface="Arial" panose="020B0604020202020204" pitchFamily="34" charset="0"/>
              <a:buChar char="•"/>
            </a:pPr>
            <a:r>
              <a:rPr lang="en-GB" altLang="en-US" sz="2800" dirty="0">
                <a:cs typeface="Arial" charset="0"/>
              </a:rPr>
              <a:t>Never embarrass your audience!</a:t>
            </a:r>
          </a:p>
          <a:p>
            <a:pPr marL="457200" indent="-457200">
              <a:spcBef>
                <a:spcPct val="20000"/>
              </a:spcBef>
              <a:buFont typeface="Arial" panose="020B0604020202020204" pitchFamily="34" charset="0"/>
              <a:buChar char="•"/>
            </a:pPr>
            <a:r>
              <a:rPr lang="en-GB" altLang="en-US" sz="2800" dirty="0">
                <a:cs typeface="Arial" charset="0"/>
              </a:rPr>
              <a:t>Avoid </a:t>
            </a:r>
            <a:r>
              <a:rPr lang="en-GB" altLang="en-US" sz="2800" dirty="0" smtClean="0">
                <a:cs typeface="Arial" charset="0"/>
              </a:rPr>
              <a:t>jargon/slang/colloquialisms </a:t>
            </a:r>
            <a:endParaRPr lang="en-GB" altLang="en-US" sz="2800" dirty="0">
              <a:cs typeface="Arial" charset="0"/>
            </a:endParaRPr>
          </a:p>
          <a:p>
            <a:pPr marL="457200" indent="-457200">
              <a:spcBef>
                <a:spcPct val="20000"/>
              </a:spcBef>
              <a:buFont typeface="Arial" panose="020B0604020202020204" pitchFamily="34" charset="0"/>
              <a:buChar char="•"/>
            </a:pPr>
            <a:r>
              <a:rPr lang="en-GB" altLang="en-US" sz="2800" dirty="0">
                <a:cs typeface="Arial" charset="0"/>
              </a:rPr>
              <a:t>Humour – be careful!</a:t>
            </a:r>
          </a:p>
        </p:txBody>
      </p:sp>
      <p:pic>
        <p:nvPicPr>
          <p:cNvPr id="2" name="Picture 1"/>
          <p:cNvPicPr>
            <a:picLocks noChangeAspect="1"/>
          </p:cNvPicPr>
          <p:nvPr/>
        </p:nvPicPr>
        <p:blipFill>
          <a:blip r:embed="rId4"/>
          <a:stretch>
            <a:fillRect/>
          </a:stretch>
        </p:blipFill>
        <p:spPr>
          <a:xfrm>
            <a:off x="6996364" y="3075328"/>
            <a:ext cx="2019744" cy="3476769"/>
          </a:xfrm>
          <a:prstGeom prst="rect">
            <a:avLst/>
          </a:prstGeom>
        </p:spPr>
      </p:pic>
    </p:spTree>
    <p:extLst>
      <p:ext uri="{BB962C8B-B14F-4D97-AF65-F5344CB8AC3E}">
        <p14:creationId xmlns:p14="http://schemas.microsoft.com/office/powerpoint/2010/main" val="3382639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Handling nerves</a:t>
            </a:r>
          </a:p>
        </p:txBody>
      </p:sp>
      <p:sp>
        <p:nvSpPr>
          <p:cNvPr id="3" name="TextBox 2"/>
          <p:cNvSpPr txBox="1"/>
          <p:nvPr/>
        </p:nvSpPr>
        <p:spPr>
          <a:xfrm>
            <a:off x="313899" y="1916839"/>
            <a:ext cx="8366077" cy="2554545"/>
          </a:xfrm>
          <a:prstGeom prst="rect">
            <a:avLst/>
          </a:prstGeom>
          <a:noFill/>
        </p:spPr>
        <p:txBody>
          <a:bodyPr wrap="square" rtlCol="0">
            <a:spAutoFit/>
          </a:bodyPr>
          <a:lstStyle/>
          <a:p>
            <a:pPr marL="342900" indent="-342900">
              <a:buFont typeface="Arial" panose="020B0604020202020204" pitchFamily="34" charset="0"/>
              <a:buChar char="•"/>
            </a:pPr>
            <a:r>
              <a:rPr lang="en-GB" altLang="en-US" sz="2800" dirty="0">
                <a:cs typeface="Arial" charset="0"/>
              </a:rPr>
              <a:t>Script first few sentences</a:t>
            </a:r>
          </a:p>
          <a:p>
            <a:pPr marL="342900" indent="-342900">
              <a:buFont typeface="Arial" panose="020B0604020202020204" pitchFamily="34" charset="0"/>
              <a:buChar char="•"/>
            </a:pPr>
            <a:r>
              <a:rPr lang="en-GB" altLang="en-US" sz="2800" dirty="0">
                <a:cs typeface="Arial" charset="0"/>
              </a:rPr>
              <a:t>Check any words you are unsure of and memorise</a:t>
            </a:r>
          </a:p>
          <a:p>
            <a:pPr marL="342900" indent="-342900">
              <a:buFont typeface="Arial" panose="020B0604020202020204" pitchFamily="34" charset="0"/>
              <a:buChar char="•"/>
            </a:pPr>
            <a:r>
              <a:rPr lang="en-GB" altLang="en-US" sz="2800" dirty="0">
                <a:cs typeface="Arial" charset="0"/>
              </a:rPr>
              <a:t>Breathe deeply </a:t>
            </a:r>
          </a:p>
          <a:p>
            <a:pPr marL="342900" indent="-342900">
              <a:buFont typeface="Arial" panose="020B0604020202020204" pitchFamily="34" charset="0"/>
              <a:buChar char="•"/>
            </a:pPr>
            <a:r>
              <a:rPr lang="en-GB" altLang="en-US" sz="2800" dirty="0">
                <a:cs typeface="Arial" charset="0"/>
              </a:rPr>
              <a:t>Practice!</a:t>
            </a:r>
          </a:p>
          <a:p>
            <a:pPr marL="342900" lvl="0" indent="-342900">
              <a:buFont typeface="Wingdings" panose="05000000000000000000" pitchFamily="2" charset="2"/>
              <a:buChar char="ü"/>
            </a:pPr>
            <a:endParaRPr lang="en-GB" sz="2400" dirty="0" smtClean="0">
              <a:solidFill>
                <a:prstClr val="black"/>
              </a:solidFill>
            </a:endParaRPr>
          </a:p>
          <a:p>
            <a:pPr marL="342900" lvl="0" indent="-342900">
              <a:buFont typeface="Wingdings" panose="05000000000000000000" pitchFamily="2" charset="2"/>
              <a:buChar char="ü"/>
            </a:pPr>
            <a:endParaRPr lang="en-GB" sz="2400" dirty="0">
              <a:solidFill>
                <a:prstClr val="black"/>
              </a:solidFill>
            </a:endParaRPr>
          </a:p>
        </p:txBody>
      </p:sp>
      <p:pic>
        <p:nvPicPr>
          <p:cNvPr id="2" name="Picture 1"/>
          <p:cNvPicPr>
            <a:picLocks noChangeAspect="1"/>
          </p:cNvPicPr>
          <p:nvPr/>
        </p:nvPicPr>
        <p:blipFill>
          <a:blip r:embed="rId4"/>
          <a:stretch>
            <a:fillRect/>
          </a:stretch>
        </p:blipFill>
        <p:spPr>
          <a:xfrm>
            <a:off x="6012160" y="3448093"/>
            <a:ext cx="2432515" cy="2426418"/>
          </a:xfrm>
          <a:prstGeom prst="rect">
            <a:avLst/>
          </a:prstGeom>
        </p:spPr>
      </p:pic>
    </p:spTree>
    <p:extLst>
      <p:ext uri="{BB962C8B-B14F-4D97-AF65-F5344CB8AC3E}">
        <p14:creationId xmlns:p14="http://schemas.microsoft.com/office/powerpoint/2010/main" val="4069455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In conclusion</a:t>
            </a:r>
          </a:p>
        </p:txBody>
      </p:sp>
      <p:sp>
        <p:nvSpPr>
          <p:cNvPr id="9" name="TextBox 8"/>
          <p:cNvSpPr txBox="1"/>
          <p:nvPr/>
        </p:nvSpPr>
        <p:spPr>
          <a:xfrm>
            <a:off x="313899" y="1988840"/>
            <a:ext cx="7786493" cy="4401205"/>
          </a:xfrm>
          <a:prstGeom prst="rect">
            <a:avLst/>
          </a:prstGeom>
          <a:noFill/>
        </p:spPr>
        <p:txBody>
          <a:bodyPr wrap="square" rtlCol="0">
            <a:spAutoFit/>
          </a:bodyPr>
          <a:lstStyle/>
          <a:p>
            <a:pPr marL="457200" indent="-457200">
              <a:buFont typeface="Wingdings" panose="05000000000000000000" pitchFamily="2" charset="2"/>
              <a:buChar char="ü"/>
              <a:defRPr/>
            </a:pPr>
            <a:r>
              <a:rPr lang="en-GB" sz="2800" dirty="0" smtClean="0"/>
              <a:t>Prepare &amp; practice!</a:t>
            </a:r>
          </a:p>
          <a:p>
            <a:pPr marL="457200" indent="-457200">
              <a:buFont typeface="Wingdings" panose="05000000000000000000" pitchFamily="2" charset="2"/>
              <a:buChar char="ü"/>
              <a:defRPr/>
            </a:pPr>
            <a:endParaRPr lang="en-GB" sz="2800" dirty="0"/>
          </a:p>
          <a:p>
            <a:pPr marL="457200" indent="-457200">
              <a:buFont typeface="Wingdings" panose="05000000000000000000" pitchFamily="2" charset="2"/>
              <a:buChar char="ü"/>
              <a:defRPr/>
            </a:pPr>
            <a:r>
              <a:rPr lang="en-GB" sz="2800" dirty="0" smtClean="0"/>
              <a:t>Use </a:t>
            </a:r>
            <a:r>
              <a:rPr lang="en-GB" sz="2800" dirty="0"/>
              <a:t>the Careers &amp; Employability Service guide to presentations</a:t>
            </a:r>
          </a:p>
          <a:p>
            <a:pPr marL="457200" indent="-457200">
              <a:buFont typeface="Wingdings" panose="05000000000000000000" pitchFamily="2" charset="2"/>
              <a:buChar char="ü"/>
              <a:defRPr/>
            </a:pPr>
            <a:endParaRPr lang="en-GB" sz="2800" dirty="0" smtClean="0"/>
          </a:p>
          <a:p>
            <a:pPr marL="457200" indent="-457200">
              <a:buFont typeface="Wingdings" panose="05000000000000000000" pitchFamily="2" charset="2"/>
              <a:buChar char="ü"/>
              <a:defRPr/>
            </a:pPr>
            <a:r>
              <a:rPr lang="en-GB" sz="2800" dirty="0" smtClean="0"/>
              <a:t>Look </a:t>
            </a:r>
            <a:r>
              <a:rPr lang="en-GB" sz="2800" dirty="0"/>
              <a:t>online for inspiration – e.g. TED </a:t>
            </a:r>
            <a:r>
              <a:rPr lang="en-GB" sz="2800" dirty="0" smtClean="0"/>
              <a:t>talks</a:t>
            </a:r>
          </a:p>
          <a:p>
            <a:pPr>
              <a:defRPr/>
            </a:pPr>
            <a:endParaRPr lang="en-GB" sz="2800" dirty="0"/>
          </a:p>
          <a:p>
            <a:pPr marL="457200" indent="-457200">
              <a:buFont typeface="Wingdings" panose="05000000000000000000" pitchFamily="2" charset="2"/>
              <a:buChar char="ü"/>
              <a:defRPr/>
            </a:pPr>
            <a:r>
              <a:rPr lang="en-GB" sz="2800" dirty="0"/>
              <a:t>If you require further support and advice on planning a specific presentation book an appointment </a:t>
            </a:r>
          </a:p>
        </p:txBody>
      </p:sp>
    </p:spTree>
    <p:extLst>
      <p:ext uri="{BB962C8B-B14F-4D97-AF65-F5344CB8AC3E}">
        <p14:creationId xmlns:p14="http://schemas.microsoft.com/office/powerpoint/2010/main" val="1840625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Presentation Tips</a:t>
            </a:r>
            <a:endParaRPr lang="en-GB" dirty="0"/>
          </a:p>
        </p:txBody>
      </p:sp>
      <p:sp>
        <p:nvSpPr>
          <p:cNvPr id="3" name="Content Placeholder 2"/>
          <p:cNvSpPr>
            <a:spLocks noGrp="1"/>
          </p:cNvSpPr>
          <p:nvPr>
            <p:ph idx="1"/>
          </p:nvPr>
        </p:nvSpPr>
        <p:spPr/>
        <p:txBody>
          <a:bodyPr/>
          <a:lstStyle/>
          <a:p>
            <a:r>
              <a:rPr lang="en-GB" dirty="0" smtClean="0"/>
              <a:t>List the 7 tips mentioned in the following video:</a:t>
            </a:r>
            <a:endParaRPr lang="en-GB" dirty="0"/>
          </a:p>
          <a:p>
            <a:pPr lvl="1"/>
            <a:r>
              <a:rPr lang="en-GB" dirty="0" smtClean="0">
                <a:hlinkClick r:id="rId2"/>
              </a:rPr>
              <a:t>https</a:t>
            </a:r>
            <a:r>
              <a:rPr lang="en-GB" dirty="0">
                <a:hlinkClick r:id="rId2"/>
              </a:rPr>
              <a:t>://</a:t>
            </a:r>
            <a:r>
              <a:rPr lang="en-GB" dirty="0" smtClean="0">
                <a:hlinkClick r:id="rId2"/>
              </a:rPr>
              <a:t>www.youtube.com/watch?v=MnIPpUiTcRc</a:t>
            </a:r>
            <a:endParaRPr lang="en-GB" dirty="0" smtClean="0"/>
          </a:p>
          <a:p>
            <a:endParaRPr lang="en-GB" dirty="0"/>
          </a:p>
        </p:txBody>
      </p:sp>
    </p:spTree>
    <p:extLst>
      <p:ext uri="{BB962C8B-B14F-4D97-AF65-F5344CB8AC3E}">
        <p14:creationId xmlns:p14="http://schemas.microsoft.com/office/powerpoint/2010/main" val="373702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Structure of today’s session</a:t>
            </a:r>
          </a:p>
        </p:txBody>
      </p:sp>
      <p:sp>
        <p:nvSpPr>
          <p:cNvPr id="3" name="TextBox 2"/>
          <p:cNvSpPr txBox="1"/>
          <p:nvPr/>
        </p:nvSpPr>
        <p:spPr>
          <a:xfrm>
            <a:off x="409433" y="1883391"/>
            <a:ext cx="8366077" cy="4745915"/>
          </a:xfrm>
          <a:prstGeom prst="rect">
            <a:avLst/>
          </a:prstGeom>
          <a:noFill/>
        </p:spPr>
        <p:txBody>
          <a:bodyPr wrap="square" rtlCol="0">
            <a:spAutoFit/>
          </a:bodyPr>
          <a:lstStyle/>
          <a:p>
            <a:pPr lvl="0"/>
            <a:r>
              <a:rPr lang="en-GB" sz="2800" b="1" dirty="0" smtClean="0">
                <a:solidFill>
                  <a:prstClr val="black"/>
                </a:solidFill>
              </a:rPr>
              <a:t>The 4 Steps to presentation success!</a:t>
            </a:r>
          </a:p>
          <a:p>
            <a:pPr lvl="0"/>
            <a:endParaRPr lang="en-GB" sz="2800" dirty="0" smtClean="0">
              <a:solidFill>
                <a:prstClr val="black"/>
              </a:solidFill>
            </a:endParaRPr>
          </a:p>
          <a:p>
            <a:pPr marL="514350" indent="-514350">
              <a:spcBef>
                <a:spcPct val="20000"/>
              </a:spcBef>
              <a:buFont typeface="+mj-lt"/>
              <a:buAutoNum type="arabicPeriod"/>
            </a:pPr>
            <a:r>
              <a:rPr lang="en-US" sz="2800" dirty="0">
                <a:cs typeface="Arial" charset="0"/>
              </a:rPr>
              <a:t>Preparation</a:t>
            </a:r>
          </a:p>
          <a:p>
            <a:pPr marL="514350" indent="-514350">
              <a:spcBef>
                <a:spcPct val="20000"/>
              </a:spcBef>
              <a:buFont typeface="+mj-lt"/>
              <a:buAutoNum type="arabicPeriod"/>
            </a:pPr>
            <a:r>
              <a:rPr lang="en-US" sz="2800" dirty="0">
                <a:cs typeface="Arial" charset="0"/>
              </a:rPr>
              <a:t>Planning</a:t>
            </a:r>
          </a:p>
          <a:p>
            <a:pPr marL="514350" indent="-514350">
              <a:spcBef>
                <a:spcPct val="20000"/>
              </a:spcBef>
              <a:buFont typeface="+mj-lt"/>
              <a:buAutoNum type="arabicPeriod"/>
            </a:pPr>
            <a:r>
              <a:rPr lang="en-US" sz="2800" dirty="0">
                <a:cs typeface="Arial" charset="0"/>
              </a:rPr>
              <a:t>Practice</a:t>
            </a:r>
          </a:p>
          <a:p>
            <a:pPr marL="514350" indent="-514350">
              <a:spcBef>
                <a:spcPct val="20000"/>
              </a:spcBef>
              <a:buFont typeface="+mj-lt"/>
              <a:buAutoNum type="arabicPeriod"/>
            </a:pPr>
            <a:r>
              <a:rPr lang="en-US" sz="2800" dirty="0">
                <a:cs typeface="Arial" charset="0"/>
              </a:rPr>
              <a:t>Delivery</a:t>
            </a:r>
          </a:p>
          <a:p>
            <a:pPr lvl="0"/>
            <a:endParaRPr lang="en-GB" sz="2800" dirty="0" smtClean="0">
              <a:solidFill>
                <a:prstClr val="black"/>
              </a:solidFill>
            </a:endParaRPr>
          </a:p>
          <a:p>
            <a:pPr lvl="0"/>
            <a:r>
              <a:rPr lang="en-GB" sz="2800" dirty="0" smtClean="0">
                <a:solidFill>
                  <a:prstClr val="black"/>
                </a:solidFill>
              </a:rPr>
              <a:t>By the end of the session you should be able to name the steps to take to prepare and deliver a successful presentation.</a:t>
            </a:r>
            <a:endParaRPr lang="en-GB" sz="2800" dirty="0">
              <a:solidFill>
                <a:prstClr val="black"/>
              </a:solidFill>
            </a:endParaRPr>
          </a:p>
        </p:txBody>
      </p:sp>
      <p:pic>
        <p:nvPicPr>
          <p:cNvPr id="2" name="Picture 1"/>
          <p:cNvPicPr>
            <a:picLocks noChangeAspect="1"/>
          </p:cNvPicPr>
          <p:nvPr/>
        </p:nvPicPr>
        <p:blipFill>
          <a:blip r:embed="rId4"/>
          <a:stretch>
            <a:fillRect/>
          </a:stretch>
        </p:blipFill>
        <p:spPr>
          <a:xfrm>
            <a:off x="5918010" y="2138015"/>
            <a:ext cx="2857500" cy="2857500"/>
          </a:xfrm>
          <a:prstGeom prst="rect">
            <a:avLst/>
          </a:prstGeom>
        </p:spPr>
      </p:pic>
    </p:spTree>
    <p:extLst>
      <p:ext uri="{BB962C8B-B14F-4D97-AF65-F5344CB8AC3E}">
        <p14:creationId xmlns:p14="http://schemas.microsoft.com/office/powerpoint/2010/main" val="1707125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197521" y="841002"/>
            <a:ext cx="7985929" cy="1200329"/>
          </a:xfrm>
          <a:prstGeom prst="rect">
            <a:avLst/>
          </a:prstGeom>
          <a:noFill/>
        </p:spPr>
        <p:txBody>
          <a:bodyPr wrap="square" rtlCol="0">
            <a:spAutoFit/>
          </a:bodyPr>
          <a:lstStyle/>
          <a:p>
            <a:r>
              <a:rPr lang="en-GB" sz="3600" b="1" dirty="0" smtClean="0"/>
              <a:t>When might you be asked for a presentation? ……</a:t>
            </a:r>
          </a:p>
        </p:txBody>
      </p:sp>
      <p:sp>
        <p:nvSpPr>
          <p:cNvPr id="3" name="TextBox 2"/>
          <p:cNvSpPr txBox="1"/>
          <p:nvPr/>
        </p:nvSpPr>
        <p:spPr>
          <a:xfrm>
            <a:off x="467544" y="2204863"/>
            <a:ext cx="8307966" cy="3539430"/>
          </a:xfrm>
          <a:prstGeom prst="rect">
            <a:avLst/>
          </a:prstGeom>
          <a:noFill/>
        </p:spPr>
        <p:txBody>
          <a:bodyPr wrap="square" rtlCol="0">
            <a:spAutoFit/>
          </a:bodyPr>
          <a:lstStyle/>
          <a:p>
            <a:pPr marL="342900" indent="-342900">
              <a:buFont typeface="Arial" panose="020B0604020202020204" pitchFamily="34" charset="0"/>
              <a:buChar char="•"/>
            </a:pPr>
            <a:r>
              <a:rPr lang="en-GB" altLang="en-US" sz="2800" dirty="0">
                <a:cs typeface="Arial" charset="0"/>
              </a:rPr>
              <a:t>Interview and/or Assessment </a:t>
            </a:r>
            <a:r>
              <a:rPr lang="en-GB" altLang="en-US" sz="2800" dirty="0" smtClean="0">
                <a:cs typeface="Arial" charset="0"/>
              </a:rPr>
              <a:t>centre:</a:t>
            </a:r>
          </a:p>
          <a:p>
            <a:pPr marL="800100" lvl="1" indent="-342900">
              <a:buFont typeface="Courier New" panose="02070309020205020404" pitchFamily="49" charset="0"/>
              <a:buChar char="o"/>
            </a:pPr>
            <a:r>
              <a:rPr lang="en-GB" altLang="en-US" sz="2800" dirty="0" smtClean="0">
                <a:cs typeface="Arial" charset="0"/>
              </a:rPr>
              <a:t>Preparation </a:t>
            </a:r>
            <a:r>
              <a:rPr lang="en-GB" altLang="en-US" sz="2800" dirty="0">
                <a:cs typeface="Arial" charset="0"/>
              </a:rPr>
              <a:t>time can vary </a:t>
            </a:r>
            <a:endParaRPr lang="en-GB" altLang="en-US" sz="2800" dirty="0" smtClean="0">
              <a:cs typeface="Arial" charset="0"/>
            </a:endParaRPr>
          </a:p>
          <a:p>
            <a:pPr lvl="1"/>
            <a:endParaRPr lang="en-GB" altLang="en-US" sz="2800" dirty="0">
              <a:cs typeface="Arial" charset="0"/>
            </a:endParaRPr>
          </a:p>
          <a:p>
            <a:pPr marL="342900" indent="-342900">
              <a:buFont typeface="Arial" panose="020B0604020202020204" pitchFamily="34" charset="0"/>
              <a:buChar char="•"/>
            </a:pPr>
            <a:r>
              <a:rPr lang="en-GB" altLang="en-US" sz="2800" dirty="0">
                <a:cs typeface="Arial" charset="0"/>
              </a:rPr>
              <a:t>Course </a:t>
            </a:r>
            <a:r>
              <a:rPr lang="en-GB" altLang="en-US" sz="2800" dirty="0" smtClean="0">
                <a:cs typeface="Arial" charset="0"/>
              </a:rPr>
              <a:t>presentation</a:t>
            </a:r>
          </a:p>
          <a:p>
            <a:endParaRPr lang="en-GB" altLang="en-US" sz="2800" dirty="0">
              <a:cs typeface="Arial" charset="0"/>
            </a:endParaRPr>
          </a:p>
          <a:p>
            <a:pPr marL="342900" indent="-342900">
              <a:buFont typeface="Arial" panose="020B0604020202020204" pitchFamily="34" charset="0"/>
              <a:buChar char="•"/>
            </a:pPr>
            <a:r>
              <a:rPr lang="en-GB" altLang="en-US" sz="2800" dirty="0" smtClean="0">
                <a:cs typeface="Arial" charset="0"/>
              </a:rPr>
              <a:t>Work presentation</a:t>
            </a:r>
          </a:p>
          <a:p>
            <a:endParaRPr lang="en-GB" altLang="en-US" sz="2800" dirty="0">
              <a:cs typeface="Arial" charset="0"/>
            </a:endParaRPr>
          </a:p>
          <a:p>
            <a:pPr marL="342900" indent="-342900">
              <a:buFont typeface="Arial" panose="020B0604020202020204" pitchFamily="34" charset="0"/>
              <a:buChar char="•"/>
            </a:pPr>
            <a:r>
              <a:rPr lang="en-GB" altLang="en-US" sz="2800" dirty="0">
                <a:cs typeface="Arial" charset="0"/>
              </a:rPr>
              <a:t>Viva (academic presentation</a:t>
            </a:r>
            <a:r>
              <a:rPr lang="en-GB" altLang="en-US" sz="2800" dirty="0" smtClean="0">
                <a:cs typeface="Arial" charset="0"/>
              </a:rPr>
              <a:t>)</a:t>
            </a:r>
            <a:endParaRPr lang="en-GB" altLang="en-US" sz="2800" dirty="0">
              <a:cs typeface="Arial" charset="0"/>
            </a:endParaRPr>
          </a:p>
        </p:txBody>
      </p:sp>
      <p:pic>
        <p:nvPicPr>
          <p:cNvPr id="2" name="Picture 1"/>
          <p:cNvPicPr>
            <a:picLocks noChangeAspect="1"/>
          </p:cNvPicPr>
          <p:nvPr/>
        </p:nvPicPr>
        <p:blipFill>
          <a:blip r:embed="rId4"/>
          <a:stretch>
            <a:fillRect/>
          </a:stretch>
        </p:blipFill>
        <p:spPr>
          <a:xfrm>
            <a:off x="5420196" y="3401660"/>
            <a:ext cx="2857500" cy="2238375"/>
          </a:xfrm>
          <a:prstGeom prst="rect">
            <a:avLst/>
          </a:prstGeom>
        </p:spPr>
      </p:pic>
    </p:spTree>
    <p:extLst>
      <p:ext uri="{BB962C8B-B14F-4D97-AF65-F5344CB8AC3E}">
        <p14:creationId xmlns:p14="http://schemas.microsoft.com/office/powerpoint/2010/main" val="4050242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Exercise: on the spot presentation</a:t>
            </a:r>
          </a:p>
        </p:txBody>
      </p:sp>
      <p:sp>
        <p:nvSpPr>
          <p:cNvPr id="3" name="TextBox 2"/>
          <p:cNvSpPr txBox="1"/>
          <p:nvPr/>
        </p:nvSpPr>
        <p:spPr>
          <a:xfrm>
            <a:off x="313899" y="1916839"/>
            <a:ext cx="5554245" cy="4524315"/>
          </a:xfrm>
          <a:prstGeom prst="rect">
            <a:avLst/>
          </a:prstGeom>
          <a:noFill/>
        </p:spPr>
        <p:txBody>
          <a:bodyPr wrap="square" rtlCol="0">
            <a:spAutoFit/>
          </a:bodyPr>
          <a:lstStyle/>
          <a:p>
            <a:pPr>
              <a:defRPr/>
            </a:pPr>
            <a:r>
              <a:rPr lang="en-GB" altLang="en-US" sz="2400" dirty="0">
                <a:latin typeface="Arial" charset="0"/>
                <a:cs typeface="Arial" charset="0"/>
              </a:rPr>
              <a:t>You are in a group interview with several </a:t>
            </a:r>
            <a:r>
              <a:rPr lang="en-GB" altLang="en-US" sz="2400" dirty="0" smtClean="0">
                <a:latin typeface="Arial" charset="0"/>
                <a:cs typeface="Arial" charset="0"/>
              </a:rPr>
              <a:t>others</a:t>
            </a:r>
          </a:p>
          <a:p>
            <a:pPr>
              <a:defRPr/>
            </a:pPr>
            <a:endParaRPr lang="en-GB" altLang="en-US" sz="2400" dirty="0">
              <a:latin typeface="Arial" charset="0"/>
              <a:cs typeface="Arial" charset="0"/>
            </a:endParaRPr>
          </a:p>
          <a:p>
            <a:pPr>
              <a:defRPr/>
            </a:pPr>
            <a:r>
              <a:rPr lang="en-GB" altLang="en-US" sz="2400" dirty="0">
                <a:latin typeface="Arial" charset="0"/>
                <a:cs typeface="Arial" charset="0"/>
              </a:rPr>
              <a:t>Each person has to introduce themselves in no more than a </a:t>
            </a:r>
            <a:r>
              <a:rPr lang="en-GB" altLang="en-US" sz="2400" dirty="0" smtClean="0">
                <a:latin typeface="Arial" charset="0"/>
                <a:cs typeface="Arial" charset="0"/>
              </a:rPr>
              <a:t>minute</a:t>
            </a:r>
          </a:p>
          <a:p>
            <a:pPr>
              <a:defRPr/>
            </a:pPr>
            <a:endParaRPr lang="en-GB" altLang="en-US" sz="2400" dirty="0">
              <a:latin typeface="Arial" charset="0"/>
              <a:cs typeface="Arial" charset="0"/>
            </a:endParaRPr>
          </a:p>
          <a:p>
            <a:pPr>
              <a:defRPr/>
            </a:pPr>
            <a:r>
              <a:rPr lang="en-GB" altLang="en-US" sz="2400" dirty="0">
                <a:latin typeface="Arial" charset="0"/>
                <a:cs typeface="Arial" charset="0"/>
              </a:rPr>
              <a:t>What are you going to say?   </a:t>
            </a:r>
            <a:endParaRPr lang="en-GB" altLang="en-US" sz="2400" dirty="0" smtClean="0">
              <a:latin typeface="Arial" charset="0"/>
              <a:cs typeface="Arial" charset="0"/>
            </a:endParaRPr>
          </a:p>
          <a:p>
            <a:pPr>
              <a:defRPr/>
            </a:pPr>
            <a:endParaRPr lang="en-GB" altLang="en-US" sz="2400" dirty="0" smtClean="0">
              <a:latin typeface="Arial" charset="0"/>
              <a:cs typeface="Arial" charset="0"/>
            </a:endParaRPr>
          </a:p>
          <a:p>
            <a:pPr>
              <a:defRPr/>
            </a:pPr>
            <a:r>
              <a:rPr lang="en-GB" altLang="en-US" sz="2400" dirty="0" smtClean="0">
                <a:latin typeface="Arial" charset="0"/>
                <a:cs typeface="Arial" charset="0"/>
              </a:rPr>
              <a:t> (e.g</a:t>
            </a:r>
            <a:r>
              <a:rPr lang="en-GB" altLang="en-US" sz="2400" dirty="0">
                <a:latin typeface="Arial" charset="0"/>
                <a:cs typeface="Arial" charset="0"/>
              </a:rPr>
              <a:t>. from Aldi</a:t>
            </a:r>
            <a:r>
              <a:rPr lang="en-GB" altLang="en-US" sz="2400" dirty="0" smtClean="0">
                <a:latin typeface="Arial" charset="0"/>
                <a:cs typeface="Arial" charset="0"/>
              </a:rPr>
              <a:t>)</a:t>
            </a:r>
          </a:p>
          <a:p>
            <a:pPr>
              <a:defRPr/>
            </a:pPr>
            <a:endParaRPr lang="en-GB" altLang="en-US" sz="2400" dirty="0">
              <a:latin typeface="Arial" charset="0"/>
              <a:cs typeface="Arial" charset="0"/>
            </a:endParaRPr>
          </a:p>
          <a:p>
            <a:pPr>
              <a:defRPr/>
            </a:pPr>
            <a:r>
              <a:rPr lang="en-GB" altLang="en-US" sz="2400" dirty="0">
                <a:latin typeface="Arial" charset="0"/>
                <a:cs typeface="Arial" charset="0"/>
              </a:rPr>
              <a:t>https://www2.mmu.ac.uk/research/research-study/events/3mt/</a:t>
            </a:r>
            <a:endParaRPr lang="en-GB" altLang="en-US" sz="2400" dirty="0">
              <a:latin typeface="Arial" charset="0"/>
              <a:cs typeface="Arial" charset="0"/>
            </a:endParaRPr>
          </a:p>
        </p:txBody>
      </p:sp>
      <p:pic>
        <p:nvPicPr>
          <p:cNvPr id="2" name="Picture 1"/>
          <p:cNvPicPr>
            <a:picLocks noChangeAspect="1"/>
          </p:cNvPicPr>
          <p:nvPr/>
        </p:nvPicPr>
        <p:blipFill>
          <a:blip r:embed="rId4"/>
          <a:stretch>
            <a:fillRect/>
          </a:stretch>
        </p:blipFill>
        <p:spPr>
          <a:xfrm>
            <a:off x="5894820" y="3262243"/>
            <a:ext cx="2853175" cy="2810500"/>
          </a:xfrm>
          <a:prstGeom prst="rect">
            <a:avLst/>
          </a:prstGeom>
        </p:spPr>
      </p:pic>
    </p:spTree>
    <p:extLst>
      <p:ext uri="{BB962C8B-B14F-4D97-AF65-F5344CB8AC3E}">
        <p14:creationId xmlns:p14="http://schemas.microsoft.com/office/powerpoint/2010/main" val="517104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Aspects you need to consider</a:t>
            </a:r>
          </a:p>
        </p:txBody>
      </p:sp>
      <p:sp>
        <p:nvSpPr>
          <p:cNvPr id="3" name="TextBox 2"/>
          <p:cNvSpPr txBox="1"/>
          <p:nvPr/>
        </p:nvSpPr>
        <p:spPr>
          <a:xfrm>
            <a:off x="313899" y="1916839"/>
            <a:ext cx="8366077" cy="3170099"/>
          </a:xfrm>
          <a:prstGeom prst="rect">
            <a:avLst/>
          </a:prstGeom>
          <a:noFill/>
        </p:spPr>
        <p:txBody>
          <a:bodyPr wrap="square" rtlCol="0">
            <a:spAutoFit/>
          </a:bodyPr>
          <a:lstStyle/>
          <a:p>
            <a:pPr marL="342900" indent="-342900">
              <a:buFont typeface="Arial" panose="020B0604020202020204" pitchFamily="34" charset="0"/>
              <a:buChar char="•"/>
            </a:pPr>
            <a:r>
              <a:rPr lang="en-GB" altLang="en-US" sz="4000" dirty="0">
                <a:cs typeface="Arial" charset="0"/>
              </a:rPr>
              <a:t>Audience</a:t>
            </a:r>
          </a:p>
          <a:p>
            <a:pPr marL="342900" indent="-342900">
              <a:buFont typeface="Arial" panose="020B0604020202020204" pitchFamily="34" charset="0"/>
              <a:buChar char="•"/>
            </a:pPr>
            <a:r>
              <a:rPr lang="en-GB" altLang="en-US" sz="4000" dirty="0" smtClean="0">
                <a:cs typeface="Arial" charset="0"/>
              </a:rPr>
              <a:t>Timings </a:t>
            </a:r>
            <a:endParaRPr lang="en-GB" altLang="en-US" sz="4000" dirty="0">
              <a:cs typeface="Arial" charset="0"/>
            </a:endParaRPr>
          </a:p>
          <a:p>
            <a:pPr marL="342900" indent="-342900">
              <a:buFont typeface="Arial" panose="020B0604020202020204" pitchFamily="34" charset="0"/>
              <a:buChar char="•"/>
            </a:pPr>
            <a:r>
              <a:rPr lang="en-GB" altLang="en-US" sz="4000" dirty="0" smtClean="0">
                <a:cs typeface="Arial" charset="0"/>
              </a:rPr>
              <a:t>Subject</a:t>
            </a:r>
            <a:endParaRPr lang="en-GB" altLang="en-US" sz="4000" dirty="0">
              <a:cs typeface="Arial" charset="0"/>
            </a:endParaRPr>
          </a:p>
          <a:p>
            <a:pPr marL="342900" indent="-342900">
              <a:buFont typeface="Arial" panose="020B0604020202020204" pitchFamily="34" charset="0"/>
              <a:buChar char="•"/>
            </a:pPr>
            <a:r>
              <a:rPr lang="en-GB" altLang="en-US" sz="4000" dirty="0" smtClean="0">
                <a:cs typeface="Arial" charset="0"/>
              </a:rPr>
              <a:t>Content &amp; visuals</a:t>
            </a:r>
            <a:endParaRPr lang="en-GB" altLang="en-US" sz="4000" dirty="0">
              <a:cs typeface="Arial" charset="0"/>
            </a:endParaRPr>
          </a:p>
          <a:p>
            <a:pPr marL="342900" indent="-342900">
              <a:buFont typeface="Arial" panose="020B0604020202020204" pitchFamily="34" charset="0"/>
              <a:buChar char="•"/>
            </a:pPr>
            <a:r>
              <a:rPr lang="en-GB" altLang="en-US" sz="4000" dirty="0">
                <a:cs typeface="Arial" charset="0"/>
              </a:rPr>
              <a:t>Delivery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8077" y="2269862"/>
            <a:ext cx="3139032" cy="2434604"/>
          </a:xfrm>
          <a:prstGeom prst="rect">
            <a:avLst/>
          </a:prstGeom>
        </p:spPr>
      </p:pic>
    </p:spTree>
    <p:extLst>
      <p:ext uri="{BB962C8B-B14F-4D97-AF65-F5344CB8AC3E}">
        <p14:creationId xmlns:p14="http://schemas.microsoft.com/office/powerpoint/2010/main" val="660316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7" name="TextBox 6"/>
          <p:cNvSpPr txBox="1"/>
          <p:nvPr/>
        </p:nvSpPr>
        <p:spPr>
          <a:xfrm>
            <a:off x="7015873" y="6273954"/>
            <a:ext cx="2000235" cy="369332"/>
          </a:xfrm>
          <a:prstGeom prst="rect">
            <a:avLst/>
          </a:prstGeom>
          <a:noFill/>
        </p:spPr>
        <p:txBody>
          <a:bodyPr wrap="square" rtlCol="0">
            <a:spAutoFit/>
          </a:bodyPr>
          <a:lstStyle/>
          <a:p>
            <a:r>
              <a:rPr lang="en-GB" dirty="0"/>
              <a:t>m</a:t>
            </a:r>
            <a:r>
              <a:rPr lang="en-GB" dirty="0" smtClean="0"/>
              <a:t>mu.ac.uk/careers</a:t>
            </a:r>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Preparation &amp; Planning – the audience</a:t>
            </a:r>
          </a:p>
        </p:txBody>
      </p:sp>
      <p:sp>
        <p:nvSpPr>
          <p:cNvPr id="3" name="TextBox 2"/>
          <p:cNvSpPr txBox="1"/>
          <p:nvPr/>
        </p:nvSpPr>
        <p:spPr>
          <a:xfrm>
            <a:off x="313899" y="1916839"/>
            <a:ext cx="8366077" cy="3539430"/>
          </a:xfrm>
          <a:prstGeom prst="rect">
            <a:avLst/>
          </a:prstGeom>
          <a:noFill/>
        </p:spPr>
        <p:txBody>
          <a:bodyPr wrap="square" rtlCol="0">
            <a:spAutoFit/>
          </a:bodyPr>
          <a:lstStyle/>
          <a:p>
            <a:pPr marL="609600" indent="-609600">
              <a:buFont typeface="Arial" panose="020B0604020202020204" pitchFamily="34" charset="0"/>
              <a:buChar char="•"/>
              <a:defRPr/>
            </a:pPr>
            <a:r>
              <a:rPr lang="en-GB" altLang="en-US" sz="3200" dirty="0"/>
              <a:t>Who is the audience?</a:t>
            </a:r>
          </a:p>
          <a:p>
            <a:pPr marL="609600" indent="-609600">
              <a:buFont typeface="Arial" panose="020B0604020202020204" pitchFamily="34" charset="0"/>
              <a:buChar char="•"/>
              <a:defRPr/>
            </a:pPr>
            <a:r>
              <a:rPr lang="en-GB" altLang="en-US" sz="3200" dirty="0"/>
              <a:t>What are their expectations?</a:t>
            </a:r>
          </a:p>
          <a:p>
            <a:pPr marL="609600" indent="-609600">
              <a:buFont typeface="Arial" panose="020B0604020202020204" pitchFamily="34" charset="0"/>
              <a:buChar char="•"/>
              <a:defRPr/>
            </a:pPr>
            <a:r>
              <a:rPr lang="en-GB" altLang="en-US" sz="3200" dirty="0"/>
              <a:t>Involve the audience – ask questions of them</a:t>
            </a:r>
          </a:p>
          <a:p>
            <a:pPr marL="609600" indent="-609600">
              <a:buFont typeface="Arial" panose="020B0604020202020204" pitchFamily="34" charset="0"/>
              <a:buChar char="•"/>
              <a:defRPr/>
            </a:pPr>
            <a:r>
              <a:rPr lang="en-GB" altLang="en-US" sz="3200" dirty="0"/>
              <a:t>Never underestimate the </a:t>
            </a:r>
            <a:r>
              <a:rPr lang="en-GB" altLang="en-US" sz="3200" dirty="0" smtClean="0"/>
              <a:t>audience’s intelligence</a:t>
            </a:r>
          </a:p>
          <a:p>
            <a:pPr marL="609600" indent="-609600">
              <a:buFont typeface="Arial" panose="020B0604020202020204" pitchFamily="34" charset="0"/>
              <a:buChar char="•"/>
              <a:defRPr/>
            </a:pPr>
            <a:r>
              <a:rPr lang="en-GB" altLang="en-US" sz="3200" dirty="0" smtClean="0"/>
              <a:t>What is their level of knowledge of the subject?</a:t>
            </a:r>
            <a:endParaRPr lang="en-GB" altLang="en-US" sz="3200" dirty="0"/>
          </a:p>
        </p:txBody>
      </p:sp>
      <p:pic>
        <p:nvPicPr>
          <p:cNvPr id="9" name="Picture 8"/>
          <p:cNvPicPr>
            <a:picLocks noChangeAspect="1"/>
          </p:cNvPicPr>
          <p:nvPr/>
        </p:nvPicPr>
        <p:blipFill>
          <a:blip r:embed="rId4"/>
          <a:stretch>
            <a:fillRect/>
          </a:stretch>
        </p:blipFill>
        <p:spPr>
          <a:xfrm>
            <a:off x="6233520" y="5026912"/>
            <a:ext cx="2724150" cy="1676400"/>
          </a:xfrm>
          <a:prstGeom prst="rect">
            <a:avLst/>
          </a:prstGeom>
        </p:spPr>
      </p:pic>
    </p:spTree>
    <p:extLst>
      <p:ext uri="{BB962C8B-B14F-4D97-AF65-F5344CB8AC3E}">
        <p14:creationId xmlns:p14="http://schemas.microsoft.com/office/powerpoint/2010/main" val="3600309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828" y="169987"/>
            <a:ext cx="716280" cy="850392"/>
          </a:xfrm>
          <a:prstGeom prst="rect">
            <a:avLst/>
          </a:prstGeom>
        </p:spPr>
      </p:pic>
      <p:sp>
        <p:nvSpPr>
          <p:cNvPr id="5" name="Minus 4"/>
          <p:cNvSpPr/>
          <p:nvPr/>
        </p:nvSpPr>
        <p:spPr>
          <a:xfrm>
            <a:off x="-1128584" y="595183"/>
            <a:ext cx="10618574" cy="220363"/>
          </a:xfrm>
          <a:prstGeom prst="mathMinus">
            <a:avLst/>
          </a:prstGeom>
          <a:solidFill>
            <a:srgbClr val="E70095"/>
          </a:solidFill>
          <a:ln>
            <a:solidFill>
              <a:srgbClr val="E700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7" name="TextBox 6"/>
          <p:cNvSpPr txBox="1"/>
          <p:nvPr/>
        </p:nvSpPr>
        <p:spPr>
          <a:xfrm>
            <a:off x="7015873" y="6273954"/>
            <a:ext cx="2000235" cy="369332"/>
          </a:xfrm>
          <a:prstGeom prst="rect">
            <a:avLst/>
          </a:prstGeom>
          <a:noFill/>
        </p:spPr>
        <p:txBody>
          <a:bodyPr wrap="square" rtlCol="0">
            <a:spAutoFit/>
          </a:bodyPr>
          <a:lstStyle/>
          <a:p>
            <a:r>
              <a:rPr lang="en-GB" dirty="0"/>
              <a:t>m</a:t>
            </a:r>
            <a:r>
              <a:rPr lang="en-GB" dirty="0" smtClean="0"/>
              <a:t>mu.ac.uk/careers</a:t>
            </a:r>
            <a:endParaRPr lang="en-GB" dirty="0"/>
          </a:p>
        </p:txBody>
      </p:sp>
      <p:sp>
        <p:nvSpPr>
          <p:cNvPr id="8" name="TextBox 7"/>
          <p:cNvSpPr txBox="1"/>
          <p:nvPr/>
        </p:nvSpPr>
        <p:spPr>
          <a:xfrm>
            <a:off x="313899" y="1020381"/>
            <a:ext cx="7985929" cy="646331"/>
          </a:xfrm>
          <a:prstGeom prst="rect">
            <a:avLst/>
          </a:prstGeom>
          <a:noFill/>
        </p:spPr>
        <p:txBody>
          <a:bodyPr wrap="square" rtlCol="0">
            <a:spAutoFit/>
          </a:bodyPr>
          <a:lstStyle/>
          <a:p>
            <a:r>
              <a:rPr lang="en-GB" sz="3600" b="1" dirty="0" smtClean="0"/>
              <a:t>Preparation &amp; Planning – timings </a:t>
            </a:r>
          </a:p>
        </p:txBody>
      </p:sp>
      <p:sp>
        <p:nvSpPr>
          <p:cNvPr id="3" name="TextBox 2"/>
          <p:cNvSpPr txBox="1"/>
          <p:nvPr/>
        </p:nvSpPr>
        <p:spPr>
          <a:xfrm>
            <a:off x="313899" y="1916839"/>
            <a:ext cx="8366077" cy="2246769"/>
          </a:xfrm>
          <a:prstGeom prst="rect">
            <a:avLst/>
          </a:prstGeom>
          <a:noFill/>
        </p:spPr>
        <p:txBody>
          <a:bodyPr wrap="square" rtlCol="0">
            <a:spAutoFit/>
          </a:bodyPr>
          <a:lstStyle/>
          <a:p>
            <a:pPr marL="457200" lvl="0" indent="-457200">
              <a:buFont typeface="Arial" panose="020B0604020202020204" pitchFamily="34" charset="0"/>
              <a:buChar char="•"/>
            </a:pPr>
            <a:r>
              <a:rPr lang="en-GB" sz="2800" dirty="0" smtClean="0">
                <a:solidFill>
                  <a:prstClr val="black"/>
                </a:solidFill>
              </a:rPr>
              <a:t>How long have you got?</a:t>
            </a:r>
            <a:endParaRPr lang="en-GB" sz="2800" dirty="0">
              <a:solidFill>
                <a:prstClr val="black"/>
              </a:solidFill>
            </a:endParaRPr>
          </a:p>
          <a:p>
            <a:pPr marL="457200" lvl="0" indent="-457200">
              <a:buFont typeface="Arial" panose="020B0604020202020204" pitchFamily="34" charset="0"/>
              <a:buChar char="•"/>
            </a:pPr>
            <a:r>
              <a:rPr lang="en-GB" sz="2800" dirty="0" smtClean="0">
                <a:solidFill>
                  <a:prstClr val="black"/>
                </a:solidFill>
              </a:rPr>
              <a:t>How </a:t>
            </a:r>
            <a:r>
              <a:rPr lang="en-GB" sz="2800" dirty="0">
                <a:solidFill>
                  <a:prstClr val="black"/>
                </a:solidFill>
              </a:rPr>
              <a:t>many </a:t>
            </a:r>
            <a:r>
              <a:rPr lang="en-GB" sz="2800" dirty="0" smtClean="0">
                <a:solidFill>
                  <a:prstClr val="black"/>
                </a:solidFill>
              </a:rPr>
              <a:t>slides will you need? </a:t>
            </a:r>
          </a:p>
          <a:p>
            <a:pPr marL="457200" lvl="0" indent="-457200">
              <a:buFont typeface="Arial" panose="020B0604020202020204" pitchFamily="34" charset="0"/>
              <a:buChar char="•"/>
            </a:pPr>
            <a:r>
              <a:rPr lang="en-GB" sz="2800" dirty="0" smtClean="0">
                <a:solidFill>
                  <a:prstClr val="black"/>
                </a:solidFill>
              </a:rPr>
              <a:t>Practise out loud – ideally, with an audience – get feedback and take it well!</a:t>
            </a:r>
            <a:endParaRPr lang="en-GB" sz="2800" dirty="0">
              <a:solidFill>
                <a:prstClr val="black"/>
              </a:solidFill>
            </a:endParaRPr>
          </a:p>
          <a:p>
            <a:pPr marL="457200" lvl="0" indent="-457200">
              <a:buFont typeface="Arial" panose="020B0604020202020204" pitchFamily="34" charset="0"/>
              <a:buChar char="•"/>
            </a:pPr>
            <a:r>
              <a:rPr lang="en-GB" sz="2800" dirty="0">
                <a:solidFill>
                  <a:prstClr val="black"/>
                </a:solidFill>
              </a:rPr>
              <a:t>Do not go over your </a:t>
            </a:r>
            <a:r>
              <a:rPr lang="en-GB" sz="2800" dirty="0" smtClean="0">
                <a:solidFill>
                  <a:prstClr val="black"/>
                </a:solidFill>
              </a:rPr>
              <a:t>time allocation</a:t>
            </a:r>
            <a:endParaRPr lang="en-GB" sz="2800" dirty="0">
              <a:solidFill>
                <a:prstClr val="black"/>
              </a:solidFill>
            </a:endParaRPr>
          </a:p>
        </p:txBody>
      </p:sp>
      <p:pic>
        <p:nvPicPr>
          <p:cNvPr id="2" name="Picture 1"/>
          <p:cNvPicPr>
            <a:picLocks noChangeAspect="1"/>
          </p:cNvPicPr>
          <p:nvPr/>
        </p:nvPicPr>
        <p:blipFill>
          <a:blip r:embed="rId4"/>
          <a:stretch>
            <a:fillRect/>
          </a:stretch>
        </p:blipFill>
        <p:spPr>
          <a:xfrm>
            <a:off x="5436097" y="4260951"/>
            <a:ext cx="3580012" cy="2382335"/>
          </a:xfrm>
          <a:prstGeom prst="rect">
            <a:avLst/>
          </a:prstGeom>
        </p:spPr>
      </p:pic>
    </p:spTree>
    <p:extLst>
      <p:ext uri="{BB962C8B-B14F-4D97-AF65-F5344CB8AC3E}">
        <p14:creationId xmlns:p14="http://schemas.microsoft.com/office/powerpoint/2010/main" val="1415755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Custom 2">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2085</Words>
  <Application>Microsoft Office PowerPoint</Application>
  <PresentationFormat>On-screen Show (4:3)</PresentationFormat>
  <Paragraphs>309</Paragraphs>
  <Slides>22</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Courier New</vt:lpstr>
      <vt:lpstr>Times</vt:lpstr>
      <vt:lpstr>Wingdings</vt:lpstr>
      <vt:lpstr>Office Theme</vt:lpstr>
      <vt:lpstr>2_Custom Design</vt:lpstr>
      <vt:lpstr>PowerPoint Presentation</vt:lpstr>
      <vt:lpstr>PowerPoint Presentation</vt:lpstr>
      <vt:lpstr>Presentation Tips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video viva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Careers &amp; Employability Service Manchester Metropolitan University</dc:title>
  <dc:creator>MMU User</dc:creator>
  <cp:lastModifiedBy>Jim O'Shea</cp:lastModifiedBy>
  <cp:revision>116</cp:revision>
  <cp:lastPrinted>2017-02-13T13:33:12Z</cp:lastPrinted>
  <dcterms:created xsi:type="dcterms:W3CDTF">2014-07-07T15:10:59Z</dcterms:created>
  <dcterms:modified xsi:type="dcterms:W3CDTF">2019-03-04T14:44:51Z</dcterms:modified>
</cp:coreProperties>
</file>