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1" r:id="rId1"/>
  </p:sldMasterIdLst>
  <p:notesMasterIdLst>
    <p:notesMasterId r:id="rId25"/>
  </p:notesMasterIdLst>
  <p:handoutMasterIdLst>
    <p:handoutMasterId r:id="rId26"/>
  </p:handoutMasterIdLst>
  <p:sldIdLst>
    <p:sldId id="256" r:id="rId2"/>
    <p:sldId id="259" r:id="rId3"/>
    <p:sldId id="310" r:id="rId4"/>
    <p:sldId id="258" r:id="rId5"/>
    <p:sldId id="261" r:id="rId6"/>
    <p:sldId id="268" r:id="rId7"/>
    <p:sldId id="262" r:id="rId8"/>
    <p:sldId id="270" r:id="rId9"/>
    <p:sldId id="289" r:id="rId10"/>
    <p:sldId id="293" r:id="rId11"/>
    <p:sldId id="294" r:id="rId12"/>
    <p:sldId id="295" r:id="rId13"/>
    <p:sldId id="303" r:id="rId14"/>
    <p:sldId id="299" r:id="rId15"/>
    <p:sldId id="304" r:id="rId16"/>
    <p:sldId id="302" r:id="rId17"/>
    <p:sldId id="278" r:id="rId18"/>
    <p:sldId id="300" r:id="rId19"/>
    <p:sldId id="308" r:id="rId20"/>
    <p:sldId id="309" r:id="rId21"/>
    <p:sldId id="306" r:id="rId22"/>
    <p:sldId id="305" r:id="rId23"/>
    <p:sldId id="26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D9D8F1"/>
    <a:srgbClr val="E6E6FA"/>
    <a:srgbClr val="CC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80972" autoAdjust="0"/>
  </p:normalViewPr>
  <p:slideViewPr>
    <p:cSldViewPr snapToGrid="0" snapToObjects="1">
      <p:cViewPr>
        <p:scale>
          <a:sx n="116" d="100"/>
          <a:sy n="116" d="100"/>
        </p:scale>
        <p:origin x="-1072" y="-14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86" d="100"/>
          <a:sy n="86" d="100"/>
        </p:scale>
        <p:origin x="-29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0E750-3BE0-8745-87B7-6671DFAC5310}" type="doc">
      <dgm:prSet loTypeId="urn:microsoft.com/office/officeart/2009/3/layout/IncreasingArrowsProcess" loCatId="" qsTypeId="urn:microsoft.com/office/officeart/2005/8/quickstyle/simple4" qsCatId="simple" csTypeId="urn:microsoft.com/office/officeart/2005/8/colors/accent3_3" csCatId="accent3" phldr="1"/>
      <dgm:spPr/>
      <dgm:t>
        <a:bodyPr/>
        <a:lstStyle/>
        <a:p>
          <a:endParaRPr lang="en-GB"/>
        </a:p>
      </dgm:t>
    </dgm:pt>
    <dgm:pt modelId="{D0334EE7-0CB6-D846-A3A0-B47EFD96FDEE}">
      <dgm:prSet phldrT="[Text]"/>
      <dgm:spPr/>
      <dgm:t>
        <a:bodyPr/>
        <a:lstStyle/>
        <a:p>
          <a:r>
            <a:rPr lang="en-GB" dirty="0" smtClean="0"/>
            <a:t>Skills for Small Code Changes</a:t>
          </a:r>
          <a:endParaRPr lang="en-GB" dirty="0"/>
        </a:p>
      </dgm:t>
    </dgm:pt>
    <dgm:pt modelId="{6FBED4CF-42E8-3942-859E-6B94E9EAA62F}" type="parTrans" cxnId="{789022BC-DCA6-5946-BAC2-5E453B2E0A56}">
      <dgm:prSet/>
      <dgm:spPr/>
      <dgm:t>
        <a:bodyPr/>
        <a:lstStyle/>
        <a:p>
          <a:endParaRPr lang="en-GB"/>
        </a:p>
      </dgm:t>
    </dgm:pt>
    <dgm:pt modelId="{64BA9E8E-5843-4C4D-9F24-196992ABC3D6}" type="sibTrans" cxnId="{789022BC-DCA6-5946-BAC2-5E453B2E0A56}">
      <dgm:prSet/>
      <dgm:spPr/>
      <dgm:t>
        <a:bodyPr/>
        <a:lstStyle/>
        <a:p>
          <a:endParaRPr lang="en-GB"/>
        </a:p>
      </dgm:t>
    </dgm:pt>
    <dgm:pt modelId="{0B4C958B-EBF9-3240-A16D-3C43D464D6D2}">
      <dgm:prSet phldrT="[Text]"/>
      <dgm:spPr/>
      <dgm:t>
        <a:bodyPr/>
        <a:lstStyle/>
        <a:p>
          <a:r>
            <a:rPr lang="en-GB" dirty="0" smtClean="0"/>
            <a:t>Working with source code repositories</a:t>
          </a:r>
          <a:endParaRPr lang="en-GB" dirty="0"/>
        </a:p>
      </dgm:t>
    </dgm:pt>
    <dgm:pt modelId="{CE023B7B-D56C-8440-8777-663865DF1FEA}" type="parTrans" cxnId="{D9D61524-ADF5-384C-9F0D-FAE1A3E77A9F}">
      <dgm:prSet/>
      <dgm:spPr/>
      <dgm:t>
        <a:bodyPr/>
        <a:lstStyle/>
        <a:p>
          <a:endParaRPr lang="en-GB"/>
        </a:p>
      </dgm:t>
    </dgm:pt>
    <dgm:pt modelId="{C7F99442-58EB-314A-8BBF-AB94705F13EF}" type="sibTrans" cxnId="{D9D61524-ADF5-384C-9F0D-FAE1A3E77A9F}">
      <dgm:prSet/>
      <dgm:spPr/>
      <dgm:t>
        <a:bodyPr/>
        <a:lstStyle/>
        <a:p>
          <a:endParaRPr lang="en-GB"/>
        </a:p>
      </dgm:t>
    </dgm:pt>
    <dgm:pt modelId="{41CCAC21-BC19-F949-BEF3-8E2E6292E51D}">
      <dgm:prSet phldrT="[Text]"/>
      <dgm:spPr/>
      <dgm:t>
        <a:bodyPr/>
        <a:lstStyle/>
        <a:p>
          <a:r>
            <a:rPr lang="en-GB" dirty="0" smtClean="0"/>
            <a:t>Skills for Adding Features</a:t>
          </a:r>
          <a:endParaRPr lang="en-GB" dirty="0"/>
        </a:p>
      </dgm:t>
    </dgm:pt>
    <dgm:pt modelId="{8C62A4ED-7333-C24B-8119-09DF709E944C}" type="parTrans" cxnId="{701A8118-6075-AA4A-BBAB-B9C8C10B7FC7}">
      <dgm:prSet/>
      <dgm:spPr/>
      <dgm:t>
        <a:bodyPr/>
        <a:lstStyle/>
        <a:p>
          <a:endParaRPr lang="en-GB"/>
        </a:p>
      </dgm:t>
    </dgm:pt>
    <dgm:pt modelId="{F2174AAF-D01D-684A-A7DE-553EA9384F4D}" type="sibTrans" cxnId="{701A8118-6075-AA4A-BBAB-B9C8C10B7FC7}">
      <dgm:prSet/>
      <dgm:spPr/>
      <dgm:t>
        <a:bodyPr/>
        <a:lstStyle/>
        <a:p>
          <a:endParaRPr lang="en-GB"/>
        </a:p>
      </dgm:t>
    </dgm:pt>
    <dgm:pt modelId="{5AFCBA10-157F-1446-B2C6-881094280F03}">
      <dgm:prSet phldrT="[Text]"/>
      <dgm:spPr/>
      <dgm:t>
        <a:bodyPr/>
        <a:lstStyle/>
        <a:p>
          <a:r>
            <a:rPr lang="en-GB" dirty="0" smtClean="0"/>
            <a:t>Estimating for software change</a:t>
          </a:r>
        </a:p>
        <a:p>
          <a:r>
            <a:rPr lang="en-GB" dirty="0" smtClean="0"/>
            <a:t>Coding defensively</a:t>
          </a:r>
        </a:p>
        <a:p>
          <a:r>
            <a:rPr lang="en-GB" smtClean="0"/>
            <a:t>Code review</a:t>
          </a:r>
          <a:endParaRPr lang="en-GB" dirty="0" smtClean="0"/>
        </a:p>
        <a:p>
          <a:r>
            <a:rPr lang="en-GB" dirty="0" smtClean="0"/>
            <a:t>Design for testability</a:t>
          </a:r>
        </a:p>
      </dgm:t>
    </dgm:pt>
    <dgm:pt modelId="{AE49EC3F-435D-1742-A4E7-805E608B8D9F}" type="parTrans" cxnId="{6058C73C-60A9-4F4E-9FB2-69F536A49F58}">
      <dgm:prSet/>
      <dgm:spPr/>
      <dgm:t>
        <a:bodyPr/>
        <a:lstStyle/>
        <a:p>
          <a:endParaRPr lang="en-GB"/>
        </a:p>
      </dgm:t>
    </dgm:pt>
    <dgm:pt modelId="{C4C56A71-4272-5241-B7B7-80DF9E7812E1}" type="sibTrans" cxnId="{6058C73C-60A9-4F4E-9FB2-69F536A49F58}">
      <dgm:prSet/>
      <dgm:spPr/>
      <dgm:t>
        <a:bodyPr/>
        <a:lstStyle/>
        <a:p>
          <a:endParaRPr lang="en-GB"/>
        </a:p>
      </dgm:t>
    </dgm:pt>
    <dgm:pt modelId="{05F9FAE3-CE6F-FC4E-8521-7F5A723B9666}">
      <dgm:prSet phldrT="[Text]"/>
      <dgm:spPr/>
      <dgm:t>
        <a:bodyPr/>
        <a:lstStyle/>
        <a:p>
          <a:r>
            <a:rPr lang="en-GB" dirty="0" smtClean="0"/>
            <a:t>Larger-Scale Change</a:t>
          </a:r>
          <a:endParaRPr lang="en-GB" dirty="0"/>
        </a:p>
      </dgm:t>
    </dgm:pt>
    <dgm:pt modelId="{7867B381-0817-D347-B0EA-F0BB28432037}" type="parTrans" cxnId="{8741BACD-2D17-7640-89E1-F0C47282441D}">
      <dgm:prSet/>
      <dgm:spPr/>
      <dgm:t>
        <a:bodyPr/>
        <a:lstStyle/>
        <a:p>
          <a:endParaRPr lang="en-GB"/>
        </a:p>
      </dgm:t>
    </dgm:pt>
    <dgm:pt modelId="{9F51A693-BF74-BC48-90E4-9C4C9924F8EB}" type="sibTrans" cxnId="{8741BACD-2D17-7640-89E1-F0C47282441D}">
      <dgm:prSet/>
      <dgm:spPr/>
      <dgm:t>
        <a:bodyPr/>
        <a:lstStyle/>
        <a:p>
          <a:endParaRPr lang="en-GB"/>
        </a:p>
      </dgm:t>
    </dgm:pt>
    <dgm:pt modelId="{94B8262C-7F3E-A749-967B-19F31728CFCF}">
      <dgm:prSet phldrT="[Text]"/>
      <dgm:spPr/>
      <dgm:t>
        <a:bodyPr/>
        <a:lstStyle/>
        <a:p>
          <a:r>
            <a:rPr lang="en-GB" dirty="0" smtClean="0"/>
            <a:t>Software architecture</a:t>
          </a:r>
        </a:p>
        <a:p>
          <a:r>
            <a:rPr lang="en-GB" dirty="0" smtClean="0"/>
            <a:t>Domain specific languages</a:t>
          </a:r>
        </a:p>
        <a:p>
          <a:r>
            <a:rPr lang="en-GB" dirty="0" smtClean="0"/>
            <a:t>Safe migration of functionality</a:t>
          </a:r>
        </a:p>
      </dgm:t>
    </dgm:pt>
    <dgm:pt modelId="{525140F0-0BCB-7740-ACA7-BE9FD58491AC}" type="parTrans" cxnId="{D7CBCD1D-3D4F-E841-AAB7-8058E5DA2D95}">
      <dgm:prSet/>
      <dgm:spPr/>
      <dgm:t>
        <a:bodyPr/>
        <a:lstStyle/>
        <a:p>
          <a:endParaRPr lang="en-GB"/>
        </a:p>
      </dgm:t>
    </dgm:pt>
    <dgm:pt modelId="{FF33D846-1501-C845-BEC1-507DF559688B}" type="sibTrans" cxnId="{D7CBCD1D-3D4F-E841-AAB7-8058E5DA2D95}">
      <dgm:prSet/>
      <dgm:spPr/>
      <dgm:t>
        <a:bodyPr/>
        <a:lstStyle/>
        <a:p>
          <a:endParaRPr lang="en-GB"/>
        </a:p>
      </dgm:t>
    </dgm:pt>
    <dgm:pt modelId="{51B10053-2396-4842-B314-AFB69D071530}">
      <dgm:prSet phldrT="[Text]"/>
      <dgm:spPr/>
      <dgm:t>
        <a:bodyPr/>
        <a:lstStyle/>
        <a:p>
          <a:r>
            <a:rPr lang="en-GB" dirty="0" smtClean="0"/>
            <a:t>Debug</a:t>
          </a:r>
          <a:endParaRPr lang="en-GB" dirty="0"/>
        </a:p>
      </dgm:t>
    </dgm:pt>
    <dgm:pt modelId="{52F19AA5-FF2E-B84C-ACD2-EA8E953336B9}" type="parTrans" cxnId="{303E0941-EAB3-444E-8583-B81343C94AEF}">
      <dgm:prSet/>
      <dgm:spPr/>
      <dgm:t>
        <a:bodyPr/>
        <a:lstStyle/>
        <a:p>
          <a:endParaRPr lang="en-GB"/>
        </a:p>
      </dgm:t>
    </dgm:pt>
    <dgm:pt modelId="{09407880-BDB9-5C4E-B847-99CD68F6106A}" type="sibTrans" cxnId="{303E0941-EAB3-444E-8583-B81343C94AEF}">
      <dgm:prSet/>
      <dgm:spPr/>
      <dgm:t>
        <a:bodyPr/>
        <a:lstStyle/>
        <a:p>
          <a:endParaRPr lang="en-GB"/>
        </a:p>
      </dgm:t>
    </dgm:pt>
    <dgm:pt modelId="{4F617533-738E-AC41-950A-AB9E2F709638}">
      <dgm:prSet phldrT="[Text]"/>
      <dgm:spPr/>
      <dgm:t>
        <a:bodyPr/>
        <a:lstStyle/>
        <a:p>
          <a:r>
            <a:rPr lang="en-GB" dirty="0" smtClean="0"/>
            <a:t>Test</a:t>
          </a:r>
        </a:p>
        <a:p>
          <a:r>
            <a:rPr lang="en-GB" dirty="0" smtClean="0"/>
            <a:t>Code reading</a:t>
          </a:r>
          <a:endParaRPr lang="en-GB" dirty="0"/>
        </a:p>
      </dgm:t>
    </dgm:pt>
    <dgm:pt modelId="{BACE24D2-64B8-C443-AC61-6C7D09B309D7}" type="parTrans" cxnId="{CBB8C8D9-573F-C34A-9536-5A4BF3232073}">
      <dgm:prSet/>
      <dgm:spPr/>
      <dgm:t>
        <a:bodyPr/>
        <a:lstStyle/>
        <a:p>
          <a:endParaRPr lang="en-GB"/>
        </a:p>
      </dgm:t>
    </dgm:pt>
    <dgm:pt modelId="{79645D43-E9DC-F041-83F6-19D4EEC79545}" type="sibTrans" cxnId="{CBB8C8D9-573F-C34A-9536-5A4BF3232073}">
      <dgm:prSet/>
      <dgm:spPr/>
      <dgm:t>
        <a:bodyPr/>
        <a:lstStyle/>
        <a:p>
          <a:endParaRPr lang="en-GB"/>
        </a:p>
      </dgm:t>
    </dgm:pt>
    <dgm:pt modelId="{58F5CB5A-0B9D-4642-B513-60E8E3813E55}" type="pres">
      <dgm:prSet presAssocID="{B250E750-3BE0-8745-87B7-6671DFAC5310}" presName="Name0" presStyleCnt="0">
        <dgm:presLayoutVars>
          <dgm:chMax val="5"/>
          <dgm:chPref val="5"/>
          <dgm:dir/>
          <dgm:animLvl val="lvl"/>
        </dgm:presLayoutVars>
      </dgm:prSet>
      <dgm:spPr/>
      <dgm:t>
        <a:bodyPr/>
        <a:lstStyle/>
        <a:p>
          <a:endParaRPr lang="en-GB"/>
        </a:p>
      </dgm:t>
    </dgm:pt>
    <dgm:pt modelId="{82F24572-7E7E-4846-BE83-B3429BB28FAB}" type="pres">
      <dgm:prSet presAssocID="{D0334EE7-0CB6-D846-A3A0-B47EFD96FDEE}" presName="parentText1" presStyleLbl="node1" presStyleIdx="0" presStyleCnt="3" custLinFactNeighborY="-16976">
        <dgm:presLayoutVars>
          <dgm:chMax/>
          <dgm:chPref val="3"/>
          <dgm:bulletEnabled val="1"/>
        </dgm:presLayoutVars>
      </dgm:prSet>
      <dgm:spPr/>
      <dgm:t>
        <a:bodyPr/>
        <a:lstStyle/>
        <a:p>
          <a:endParaRPr lang="en-GB"/>
        </a:p>
      </dgm:t>
    </dgm:pt>
    <dgm:pt modelId="{E73099C8-9343-464C-97A6-62B817D75AB5}" type="pres">
      <dgm:prSet presAssocID="{D0334EE7-0CB6-D846-A3A0-B47EFD96FDEE}" presName="childText1" presStyleLbl="solidAlignAcc1" presStyleIdx="0" presStyleCnt="3" custLinFactNeighborY="-7637">
        <dgm:presLayoutVars>
          <dgm:chMax val="0"/>
          <dgm:chPref val="0"/>
          <dgm:bulletEnabled val="1"/>
        </dgm:presLayoutVars>
      </dgm:prSet>
      <dgm:spPr/>
      <dgm:t>
        <a:bodyPr/>
        <a:lstStyle/>
        <a:p>
          <a:endParaRPr lang="en-GB"/>
        </a:p>
      </dgm:t>
    </dgm:pt>
    <dgm:pt modelId="{3312F411-FBA8-EA4C-9041-3F856DF9FE4A}" type="pres">
      <dgm:prSet presAssocID="{41CCAC21-BC19-F949-BEF3-8E2E6292E51D}" presName="parentText2" presStyleLbl="node1" presStyleIdx="1" presStyleCnt="3">
        <dgm:presLayoutVars>
          <dgm:chMax/>
          <dgm:chPref val="3"/>
          <dgm:bulletEnabled val="1"/>
        </dgm:presLayoutVars>
      </dgm:prSet>
      <dgm:spPr/>
      <dgm:t>
        <a:bodyPr/>
        <a:lstStyle/>
        <a:p>
          <a:endParaRPr lang="en-GB"/>
        </a:p>
      </dgm:t>
    </dgm:pt>
    <dgm:pt modelId="{FA7EBDD7-1871-F041-AEAE-3C62EAF7E8F5}" type="pres">
      <dgm:prSet presAssocID="{41CCAC21-BC19-F949-BEF3-8E2E6292E51D}" presName="childText2" presStyleLbl="solidAlignAcc1" presStyleIdx="1" presStyleCnt="3">
        <dgm:presLayoutVars>
          <dgm:chMax val="0"/>
          <dgm:chPref val="0"/>
          <dgm:bulletEnabled val="1"/>
        </dgm:presLayoutVars>
      </dgm:prSet>
      <dgm:spPr/>
      <dgm:t>
        <a:bodyPr/>
        <a:lstStyle/>
        <a:p>
          <a:endParaRPr lang="en-GB"/>
        </a:p>
      </dgm:t>
    </dgm:pt>
    <dgm:pt modelId="{E7585C97-68D0-0743-BB9F-862B3AF9BDE1}" type="pres">
      <dgm:prSet presAssocID="{05F9FAE3-CE6F-FC4E-8521-7F5A723B9666}" presName="parentText3" presStyleLbl="node1" presStyleIdx="2" presStyleCnt="3" custLinFactNeighborX="0" custLinFactNeighborY="16975">
        <dgm:presLayoutVars>
          <dgm:chMax/>
          <dgm:chPref val="3"/>
          <dgm:bulletEnabled val="1"/>
        </dgm:presLayoutVars>
      </dgm:prSet>
      <dgm:spPr/>
      <dgm:t>
        <a:bodyPr/>
        <a:lstStyle/>
        <a:p>
          <a:endParaRPr lang="en-GB"/>
        </a:p>
      </dgm:t>
    </dgm:pt>
    <dgm:pt modelId="{10A8E44B-DED0-8C48-9EDB-DC7C7017D07A}" type="pres">
      <dgm:prSet presAssocID="{05F9FAE3-CE6F-FC4E-8521-7F5A723B9666}" presName="childText3" presStyleLbl="solidAlignAcc1" presStyleIdx="2" presStyleCnt="3" custLinFactNeighborY="9251">
        <dgm:presLayoutVars>
          <dgm:chMax val="0"/>
          <dgm:chPref val="0"/>
          <dgm:bulletEnabled val="1"/>
        </dgm:presLayoutVars>
      </dgm:prSet>
      <dgm:spPr/>
      <dgm:t>
        <a:bodyPr/>
        <a:lstStyle/>
        <a:p>
          <a:endParaRPr lang="en-GB"/>
        </a:p>
      </dgm:t>
    </dgm:pt>
  </dgm:ptLst>
  <dgm:cxnLst>
    <dgm:cxn modelId="{D7CBCD1D-3D4F-E841-AAB7-8058E5DA2D95}" srcId="{05F9FAE3-CE6F-FC4E-8521-7F5A723B9666}" destId="{94B8262C-7F3E-A749-967B-19F31728CFCF}" srcOrd="0" destOrd="0" parTransId="{525140F0-0BCB-7740-ACA7-BE9FD58491AC}" sibTransId="{FF33D846-1501-C845-BEC1-507DF559688B}"/>
    <dgm:cxn modelId="{8741BACD-2D17-7640-89E1-F0C47282441D}" srcId="{B250E750-3BE0-8745-87B7-6671DFAC5310}" destId="{05F9FAE3-CE6F-FC4E-8521-7F5A723B9666}" srcOrd="2" destOrd="0" parTransId="{7867B381-0817-D347-B0EA-F0BB28432037}" sibTransId="{9F51A693-BF74-BC48-90E4-9C4C9924F8EB}"/>
    <dgm:cxn modelId="{2707B484-9D41-2D49-A9A5-DC966925083F}" type="presOf" srcId="{D0334EE7-0CB6-D846-A3A0-B47EFD96FDEE}" destId="{82F24572-7E7E-4846-BE83-B3429BB28FAB}" srcOrd="0" destOrd="0" presId="urn:microsoft.com/office/officeart/2009/3/layout/IncreasingArrowsProcess"/>
    <dgm:cxn modelId="{CBB8C8D9-573F-C34A-9536-5A4BF3232073}" srcId="{D0334EE7-0CB6-D846-A3A0-B47EFD96FDEE}" destId="{4F617533-738E-AC41-950A-AB9E2F709638}" srcOrd="2" destOrd="0" parTransId="{BACE24D2-64B8-C443-AC61-6C7D09B309D7}" sibTransId="{79645D43-E9DC-F041-83F6-19D4EEC79545}"/>
    <dgm:cxn modelId="{701A8118-6075-AA4A-BBAB-B9C8C10B7FC7}" srcId="{B250E750-3BE0-8745-87B7-6671DFAC5310}" destId="{41CCAC21-BC19-F949-BEF3-8E2E6292E51D}" srcOrd="1" destOrd="0" parTransId="{8C62A4ED-7333-C24B-8119-09DF709E944C}" sibTransId="{F2174AAF-D01D-684A-A7DE-553EA9384F4D}"/>
    <dgm:cxn modelId="{DFFCC139-A490-B14A-9D0F-50F8BAD2EA09}" type="presOf" srcId="{05F9FAE3-CE6F-FC4E-8521-7F5A723B9666}" destId="{E7585C97-68D0-0743-BB9F-862B3AF9BDE1}" srcOrd="0" destOrd="0" presId="urn:microsoft.com/office/officeart/2009/3/layout/IncreasingArrowsProcess"/>
    <dgm:cxn modelId="{EF4A4027-018A-F64E-AFC0-FB1B79EA6252}" type="presOf" srcId="{51B10053-2396-4842-B314-AFB69D071530}" destId="{E73099C8-9343-464C-97A6-62B817D75AB5}" srcOrd="0" destOrd="1" presId="urn:microsoft.com/office/officeart/2009/3/layout/IncreasingArrowsProcess"/>
    <dgm:cxn modelId="{51BF8B32-B150-BD47-A837-3407FB19EA37}" type="presOf" srcId="{5AFCBA10-157F-1446-B2C6-881094280F03}" destId="{FA7EBDD7-1871-F041-AEAE-3C62EAF7E8F5}" srcOrd="0" destOrd="0" presId="urn:microsoft.com/office/officeart/2009/3/layout/IncreasingArrowsProcess"/>
    <dgm:cxn modelId="{D9D61524-ADF5-384C-9F0D-FAE1A3E77A9F}" srcId="{D0334EE7-0CB6-D846-A3A0-B47EFD96FDEE}" destId="{0B4C958B-EBF9-3240-A16D-3C43D464D6D2}" srcOrd="0" destOrd="0" parTransId="{CE023B7B-D56C-8440-8777-663865DF1FEA}" sibTransId="{C7F99442-58EB-314A-8BBF-AB94705F13EF}"/>
    <dgm:cxn modelId="{5A586FDE-FA00-F749-B105-705B18A12A85}" type="presOf" srcId="{4F617533-738E-AC41-950A-AB9E2F709638}" destId="{E73099C8-9343-464C-97A6-62B817D75AB5}" srcOrd="0" destOrd="2" presId="urn:microsoft.com/office/officeart/2009/3/layout/IncreasingArrowsProcess"/>
    <dgm:cxn modelId="{6058C73C-60A9-4F4E-9FB2-69F536A49F58}" srcId="{41CCAC21-BC19-F949-BEF3-8E2E6292E51D}" destId="{5AFCBA10-157F-1446-B2C6-881094280F03}" srcOrd="0" destOrd="0" parTransId="{AE49EC3F-435D-1742-A4E7-805E608B8D9F}" sibTransId="{C4C56A71-4272-5241-B7B7-80DF9E7812E1}"/>
    <dgm:cxn modelId="{2E7670EA-2894-7349-BF8F-20367C0E5FAD}" type="presOf" srcId="{0B4C958B-EBF9-3240-A16D-3C43D464D6D2}" destId="{E73099C8-9343-464C-97A6-62B817D75AB5}" srcOrd="0" destOrd="0" presId="urn:microsoft.com/office/officeart/2009/3/layout/IncreasingArrowsProcess"/>
    <dgm:cxn modelId="{3F19132D-E361-6542-84A3-92EBFE6A1FF3}" type="presOf" srcId="{94B8262C-7F3E-A749-967B-19F31728CFCF}" destId="{10A8E44B-DED0-8C48-9EDB-DC7C7017D07A}" srcOrd="0" destOrd="0" presId="urn:microsoft.com/office/officeart/2009/3/layout/IncreasingArrowsProcess"/>
    <dgm:cxn modelId="{054AB307-EB9A-1245-A986-DACE13C73EF0}" type="presOf" srcId="{41CCAC21-BC19-F949-BEF3-8E2E6292E51D}" destId="{3312F411-FBA8-EA4C-9041-3F856DF9FE4A}" srcOrd="0" destOrd="0" presId="urn:microsoft.com/office/officeart/2009/3/layout/IncreasingArrowsProcess"/>
    <dgm:cxn modelId="{789022BC-DCA6-5946-BAC2-5E453B2E0A56}" srcId="{B250E750-3BE0-8745-87B7-6671DFAC5310}" destId="{D0334EE7-0CB6-D846-A3A0-B47EFD96FDEE}" srcOrd="0" destOrd="0" parTransId="{6FBED4CF-42E8-3942-859E-6B94E9EAA62F}" sibTransId="{64BA9E8E-5843-4C4D-9F24-196992ABC3D6}"/>
    <dgm:cxn modelId="{4A8525D8-96CA-3D4F-9B63-3E82E34C77A5}" type="presOf" srcId="{B250E750-3BE0-8745-87B7-6671DFAC5310}" destId="{58F5CB5A-0B9D-4642-B513-60E8E3813E55}" srcOrd="0" destOrd="0" presId="urn:microsoft.com/office/officeart/2009/3/layout/IncreasingArrowsProcess"/>
    <dgm:cxn modelId="{303E0941-EAB3-444E-8583-B81343C94AEF}" srcId="{D0334EE7-0CB6-D846-A3A0-B47EFD96FDEE}" destId="{51B10053-2396-4842-B314-AFB69D071530}" srcOrd="1" destOrd="0" parTransId="{52F19AA5-FF2E-B84C-ACD2-EA8E953336B9}" sibTransId="{09407880-BDB9-5C4E-B847-99CD68F6106A}"/>
    <dgm:cxn modelId="{9AB21A1C-C654-4349-A0FE-BF2A2A21B8EC}" type="presParOf" srcId="{58F5CB5A-0B9D-4642-B513-60E8E3813E55}" destId="{82F24572-7E7E-4846-BE83-B3429BB28FAB}" srcOrd="0" destOrd="0" presId="urn:microsoft.com/office/officeart/2009/3/layout/IncreasingArrowsProcess"/>
    <dgm:cxn modelId="{4FA92696-7571-F645-BAD1-970707250DF5}" type="presParOf" srcId="{58F5CB5A-0B9D-4642-B513-60E8E3813E55}" destId="{E73099C8-9343-464C-97A6-62B817D75AB5}" srcOrd="1" destOrd="0" presId="urn:microsoft.com/office/officeart/2009/3/layout/IncreasingArrowsProcess"/>
    <dgm:cxn modelId="{6F42035A-9212-FA4A-A71A-3F78A085407E}" type="presParOf" srcId="{58F5CB5A-0B9D-4642-B513-60E8E3813E55}" destId="{3312F411-FBA8-EA4C-9041-3F856DF9FE4A}" srcOrd="2" destOrd="0" presId="urn:microsoft.com/office/officeart/2009/3/layout/IncreasingArrowsProcess"/>
    <dgm:cxn modelId="{CA445EBF-AE65-D549-BB1B-0DAAB53C19E7}" type="presParOf" srcId="{58F5CB5A-0B9D-4642-B513-60E8E3813E55}" destId="{FA7EBDD7-1871-F041-AEAE-3C62EAF7E8F5}" srcOrd="3" destOrd="0" presId="urn:microsoft.com/office/officeart/2009/3/layout/IncreasingArrowsProcess"/>
    <dgm:cxn modelId="{90790FB5-621A-5441-988B-013BB7052CEC}" type="presParOf" srcId="{58F5CB5A-0B9D-4642-B513-60E8E3813E55}" destId="{E7585C97-68D0-0743-BB9F-862B3AF9BDE1}" srcOrd="4" destOrd="0" presId="urn:microsoft.com/office/officeart/2009/3/layout/IncreasingArrowsProcess"/>
    <dgm:cxn modelId="{A6C21F5F-DBD1-C242-8095-F946392F9612}" type="presParOf" srcId="{58F5CB5A-0B9D-4642-B513-60E8E3813E55}" destId="{10A8E44B-DED0-8C48-9EDB-DC7C7017D07A}"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24572-7E7E-4846-BE83-B3429BB28FAB}">
      <dsp:nvSpPr>
        <dsp:cNvPr id="0" name=""/>
        <dsp:cNvSpPr/>
      </dsp:nvSpPr>
      <dsp:spPr>
        <a:xfrm>
          <a:off x="0" y="317248"/>
          <a:ext cx="7705725" cy="1122247"/>
        </a:xfrm>
        <a:prstGeom prst="rightArrow">
          <a:avLst>
            <a:gd name="adj1" fmla="val 50000"/>
            <a:gd name="adj2" fmla="val 50000"/>
          </a:avLst>
        </a:prstGeom>
        <a:gradFill rotWithShape="0">
          <a:gsLst>
            <a:gs pos="0">
              <a:schemeClr val="accent3">
                <a:shade val="80000"/>
                <a:hueOff val="0"/>
                <a:satOff val="0"/>
                <a:lumOff val="0"/>
                <a:alphaOff val="0"/>
                <a:tint val="100000"/>
                <a:shade val="100000"/>
                <a:satMod val="130000"/>
              </a:schemeClr>
            </a:gs>
            <a:gs pos="100000">
              <a:schemeClr val="accent3">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78157" numCol="1" spcCol="1270" anchor="ctr" anchorCtr="0">
          <a:noAutofit/>
        </a:bodyPr>
        <a:lstStyle/>
        <a:p>
          <a:pPr lvl="0" algn="l" defTabSz="844550">
            <a:lnSpc>
              <a:spcPct val="90000"/>
            </a:lnSpc>
            <a:spcBef>
              <a:spcPct val="0"/>
            </a:spcBef>
            <a:spcAft>
              <a:spcPct val="35000"/>
            </a:spcAft>
          </a:pPr>
          <a:r>
            <a:rPr lang="en-GB" sz="1900" kern="1200" dirty="0" smtClean="0"/>
            <a:t>Skills for Small Code Changes</a:t>
          </a:r>
          <a:endParaRPr lang="en-GB" sz="1900" kern="1200" dirty="0"/>
        </a:p>
      </dsp:txBody>
      <dsp:txXfrm>
        <a:off x="0" y="597810"/>
        <a:ext cx="7425163" cy="561123"/>
      </dsp:txXfrm>
    </dsp:sp>
    <dsp:sp modelId="{E73099C8-9343-464C-97A6-62B817D75AB5}">
      <dsp:nvSpPr>
        <dsp:cNvPr id="0" name=""/>
        <dsp:cNvSpPr/>
      </dsp:nvSpPr>
      <dsp:spPr>
        <a:xfrm>
          <a:off x="0" y="1208074"/>
          <a:ext cx="2373363" cy="2161861"/>
        </a:xfrm>
        <a:prstGeom prst="re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GB" sz="1900" kern="1200" dirty="0" smtClean="0"/>
            <a:t>Working with source code repositories</a:t>
          </a:r>
          <a:endParaRPr lang="en-GB" sz="1900" kern="1200" dirty="0"/>
        </a:p>
        <a:p>
          <a:pPr lvl="0" algn="l" defTabSz="844550">
            <a:lnSpc>
              <a:spcPct val="90000"/>
            </a:lnSpc>
            <a:spcBef>
              <a:spcPct val="0"/>
            </a:spcBef>
            <a:spcAft>
              <a:spcPct val="35000"/>
            </a:spcAft>
          </a:pPr>
          <a:r>
            <a:rPr lang="en-GB" sz="1900" kern="1200" dirty="0" smtClean="0"/>
            <a:t>Debug</a:t>
          </a:r>
          <a:endParaRPr lang="en-GB" sz="1900" kern="1200" dirty="0"/>
        </a:p>
        <a:p>
          <a:pPr lvl="0" algn="l" defTabSz="844550">
            <a:lnSpc>
              <a:spcPct val="90000"/>
            </a:lnSpc>
            <a:spcBef>
              <a:spcPct val="0"/>
            </a:spcBef>
            <a:spcAft>
              <a:spcPct val="35000"/>
            </a:spcAft>
          </a:pPr>
          <a:r>
            <a:rPr lang="en-GB" sz="1900" kern="1200" dirty="0" smtClean="0"/>
            <a:t>Test</a:t>
          </a:r>
        </a:p>
        <a:p>
          <a:pPr lvl="0" algn="l" defTabSz="844550">
            <a:lnSpc>
              <a:spcPct val="90000"/>
            </a:lnSpc>
            <a:spcBef>
              <a:spcPct val="0"/>
            </a:spcBef>
            <a:spcAft>
              <a:spcPct val="35000"/>
            </a:spcAft>
          </a:pPr>
          <a:r>
            <a:rPr lang="en-GB" sz="1900" kern="1200" dirty="0" smtClean="0"/>
            <a:t>Code reading</a:t>
          </a:r>
          <a:endParaRPr lang="en-GB" sz="1900" kern="1200" dirty="0"/>
        </a:p>
      </dsp:txBody>
      <dsp:txXfrm>
        <a:off x="0" y="1208074"/>
        <a:ext cx="2373363" cy="2161861"/>
      </dsp:txXfrm>
    </dsp:sp>
    <dsp:sp modelId="{3312F411-FBA8-EA4C-9041-3F856DF9FE4A}">
      <dsp:nvSpPr>
        <dsp:cNvPr id="0" name=""/>
        <dsp:cNvSpPr/>
      </dsp:nvSpPr>
      <dsp:spPr>
        <a:xfrm>
          <a:off x="2373363" y="881844"/>
          <a:ext cx="5332361" cy="1122247"/>
        </a:xfrm>
        <a:prstGeom prst="rightArrow">
          <a:avLst>
            <a:gd name="adj1" fmla="val 50000"/>
            <a:gd name="adj2" fmla="val 50000"/>
          </a:avLst>
        </a:prstGeom>
        <a:gradFill rotWithShape="0">
          <a:gsLst>
            <a:gs pos="0">
              <a:schemeClr val="accent3">
                <a:shade val="80000"/>
                <a:hueOff val="0"/>
                <a:satOff val="19074"/>
                <a:lumOff val="6943"/>
                <a:alphaOff val="0"/>
                <a:tint val="100000"/>
                <a:shade val="100000"/>
                <a:satMod val="130000"/>
              </a:schemeClr>
            </a:gs>
            <a:gs pos="100000">
              <a:schemeClr val="accent3">
                <a:shade val="80000"/>
                <a:hueOff val="0"/>
                <a:satOff val="19074"/>
                <a:lumOff val="694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78157" numCol="1" spcCol="1270" anchor="ctr" anchorCtr="0">
          <a:noAutofit/>
        </a:bodyPr>
        <a:lstStyle/>
        <a:p>
          <a:pPr lvl="0" algn="l" defTabSz="844550">
            <a:lnSpc>
              <a:spcPct val="90000"/>
            </a:lnSpc>
            <a:spcBef>
              <a:spcPct val="0"/>
            </a:spcBef>
            <a:spcAft>
              <a:spcPct val="35000"/>
            </a:spcAft>
          </a:pPr>
          <a:r>
            <a:rPr lang="en-GB" sz="1900" kern="1200" dirty="0" smtClean="0"/>
            <a:t>Skills for Adding Features</a:t>
          </a:r>
          <a:endParaRPr lang="en-GB" sz="1900" kern="1200" dirty="0"/>
        </a:p>
      </dsp:txBody>
      <dsp:txXfrm>
        <a:off x="2373363" y="1162406"/>
        <a:ext cx="5051799" cy="561123"/>
      </dsp:txXfrm>
    </dsp:sp>
    <dsp:sp modelId="{FA7EBDD7-1871-F041-AEAE-3C62EAF7E8F5}">
      <dsp:nvSpPr>
        <dsp:cNvPr id="0" name=""/>
        <dsp:cNvSpPr/>
      </dsp:nvSpPr>
      <dsp:spPr>
        <a:xfrm>
          <a:off x="2373363" y="1747258"/>
          <a:ext cx="2373363" cy="2161861"/>
        </a:xfrm>
        <a:prstGeom prst="re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GB" sz="1900" kern="1200" dirty="0" smtClean="0"/>
            <a:t>Estimating for software change</a:t>
          </a:r>
        </a:p>
        <a:p>
          <a:pPr lvl="0" algn="l" defTabSz="844550">
            <a:lnSpc>
              <a:spcPct val="90000"/>
            </a:lnSpc>
            <a:spcBef>
              <a:spcPct val="0"/>
            </a:spcBef>
            <a:spcAft>
              <a:spcPct val="35000"/>
            </a:spcAft>
          </a:pPr>
          <a:r>
            <a:rPr lang="en-GB" sz="1900" kern="1200" dirty="0" smtClean="0"/>
            <a:t>Coding defensively</a:t>
          </a:r>
        </a:p>
        <a:p>
          <a:pPr lvl="0" algn="l" defTabSz="844550">
            <a:lnSpc>
              <a:spcPct val="90000"/>
            </a:lnSpc>
            <a:spcBef>
              <a:spcPct val="0"/>
            </a:spcBef>
            <a:spcAft>
              <a:spcPct val="35000"/>
            </a:spcAft>
          </a:pPr>
          <a:r>
            <a:rPr lang="en-GB" sz="1900" kern="1200" smtClean="0"/>
            <a:t>Code review</a:t>
          </a:r>
          <a:endParaRPr lang="en-GB" sz="1900" kern="1200" dirty="0" smtClean="0"/>
        </a:p>
        <a:p>
          <a:pPr lvl="0" algn="l" defTabSz="844550">
            <a:lnSpc>
              <a:spcPct val="90000"/>
            </a:lnSpc>
            <a:spcBef>
              <a:spcPct val="0"/>
            </a:spcBef>
            <a:spcAft>
              <a:spcPct val="35000"/>
            </a:spcAft>
          </a:pPr>
          <a:r>
            <a:rPr lang="en-GB" sz="1900" kern="1200" dirty="0" smtClean="0"/>
            <a:t>Design for testability</a:t>
          </a:r>
        </a:p>
      </dsp:txBody>
      <dsp:txXfrm>
        <a:off x="2373363" y="1747258"/>
        <a:ext cx="2373363" cy="2161861"/>
      </dsp:txXfrm>
    </dsp:sp>
    <dsp:sp modelId="{E7585C97-68D0-0743-BB9F-862B3AF9BDE1}">
      <dsp:nvSpPr>
        <dsp:cNvPr id="0" name=""/>
        <dsp:cNvSpPr/>
      </dsp:nvSpPr>
      <dsp:spPr>
        <a:xfrm>
          <a:off x="4746726" y="1446427"/>
          <a:ext cx="2958998" cy="1122247"/>
        </a:xfrm>
        <a:prstGeom prst="rightArrow">
          <a:avLst>
            <a:gd name="adj1" fmla="val 50000"/>
            <a:gd name="adj2" fmla="val 50000"/>
          </a:avLst>
        </a:prstGeom>
        <a:gradFill rotWithShape="0">
          <a:gsLst>
            <a:gs pos="0">
              <a:schemeClr val="accent3">
                <a:shade val="80000"/>
                <a:hueOff val="0"/>
                <a:satOff val="38148"/>
                <a:lumOff val="13885"/>
                <a:alphaOff val="0"/>
                <a:tint val="100000"/>
                <a:shade val="100000"/>
                <a:satMod val="130000"/>
              </a:schemeClr>
            </a:gs>
            <a:gs pos="100000">
              <a:schemeClr val="accent3">
                <a:shade val="80000"/>
                <a:hueOff val="0"/>
                <a:satOff val="38148"/>
                <a:lumOff val="1388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254000" bIns="178157" numCol="1" spcCol="1270" anchor="ctr" anchorCtr="0">
          <a:noAutofit/>
        </a:bodyPr>
        <a:lstStyle/>
        <a:p>
          <a:pPr lvl="0" algn="l" defTabSz="844550">
            <a:lnSpc>
              <a:spcPct val="90000"/>
            </a:lnSpc>
            <a:spcBef>
              <a:spcPct val="0"/>
            </a:spcBef>
            <a:spcAft>
              <a:spcPct val="35000"/>
            </a:spcAft>
          </a:pPr>
          <a:r>
            <a:rPr lang="en-GB" sz="1900" kern="1200" dirty="0" smtClean="0"/>
            <a:t>Larger-Scale Change</a:t>
          </a:r>
          <a:endParaRPr lang="en-GB" sz="1900" kern="1200" dirty="0"/>
        </a:p>
      </dsp:txBody>
      <dsp:txXfrm>
        <a:off x="4746726" y="1726989"/>
        <a:ext cx="2678436" cy="561123"/>
      </dsp:txXfrm>
    </dsp:sp>
    <dsp:sp modelId="{10A8E44B-DED0-8C48-9EDB-DC7C7017D07A}">
      <dsp:nvSpPr>
        <dsp:cNvPr id="0" name=""/>
        <dsp:cNvSpPr/>
      </dsp:nvSpPr>
      <dsp:spPr>
        <a:xfrm>
          <a:off x="4746726" y="2318407"/>
          <a:ext cx="2373363" cy="2130222"/>
        </a:xfrm>
        <a:prstGeom prst="rect">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GB" sz="1900" kern="1200" dirty="0" smtClean="0"/>
            <a:t>Software architecture</a:t>
          </a:r>
        </a:p>
        <a:p>
          <a:pPr lvl="0" algn="l" defTabSz="844550">
            <a:lnSpc>
              <a:spcPct val="90000"/>
            </a:lnSpc>
            <a:spcBef>
              <a:spcPct val="0"/>
            </a:spcBef>
            <a:spcAft>
              <a:spcPct val="35000"/>
            </a:spcAft>
          </a:pPr>
          <a:r>
            <a:rPr lang="en-GB" sz="1900" kern="1200" dirty="0" smtClean="0"/>
            <a:t>Domain specific languages</a:t>
          </a:r>
        </a:p>
        <a:p>
          <a:pPr lvl="0" algn="l" defTabSz="844550">
            <a:lnSpc>
              <a:spcPct val="90000"/>
            </a:lnSpc>
            <a:spcBef>
              <a:spcPct val="0"/>
            </a:spcBef>
            <a:spcAft>
              <a:spcPct val="35000"/>
            </a:spcAft>
          </a:pPr>
          <a:r>
            <a:rPr lang="en-GB" sz="1900" kern="1200" dirty="0" smtClean="0"/>
            <a:t>Safe migration of functionality</a:t>
          </a:r>
        </a:p>
      </dsp:txBody>
      <dsp:txXfrm>
        <a:off x="4746726" y="2318407"/>
        <a:ext cx="2373363" cy="2130222"/>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102159-CB00-6540-BF84-ED070BBFF142}" type="datetimeFigureOut">
              <a:rPr lang="en-US" smtClean="0"/>
              <a:pPr/>
              <a:t>25/02/16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6D3A99-C055-734D-B5F2-E6726F3DD6FB}" type="slidenum">
              <a:rPr lang="en-GB" smtClean="0"/>
              <a:pPr/>
              <a:t>‹#›</a:t>
            </a:fld>
            <a:endParaRPr lang="en-GB"/>
          </a:p>
        </p:txBody>
      </p:sp>
    </p:spTree>
    <p:extLst>
      <p:ext uri="{BB962C8B-B14F-4D97-AF65-F5344CB8AC3E}">
        <p14:creationId xmlns:p14="http://schemas.microsoft.com/office/powerpoint/2010/main" val="39719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3CE69B-14A2-C44B-9063-E98FE1D20C1B}" type="datetimeFigureOut">
              <a:rPr lang="en-US" smtClean="0"/>
              <a:pPr/>
              <a:t>25/02/16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F1EA09-6281-F14C-856B-54A4A7CA8027}" type="slidenum">
              <a:rPr lang="en-US" smtClean="0"/>
              <a:pPr/>
              <a:t>‹#›</a:t>
            </a:fld>
            <a:endParaRPr lang="en-US"/>
          </a:p>
        </p:txBody>
      </p:sp>
    </p:spTree>
    <p:extLst>
      <p:ext uri="{BB962C8B-B14F-4D97-AF65-F5344CB8AC3E}">
        <p14:creationId xmlns:p14="http://schemas.microsoft.com/office/powerpoint/2010/main" val="6914002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AF1EA09-6281-F14C-856B-54A4A7CA802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err="1" smtClean="0"/>
              <a:t>Gitla</a:t>
            </a:r>
            <a:r>
              <a:rPr lang="en-GB" baseline="0" dirty="0" err="1" smtClean="0"/>
              <a:t>b</a:t>
            </a:r>
            <a:r>
              <a:rPr lang="en-GB" baseline="0" dirty="0" smtClean="0"/>
              <a:t> flow proposes to create release branches on the fly</a:t>
            </a:r>
            <a:endParaRPr lang="en-GB"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15</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16</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err="1" smtClean="0"/>
              <a:t>OpenStack</a:t>
            </a:r>
            <a:r>
              <a:rPr lang="en-GB" baseline="0" dirty="0" smtClean="0"/>
              <a:t> </a:t>
            </a:r>
            <a:r>
              <a:rPr lang="en-GB" baseline="0" smtClean="0"/>
              <a:t>code review</a:t>
            </a: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19</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smtClean="0"/>
              <a:t>Careful about the statement</a:t>
            </a:r>
          </a:p>
        </p:txBody>
      </p:sp>
      <p:sp>
        <p:nvSpPr>
          <p:cNvPr id="4" name="Slide Number Placeholder 3"/>
          <p:cNvSpPr>
            <a:spLocks noGrp="1"/>
          </p:cNvSpPr>
          <p:nvPr>
            <p:ph type="sldNum" sz="quarter" idx="10"/>
          </p:nvPr>
        </p:nvSpPr>
        <p:spPr/>
        <p:txBody>
          <a:bodyPr/>
          <a:lstStyle/>
          <a:p>
            <a:fld id="{3AF1EA09-6281-F14C-856B-54A4A7CA8027}" type="slidenum">
              <a:rPr lang="en-US" smtClean="0"/>
              <a:pPr/>
              <a:t>20</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21</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22</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Please end your workshop with a slide that tells students</a:t>
            </a:r>
            <a:r>
              <a:rPr lang="en-GB" baseline="0" dirty="0" smtClean="0"/>
              <a:t> what is coming up next week.</a:t>
            </a:r>
          </a:p>
          <a:p>
            <a:endParaRPr lang="en-GB" baseline="0" dirty="0" smtClean="0"/>
          </a:p>
          <a:p>
            <a:r>
              <a:rPr lang="en-GB" baseline="0" dirty="0" smtClean="0"/>
              <a:t>For the Thursday workshop, remember that there is a team study session following straight after it.  Remind the students to attend.  Make clear that what is described on this slide refers to next week’s team study sessions, not the one that follows.</a:t>
            </a:r>
            <a:endParaRPr lang="en-GB" dirty="0"/>
          </a:p>
        </p:txBody>
      </p:sp>
      <p:sp>
        <p:nvSpPr>
          <p:cNvPr id="4" name="Slide Number Placeholder 3"/>
          <p:cNvSpPr>
            <a:spLocks noGrp="1"/>
          </p:cNvSpPr>
          <p:nvPr>
            <p:ph type="sldNum" sz="quarter" idx="10"/>
          </p:nvPr>
        </p:nvSpPr>
        <p:spPr/>
        <p:txBody>
          <a:bodyPr/>
          <a:lstStyle/>
          <a:p>
            <a:fld id="{3AF1EA09-6281-F14C-856B-54A4A7CA8027}" type="slidenum">
              <a:rPr lang="en-US" smtClean="0"/>
              <a:pPr/>
              <a:t>23</a:t>
            </a:fld>
            <a:endParaRPr lang="en-US"/>
          </a:p>
        </p:txBody>
      </p:sp>
    </p:spTree>
    <p:extLst>
      <p:ext uri="{BB962C8B-B14F-4D97-AF65-F5344CB8AC3E}">
        <p14:creationId xmlns:p14="http://schemas.microsoft.com/office/powerpoint/2010/main" val="2324961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roadmap just shows when the content is taught, during weeks 2-10.  Please</a:t>
            </a:r>
            <a:r>
              <a:rPr lang="en-GB" baseline="0" dirty="0" smtClean="0"/>
              <a:t> can all lecturers display this roadmap near the start of each workshop, to help students keep oriented in the material we </a:t>
            </a:r>
            <a:r>
              <a:rPr lang="en-GB" baseline="0" smtClean="0"/>
              <a:t>are presenting.</a:t>
            </a:r>
            <a:endParaRPr lang="en-GB" dirty="0"/>
          </a:p>
        </p:txBody>
      </p:sp>
      <p:sp>
        <p:nvSpPr>
          <p:cNvPr id="4" name="Slide Number Placeholder 3"/>
          <p:cNvSpPr>
            <a:spLocks noGrp="1"/>
          </p:cNvSpPr>
          <p:nvPr>
            <p:ph type="sldNum" sz="quarter" idx="10"/>
          </p:nvPr>
        </p:nvSpPr>
        <p:spPr/>
        <p:txBody>
          <a:bodyPr/>
          <a:lstStyle/>
          <a:p>
            <a:fld id="{3AF1EA09-6281-F14C-856B-54A4A7CA8027}" type="slidenum">
              <a:rPr lang="en-US" smtClean="0"/>
              <a:pPr/>
              <a:t>2</a:t>
            </a:fld>
            <a:endParaRPr lang="en-US"/>
          </a:p>
        </p:txBody>
      </p:sp>
    </p:spTree>
    <p:extLst>
      <p:ext uri="{BB962C8B-B14F-4D97-AF65-F5344CB8AC3E}">
        <p14:creationId xmlns:p14="http://schemas.microsoft.com/office/powerpoint/2010/main" val="395562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1EA09-6281-F14C-856B-54A4A7CA8027}" type="slidenum">
              <a:rPr lang="en-US" smtClean="0"/>
              <a:pPr/>
              <a:t>7</a:t>
            </a:fld>
            <a:endParaRPr lang="en-US"/>
          </a:p>
        </p:txBody>
      </p:sp>
    </p:spTree>
    <p:extLst>
      <p:ext uri="{BB962C8B-B14F-4D97-AF65-F5344CB8AC3E}">
        <p14:creationId xmlns:p14="http://schemas.microsoft.com/office/powerpoint/2010/main" val="172875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9</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10</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11</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12</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13</a:t>
            </a:fld>
            <a:endParaRPr lang="en-US"/>
          </a:p>
        </p:txBody>
      </p:sp>
    </p:spTree>
    <p:extLst>
      <p:ext uri="{BB962C8B-B14F-4D97-AF65-F5344CB8AC3E}">
        <p14:creationId xmlns:p14="http://schemas.microsoft.com/office/powerpoint/2010/main" val="1944908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smtClean="0"/>
              <a:t>Feature</a:t>
            </a:r>
            <a:r>
              <a:rPr lang="en-GB" baseline="0" dirty="0" smtClean="0"/>
              <a:t> branches derive from develop and planned</a:t>
            </a:r>
          </a:p>
          <a:p>
            <a:pPr marL="0" marR="0" lvl="1" indent="0" algn="l" defTabSz="457200" rtl="0" eaLnBrk="1" fontAlgn="auto" latinLnBrk="0" hangingPunct="1">
              <a:lnSpc>
                <a:spcPct val="100000"/>
              </a:lnSpc>
              <a:spcBef>
                <a:spcPts val="0"/>
              </a:spcBef>
              <a:spcAft>
                <a:spcPts val="0"/>
              </a:spcAft>
              <a:buClrTx/>
              <a:buSzTx/>
              <a:buFontTx/>
              <a:buNone/>
              <a:tabLst/>
              <a:defRPr/>
            </a:pPr>
            <a:r>
              <a:rPr lang="en-GB" baseline="0" dirty="0" smtClean="0"/>
              <a:t>Hotfix are bugs and unplanned and critical</a:t>
            </a:r>
          </a:p>
          <a:p>
            <a:pPr marL="0" marR="0" lvl="1" indent="0" algn="l" defTabSz="457200" rtl="0" eaLnBrk="1" fontAlgn="auto" latinLnBrk="0" hangingPunct="1">
              <a:lnSpc>
                <a:spcPct val="100000"/>
              </a:lnSpc>
              <a:spcBef>
                <a:spcPts val="0"/>
              </a:spcBef>
              <a:spcAft>
                <a:spcPts val="0"/>
              </a:spcAft>
              <a:buClrTx/>
              <a:buSzTx/>
              <a:buFontTx/>
              <a:buNone/>
              <a:tabLst/>
              <a:defRPr/>
            </a:pPr>
            <a:r>
              <a:rPr lang="en-GB" baseline="0" dirty="0" smtClean="0"/>
              <a:t>Release branches support preparation of a new production release and minor bug fixing</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3AF1EA09-6281-F14C-856B-54A4A7CA8027}" type="slidenum">
              <a:rPr lang="en-US" smtClean="0"/>
              <a:pPr/>
              <a:t>14</a:t>
            </a:fld>
            <a:endParaRPr lang="en-US"/>
          </a:p>
        </p:txBody>
      </p:sp>
    </p:spTree>
    <p:extLst>
      <p:ext uri="{BB962C8B-B14F-4D97-AF65-F5344CB8AC3E}">
        <p14:creationId xmlns:p14="http://schemas.microsoft.com/office/powerpoint/2010/main" val="194490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smtClean="0">
                <a:latin typeface="Arial"/>
                <a:cs typeface="Arial"/>
              </a:defRPr>
            </a:lvl1pPr>
          </a:lstStyle>
          <a:p>
            <a:r>
              <a:rPr lang="en-GB" dirty="0" smtClean="0"/>
              <a:t>COMP23420</a:t>
            </a:r>
            <a:endParaRPr lang="en-GB" dirty="0"/>
          </a:p>
        </p:txBody>
      </p:sp>
      <p:sp>
        <p:nvSpPr>
          <p:cNvPr id="5" name="Footer Placeholder 4"/>
          <p:cNvSpPr>
            <a:spLocks noGrp="1"/>
          </p:cNvSpPr>
          <p:nvPr>
            <p:ph type="ftr" sz="quarter" idx="11"/>
          </p:nvPr>
        </p:nvSpPr>
        <p:spPr/>
        <p:txBody>
          <a:bodyPr/>
          <a:lstStyle>
            <a:lvl1pPr>
              <a:defRPr>
                <a:latin typeface="Arial"/>
                <a:cs typeface="Arial"/>
              </a:defRPr>
            </a:lvl1pPr>
          </a:lstStyle>
          <a:p>
            <a:r>
              <a:rPr lang="en-GB" smtClean="0"/>
              <a:t>© University of Manchester 2015</a:t>
            </a:r>
            <a:endParaRPr lang="en-GB" dirty="0"/>
          </a:p>
        </p:txBody>
      </p:sp>
      <p:sp>
        <p:nvSpPr>
          <p:cNvPr id="6" name="Slide Number Placeholder 5"/>
          <p:cNvSpPr>
            <a:spLocks noGrp="1"/>
          </p:cNvSpPr>
          <p:nvPr>
            <p:ph type="sldNum" sz="quarter" idx="12"/>
          </p:nvPr>
        </p:nvSpPr>
        <p:spPr/>
        <p:txBody>
          <a:bodyPr/>
          <a:lstStyle>
            <a:lvl1pPr>
              <a:defRPr smtClean="0">
                <a:latin typeface="Arial"/>
                <a:cs typeface="Arial"/>
              </a:defRPr>
            </a:lvl1pPr>
          </a:lstStyle>
          <a:p>
            <a:fld id="{0F9D670B-963A-5B4D-8630-F7647242B7E0}"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lvl1pPr>
              <a:defRPr>
                <a:latin typeface="Arial"/>
                <a:cs typeface="Arial"/>
              </a:defRPr>
            </a:lvl1pPr>
          </a:lstStyle>
          <a:p>
            <a:r>
              <a:rPr lang="en-GB" dirty="0" smtClean="0"/>
              <a:t>COMP23420</a:t>
            </a:r>
            <a:endParaRPr lang="en-GB" dirty="0"/>
          </a:p>
        </p:txBody>
      </p:sp>
      <p:sp>
        <p:nvSpPr>
          <p:cNvPr id="4" name="Footer Placeholder 3"/>
          <p:cNvSpPr>
            <a:spLocks noGrp="1"/>
          </p:cNvSpPr>
          <p:nvPr>
            <p:ph type="ftr" sz="quarter" idx="11"/>
          </p:nvPr>
        </p:nvSpPr>
        <p:spPr/>
        <p:txBody>
          <a:bodyPr/>
          <a:lstStyle>
            <a:lvl1pPr>
              <a:defRPr>
                <a:latin typeface="Arial"/>
                <a:cs typeface="Arial"/>
              </a:defRPr>
            </a:lvl1pPr>
          </a:lstStyle>
          <a:p>
            <a:r>
              <a:rPr lang="en-GB" smtClean="0"/>
              <a:t>© University of Manchester 2015</a:t>
            </a:r>
            <a:endParaRPr lang="en-GB"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0F9D670B-963A-5B4D-8630-F7647242B7E0}" type="slidenum">
              <a:rPr lang="en-US" smtClean="0"/>
              <a:pPr/>
              <a:t>‹#›</a:t>
            </a:fld>
            <a:endParaRPr lang="en-US"/>
          </a:p>
        </p:txBody>
      </p:sp>
    </p:spTree>
    <p:extLst>
      <p:ext uri="{BB962C8B-B14F-4D97-AF65-F5344CB8AC3E}">
        <p14:creationId xmlns:p14="http://schemas.microsoft.com/office/powerpoint/2010/main" val="376471407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1042988" y="1557338"/>
            <a:ext cx="3776662"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972050" y="1557338"/>
            <a:ext cx="3776663"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lvl1pPr>
              <a:defRPr smtClean="0">
                <a:latin typeface="Arial"/>
                <a:cs typeface="Arial"/>
              </a:defRPr>
            </a:lvl1pPr>
          </a:lstStyle>
          <a:p>
            <a:r>
              <a:rPr lang="en-GB" dirty="0" smtClean="0"/>
              <a:t>COMP23420</a:t>
            </a:r>
            <a:endParaRPr lang="en-GB" dirty="0"/>
          </a:p>
        </p:txBody>
      </p:sp>
      <p:sp>
        <p:nvSpPr>
          <p:cNvPr id="6" name="Footer Placeholder 5"/>
          <p:cNvSpPr>
            <a:spLocks noGrp="1"/>
          </p:cNvSpPr>
          <p:nvPr>
            <p:ph type="ftr" sz="quarter" idx="11"/>
          </p:nvPr>
        </p:nvSpPr>
        <p:spPr/>
        <p:txBody>
          <a:bodyPr/>
          <a:lstStyle>
            <a:lvl1pPr>
              <a:defRPr>
                <a:latin typeface="Arial"/>
                <a:cs typeface="Arial"/>
              </a:defRPr>
            </a:lvl1pPr>
          </a:lstStyle>
          <a:p>
            <a:r>
              <a:rPr lang="en-GB" smtClean="0"/>
              <a:t>© University of Manchester 2015</a:t>
            </a:r>
            <a:endParaRPr lang="en-GB" dirty="0"/>
          </a:p>
        </p:txBody>
      </p:sp>
      <p:sp>
        <p:nvSpPr>
          <p:cNvPr id="7" name="Slide Number Placeholder 6"/>
          <p:cNvSpPr>
            <a:spLocks noGrp="1"/>
          </p:cNvSpPr>
          <p:nvPr>
            <p:ph type="sldNum" sz="quarter" idx="12"/>
          </p:nvPr>
        </p:nvSpPr>
        <p:spPr>
          <a:xfrm>
            <a:off x="6877050" y="6393508"/>
            <a:ext cx="1905000" cy="304800"/>
          </a:xfrm>
        </p:spPr>
        <p:txBody>
          <a:bodyPr/>
          <a:lstStyle>
            <a:lvl1pPr>
              <a:defRPr smtClean="0">
                <a:latin typeface="Arial"/>
                <a:cs typeface="Arial"/>
              </a:defRPr>
            </a:lvl1pPr>
          </a:lstStyle>
          <a:p>
            <a:fld id="{0F9D670B-963A-5B4D-8630-F7647242B7E0}"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a:xfrm>
            <a:off x="1116013" y="6393508"/>
            <a:ext cx="1905000" cy="304800"/>
          </a:xfrm>
        </p:spPr>
        <p:txBody>
          <a:bodyPr/>
          <a:lstStyle>
            <a:lvl1pPr>
              <a:defRPr smtClean="0">
                <a:latin typeface="Arial"/>
                <a:cs typeface="Arial"/>
              </a:defRPr>
            </a:lvl1pPr>
          </a:lstStyle>
          <a:p>
            <a:r>
              <a:rPr lang="en-GB" dirty="0" smtClean="0"/>
              <a:t>COMP23420</a:t>
            </a:r>
            <a:endParaRPr lang="en-GB" dirty="0"/>
          </a:p>
        </p:txBody>
      </p:sp>
      <p:sp>
        <p:nvSpPr>
          <p:cNvPr id="4" name="Footer Placeholder 3"/>
          <p:cNvSpPr>
            <a:spLocks noGrp="1"/>
          </p:cNvSpPr>
          <p:nvPr>
            <p:ph type="ftr" sz="quarter" idx="11"/>
          </p:nvPr>
        </p:nvSpPr>
        <p:spPr/>
        <p:txBody>
          <a:bodyPr/>
          <a:lstStyle>
            <a:lvl1pPr>
              <a:defRPr>
                <a:latin typeface="Arial"/>
                <a:cs typeface="Arial"/>
              </a:defRPr>
            </a:lvl1pPr>
          </a:lstStyle>
          <a:p>
            <a:r>
              <a:rPr lang="en-GB" smtClean="0"/>
              <a:t>© University of Manchester 2015</a:t>
            </a:r>
            <a:endParaRPr lang="en-GB" dirty="0"/>
          </a:p>
        </p:txBody>
      </p:sp>
      <p:sp>
        <p:nvSpPr>
          <p:cNvPr id="5" name="Slide Number Placeholder 4"/>
          <p:cNvSpPr>
            <a:spLocks noGrp="1"/>
          </p:cNvSpPr>
          <p:nvPr>
            <p:ph type="sldNum" sz="quarter" idx="12"/>
          </p:nvPr>
        </p:nvSpPr>
        <p:spPr/>
        <p:txBody>
          <a:bodyPr/>
          <a:lstStyle>
            <a:lvl1pPr>
              <a:defRPr smtClean="0">
                <a:latin typeface="Arial"/>
                <a:cs typeface="Arial"/>
              </a:defRPr>
            </a:lvl1pPr>
          </a:lstStyle>
          <a:p>
            <a:fld id="{0F9D670B-963A-5B4D-8630-F7647242B7E0}"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atin typeface="Arial"/>
                <a:cs typeface="Arial"/>
              </a:defRPr>
            </a:lvl1pPr>
          </a:lstStyle>
          <a:p>
            <a:r>
              <a:rPr lang="en-GB" dirty="0" smtClean="0"/>
              <a:t>COMP23420</a:t>
            </a:r>
            <a:endParaRPr lang="en-GB" dirty="0"/>
          </a:p>
        </p:txBody>
      </p:sp>
      <p:sp>
        <p:nvSpPr>
          <p:cNvPr id="3" name="Footer Placeholder 2"/>
          <p:cNvSpPr>
            <a:spLocks noGrp="1"/>
          </p:cNvSpPr>
          <p:nvPr>
            <p:ph type="ftr" sz="quarter" idx="11"/>
          </p:nvPr>
        </p:nvSpPr>
        <p:spPr/>
        <p:txBody>
          <a:bodyPr/>
          <a:lstStyle>
            <a:lvl1pPr>
              <a:defRPr>
                <a:latin typeface="Arial"/>
                <a:cs typeface="Arial"/>
              </a:defRPr>
            </a:lvl1pPr>
          </a:lstStyle>
          <a:p>
            <a:r>
              <a:rPr lang="en-GB" smtClean="0"/>
              <a:t>© University of Manchester 2015</a:t>
            </a:r>
            <a:endParaRPr lang="en-GB" dirty="0"/>
          </a:p>
        </p:txBody>
      </p:sp>
      <p:sp>
        <p:nvSpPr>
          <p:cNvPr id="4" name="Slide Number Placeholder 3"/>
          <p:cNvSpPr>
            <a:spLocks noGrp="1"/>
          </p:cNvSpPr>
          <p:nvPr>
            <p:ph type="sldNum" sz="quarter" idx="12"/>
          </p:nvPr>
        </p:nvSpPr>
        <p:spPr>
          <a:xfrm>
            <a:off x="6877050" y="6393508"/>
            <a:ext cx="1905000" cy="304800"/>
          </a:xfrm>
        </p:spPr>
        <p:txBody>
          <a:bodyPr/>
          <a:lstStyle>
            <a:lvl1pPr>
              <a:defRPr smtClean="0">
                <a:latin typeface="Arial"/>
                <a:cs typeface="Arial"/>
              </a:defRPr>
            </a:lvl1pPr>
          </a:lstStyle>
          <a:p>
            <a:fld id="{0F9D670B-963A-5B4D-8630-F7647242B7E0}"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042988" y="836613"/>
            <a:ext cx="7705725" cy="649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10243" name="Rectangle 3"/>
          <p:cNvSpPr>
            <a:spLocks noGrp="1" noChangeArrowheads="1"/>
          </p:cNvSpPr>
          <p:nvPr>
            <p:ph type="body" idx="1"/>
          </p:nvPr>
        </p:nvSpPr>
        <p:spPr bwMode="auto">
          <a:xfrm>
            <a:off x="1042988" y="1557338"/>
            <a:ext cx="7705725" cy="4759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10244" name="Rectangle 4"/>
          <p:cNvSpPr>
            <a:spLocks noGrp="1" noChangeArrowheads="1"/>
          </p:cNvSpPr>
          <p:nvPr>
            <p:ph type="dt" sz="half" idx="2"/>
          </p:nvPr>
        </p:nvSpPr>
        <p:spPr bwMode="auto">
          <a:xfrm>
            <a:off x="1116013" y="638175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999999"/>
                </a:solidFill>
                <a:latin typeface="Arial"/>
                <a:cs typeface="Arial"/>
              </a:defRPr>
            </a:lvl1pPr>
          </a:lstStyle>
          <a:p>
            <a:r>
              <a:rPr lang="en-GB" smtClean="0"/>
              <a:t>COMP23420</a:t>
            </a:r>
            <a:endParaRPr lang="en-GB" dirty="0"/>
          </a:p>
        </p:txBody>
      </p:sp>
      <p:sp>
        <p:nvSpPr>
          <p:cNvPr id="10245" name="Rectangle 5"/>
          <p:cNvSpPr>
            <a:spLocks noGrp="1" noChangeArrowheads="1"/>
          </p:cNvSpPr>
          <p:nvPr>
            <p:ph type="ftr" sz="quarter" idx="3"/>
          </p:nvPr>
        </p:nvSpPr>
        <p:spPr bwMode="auto">
          <a:xfrm>
            <a:off x="3419475" y="6381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999999"/>
                </a:solidFill>
                <a:latin typeface="Arial"/>
                <a:cs typeface="Arial"/>
              </a:defRPr>
            </a:lvl1pPr>
          </a:lstStyle>
          <a:p>
            <a:r>
              <a:rPr lang="en-GB" smtClean="0"/>
              <a:t>© University of Manchester 2015</a:t>
            </a:r>
            <a:endParaRPr lang="en-GB" dirty="0"/>
          </a:p>
        </p:txBody>
      </p:sp>
      <p:sp>
        <p:nvSpPr>
          <p:cNvPr id="10246" name="Rectangle 6"/>
          <p:cNvSpPr>
            <a:spLocks noGrp="1" noChangeArrowheads="1"/>
          </p:cNvSpPr>
          <p:nvPr>
            <p:ph type="sldNum" sz="quarter" idx="4"/>
          </p:nvPr>
        </p:nvSpPr>
        <p:spPr bwMode="auto">
          <a:xfrm>
            <a:off x="6877050" y="638175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999999"/>
                </a:solidFill>
                <a:latin typeface="Arial"/>
                <a:cs typeface="Arial"/>
              </a:defRPr>
            </a:lvl1pPr>
          </a:lstStyle>
          <a:p>
            <a:fld id="{0F9D670B-963A-5B4D-8630-F7647242B7E0}" type="slidenum">
              <a:rPr lang="en-US" smtClean="0"/>
              <a:pPr/>
              <a:t>‹#›</a:t>
            </a:fld>
            <a:endParaRPr lang="en-US"/>
          </a:p>
        </p:txBody>
      </p:sp>
      <p:sp>
        <p:nvSpPr>
          <p:cNvPr id="10247" name="Rectangle 7"/>
          <p:cNvSpPr>
            <a:spLocks noChangeArrowheads="1"/>
          </p:cNvSpPr>
          <p:nvPr/>
        </p:nvSpPr>
        <p:spPr bwMode="auto">
          <a:xfrm>
            <a:off x="0" y="0"/>
            <a:ext cx="9144000" cy="549275"/>
          </a:xfrm>
          <a:prstGeom prst="rect">
            <a:avLst/>
          </a:prstGeom>
          <a:solidFill>
            <a:srgbClr val="C0C0C0"/>
          </a:solidFill>
          <a:ln w="9525">
            <a:solidFill>
              <a:srgbClr val="C0C0C0"/>
            </a:solidFill>
            <a:miter lim="800000"/>
            <a:headEnd/>
            <a:tailEnd/>
          </a:ln>
          <a:effectLst/>
        </p:spPr>
        <p:txBody>
          <a:bodyPr wrap="none" anchor="ctr">
            <a:prstTxWarp prst="textNoShape">
              <a:avLst/>
            </a:prstTxWarp>
          </a:bodyPr>
          <a:lstStyle/>
          <a:p>
            <a:endParaRPr lang="en-US"/>
          </a:p>
        </p:txBody>
      </p:sp>
      <p:sp>
        <p:nvSpPr>
          <p:cNvPr id="10248" name="Rectangle 8"/>
          <p:cNvSpPr>
            <a:spLocks noChangeArrowheads="1"/>
          </p:cNvSpPr>
          <p:nvPr/>
        </p:nvSpPr>
        <p:spPr bwMode="auto">
          <a:xfrm>
            <a:off x="0" y="0"/>
            <a:ext cx="611188" cy="6858000"/>
          </a:xfrm>
          <a:prstGeom prst="rect">
            <a:avLst/>
          </a:prstGeom>
          <a:solidFill>
            <a:srgbClr val="C0C0C0"/>
          </a:solidFill>
          <a:ln w="9525">
            <a:solidFill>
              <a:srgbClr val="C0C0C0"/>
            </a:solidFill>
            <a:miter lim="800000"/>
            <a:headEnd/>
            <a:tailEnd/>
          </a:ln>
          <a:effectLst/>
        </p:spPr>
        <p:txBody>
          <a:bodyPr wrap="none" anchor="ctr">
            <a:prstTxWarp prst="textNoShape">
              <a:avLst/>
            </a:prstTxWarp>
          </a:bodyPr>
          <a:lstStyle/>
          <a:p>
            <a:endParaRPr lang="en-US"/>
          </a:p>
        </p:txBody>
      </p:sp>
      <p:pic>
        <p:nvPicPr>
          <p:cNvPr id="10249" name="Picture 9" descr="TUOM_4COL_TY_NEG_cropped_300"/>
          <p:cNvPicPr>
            <a:picLocks noChangeAspect="1" noChangeArrowheads="1"/>
          </p:cNvPicPr>
          <p:nvPr/>
        </p:nvPicPr>
        <p:blipFill>
          <a:blip r:embed="rId8"/>
          <a:srcRect/>
          <a:stretch>
            <a:fillRect/>
          </a:stretch>
        </p:blipFill>
        <p:spPr bwMode="auto">
          <a:xfrm>
            <a:off x="0" y="0"/>
            <a:ext cx="2266950" cy="1947863"/>
          </a:xfrm>
          <a:prstGeom prst="rect">
            <a:avLst/>
          </a:prstGeom>
          <a:noFill/>
        </p:spPr>
      </p:pic>
      <p:sp>
        <p:nvSpPr>
          <p:cNvPr id="10250" name="Text Box 10"/>
          <p:cNvSpPr txBox="1">
            <a:spLocks noChangeArrowheads="1"/>
          </p:cNvSpPr>
          <p:nvPr/>
        </p:nvSpPr>
        <p:spPr bwMode="auto">
          <a:xfrm>
            <a:off x="6948488" y="0"/>
            <a:ext cx="1871662" cy="517525"/>
          </a:xfrm>
          <a:prstGeom prst="rect">
            <a:avLst/>
          </a:prstGeom>
          <a:noFill/>
          <a:ln w="9525">
            <a:noFill/>
            <a:miter lim="800000"/>
            <a:headEnd/>
            <a:tailEnd/>
          </a:ln>
          <a:effectLst/>
        </p:spPr>
        <p:txBody>
          <a:bodyPr>
            <a:prstTxWarp prst="textNoShape">
              <a:avLst/>
            </a:prstTxWarp>
            <a:spAutoFit/>
          </a:bodyPr>
          <a:lstStyle/>
          <a:p>
            <a:pPr algn="r"/>
            <a:r>
              <a:rPr lang="en-GB" sz="1400">
                <a:solidFill>
                  <a:srgbClr val="EAEAEA"/>
                </a:solidFill>
              </a:rPr>
              <a:t>School of</a:t>
            </a:r>
          </a:p>
          <a:p>
            <a:pPr algn="r"/>
            <a:r>
              <a:rPr lang="en-GB" sz="1400">
                <a:solidFill>
                  <a:srgbClr val="EAEAEA"/>
                </a:solidFill>
              </a:rPr>
              <a:t>Computer Science</a:t>
            </a:r>
            <a:endParaRPr lang="en-US" sz="1400">
              <a:solidFill>
                <a:srgbClr val="EAEAEA"/>
              </a:solidFill>
            </a:endParaRPr>
          </a:p>
        </p:txBody>
      </p:sp>
    </p:spTree>
  </p:cSld>
  <p:clrMap bg1="lt1" tx1="dk1" bg2="lt2" tx2="dk2" accent1="accent1" accent2="accent2" accent3="accent3" accent4="accent4" accent5="accent5" accent6="accent6" hlink="hlink" folHlink="folHlink"/>
  <p:sldLayoutIdLst>
    <p:sldLayoutId id="2147484422" r:id="rId1"/>
    <p:sldLayoutId id="2147484423" r:id="rId2"/>
    <p:sldLayoutId id="2147484429" r:id="rId3"/>
    <p:sldLayoutId id="2147484425" r:id="rId4"/>
    <p:sldLayoutId id="2147484427" r:id="rId5"/>
    <p:sldLayoutId id="2147484428" r:id="rId6"/>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defRPr>
      </a:lvl2pPr>
      <a:lvl3pPr algn="l" rtl="0" eaLnBrk="1" fontAlgn="base" hangingPunct="1">
        <a:spcBef>
          <a:spcPct val="0"/>
        </a:spcBef>
        <a:spcAft>
          <a:spcPct val="0"/>
        </a:spcAft>
        <a:defRPr sz="3200">
          <a:solidFill>
            <a:schemeClr val="tx2"/>
          </a:solidFill>
          <a:latin typeface="Arial" charset="0"/>
        </a:defRPr>
      </a:lvl3pPr>
      <a:lvl4pPr algn="l" rtl="0" eaLnBrk="1" fontAlgn="base" hangingPunct="1">
        <a:spcBef>
          <a:spcPct val="0"/>
        </a:spcBef>
        <a:spcAft>
          <a:spcPct val="0"/>
        </a:spcAft>
        <a:defRPr sz="3200">
          <a:solidFill>
            <a:schemeClr val="tx2"/>
          </a:solidFill>
          <a:latin typeface="Arial" charset="0"/>
        </a:defRPr>
      </a:lvl4pPr>
      <a:lvl5pPr algn="l" rtl="0" eaLnBrk="1" fontAlgn="base" hangingPunct="1">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4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8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8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69480"/>
            <a:ext cx="9144000" cy="1470025"/>
          </a:xfrm>
        </p:spPr>
        <p:txBody>
          <a:bodyPr>
            <a:normAutofit/>
          </a:bodyPr>
          <a:lstStyle/>
          <a:p>
            <a:pPr algn="ctr"/>
            <a:r>
              <a:rPr lang="en-US" sz="4000" dirty="0" smtClean="0"/>
              <a:t>Buddy Review &amp; </a:t>
            </a:r>
            <a:r>
              <a:rPr lang="en-US" sz="4000" dirty="0" err="1" smtClean="0"/>
              <a:t>Git</a:t>
            </a:r>
            <a:r>
              <a:rPr lang="en-US" sz="4000" dirty="0" smtClean="0"/>
              <a:t> workflows</a:t>
            </a:r>
            <a:endParaRPr lang="en-US" sz="4000" dirty="0"/>
          </a:p>
        </p:txBody>
      </p:sp>
      <p:sp>
        <p:nvSpPr>
          <p:cNvPr id="3" name="Subtitle 2"/>
          <p:cNvSpPr>
            <a:spLocks noGrp="1"/>
          </p:cNvSpPr>
          <p:nvPr>
            <p:ph type="subTitle" idx="1"/>
          </p:nvPr>
        </p:nvSpPr>
        <p:spPr>
          <a:xfrm>
            <a:off x="0" y="3429000"/>
            <a:ext cx="9144000" cy="2209800"/>
          </a:xfrm>
        </p:spPr>
        <p:txBody>
          <a:bodyPr>
            <a:noAutofit/>
          </a:bodyPr>
          <a:lstStyle/>
          <a:p>
            <a:pPr>
              <a:spcBef>
                <a:spcPts val="0"/>
              </a:spcBef>
              <a:spcAft>
                <a:spcPts val="2400"/>
              </a:spcAft>
            </a:pPr>
            <a:r>
              <a:rPr lang="en-US" sz="3000" dirty="0" smtClean="0"/>
              <a:t>COMP23420: Software Engineering</a:t>
            </a:r>
          </a:p>
          <a:p>
            <a:pPr>
              <a:spcBef>
                <a:spcPts val="0"/>
              </a:spcBef>
              <a:spcAft>
                <a:spcPts val="2400"/>
              </a:spcAft>
            </a:pPr>
            <a:r>
              <a:rPr lang="en-US" sz="3000" dirty="0" smtClean="0"/>
              <a:t>Week 4</a:t>
            </a:r>
          </a:p>
          <a:p>
            <a:pPr>
              <a:spcBef>
                <a:spcPts val="0"/>
              </a:spcBef>
              <a:spcAft>
                <a:spcPts val="2400"/>
              </a:spcAft>
            </a:pPr>
            <a:r>
              <a:rPr lang="en-US" sz="3000" dirty="0" smtClean="0"/>
              <a:t>Markel Vigo</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what you </a:t>
            </a:r>
            <a:r>
              <a:rPr lang="en-GB" i="1" dirty="0" smtClean="0"/>
              <a:t>should</a:t>
            </a:r>
            <a:r>
              <a:rPr lang="en-GB" dirty="0" smtClean="0"/>
              <a:t> know</a:t>
            </a:r>
            <a:endParaRPr lang="en-GB" dirty="0"/>
          </a:p>
        </p:txBody>
      </p:sp>
      <p:sp>
        <p:nvSpPr>
          <p:cNvPr id="5" name="Content Placeholder 2"/>
          <p:cNvSpPr>
            <a:spLocks noGrp="1"/>
          </p:cNvSpPr>
          <p:nvPr>
            <p:ph idx="1"/>
          </p:nvPr>
        </p:nvSpPr>
        <p:spPr>
          <a:xfrm>
            <a:off x="1042988" y="1557339"/>
            <a:ext cx="7705725" cy="767044"/>
          </a:xfrm>
        </p:spPr>
        <p:txBody>
          <a:bodyPr/>
          <a:lstStyle/>
          <a:p>
            <a:r>
              <a:rPr lang="en-GB" dirty="0" smtClean="0"/>
              <a:t>Basic git commands and their interaction with various repositories</a:t>
            </a:r>
            <a:endParaRPr lang="en-GB" dirty="0"/>
          </a:p>
        </p:txBody>
      </p:sp>
      <p:pic>
        <p:nvPicPr>
          <p:cNvPr id="3" name="Picture 2" descr="Untitle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118" y="2583896"/>
            <a:ext cx="5257329" cy="3645921"/>
          </a:xfrm>
          <a:prstGeom prst="rect">
            <a:avLst/>
          </a:prstGeom>
        </p:spPr>
      </p:pic>
    </p:spTree>
    <p:extLst>
      <p:ext uri="{BB962C8B-B14F-4D97-AF65-F5344CB8AC3E}">
        <p14:creationId xmlns:p14="http://schemas.microsoft.com/office/powerpoint/2010/main" val="7078774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best practice</a:t>
            </a:r>
            <a:endParaRPr lang="en-GB" dirty="0"/>
          </a:p>
        </p:txBody>
      </p:sp>
      <p:sp>
        <p:nvSpPr>
          <p:cNvPr id="5" name="Content Placeholder 2"/>
          <p:cNvSpPr>
            <a:spLocks noGrp="1"/>
          </p:cNvSpPr>
          <p:nvPr>
            <p:ph idx="1"/>
          </p:nvPr>
        </p:nvSpPr>
        <p:spPr>
          <a:xfrm>
            <a:off x="1042988" y="1557338"/>
            <a:ext cx="8101012" cy="5300661"/>
          </a:xfrm>
        </p:spPr>
        <p:txBody>
          <a:bodyPr/>
          <a:lstStyle/>
          <a:p>
            <a:r>
              <a:rPr lang="en-GB" dirty="0" smtClean="0"/>
              <a:t>A </a:t>
            </a:r>
            <a:r>
              <a:rPr lang="en-GB" dirty="0" smtClean="0">
                <a:latin typeface="Courier"/>
                <a:cs typeface="Courier"/>
              </a:rPr>
              <a:t>commit</a:t>
            </a:r>
            <a:r>
              <a:rPr lang="en-GB" dirty="0" smtClean="0"/>
              <a:t> should represent one conceptual change to your work</a:t>
            </a:r>
          </a:p>
          <a:p>
            <a:pPr lvl="1"/>
            <a:r>
              <a:rPr lang="en-GB" dirty="0" smtClean="0"/>
              <a:t>Expressed in one sentence</a:t>
            </a:r>
          </a:p>
          <a:p>
            <a:pPr lvl="1"/>
            <a:r>
              <a:rPr lang="en-GB" dirty="0" smtClean="0"/>
              <a:t>One </a:t>
            </a:r>
            <a:r>
              <a:rPr lang="en-GB" dirty="0">
                <a:latin typeface="Courier"/>
                <a:cs typeface="Courier"/>
              </a:rPr>
              <a:t>commit</a:t>
            </a:r>
            <a:r>
              <a:rPr lang="en-GB" dirty="0" smtClean="0"/>
              <a:t> per bug</a:t>
            </a:r>
          </a:p>
          <a:p>
            <a:r>
              <a:rPr lang="en-GB" dirty="0" smtClean="0">
                <a:ea typeface="ＭＳ Ｐゴシック" charset="-128"/>
                <a:cs typeface="Courier"/>
              </a:rPr>
              <a:t>Do </a:t>
            </a:r>
            <a:r>
              <a:rPr lang="en-GB" dirty="0">
                <a:latin typeface="Courier"/>
                <a:ea typeface="ＭＳ Ｐゴシック" charset="-128"/>
                <a:cs typeface="Courier"/>
              </a:rPr>
              <a:t>c</a:t>
            </a:r>
            <a:r>
              <a:rPr lang="en-GB" dirty="0" smtClean="0">
                <a:latin typeface="Courier"/>
                <a:ea typeface="ＭＳ Ｐゴシック" charset="-128"/>
                <a:cs typeface="Courier"/>
              </a:rPr>
              <a:t>ommit</a:t>
            </a:r>
            <a:r>
              <a:rPr lang="en-GB" dirty="0" smtClean="0"/>
              <a:t> frequently</a:t>
            </a:r>
          </a:p>
          <a:p>
            <a:r>
              <a:rPr lang="en-GB" dirty="0" smtClean="0"/>
              <a:t>Do not </a:t>
            </a:r>
            <a:r>
              <a:rPr lang="en-GB" dirty="0">
                <a:latin typeface="Courier"/>
                <a:cs typeface="Courier"/>
              </a:rPr>
              <a:t>commit</a:t>
            </a:r>
            <a:r>
              <a:rPr lang="en-GB" dirty="0"/>
              <a:t> </a:t>
            </a:r>
            <a:r>
              <a:rPr lang="en-GB" dirty="0" smtClean="0"/>
              <a:t>unfinished things</a:t>
            </a:r>
          </a:p>
          <a:p>
            <a:r>
              <a:rPr lang="en-GB" dirty="0" smtClean="0"/>
              <a:t>Write </a:t>
            </a:r>
            <a:r>
              <a:rPr lang="en-GB" b="1" dirty="0" smtClean="0"/>
              <a:t>meaningful</a:t>
            </a:r>
            <a:r>
              <a:rPr lang="en-GB" dirty="0" smtClean="0"/>
              <a:t> messages</a:t>
            </a:r>
          </a:p>
        </p:txBody>
      </p:sp>
      <p:pic>
        <p:nvPicPr>
          <p:cNvPr id="7" name="Picture 6" descr="git_commi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334" y="4702150"/>
            <a:ext cx="3413984" cy="1944182"/>
          </a:xfrm>
          <a:prstGeom prst="rect">
            <a:avLst/>
          </a:prstGeom>
        </p:spPr>
      </p:pic>
    </p:spTree>
    <p:extLst>
      <p:ext uri="{BB962C8B-B14F-4D97-AF65-F5344CB8AC3E}">
        <p14:creationId xmlns:p14="http://schemas.microsoft.com/office/powerpoint/2010/main" val="37854197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42988" y="1557339"/>
            <a:ext cx="8101012" cy="2818740"/>
          </a:xfrm>
        </p:spPr>
        <p:txBody>
          <a:bodyPr/>
          <a:lstStyle/>
          <a:p>
            <a:r>
              <a:rPr lang="en-GB" dirty="0"/>
              <a:t>Branches are used to develop features isolated from each other</a:t>
            </a:r>
            <a:r>
              <a:rPr lang="en-GB" dirty="0" smtClean="0"/>
              <a:t>.</a:t>
            </a:r>
          </a:p>
          <a:p>
            <a:r>
              <a:rPr lang="en-GB" dirty="0"/>
              <a:t>The master branch is the </a:t>
            </a:r>
            <a:r>
              <a:rPr lang="en-GB" dirty="0" smtClean="0"/>
              <a:t>“default” </a:t>
            </a:r>
            <a:r>
              <a:rPr lang="en-GB" dirty="0"/>
              <a:t>branch when you create a </a:t>
            </a:r>
            <a:r>
              <a:rPr lang="en-GB" dirty="0" smtClean="0"/>
              <a:t>repository</a:t>
            </a:r>
          </a:p>
          <a:p>
            <a:r>
              <a:rPr lang="en-GB" dirty="0"/>
              <a:t>Use other branches for development and merge them back to the master branch upon completion.</a:t>
            </a:r>
            <a:endParaRPr lang="en-GB" dirty="0" smtClean="0"/>
          </a:p>
        </p:txBody>
      </p:sp>
      <p:pic>
        <p:nvPicPr>
          <p:cNvPr id="3" name="Picture 2" descr="branch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948" y="4118661"/>
            <a:ext cx="7279765" cy="2588361"/>
          </a:xfrm>
          <a:prstGeom prst="rect">
            <a:avLst/>
          </a:prstGeom>
        </p:spPr>
      </p:pic>
      <p:sp>
        <p:nvSpPr>
          <p:cNvPr id="7" name="Title 1"/>
          <p:cNvSpPr>
            <a:spLocks noGrp="1"/>
          </p:cNvSpPr>
          <p:nvPr>
            <p:ph type="title"/>
          </p:nvPr>
        </p:nvSpPr>
        <p:spPr>
          <a:xfrm>
            <a:off x="1042988" y="836613"/>
            <a:ext cx="7705725" cy="649287"/>
          </a:xfrm>
        </p:spPr>
        <p:txBody>
          <a:bodyPr/>
          <a:lstStyle/>
          <a:p>
            <a:r>
              <a:rPr lang="en-GB" dirty="0" smtClean="0"/>
              <a:t>Branching</a:t>
            </a:r>
            <a:endParaRPr lang="en-GB" dirty="0"/>
          </a:p>
        </p:txBody>
      </p:sp>
      <p:sp>
        <p:nvSpPr>
          <p:cNvPr id="8" name="Title 1"/>
          <p:cNvSpPr txBox="1">
            <a:spLocks/>
          </p:cNvSpPr>
          <p:nvPr/>
        </p:nvSpPr>
        <p:spPr bwMode="auto">
          <a:xfrm>
            <a:off x="1468949" y="6349603"/>
            <a:ext cx="4589864" cy="3574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defRPr>
            </a:lvl2pPr>
            <a:lvl3pPr algn="l" rtl="0" eaLnBrk="1" fontAlgn="base" hangingPunct="1">
              <a:spcBef>
                <a:spcPct val="0"/>
              </a:spcBef>
              <a:spcAft>
                <a:spcPct val="0"/>
              </a:spcAft>
              <a:defRPr sz="3200">
                <a:solidFill>
                  <a:schemeClr val="tx2"/>
                </a:solidFill>
                <a:latin typeface="Arial" charset="0"/>
              </a:defRPr>
            </a:lvl3pPr>
            <a:lvl4pPr algn="l" rtl="0" eaLnBrk="1" fontAlgn="base" hangingPunct="1">
              <a:spcBef>
                <a:spcPct val="0"/>
              </a:spcBef>
              <a:spcAft>
                <a:spcPct val="0"/>
              </a:spcAft>
              <a:defRPr sz="3200">
                <a:solidFill>
                  <a:schemeClr val="tx2"/>
                </a:solidFill>
                <a:latin typeface="Arial" charset="0"/>
              </a:defRPr>
            </a:lvl4pPr>
            <a:lvl5pPr algn="l" rtl="0" eaLnBrk="1" fontAlgn="base" hangingPunct="1">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GB" sz="1600" dirty="0" smtClean="0">
                <a:solidFill>
                  <a:schemeClr val="bg1"/>
                </a:solidFill>
              </a:rPr>
              <a:t>http://rogerdudler.github.io/git-guide/</a:t>
            </a:r>
            <a:endParaRPr lang="en-GB" sz="2800" dirty="0">
              <a:solidFill>
                <a:schemeClr val="bg1"/>
              </a:solidFill>
            </a:endParaRPr>
          </a:p>
        </p:txBody>
      </p:sp>
    </p:spTree>
    <p:extLst>
      <p:ext uri="{BB962C8B-B14F-4D97-AF65-F5344CB8AC3E}">
        <p14:creationId xmlns:p14="http://schemas.microsoft.com/office/powerpoint/2010/main" val="545367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34963" y="1161256"/>
            <a:ext cx="8509038" cy="3349614"/>
          </a:xfrm>
        </p:spPr>
        <p:txBody>
          <a:bodyPr/>
          <a:lstStyle/>
          <a:p>
            <a:r>
              <a:rPr lang="en-GB" dirty="0" smtClean="0"/>
              <a:t>Branching allows a wide variety of </a:t>
            </a:r>
            <a:r>
              <a:rPr lang="en-GB" dirty="0" smtClean="0"/>
              <a:t>strategies</a:t>
            </a:r>
            <a:endParaRPr lang="en-GB" dirty="0" smtClean="0"/>
          </a:p>
          <a:p>
            <a:r>
              <a:rPr lang="en-GB" dirty="0" smtClean="0"/>
              <a:t>This flexibility can result in complex, intertwined and messy ways of developing code</a:t>
            </a:r>
          </a:p>
          <a:p>
            <a:r>
              <a:rPr lang="en-GB" dirty="0" smtClean="0"/>
              <a:t>Using Git stops being efficient</a:t>
            </a:r>
          </a:p>
          <a:p>
            <a:r>
              <a:rPr lang="en-GB" dirty="0" smtClean="0"/>
              <a:t>A ‘</a:t>
            </a:r>
            <a:r>
              <a:rPr lang="en-GB" b="1" dirty="0" smtClean="0"/>
              <a:t>code of conduct</a:t>
            </a:r>
            <a:r>
              <a:rPr lang="en-GB" dirty="0" smtClean="0"/>
              <a:t>’ or </a:t>
            </a:r>
            <a:r>
              <a:rPr lang="en-GB" b="1" dirty="0" smtClean="0"/>
              <a:t>protocol</a:t>
            </a:r>
            <a:r>
              <a:rPr lang="en-GB" dirty="0" smtClean="0"/>
              <a:t> or </a:t>
            </a:r>
            <a:r>
              <a:rPr lang="en-GB" b="1" dirty="0" smtClean="0"/>
              <a:t>conventions</a:t>
            </a:r>
            <a:r>
              <a:rPr lang="en-GB" dirty="0" smtClean="0"/>
              <a:t> are needed </a:t>
            </a:r>
          </a:p>
          <a:p>
            <a:r>
              <a:rPr lang="en-GB" dirty="0" smtClean="0"/>
              <a:t>Patterns for Git use: Git workflows</a:t>
            </a:r>
          </a:p>
        </p:txBody>
      </p:sp>
      <p:sp>
        <p:nvSpPr>
          <p:cNvPr id="7" name="Title 1"/>
          <p:cNvSpPr>
            <a:spLocks noGrp="1"/>
          </p:cNvSpPr>
          <p:nvPr>
            <p:ph type="title"/>
          </p:nvPr>
        </p:nvSpPr>
        <p:spPr>
          <a:xfrm>
            <a:off x="634963" y="511969"/>
            <a:ext cx="7705725" cy="649287"/>
          </a:xfrm>
        </p:spPr>
        <p:txBody>
          <a:bodyPr/>
          <a:lstStyle/>
          <a:p>
            <a:r>
              <a:rPr lang="en-GB" dirty="0" smtClean="0"/>
              <a:t>Git workflows</a:t>
            </a:r>
            <a:endParaRPr lang="en-GB" dirty="0"/>
          </a:p>
        </p:txBody>
      </p:sp>
      <p:sp>
        <p:nvSpPr>
          <p:cNvPr id="8" name="Title 1"/>
          <p:cNvSpPr txBox="1">
            <a:spLocks/>
          </p:cNvSpPr>
          <p:nvPr/>
        </p:nvSpPr>
        <p:spPr bwMode="auto">
          <a:xfrm>
            <a:off x="1468949" y="6349603"/>
            <a:ext cx="4589864" cy="3574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defRPr>
            </a:lvl2pPr>
            <a:lvl3pPr algn="l" rtl="0" eaLnBrk="1" fontAlgn="base" hangingPunct="1">
              <a:spcBef>
                <a:spcPct val="0"/>
              </a:spcBef>
              <a:spcAft>
                <a:spcPct val="0"/>
              </a:spcAft>
              <a:defRPr sz="3200">
                <a:solidFill>
                  <a:schemeClr val="tx2"/>
                </a:solidFill>
                <a:latin typeface="Arial" charset="0"/>
              </a:defRPr>
            </a:lvl3pPr>
            <a:lvl4pPr algn="l" rtl="0" eaLnBrk="1" fontAlgn="base" hangingPunct="1">
              <a:spcBef>
                <a:spcPct val="0"/>
              </a:spcBef>
              <a:spcAft>
                <a:spcPct val="0"/>
              </a:spcAft>
              <a:defRPr sz="3200">
                <a:solidFill>
                  <a:schemeClr val="tx2"/>
                </a:solidFill>
                <a:latin typeface="Arial" charset="0"/>
              </a:defRPr>
            </a:lvl4pPr>
            <a:lvl5pPr algn="l" rtl="0" eaLnBrk="1" fontAlgn="base" hangingPunct="1">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GB" sz="1600" dirty="0" smtClean="0">
                <a:solidFill>
                  <a:schemeClr val="bg1"/>
                </a:solidFill>
              </a:rPr>
              <a:t>http://rogerdudler.github.io/git-guide/</a:t>
            </a:r>
            <a:endParaRPr lang="en-GB" sz="2800" dirty="0">
              <a:solidFill>
                <a:schemeClr val="bg1"/>
              </a:solidFill>
            </a:endParaRPr>
          </a:p>
        </p:txBody>
      </p:sp>
      <p:pic>
        <p:nvPicPr>
          <p:cNvPr id="2" name="Picture 1" descr="messy_flo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656483" y="3547485"/>
            <a:ext cx="2357881" cy="3934292"/>
          </a:xfrm>
          <a:prstGeom prst="rect">
            <a:avLst/>
          </a:prstGeom>
        </p:spPr>
      </p:pic>
    </p:spTree>
    <p:extLst>
      <p:ext uri="{BB962C8B-B14F-4D97-AF65-F5344CB8AC3E}">
        <p14:creationId xmlns:p14="http://schemas.microsoft.com/office/powerpoint/2010/main" val="8636986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72" y="583666"/>
            <a:ext cx="7705725" cy="649287"/>
          </a:xfrm>
        </p:spPr>
        <p:txBody>
          <a:bodyPr/>
          <a:lstStyle/>
          <a:p>
            <a:r>
              <a:rPr lang="en-GB" dirty="0" smtClean="0"/>
              <a:t>Git workflows</a:t>
            </a:r>
            <a:endParaRPr lang="en-GB" dirty="0"/>
          </a:p>
        </p:txBody>
      </p:sp>
      <p:sp>
        <p:nvSpPr>
          <p:cNvPr id="4" name="Content Placeholder 2"/>
          <p:cNvSpPr>
            <a:spLocks noGrp="1"/>
          </p:cNvSpPr>
          <p:nvPr>
            <p:ph idx="1"/>
          </p:nvPr>
        </p:nvSpPr>
        <p:spPr>
          <a:xfrm>
            <a:off x="601972" y="1320525"/>
            <a:ext cx="5557255" cy="5149683"/>
          </a:xfrm>
        </p:spPr>
        <p:txBody>
          <a:bodyPr/>
          <a:lstStyle/>
          <a:p>
            <a:r>
              <a:rPr lang="en-GB" dirty="0" smtClean="0"/>
              <a:t>The </a:t>
            </a:r>
            <a:r>
              <a:rPr lang="en-GB" dirty="0" err="1" smtClean="0">
                <a:latin typeface="Rockwell"/>
                <a:cs typeface="Rockwell"/>
              </a:rPr>
              <a:t>GitFlow</a:t>
            </a:r>
            <a:r>
              <a:rPr lang="en-GB" dirty="0" smtClean="0"/>
              <a:t> model</a:t>
            </a:r>
          </a:p>
          <a:p>
            <a:r>
              <a:rPr lang="en-GB" dirty="0" smtClean="0"/>
              <a:t>Two main branches</a:t>
            </a:r>
          </a:p>
          <a:p>
            <a:pPr lvl="1"/>
            <a:r>
              <a:rPr lang="en-GB" i="1" dirty="0" smtClean="0"/>
              <a:t>Master</a:t>
            </a:r>
            <a:r>
              <a:rPr lang="en-GB" dirty="0" smtClean="0"/>
              <a:t>: production code</a:t>
            </a:r>
          </a:p>
          <a:p>
            <a:pPr lvl="1"/>
            <a:r>
              <a:rPr lang="en-GB" i="1" dirty="0" smtClean="0"/>
              <a:t>Develop</a:t>
            </a:r>
            <a:r>
              <a:rPr lang="en-GB" dirty="0" smtClean="0"/>
              <a:t>: latest development</a:t>
            </a:r>
          </a:p>
          <a:p>
            <a:r>
              <a:rPr lang="en-GB" dirty="0" smtClean="0"/>
              <a:t>Supporting branches</a:t>
            </a:r>
          </a:p>
          <a:p>
            <a:pPr lvl="1"/>
            <a:r>
              <a:rPr lang="en-GB" dirty="0" smtClean="0"/>
              <a:t>Feature branches</a:t>
            </a:r>
          </a:p>
          <a:p>
            <a:pPr lvl="1"/>
            <a:r>
              <a:rPr lang="en-GB" dirty="0" smtClean="0"/>
              <a:t>Hotfix branches</a:t>
            </a:r>
          </a:p>
          <a:p>
            <a:pPr lvl="1"/>
            <a:r>
              <a:rPr lang="en-GB" dirty="0" smtClean="0"/>
              <a:t>Release branch</a:t>
            </a:r>
          </a:p>
          <a:p>
            <a:r>
              <a:rPr lang="en-GB" dirty="0" smtClean="0"/>
              <a:t>Positive aspects</a:t>
            </a:r>
          </a:p>
          <a:p>
            <a:pPr lvl="1"/>
            <a:r>
              <a:rPr lang="en-GB" dirty="0" smtClean="0"/>
              <a:t>Popular workflow</a:t>
            </a:r>
          </a:p>
          <a:p>
            <a:r>
              <a:rPr lang="en-GB" dirty="0" smtClean="0"/>
              <a:t>Negative aspects</a:t>
            </a:r>
          </a:p>
          <a:p>
            <a:pPr lvl="1"/>
            <a:r>
              <a:rPr lang="en-GB" dirty="0" smtClean="0"/>
              <a:t>Still complex!</a:t>
            </a:r>
          </a:p>
        </p:txBody>
      </p:sp>
      <p:pic>
        <p:nvPicPr>
          <p:cNvPr id="3" name="Picture 2" descr="main-branches@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815" y="1232953"/>
            <a:ext cx="3462185" cy="5212728"/>
          </a:xfrm>
          <a:prstGeom prst="rect">
            <a:avLst/>
          </a:prstGeom>
        </p:spPr>
      </p:pic>
      <p:pic>
        <p:nvPicPr>
          <p:cNvPr id="5" name="Picture 4" descr="fb@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8996" y="1232953"/>
            <a:ext cx="2091166" cy="5613130"/>
          </a:xfrm>
          <a:prstGeom prst="rect">
            <a:avLst/>
          </a:prstGeom>
        </p:spPr>
      </p:pic>
      <p:pic>
        <p:nvPicPr>
          <p:cNvPr id="7" name="Picture 6" descr="hotfix-branches@2x.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284" y="1482183"/>
            <a:ext cx="3609069" cy="4865391"/>
          </a:xfrm>
          <a:prstGeom prst="rect">
            <a:avLst/>
          </a:prstGeom>
        </p:spPr>
      </p:pic>
      <p:pic>
        <p:nvPicPr>
          <p:cNvPr id="6" name="Picture 5" descr="git-model@2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3361" y="1729897"/>
            <a:ext cx="3860639" cy="5116186"/>
          </a:xfrm>
          <a:prstGeom prst="rect">
            <a:avLst/>
          </a:prstGeom>
        </p:spPr>
      </p:pic>
    </p:spTree>
    <p:extLst>
      <p:ext uri="{BB962C8B-B14F-4D97-AF65-F5344CB8AC3E}">
        <p14:creationId xmlns:p14="http://schemas.microsoft.com/office/powerpoint/2010/main" val="4234688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72" y="583666"/>
            <a:ext cx="7705725" cy="649287"/>
          </a:xfrm>
        </p:spPr>
        <p:txBody>
          <a:bodyPr/>
          <a:lstStyle/>
          <a:p>
            <a:r>
              <a:rPr lang="en-GB" dirty="0" smtClean="0"/>
              <a:t>Git workflows</a:t>
            </a:r>
            <a:endParaRPr lang="en-GB" dirty="0"/>
          </a:p>
        </p:txBody>
      </p:sp>
      <p:sp>
        <p:nvSpPr>
          <p:cNvPr id="4" name="Content Placeholder 2"/>
          <p:cNvSpPr>
            <a:spLocks noGrp="1"/>
          </p:cNvSpPr>
          <p:nvPr>
            <p:ph idx="1"/>
          </p:nvPr>
        </p:nvSpPr>
        <p:spPr>
          <a:xfrm>
            <a:off x="601972" y="1320525"/>
            <a:ext cx="8542028" cy="5149683"/>
          </a:xfrm>
        </p:spPr>
        <p:txBody>
          <a:bodyPr/>
          <a:lstStyle/>
          <a:p>
            <a:r>
              <a:rPr lang="en-GB" dirty="0" smtClean="0"/>
              <a:t>The </a:t>
            </a:r>
            <a:r>
              <a:rPr lang="en-GB" dirty="0" err="1" smtClean="0">
                <a:latin typeface="Rockwell"/>
                <a:cs typeface="Rockwell"/>
              </a:rPr>
              <a:t>GitHub</a:t>
            </a:r>
            <a:r>
              <a:rPr lang="en-GB" dirty="0" smtClean="0">
                <a:latin typeface="Rockwell"/>
                <a:cs typeface="Rockwell"/>
              </a:rPr>
              <a:t> Flow </a:t>
            </a:r>
            <a:r>
              <a:rPr lang="en-GB" dirty="0" smtClean="0"/>
              <a:t>model as a reaction</a:t>
            </a:r>
          </a:p>
          <a:p>
            <a:pPr lvl="1"/>
            <a:r>
              <a:rPr lang="en-GB" dirty="0" smtClean="0"/>
              <a:t>Master branch</a:t>
            </a:r>
          </a:p>
          <a:p>
            <a:pPr lvl="1"/>
            <a:r>
              <a:rPr lang="en-GB" dirty="0" smtClean="0"/>
              <a:t>Feature branches</a:t>
            </a:r>
          </a:p>
          <a:p>
            <a:r>
              <a:rPr lang="en-GB" dirty="0" err="1">
                <a:latin typeface="Rockwell"/>
                <a:cs typeface="Rockwell"/>
              </a:rPr>
              <a:t>GitHub</a:t>
            </a:r>
            <a:r>
              <a:rPr lang="en-GB" dirty="0">
                <a:latin typeface="Rockwell"/>
                <a:cs typeface="Rockwell"/>
              </a:rPr>
              <a:t> </a:t>
            </a:r>
            <a:r>
              <a:rPr lang="en-GB" dirty="0" smtClean="0">
                <a:latin typeface="Rockwell"/>
                <a:cs typeface="Rockwell"/>
              </a:rPr>
              <a:t>Flow </a:t>
            </a:r>
            <a:r>
              <a:rPr lang="en-GB" dirty="0" smtClean="0">
                <a:cs typeface="Rockwell"/>
              </a:rPr>
              <a:t>assumes you are able to deploy every time you merge a feature branch</a:t>
            </a:r>
            <a:endParaRPr lang="en-GB" dirty="0" smtClean="0"/>
          </a:p>
          <a:p>
            <a:r>
              <a:rPr lang="en-GB" dirty="0" smtClean="0"/>
              <a:t>Simplification and reduction of branch types</a:t>
            </a:r>
          </a:p>
          <a:p>
            <a:r>
              <a:rPr lang="en-GB" dirty="0" smtClean="0">
                <a:latin typeface="Rockwell"/>
                <a:cs typeface="Rockwell"/>
              </a:rPr>
              <a:t>GitLab Flow </a:t>
            </a:r>
            <a:r>
              <a:rPr lang="en-GB" dirty="0" smtClean="0"/>
              <a:t>simplifies this even more</a:t>
            </a:r>
          </a:p>
          <a:p>
            <a:r>
              <a:rPr lang="en-GB" dirty="0" smtClean="0"/>
              <a:t>Confusion: different repository managers use different terminology for merging!</a:t>
            </a:r>
          </a:p>
          <a:p>
            <a:pPr lvl="1"/>
            <a:r>
              <a:rPr lang="en-GB" dirty="0" err="1" smtClean="0"/>
              <a:t>Gitlab</a:t>
            </a:r>
            <a:r>
              <a:rPr lang="en-GB" dirty="0" smtClean="0"/>
              <a:t> and </a:t>
            </a:r>
            <a:r>
              <a:rPr lang="en-GB" dirty="0" err="1" smtClean="0"/>
              <a:t>Gitorious</a:t>
            </a:r>
            <a:r>
              <a:rPr lang="en-GB" dirty="0" smtClean="0"/>
              <a:t>: merge request</a:t>
            </a:r>
          </a:p>
          <a:p>
            <a:pPr lvl="1"/>
            <a:r>
              <a:rPr lang="en-GB" dirty="0" err="1" smtClean="0"/>
              <a:t>GitHub</a:t>
            </a:r>
            <a:r>
              <a:rPr lang="en-GB" dirty="0" smtClean="0"/>
              <a:t> and </a:t>
            </a:r>
            <a:r>
              <a:rPr lang="en-GB" dirty="0" err="1" smtClean="0"/>
              <a:t>BitBucket</a:t>
            </a:r>
            <a:r>
              <a:rPr lang="en-GB" dirty="0" smtClean="0"/>
              <a:t>: pull request</a:t>
            </a:r>
          </a:p>
        </p:txBody>
      </p:sp>
    </p:spTree>
    <p:extLst>
      <p:ext uri="{BB962C8B-B14F-4D97-AF65-F5344CB8AC3E}">
        <p14:creationId xmlns:p14="http://schemas.microsoft.com/office/powerpoint/2010/main" val="26748513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42987" y="1557338"/>
            <a:ext cx="5557255" cy="5149683"/>
          </a:xfrm>
        </p:spPr>
        <p:txBody>
          <a:bodyPr/>
          <a:lstStyle/>
          <a:p>
            <a:r>
              <a:rPr lang="en-GB" dirty="0" smtClean="0"/>
              <a:t>‘On the Road’ by Jack Kerouac</a:t>
            </a:r>
          </a:p>
          <a:p>
            <a:r>
              <a:rPr lang="en-GB" dirty="0" smtClean="0"/>
              <a:t>Job description: you are the publisher of the book and you have received the first chapter.</a:t>
            </a:r>
          </a:p>
          <a:p>
            <a:pPr marL="457200" indent="-457200">
              <a:buFont typeface="+mj-lt"/>
              <a:buAutoNum type="arabicPeriod"/>
            </a:pPr>
            <a:r>
              <a:rPr lang="en-GB" dirty="0" smtClean="0"/>
              <a:t>You will request different chapters to complete the book.</a:t>
            </a:r>
          </a:p>
          <a:p>
            <a:pPr marL="457200" indent="-457200">
              <a:buFont typeface="+mj-lt"/>
              <a:buAutoNum type="arabicPeriod"/>
            </a:pPr>
            <a:r>
              <a:rPr lang="en-GB" dirty="0" smtClean="0"/>
              <a:t>We will have the </a:t>
            </a:r>
            <a:r>
              <a:rPr lang="en-GB" dirty="0" smtClean="0">
                <a:latin typeface="Monaco"/>
                <a:cs typeface="Monaco"/>
              </a:rPr>
              <a:t>master</a:t>
            </a:r>
            <a:r>
              <a:rPr lang="en-GB" dirty="0" smtClean="0"/>
              <a:t> branch for the title and chapter 1</a:t>
            </a:r>
          </a:p>
          <a:p>
            <a:pPr marL="457200" indent="-457200">
              <a:buFont typeface="+mj-lt"/>
              <a:buAutoNum type="arabicPeriod"/>
            </a:pPr>
            <a:r>
              <a:rPr lang="en-GB" dirty="0" smtClean="0"/>
              <a:t>We will </a:t>
            </a:r>
            <a:r>
              <a:rPr lang="en-GB" b="1" dirty="0" smtClean="0"/>
              <a:t>create</a:t>
            </a:r>
            <a:r>
              <a:rPr lang="en-GB" dirty="0" smtClean="0"/>
              <a:t> one branch for</a:t>
            </a:r>
          </a:p>
          <a:p>
            <a:pPr marL="914400" lvl="1" indent="-514350">
              <a:buFont typeface="+mj-lt"/>
              <a:buAutoNum type="romanUcPeriod"/>
            </a:pPr>
            <a:r>
              <a:rPr lang="en-GB" dirty="0" smtClean="0"/>
              <a:t>chapter 2 in the command line</a:t>
            </a:r>
          </a:p>
          <a:p>
            <a:pPr marL="914400" lvl="1" indent="-514350">
              <a:buFont typeface="+mj-lt"/>
              <a:buAutoNum type="romanUcPeriod"/>
            </a:pPr>
            <a:r>
              <a:rPr lang="en-GB" dirty="0" smtClean="0"/>
              <a:t>chapter 3 in GitLab</a:t>
            </a:r>
          </a:p>
          <a:p>
            <a:pPr marL="914400" lvl="1" indent="-514350">
              <a:buFont typeface="+mj-lt"/>
              <a:buAutoNum type="romanUcPeriod"/>
            </a:pPr>
            <a:r>
              <a:rPr lang="en-GB" dirty="0" smtClean="0"/>
              <a:t>chapter 4 in Eclipse</a:t>
            </a:r>
          </a:p>
          <a:p>
            <a:endParaRPr lang="en-GB" dirty="0" smtClean="0"/>
          </a:p>
        </p:txBody>
      </p:sp>
      <p:sp>
        <p:nvSpPr>
          <p:cNvPr id="7" name="Title 1"/>
          <p:cNvSpPr>
            <a:spLocks noGrp="1"/>
          </p:cNvSpPr>
          <p:nvPr>
            <p:ph type="title"/>
          </p:nvPr>
        </p:nvSpPr>
        <p:spPr>
          <a:xfrm>
            <a:off x="1042988" y="836613"/>
            <a:ext cx="7705725" cy="649287"/>
          </a:xfrm>
        </p:spPr>
        <p:txBody>
          <a:bodyPr/>
          <a:lstStyle/>
          <a:p>
            <a:r>
              <a:rPr lang="en-GB" dirty="0" smtClean="0"/>
              <a:t>Practicing Git workflows: branching</a:t>
            </a:r>
            <a:endParaRPr lang="en-GB" dirty="0"/>
          </a:p>
        </p:txBody>
      </p:sp>
      <p:pic>
        <p:nvPicPr>
          <p:cNvPr id="2" name="Picture 1" descr="978014118267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243" y="1557339"/>
            <a:ext cx="2422161" cy="3721997"/>
          </a:xfrm>
          <a:prstGeom prst="rect">
            <a:avLst/>
          </a:prstGeom>
        </p:spPr>
      </p:pic>
    </p:spTree>
    <p:extLst>
      <p:ext uri="{BB962C8B-B14F-4D97-AF65-F5344CB8AC3E}">
        <p14:creationId xmlns:p14="http://schemas.microsoft.com/office/powerpoint/2010/main" val="28923786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203" y="928698"/>
            <a:ext cx="8045797" cy="649287"/>
          </a:xfrm>
        </p:spPr>
        <p:txBody>
          <a:bodyPr/>
          <a:lstStyle/>
          <a:p>
            <a:r>
              <a:rPr lang="en-GB" sz="6000" dirty="0" smtClean="0"/>
              <a:t>Break: 10 minutes</a:t>
            </a:r>
            <a:endParaRPr lang="en-GB" sz="6000" dirty="0"/>
          </a:p>
        </p:txBody>
      </p:sp>
      <p:pic>
        <p:nvPicPr>
          <p:cNvPr id="4" name="Picture 3" descr="cup-of-tea-free-clip-ar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2906667"/>
            <a:ext cx="2489200" cy="2055858"/>
          </a:xfrm>
          <a:prstGeom prst="rect">
            <a:avLst/>
          </a:prstGeom>
        </p:spPr>
      </p:pic>
    </p:spTree>
    <p:extLst>
      <p:ext uri="{BB962C8B-B14F-4D97-AF65-F5344CB8AC3E}">
        <p14:creationId xmlns:p14="http://schemas.microsoft.com/office/powerpoint/2010/main" val="27400524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43" y="1015471"/>
            <a:ext cx="7294478" cy="885640"/>
          </a:xfrm>
        </p:spPr>
        <p:txBody>
          <a:bodyPr/>
          <a:lstStyle/>
          <a:p>
            <a:r>
              <a:rPr lang="en-GB" sz="6000" dirty="0" smtClean="0"/>
              <a:t>Code reviews</a:t>
            </a:r>
            <a:endParaRPr lang="en-GB" sz="6000" dirty="0"/>
          </a:p>
        </p:txBody>
      </p:sp>
      <p:pic>
        <p:nvPicPr>
          <p:cNvPr id="5" name="Picture 4" descr="Untitled.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40" y="2623512"/>
            <a:ext cx="8042171" cy="3004125"/>
          </a:xfrm>
          <a:prstGeom prst="rect">
            <a:avLst/>
          </a:prstGeom>
        </p:spPr>
      </p:pic>
    </p:spTree>
    <p:extLst>
      <p:ext uri="{BB962C8B-B14F-4D97-AF65-F5344CB8AC3E}">
        <p14:creationId xmlns:p14="http://schemas.microsoft.com/office/powerpoint/2010/main" val="23973799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reviews</a:t>
            </a:r>
            <a:endParaRPr lang="en-GB" dirty="0"/>
          </a:p>
        </p:txBody>
      </p:sp>
      <p:sp>
        <p:nvSpPr>
          <p:cNvPr id="3" name="Content Placeholder 2"/>
          <p:cNvSpPr>
            <a:spLocks noGrp="1"/>
          </p:cNvSpPr>
          <p:nvPr>
            <p:ph idx="1"/>
          </p:nvPr>
        </p:nvSpPr>
        <p:spPr>
          <a:xfrm>
            <a:off x="1042988" y="1557338"/>
            <a:ext cx="8101012" cy="5300662"/>
          </a:xfrm>
        </p:spPr>
        <p:txBody>
          <a:bodyPr/>
          <a:lstStyle/>
          <a:p>
            <a:r>
              <a:rPr lang="en-GB" dirty="0" smtClean="0"/>
              <a:t>Having the coder reviewed by somebody else is good</a:t>
            </a:r>
          </a:p>
          <a:p>
            <a:r>
              <a:rPr lang="en-GB" dirty="0" smtClean="0"/>
              <a:t>It can be done in several ways:</a:t>
            </a:r>
          </a:p>
          <a:p>
            <a:pPr lvl="1"/>
            <a:r>
              <a:rPr lang="en-GB" dirty="0" smtClean="0"/>
              <a:t>Formal meeting with a projector and code is checked line by line</a:t>
            </a:r>
          </a:p>
          <a:p>
            <a:pPr lvl="1"/>
            <a:r>
              <a:rPr lang="en-GB" dirty="0" smtClean="0"/>
              <a:t>‘Over the shoulder’ </a:t>
            </a:r>
          </a:p>
          <a:p>
            <a:pPr lvl="1"/>
            <a:r>
              <a:rPr lang="en-GB" dirty="0" smtClean="0"/>
              <a:t>Email</a:t>
            </a:r>
          </a:p>
          <a:p>
            <a:pPr lvl="1"/>
            <a:r>
              <a:rPr lang="en-GB" dirty="0" smtClean="0"/>
              <a:t>Pair programming</a:t>
            </a:r>
          </a:p>
          <a:p>
            <a:pPr lvl="1"/>
            <a:r>
              <a:rPr lang="en-GB" u="sng" dirty="0" smtClean="0"/>
              <a:t>Tool based</a:t>
            </a:r>
          </a:p>
          <a:p>
            <a:r>
              <a:rPr lang="en-GB" dirty="0"/>
              <a:t>It improves the quality, readability and maintainability of </a:t>
            </a:r>
            <a:r>
              <a:rPr lang="en-GB" dirty="0" smtClean="0"/>
              <a:t>software. </a:t>
            </a:r>
          </a:p>
          <a:p>
            <a:r>
              <a:rPr lang="en-GB" dirty="0" smtClean="0"/>
              <a:t>It </a:t>
            </a:r>
            <a:r>
              <a:rPr lang="en-GB" dirty="0"/>
              <a:t>has an average of </a:t>
            </a:r>
            <a:r>
              <a:rPr lang="en-GB" dirty="0" smtClean="0"/>
              <a:t>60% </a:t>
            </a:r>
            <a:r>
              <a:rPr lang="en-GB" dirty="0"/>
              <a:t>of </a:t>
            </a:r>
            <a:r>
              <a:rPr lang="en-GB" dirty="0" smtClean="0"/>
              <a:t>defect removal </a:t>
            </a:r>
            <a:r>
              <a:rPr lang="en-GB" dirty="0"/>
              <a:t>rate (even 85%</a:t>
            </a:r>
            <a:r>
              <a:rPr lang="en-GB" dirty="0" smtClean="0"/>
              <a:t>) vs. 25% of unit testing</a:t>
            </a:r>
          </a:p>
        </p:txBody>
      </p:sp>
    </p:spTree>
    <p:extLst>
      <p:ext uri="{BB962C8B-B14F-4D97-AF65-F5344CB8AC3E}">
        <p14:creationId xmlns:p14="http://schemas.microsoft.com/office/powerpoint/2010/main" val="38293253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Unit Roadmap (Weeks 2-10)</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2492089"/>
              </p:ext>
            </p:extLst>
          </p:nvPr>
        </p:nvGraphicFramePr>
        <p:xfrm>
          <a:off x="1127654" y="1226882"/>
          <a:ext cx="7705725" cy="475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04904635"/>
              </p:ext>
            </p:extLst>
          </p:nvPr>
        </p:nvGraphicFramePr>
        <p:xfrm>
          <a:off x="357719" y="5793293"/>
          <a:ext cx="7889874" cy="370840"/>
        </p:xfrm>
        <a:graphic>
          <a:graphicData uri="http://schemas.openxmlformats.org/drawingml/2006/table">
            <a:tbl>
              <a:tblPr firstCol="1" bandCol="1">
                <a:tableStyleId>{1FECB4D8-DB02-4DC6-A0A2-4F2EBAE1DC90}</a:tableStyleId>
              </a:tblPr>
              <a:tblGrid>
                <a:gridCol w="771522"/>
                <a:gridCol w="790928"/>
                <a:gridCol w="790928"/>
                <a:gridCol w="790928"/>
                <a:gridCol w="790928"/>
                <a:gridCol w="790928"/>
                <a:gridCol w="790928"/>
                <a:gridCol w="790928"/>
                <a:gridCol w="790928"/>
                <a:gridCol w="790928"/>
              </a:tblGrid>
              <a:tr h="370840">
                <a:tc>
                  <a:txBody>
                    <a:bodyPr/>
                    <a:lstStyle/>
                    <a:p>
                      <a:r>
                        <a:rPr lang="en-GB" dirty="0" smtClean="0"/>
                        <a:t>Week</a:t>
                      </a:r>
                      <a:endParaRPr lang="en-GB" dirty="0"/>
                    </a:p>
                  </a:txBody>
                  <a:tcPr/>
                </a:tc>
                <a:tc>
                  <a:txBody>
                    <a:bodyPr/>
                    <a:lstStyle/>
                    <a:p>
                      <a:pPr algn="ctr"/>
                      <a:r>
                        <a:rPr lang="en-GB" dirty="0" smtClean="0"/>
                        <a:t>2</a:t>
                      </a:r>
                      <a:endParaRPr lang="en-GB" dirty="0"/>
                    </a:p>
                  </a:txBody>
                  <a:tcPr/>
                </a:tc>
                <a:tc>
                  <a:txBody>
                    <a:bodyPr/>
                    <a:lstStyle/>
                    <a:p>
                      <a:pPr algn="ctr"/>
                      <a:r>
                        <a:rPr lang="en-GB" dirty="0" smtClean="0"/>
                        <a:t>3</a:t>
                      </a:r>
                      <a:endParaRPr lang="en-GB" dirty="0"/>
                    </a:p>
                  </a:txBody>
                  <a:tcPr/>
                </a:tc>
                <a:tc>
                  <a:txBody>
                    <a:bodyPr/>
                    <a:lstStyle/>
                    <a:p>
                      <a:pPr algn="ctr"/>
                      <a:r>
                        <a:rPr lang="en-GB" dirty="0" smtClean="0"/>
                        <a:t>4</a:t>
                      </a:r>
                      <a:endParaRPr lang="en-GB" dirty="0"/>
                    </a:p>
                  </a:txBody>
                  <a:tcPr/>
                </a:tc>
                <a:tc>
                  <a:txBody>
                    <a:bodyPr/>
                    <a:lstStyle/>
                    <a:p>
                      <a:pPr algn="ctr"/>
                      <a:r>
                        <a:rPr lang="en-GB" dirty="0" smtClean="0"/>
                        <a:t>5</a:t>
                      </a:r>
                      <a:endParaRPr lang="en-GB" dirty="0"/>
                    </a:p>
                  </a:txBody>
                  <a:tcPr/>
                </a:tc>
                <a:tc>
                  <a:txBody>
                    <a:bodyPr/>
                    <a:lstStyle/>
                    <a:p>
                      <a:pPr algn="ctr"/>
                      <a:r>
                        <a:rPr lang="en-GB" dirty="0" smtClean="0"/>
                        <a:t>6</a:t>
                      </a:r>
                      <a:endParaRPr lang="en-GB" dirty="0"/>
                    </a:p>
                  </a:txBody>
                  <a:tcPr/>
                </a:tc>
                <a:tc>
                  <a:txBody>
                    <a:bodyPr/>
                    <a:lstStyle/>
                    <a:p>
                      <a:pPr algn="ctr"/>
                      <a:r>
                        <a:rPr lang="en-GB" dirty="0" smtClean="0"/>
                        <a:t>7</a:t>
                      </a:r>
                      <a:endParaRPr lang="en-GB" dirty="0"/>
                    </a:p>
                  </a:txBody>
                  <a:tcPr/>
                </a:tc>
                <a:tc>
                  <a:txBody>
                    <a:bodyPr/>
                    <a:lstStyle/>
                    <a:p>
                      <a:pPr algn="ctr"/>
                      <a:r>
                        <a:rPr lang="en-GB" dirty="0" smtClean="0"/>
                        <a:t>8</a:t>
                      </a:r>
                      <a:endParaRPr lang="en-GB" dirty="0"/>
                    </a:p>
                  </a:txBody>
                  <a:tcPr/>
                </a:tc>
                <a:tc>
                  <a:txBody>
                    <a:bodyPr/>
                    <a:lstStyle/>
                    <a:p>
                      <a:pPr algn="ctr"/>
                      <a:r>
                        <a:rPr lang="en-GB" dirty="0" smtClean="0"/>
                        <a:t>9</a:t>
                      </a:r>
                      <a:endParaRPr lang="en-GB" dirty="0"/>
                    </a:p>
                  </a:txBody>
                  <a:tcPr/>
                </a:tc>
                <a:tc>
                  <a:txBody>
                    <a:bodyPr/>
                    <a:lstStyle/>
                    <a:p>
                      <a:pPr algn="ctr"/>
                      <a:r>
                        <a:rPr lang="en-GB" dirty="0" smtClean="0"/>
                        <a:t>10</a:t>
                      </a:r>
                      <a:endParaRPr lang="en-GB" dirty="0"/>
                    </a:p>
                  </a:txBody>
                  <a:tcPr/>
                </a:tc>
              </a:tr>
            </a:tbl>
          </a:graphicData>
        </a:graphic>
      </p:graphicFrame>
      <p:sp>
        <p:nvSpPr>
          <p:cNvPr id="5" name="Rectangle 4"/>
          <p:cNvSpPr/>
          <p:nvPr/>
        </p:nvSpPr>
        <p:spPr>
          <a:xfrm>
            <a:off x="2709333" y="2417704"/>
            <a:ext cx="780814" cy="3746429"/>
          </a:xfrm>
          <a:prstGeom prst="rect">
            <a:avLst/>
          </a:prstGeom>
          <a:solidFill>
            <a:schemeClr val="accent3">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5258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review: what to report</a:t>
            </a:r>
            <a:endParaRPr lang="en-GB" dirty="0"/>
          </a:p>
        </p:txBody>
      </p:sp>
      <p:sp>
        <p:nvSpPr>
          <p:cNvPr id="3" name="Content Placeholder 2"/>
          <p:cNvSpPr>
            <a:spLocks noGrp="1"/>
          </p:cNvSpPr>
          <p:nvPr>
            <p:ph idx="1"/>
          </p:nvPr>
        </p:nvSpPr>
        <p:spPr>
          <a:xfrm>
            <a:off x="1042988" y="1557338"/>
            <a:ext cx="8101012" cy="5300662"/>
          </a:xfrm>
        </p:spPr>
        <p:txBody>
          <a:bodyPr/>
          <a:lstStyle/>
          <a:p>
            <a:r>
              <a:rPr lang="en-GB" dirty="0" smtClean="0"/>
              <a:t>Code review rates should be between 200 and 400 lines of code per hour</a:t>
            </a:r>
          </a:p>
          <a:p>
            <a:r>
              <a:rPr lang="en-GB" dirty="0" smtClean="0"/>
              <a:t>What sort of issues?</a:t>
            </a:r>
          </a:p>
          <a:p>
            <a:pPr lvl="1"/>
            <a:r>
              <a:rPr lang="en-GB" dirty="0" smtClean="0"/>
              <a:t>Design issues</a:t>
            </a:r>
          </a:p>
          <a:p>
            <a:pPr lvl="1"/>
            <a:r>
              <a:rPr lang="en-GB" dirty="0" smtClean="0"/>
              <a:t>Possible errors</a:t>
            </a:r>
          </a:p>
          <a:p>
            <a:pPr lvl="1"/>
            <a:r>
              <a:rPr lang="en-GB" dirty="0" smtClean="0"/>
              <a:t>Coding style issues</a:t>
            </a:r>
          </a:p>
          <a:p>
            <a:pPr lvl="1"/>
            <a:r>
              <a:rPr lang="en-GB" dirty="0" smtClean="0"/>
              <a:t>Testing issues</a:t>
            </a:r>
          </a:p>
          <a:p>
            <a:pPr lvl="1"/>
            <a:r>
              <a:rPr lang="en-GB" dirty="0" smtClean="0"/>
              <a:t>Rewards: positive comments</a:t>
            </a:r>
          </a:p>
          <a:p>
            <a:r>
              <a:rPr lang="en-GB" dirty="0" smtClean="0"/>
              <a:t>How to do the reviews?</a:t>
            </a:r>
          </a:p>
          <a:p>
            <a:pPr lvl="1"/>
            <a:r>
              <a:rPr lang="en-GB" dirty="0" smtClean="0"/>
              <a:t>Be nice</a:t>
            </a:r>
          </a:p>
          <a:p>
            <a:pPr lvl="1"/>
            <a:r>
              <a:rPr lang="en-GB" dirty="0" smtClean="0"/>
              <a:t>Be constructive (somebody else will look at yours!)</a:t>
            </a:r>
          </a:p>
          <a:p>
            <a:r>
              <a:rPr lang="en-GB" dirty="0"/>
              <a:t>It’s good for your own soft </a:t>
            </a:r>
            <a:r>
              <a:rPr lang="en-GB" dirty="0" smtClean="0"/>
              <a:t>skills</a:t>
            </a:r>
            <a:endParaRPr lang="en-GB" dirty="0"/>
          </a:p>
        </p:txBody>
      </p:sp>
    </p:spTree>
    <p:extLst>
      <p:ext uri="{BB962C8B-B14F-4D97-AF65-F5344CB8AC3E}">
        <p14:creationId xmlns:p14="http://schemas.microsoft.com/office/powerpoint/2010/main" val="34752734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reviews in the GitLab workflows</a:t>
            </a:r>
            <a:endParaRPr lang="en-GB" dirty="0"/>
          </a:p>
        </p:txBody>
      </p:sp>
      <p:sp>
        <p:nvSpPr>
          <p:cNvPr id="3" name="Content Placeholder 2"/>
          <p:cNvSpPr>
            <a:spLocks noGrp="1"/>
          </p:cNvSpPr>
          <p:nvPr>
            <p:ph idx="1"/>
          </p:nvPr>
        </p:nvSpPr>
        <p:spPr>
          <a:xfrm>
            <a:off x="1042988" y="1557338"/>
            <a:ext cx="7705725" cy="2942583"/>
          </a:xfrm>
        </p:spPr>
        <p:txBody>
          <a:bodyPr/>
          <a:lstStyle/>
          <a:p>
            <a:r>
              <a:rPr lang="en-GB" dirty="0"/>
              <a:t>GitLab provides a online platform to discuss the code</a:t>
            </a:r>
          </a:p>
          <a:p>
            <a:r>
              <a:rPr lang="en-GB" dirty="0" smtClean="0"/>
              <a:t>Code reviews on merge requests</a:t>
            </a:r>
          </a:p>
          <a:p>
            <a:pPr marL="914400" lvl="1" indent="-457200">
              <a:buFont typeface="+mj-lt"/>
              <a:buAutoNum type="arabicPeriod"/>
            </a:pPr>
            <a:r>
              <a:rPr lang="en-GB" dirty="0" smtClean="0"/>
              <a:t>Assign the request to somebody else</a:t>
            </a:r>
          </a:p>
          <a:p>
            <a:pPr marL="914400" lvl="1" indent="-457200">
              <a:buFont typeface="+mj-lt"/>
              <a:buAutoNum type="arabicPeriod"/>
            </a:pPr>
            <a:r>
              <a:rPr lang="en-GB" dirty="0" smtClean="0"/>
              <a:t>This person will verify(through code reviews)</a:t>
            </a:r>
          </a:p>
          <a:p>
            <a:pPr marL="1371600" lvl="2" indent="-514350">
              <a:buFont typeface="+mj-lt"/>
              <a:buAutoNum type="romanUcPeriod"/>
            </a:pPr>
            <a:r>
              <a:rPr lang="en-GB" dirty="0" smtClean="0"/>
              <a:t>If happy with request they accept the merge</a:t>
            </a:r>
          </a:p>
          <a:p>
            <a:pPr marL="1371600" lvl="2" indent="-514350">
              <a:buFont typeface="+mj-lt"/>
              <a:buAutoNum type="romanUcPeriod"/>
            </a:pPr>
            <a:r>
              <a:rPr lang="en-GB" dirty="0" smtClean="0"/>
              <a:t>If not they may require further work</a:t>
            </a:r>
          </a:p>
        </p:txBody>
      </p:sp>
      <p:pic>
        <p:nvPicPr>
          <p:cNvPr id="4" name="Picture 3" descr="merge_reque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145" y="4193356"/>
            <a:ext cx="3593133" cy="2872667"/>
          </a:xfrm>
          <a:prstGeom prst="rect">
            <a:avLst/>
          </a:prstGeom>
        </p:spPr>
      </p:pic>
      <p:pic>
        <p:nvPicPr>
          <p:cNvPr id="5" name="Picture 4" descr="close_issue_m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809" y="4193356"/>
            <a:ext cx="3593133" cy="2872667"/>
          </a:xfrm>
          <a:prstGeom prst="rect">
            <a:avLst/>
          </a:prstGeom>
        </p:spPr>
      </p:pic>
      <p:sp>
        <p:nvSpPr>
          <p:cNvPr id="6" name="Oval 5"/>
          <p:cNvSpPr/>
          <p:nvPr/>
        </p:nvSpPr>
        <p:spPr>
          <a:xfrm>
            <a:off x="1445086" y="5036409"/>
            <a:ext cx="481695" cy="47079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1</a:t>
            </a:r>
            <a:endParaRPr lang="en-US" sz="2800" dirty="0"/>
          </a:p>
        </p:txBody>
      </p:sp>
      <p:sp>
        <p:nvSpPr>
          <p:cNvPr id="7" name="Oval 6"/>
          <p:cNvSpPr/>
          <p:nvPr/>
        </p:nvSpPr>
        <p:spPr>
          <a:xfrm>
            <a:off x="5311044" y="5036409"/>
            <a:ext cx="481695" cy="47079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2</a:t>
            </a:r>
          </a:p>
        </p:txBody>
      </p:sp>
    </p:spTree>
    <p:extLst>
      <p:ext uri="{BB962C8B-B14F-4D97-AF65-F5344CB8AC3E}">
        <p14:creationId xmlns:p14="http://schemas.microsoft.com/office/powerpoint/2010/main" val="409701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42987" y="1557338"/>
            <a:ext cx="5557255" cy="5149683"/>
          </a:xfrm>
        </p:spPr>
        <p:txBody>
          <a:bodyPr/>
          <a:lstStyle/>
          <a:p>
            <a:r>
              <a:rPr lang="en-GB" dirty="0" smtClean="0">
                <a:solidFill>
                  <a:schemeClr val="accent4">
                    <a:lumMod val="90000"/>
                  </a:schemeClr>
                </a:solidFill>
              </a:rPr>
              <a:t>‘On the Road’ by Jack Kerouac</a:t>
            </a:r>
          </a:p>
          <a:p>
            <a:r>
              <a:rPr lang="en-GB" dirty="0" smtClean="0">
                <a:solidFill>
                  <a:schemeClr val="accent4">
                    <a:lumMod val="90000"/>
                  </a:schemeClr>
                </a:solidFill>
              </a:rPr>
              <a:t>Job description: you are the publisher of the book and you have received the first chapter.</a:t>
            </a:r>
          </a:p>
          <a:p>
            <a:pPr marL="457200" indent="-457200">
              <a:buFont typeface="+mj-lt"/>
              <a:buAutoNum type="arabicPeriod"/>
            </a:pPr>
            <a:r>
              <a:rPr lang="en-GB" dirty="0" smtClean="0">
                <a:solidFill>
                  <a:schemeClr val="accent4">
                    <a:lumMod val="90000"/>
                  </a:schemeClr>
                </a:solidFill>
              </a:rPr>
              <a:t>You will request different chapters to complete the book.</a:t>
            </a:r>
          </a:p>
          <a:p>
            <a:pPr marL="457200" indent="-457200">
              <a:buFont typeface="+mj-lt"/>
              <a:buAutoNum type="arabicPeriod"/>
            </a:pPr>
            <a:r>
              <a:rPr lang="en-GB" dirty="0" smtClean="0">
                <a:solidFill>
                  <a:schemeClr val="accent4">
                    <a:lumMod val="90000"/>
                  </a:schemeClr>
                </a:solidFill>
              </a:rPr>
              <a:t>We will have the </a:t>
            </a:r>
            <a:r>
              <a:rPr lang="en-GB" dirty="0" smtClean="0">
                <a:solidFill>
                  <a:schemeClr val="accent4">
                    <a:lumMod val="90000"/>
                  </a:schemeClr>
                </a:solidFill>
                <a:latin typeface="Monaco"/>
                <a:cs typeface="Monaco"/>
              </a:rPr>
              <a:t>master</a:t>
            </a:r>
            <a:r>
              <a:rPr lang="en-GB" dirty="0" smtClean="0">
                <a:solidFill>
                  <a:schemeClr val="accent4">
                    <a:lumMod val="90000"/>
                  </a:schemeClr>
                </a:solidFill>
              </a:rPr>
              <a:t> branch for the title and chapter 1</a:t>
            </a:r>
          </a:p>
          <a:p>
            <a:pPr marL="457200" indent="-457200">
              <a:buFont typeface="+mj-lt"/>
              <a:buAutoNum type="arabicPeriod"/>
            </a:pPr>
            <a:r>
              <a:rPr lang="en-GB" dirty="0" smtClean="0"/>
              <a:t>We will </a:t>
            </a:r>
            <a:r>
              <a:rPr lang="en-GB" b="1" dirty="0" smtClean="0"/>
              <a:t>merge</a:t>
            </a:r>
            <a:endParaRPr lang="en-GB" dirty="0" smtClean="0"/>
          </a:p>
          <a:p>
            <a:pPr marL="914400" lvl="1" indent="-514350">
              <a:buFont typeface="+mj-lt"/>
              <a:buAutoNum type="romanUcPeriod"/>
            </a:pPr>
            <a:r>
              <a:rPr lang="en-GB" dirty="0" smtClean="0"/>
              <a:t>chapter 2 from GitLab</a:t>
            </a:r>
          </a:p>
          <a:p>
            <a:pPr marL="914400" lvl="1" indent="-514350">
              <a:buFont typeface="+mj-lt"/>
              <a:buAutoNum type="romanUcPeriod"/>
            </a:pPr>
            <a:r>
              <a:rPr lang="en-GB" dirty="0" smtClean="0"/>
              <a:t>chapter 3 from the command line</a:t>
            </a:r>
          </a:p>
          <a:p>
            <a:pPr marL="914400" lvl="1" indent="-514350">
              <a:buFont typeface="+mj-lt"/>
              <a:buAutoNum type="romanUcPeriod"/>
            </a:pPr>
            <a:r>
              <a:rPr lang="en-GB" dirty="0" smtClean="0"/>
              <a:t>chapter 4 from Eclipse</a:t>
            </a:r>
          </a:p>
          <a:p>
            <a:endParaRPr lang="en-GB" dirty="0" smtClean="0"/>
          </a:p>
        </p:txBody>
      </p:sp>
      <p:sp>
        <p:nvSpPr>
          <p:cNvPr id="7" name="Title 1"/>
          <p:cNvSpPr>
            <a:spLocks noGrp="1"/>
          </p:cNvSpPr>
          <p:nvPr>
            <p:ph type="title"/>
          </p:nvPr>
        </p:nvSpPr>
        <p:spPr>
          <a:xfrm>
            <a:off x="1042988" y="836613"/>
            <a:ext cx="7705725" cy="649287"/>
          </a:xfrm>
        </p:spPr>
        <p:txBody>
          <a:bodyPr/>
          <a:lstStyle/>
          <a:p>
            <a:r>
              <a:rPr lang="en-GB" dirty="0" smtClean="0"/>
              <a:t>Practicing Git workflows: merging</a:t>
            </a:r>
            <a:endParaRPr lang="en-GB" dirty="0"/>
          </a:p>
        </p:txBody>
      </p:sp>
      <p:pic>
        <p:nvPicPr>
          <p:cNvPr id="2" name="Picture 1" descr="978014118267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243" y="1557339"/>
            <a:ext cx="2422161" cy="3721997"/>
          </a:xfrm>
          <a:prstGeom prst="rect">
            <a:avLst/>
          </a:prstGeom>
        </p:spPr>
      </p:pic>
    </p:spTree>
    <p:extLst>
      <p:ext uri="{BB962C8B-B14F-4D97-AF65-F5344CB8AC3E}">
        <p14:creationId xmlns:p14="http://schemas.microsoft.com/office/powerpoint/2010/main" val="21673032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a:t>
            </a:r>
            <a:endParaRPr lang="en-GB" dirty="0"/>
          </a:p>
        </p:txBody>
      </p:sp>
      <p:sp>
        <p:nvSpPr>
          <p:cNvPr id="3" name="Content Placeholder 2"/>
          <p:cNvSpPr>
            <a:spLocks noGrp="1"/>
          </p:cNvSpPr>
          <p:nvPr>
            <p:ph idx="1"/>
          </p:nvPr>
        </p:nvSpPr>
        <p:spPr/>
        <p:txBody>
          <a:bodyPr/>
          <a:lstStyle/>
          <a:p>
            <a:r>
              <a:rPr lang="en-GB" dirty="0" smtClean="0"/>
              <a:t>In the team study sessions you will work on the coursework</a:t>
            </a:r>
          </a:p>
          <a:p>
            <a:endParaRPr lang="en-GB" dirty="0"/>
          </a:p>
          <a:p>
            <a:r>
              <a:rPr lang="en-GB" dirty="0" smtClean="0"/>
              <a:t>In the workshop we will learn to estimate the cost of bug fixing and adding new features</a:t>
            </a:r>
          </a:p>
          <a:p>
            <a:pPr marL="0" indent="0">
              <a:buNone/>
            </a:pPr>
            <a:endParaRPr lang="en-GB" dirty="0"/>
          </a:p>
        </p:txBody>
      </p:sp>
    </p:spTree>
    <p:extLst>
      <p:ext uri="{BB962C8B-B14F-4D97-AF65-F5344CB8AC3E}">
        <p14:creationId xmlns:p14="http://schemas.microsoft.com/office/powerpoint/2010/main" val="24643417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Coursework deadlines</a:t>
            </a:r>
            <a:endParaRPr lang="en-GB" dirty="0"/>
          </a:p>
        </p:txBody>
      </p:sp>
      <p:sp>
        <p:nvSpPr>
          <p:cNvPr id="3" name="Content Placeholder 2"/>
          <p:cNvSpPr>
            <a:spLocks noGrp="1"/>
          </p:cNvSpPr>
          <p:nvPr>
            <p:ph idx="1"/>
          </p:nvPr>
        </p:nvSpPr>
        <p:spPr/>
        <p:txBody>
          <a:bodyPr/>
          <a:lstStyle/>
          <a:p>
            <a:r>
              <a:rPr lang="en-GB" dirty="0" smtClean="0"/>
              <a:t>Deadline is Friday 5.00PM</a:t>
            </a:r>
          </a:p>
          <a:p>
            <a:r>
              <a:rPr lang="en-GB" dirty="0" smtClean="0"/>
              <a:t>You are going to be marked based on the contents of the repo</a:t>
            </a:r>
          </a:p>
          <a:p>
            <a:r>
              <a:rPr lang="en-GB" dirty="0" smtClean="0"/>
              <a:t>Marking will happen the next week </a:t>
            </a:r>
          </a:p>
          <a:p>
            <a:pPr lvl="1"/>
            <a:r>
              <a:rPr lang="en-GB" dirty="0" smtClean="0"/>
              <a:t>Face-to-face</a:t>
            </a:r>
          </a:p>
          <a:p>
            <a:pPr lvl="1"/>
            <a:r>
              <a:rPr lang="en-GB" dirty="0" smtClean="0"/>
              <a:t>With TAs</a:t>
            </a:r>
          </a:p>
          <a:p>
            <a:pPr lvl="1"/>
            <a:r>
              <a:rPr lang="en-GB" dirty="0" smtClean="0"/>
              <a:t>At the team study sessions</a:t>
            </a:r>
          </a:p>
          <a:p>
            <a:r>
              <a:rPr lang="en-GB" dirty="0" smtClean="0"/>
              <a:t>Schedule on Moodle</a:t>
            </a:r>
            <a:endParaRPr lang="en-GB" dirty="0" smtClean="0"/>
          </a:p>
        </p:txBody>
      </p:sp>
    </p:spTree>
    <p:extLst>
      <p:ext uri="{BB962C8B-B14F-4D97-AF65-F5344CB8AC3E}">
        <p14:creationId xmlns:p14="http://schemas.microsoft.com/office/powerpoint/2010/main" val="20830512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 to the Coursework/Exam</a:t>
            </a:r>
            <a:endParaRPr lang="en-GB" dirty="0"/>
          </a:p>
        </p:txBody>
      </p:sp>
      <p:sp>
        <p:nvSpPr>
          <p:cNvPr id="3" name="Content Placeholder 2"/>
          <p:cNvSpPr>
            <a:spLocks noGrp="1"/>
          </p:cNvSpPr>
          <p:nvPr>
            <p:ph idx="1"/>
          </p:nvPr>
        </p:nvSpPr>
        <p:spPr/>
        <p:txBody>
          <a:bodyPr/>
          <a:lstStyle/>
          <a:p>
            <a:r>
              <a:rPr lang="en-GB" dirty="0" smtClean="0"/>
              <a:t>We will learn basic Git workflows including</a:t>
            </a:r>
          </a:p>
          <a:p>
            <a:pPr lvl="1"/>
            <a:r>
              <a:rPr lang="en-GB" dirty="0" smtClean="0"/>
              <a:t>Branch creation</a:t>
            </a:r>
          </a:p>
          <a:p>
            <a:pPr lvl="1"/>
            <a:r>
              <a:rPr lang="en-GB" dirty="0" smtClean="0"/>
              <a:t>Branch merging</a:t>
            </a:r>
          </a:p>
          <a:p>
            <a:pPr lvl="1"/>
            <a:r>
              <a:rPr lang="en-GB" dirty="0" smtClean="0"/>
              <a:t>Conflict resolution</a:t>
            </a:r>
          </a:p>
          <a:p>
            <a:r>
              <a:rPr lang="en-GB" dirty="0" smtClean="0"/>
              <a:t>On the command line, Eclipse and GitLab</a:t>
            </a:r>
          </a:p>
          <a:p>
            <a:r>
              <a:rPr lang="en-GB" dirty="0" smtClean="0"/>
              <a:t>We will learn how important code reviews are</a:t>
            </a:r>
          </a:p>
          <a:p>
            <a:r>
              <a:rPr lang="en-GB" dirty="0" smtClean="0"/>
              <a:t>How code reviews can be incorporated onto distributed version control systems and their workflows</a:t>
            </a:r>
          </a:p>
        </p:txBody>
      </p:sp>
    </p:spTree>
    <p:extLst>
      <p:ext uri="{BB962C8B-B14F-4D97-AF65-F5344CB8AC3E}">
        <p14:creationId xmlns:p14="http://schemas.microsoft.com/office/powerpoint/2010/main" val="15115191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pPr marL="400050" lvl="1" indent="0">
              <a:buNone/>
            </a:pPr>
            <a:r>
              <a:rPr lang="en-GB" i="1" dirty="0" smtClean="0"/>
              <a:t> Times are estimated</a:t>
            </a:r>
          </a:p>
          <a:p>
            <a:pPr marL="400050" lvl="1" indent="0">
              <a:buNone/>
            </a:pPr>
            <a:endParaRPr lang="en-GB" i="1" dirty="0" smtClean="0"/>
          </a:p>
          <a:p>
            <a:pPr marL="457200" indent="-457200">
              <a:buFont typeface="+mj-lt"/>
              <a:buAutoNum type="arabicPeriod"/>
            </a:pPr>
            <a:r>
              <a:rPr lang="en-GB" dirty="0" smtClean="0"/>
              <a:t>Motivation 5’</a:t>
            </a:r>
          </a:p>
          <a:p>
            <a:pPr marL="457200" indent="-457200">
              <a:buFont typeface="+mj-lt"/>
              <a:buAutoNum type="arabicPeriod"/>
            </a:pPr>
            <a:r>
              <a:rPr lang="en-GB" dirty="0" smtClean="0"/>
              <a:t>Git workflows 15’</a:t>
            </a:r>
          </a:p>
          <a:p>
            <a:pPr marL="457200" indent="-457200">
              <a:buFont typeface="+mj-lt"/>
              <a:buAutoNum type="arabicPeriod"/>
            </a:pPr>
            <a:r>
              <a:rPr lang="en-GB" dirty="0" smtClean="0"/>
              <a:t>Git workflows: branch creation 35’</a:t>
            </a:r>
          </a:p>
          <a:p>
            <a:pPr marL="457200" indent="-457200">
              <a:buFont typeface="+mj-lt"/>
              <a:buAutoNum type="arabicPeriod"/>
            </a:pPr>
            <a:r>
              <a:rPr lang="en-GB" dirty="0" smtClean="0"/>
              <a:t>Break? </a:t>
            </a:r>
            <a:r>
              <a:rPr lang="en-GB" dirty="0"/>
              <a:t>10</a:t>
            </a:r>
            <a:r>
              <a:rPr lang="en-GB" dirty="0" smtClean="0"/>
              <a:t>’</a:t>
            </a:r>
          </a:p>
          <a:p>
            <a:pPr marL="457200" indent="-457200">
              <a:buFont typeface="+mj-lt"/>
              <a:buAutoNum type="arabicPeriod"/>
            </a:pPr>
            <a:r>
              <a:rPr lang="en-GB" dirty="0" smtClean="0"/>
              <a:t>Code reviews 10’</a:t>
            </a:r>
          </a:p>
          <a:p>
            <a:pPr marL="457200" indent="-457200">
              <a:buFont typeface="+mj-lt"/>
              <a:buAutoNum type="arabicPeriod"/>
            </a:pPr>
            <a:r>
              <a:rPr lang="en-GB" dirty="0"/>
              <a:t>Git workflows: branch </a:t>
            </a:r>
            <a:r>
              <a:rPr lang="en-GB" dirty="0" smtClean="0"/>
              <a:t>merging 35’</a:t>
            </a:r>
          </a:p>
        </p:txBody>
      </p:sp>
    </p:spTree>
    <p:extLst>
      <p:ext uri="{BB962C8B-B14F-4D97-AF65-F5344CB8AC3E}">
        <p14:creationId xmlns:p14="http://schemas.microsoft.com/office/powerpoint/2010/main" val="1861673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203" y="928698"/>
            <a:ext cx="6687113" cy="649287"/>
          </a:xfrm>
        </p:spPr>
        <p:txBody>
          <a:bodyPr/>
          <a:lstStyle/>
          <a:p>
            <a:r>
              <a:rPr lang="en-GB" sz="6000" dirty="0" smtClean="0"/>
              <a:t>Motivation</a:t>
            </a:r>
            <a:endParaRPr lang="en-GB" sz="6000" dirty="0"/>
          </a:p>
        </p:txBody>
      </p:sp>
      <p:pic>
        <p:nvPicPr>
          <p:cNvPr id="4" name="Picture 3" descr="managing-remote-team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729" y="2047304"/>
            <a:ext cx="5126224" cy="3504473"/>
          </a:xfrm>
          <a:prstGeom prst="rect">
            <a:avLst/>
          </a:prstGeom>
        </p:spPr>
      </p:pic>
    </p:spTree>
    <p:extLst>
      <p:ext uri="{BB962C8B-B14F-4D97-AF65-F5344CB8AC3E}">
        <p14:creationId xmlns:p14="http://schemas.microsoft.com/office/powerpoint/2010/main" val="38286598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836613"/>
            <a:ext cx="7985327" cy="649287"/>
          </a:xfrm>
        </p:spPr>
        <p:txBody>
          <a:bodyPr/>
          <a:lstStyle/>
          <a:p>
            <a:r>
              <a:rPr lang="en-GB" dirty="0" smtClean="0"/>
              <a:t>Motivation</a:t>
            </a:r>
            <a:endParaRPr lang="en-GB" dirty="0"/>
          </a:p>
        </p:txBody>
      </p:sp>
      <p:sp>
        <p:nvSpPr>
          <p:cNvPr id="4" name="Content Placeholder 2"/>
          <p:cNvSpPr txBox="1">
            <a:spLocks/>
          </p:cNvSpPr>
          <p:nvPr/>
        </p:nvSpPr>
        <p:spPr bwMode="auto">
          <a:xfrm>
            <a:off x="1064884" y="1568286"/>
            <a:ext cx="7705725" cy="4759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4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8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800">
                <a:solidFill>
                  <a:schemeClr val="tx1"/>
                </a:solidFill>
                <a:latin typeface="+mn-lt"/>
                <a:ea typeface="ＭＳ Ｐゴシック" charset="-128"/>
              </a:defRPr>
            </a:lvl9pPr>
          </a:lstStyle>
          <a:p>
            <a:r>
              <a:rPr lang="en-GB" dirty="0" smtClean="0"/>
              <a:t>Software engineering is not an individual activity</a:t>
            </a:r>
          </a:p>
          <a:p>
            <a:r>
              <a:rPr lang="en-GB" dirty="0" smtClean="0"/>
              <a:t>Challenges:</a:t>
            </a:r>
          </a:p>
          <a:p>
            <a:pPr lvl="1"/>
            <a:r>
              <a:rPr lang="en-GB" dirty="0" smtClean="0"/>
              <a:t>Working with people</a:t>
            </a:r>
          </a:p>
          <a:p>
            <a:pPr lvl="1"/>
            <a:r>
              <a:rPr lang="en-GB" dirty="0" smtClean="0"/>
              <a:t>Working in distributed teams</a:t>
            </a:r>
          </a:p>
          <a:p>
            <a:pPr lvl="1"/>
            <a:r>
              <a:rPr lang="en-GB" dirty="0" smtClean="0"/>
              <a:t>Working with others’ code</a:t>
            </a:r>
          </a:p>
          <a:p>
            <a:r>
              <a:rPr lang="en-GB" dirty="0" smtClean="0"/>
              <a:t>Key challenges (and opportunities):</a:t>
            </a:r>
          </a:p>
          <a:p>
            <a:pPr lvl="1"/>
            <a:r>
              <a:rPr lang="en-GB" dirty="0" smtClean="0"/>
              <a:t>Group coordination</a:t>
            </a:r>
            <a:endParaRPr lang="en-GB" dirty="0" smtClean="0"/>
          </a:p>
          <a:p>
            <a:pPr lvl="1"/>
            <a:r>
              <a:rPr lang="en-GB" dirty="0" smtClean="0"/>
              <a:t>Codebase </a:t>
            </a:r>
            <a:r>
              <a:rPr lang="en-GB" dirty="0" smtClean="0"/>
              <a:t>synchronisation</a:t>
            </a:r>
          </a:p>
          <a:p>
            <a:pPr lvl="1"/>
            <a:r>
              <a:rPr lang="en-GB" dirty="0"/>
              <a:t>Quality </a:t>
            </a:r>
            <a:r>
              <a:rPr lang="en-GB" dirty="0" smtClean="0"/>
              <a:t>assurance</a:t>
            </a:r>
            <a:endParaRPr lang="en-GB" dirty="0"/>
          </a:p>
        </p:txBody>
      </p:sp>
    </p:spTree>
    <p:extLst>
      <p:ext uri="{BB962C8B-B14F-4D97-AF65-F5344CB8AC3E}">
        <p14:creationId xmlns:p14="http://schemas.microsoft.com/office/powerpoint/2010/main" val="8284459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203" y="928698"/>
            <a:ext cx="8045797" cy="649287"/>
          </a:xfrm>
        </p:spPr>
        <p:txBody>
          <a:bodyPr/>
          <a:lstStyle/>
          <a:p>
            <a:r>
              <a:rPr lang="en-GB" sz="6000" dirty="0" smtClean="0"/>
              <a:t>Git workflows</a:t>
            </a:r>
            <a:endParaRPr lang="en-GB" sz="6000" dirty="0"/>
          </a:p>
        </p:txBody>
      </p:sp>
      <p:pic>
        <p:nvPicPr>
          <p:cNvPr id="3" name="Picture 2" descr="g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377" y="2386754"/>
            <a:ext cx="2664529" cy="3859530"/>
          </a:xfrm>
          <a:prstGeom prst="rect">
            <a:avLst/>
          </a:prstGeom>
        </p:spPr>
      </p:pic>
    </p:spTree>
    <p:extLst>
      <p:ext uri="{BB962C8B-B14F-4D97-AF65-F5344CB8AC3E}">
        <p14:creationId xmlns:p14="http://schemas.microsoft.com/office/powerpoint/2010/main" val="41557209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Git: what you </a:t>
            </a:r>
            <a:r>
              <a:rPr lang="en-GB" i="1" dirty="0" smtClean="0"/>
              <a:t>should</a:t>
            </a:r>
            <a:r>
              <a:rPr lang="en-GB" dirty="0" smtClean="0"/>
              <a:t> know</a:t>
            </a:r>
            <a:endParaRPr lang="en-GB" dirty="0"/>
          </a:p>
        </p:txBody>
      </p:sp>
      <p:sp>
        <p:nvSpPr>
          <p:cNvPr id="7" name="Content Placeholder 2"/>
          <p:cNvSpPr>
            <a:spLocks noGrp="1"/>
          </p:cNvSpPr>
          <p:nvPr>
            <p:ph idx="1"/>
          </p:nvPr>
        </p:nvSpPr>
        <p:spPr>
          <a:xfrm>
            <a:off x="1042988" y="1557339"/>
            <a:ext cx="7705725" cy="767044"/>
          </a:xfrm>
        </p:spPr>
        <p:txBody>
          <a:bodyPr/>
          <a:lstStyle/>
          <a:p>
            <a:r>
              <a:rPr lang="en-GB" dirty="0" smtClean="0"/>
              <a:t>Git is a distributed version control system</a:t>
            </a:r>
            <a:endParaRPr lang="en-GB" dirty="0"/>
          </a:p>
        </p:txBody>
      </p:sp>
      <p:pic>
        <p:nvPicPr>
          <p:cNvPr id="8" name="Picture 7" descr="four_st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877" y="2149204"/>
            <a:ext cx="2395578" cy="4281796"/>
          </a:xfrm>
          <a:prstGeom prst="rect">
            <a:avLst/>
          </a:prstGeom>
        </p:spPr>
      </p:pic>
      <p:pic>
        <p:nvPicPr>
          <p:cNvPr id="3" name="Picture 2" descr="Untitled.tiff"/>
          <p:cNvPicPr>
            <a:picLocks noChangeAspect="1"/>
          </p:cNvPicPr>
          <p:nvPr/>
        </p:nvPicPr>
        <p:blipFill rotWithShape="1">
          <a:blip r:embed="rId4">
            <a:extLst>
              <a:ext uri="{28A0092B-C50C-407E-A947-70E740481C1C}">
                <a14:useLocalDpi xmlns:a14="http://schemas.microsoft.com/office/drawing/2010/main" val="0"/>
              </a:ext>
            </a:extLst>
          </a:blip>
          <a:srcRect l="6889" r="4762"/>
          <a:stretch/>
        </p:blipFill>
        <p:spPr>
          <a:xfrm>
            <a:off x="3952091" y="2072562"/>
            <a:ext cx="4926430" cy="3532604"/>
          </a:xfrm>
          <a:prstGeom prst="rect">
            <a:avLst/>
          </a:prstGeom>
        </p:spPr>
      </p:pic>
      <p:sp>
        <p:nvSpPr>
          <p:cNvPr id="9" name="Content Placeholder 2"/>
          <p:cNvSpPr txBox="1">
            <a:spLocks/>
          </p:cNvSpPr>
          <p:nvPr/>
        </p:nvSpPr>
        <p:spPr bwMode="auto">
          <a:xfrm>
            <a:off x="3251443" y="6098432"/>
            <a:ext cx="5892557" cy="7160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4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8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800">
                <a:solidFill>
                  <a:schemeClr val="tx1"/>
                </a:solidFill>
                <a:latin typeface="+mn-lt"/>
                <a:ea typeface="ＭＳ Ｐゴシック" charset="-128"/>
              </a:defRPr>
            </a:lvl9pPr>
          </a:lstStyle>
          <a:p>
            <a:pPr algn="r"/>
            <a:r>
              <a:rPr lang="en-GB" dirty="0" smtClean="0"/>
              <a:t>The life cycle of a file under git’s control</a:t>
            </a:r>
            <a:endParaRPr lang="en-GB" dirty="0"/>
          </a:p>
        </p:txBody>
      </p:sp>
    </p:spTree>
    <p:extLst>
      <p:ext uri="{BB962C8B-B14F-4D97-AF65-F5344CB8AC3E}">
        <p14:creationId xmlns:p14="http://schemas.microsoft.com/office/powerpoint/2010/main" val="88351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Benefits of PASS_Leader_April2008.ppt</Template>
  <TotalTime>64306</TotalTime>
  <Words>1047</Words>
  <Application>Microsoft Macintosh PowerPoint</Application>
  <PresentationFormat>On-screen Show (4:3)</PresentationFormat>
  <Paragraphs>194</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1_Default Design</vt:lpstr>
      <vt:lpstr>Buddy Review &amp; Git workflows</vt:lpstr>
      <vt:lpstr>Course Unit Roadmap (Weeks 2-10)</vt:lpstr>
      <vt:lpstr>Coursework deadlines</vt:lpstr>
      <vt:lpstr>Link to the Coursework/Exam</vt:lpstr>
      <vt:lpstr>Outline</vt:lpstr>
      <vt:lpstr>Motivation</vt:lpstr>
      <vt:lpstr>Motivation</vt:lpstr>
      <vt:lpstr>Git workflows</vt:lpstr>
      <vt:lpstr>Basic Git: what you should know</vt:lpstr>
      <vt:lpstr>Git: what you should know</vt:lpstr>
      <vt:lpstr>Git: best practice</vt:lpstr>
      <vt:lpstr>Branching</vt:lpstr>
      <vt:lpstr>Git workflows</vt:lpstr>
      <vt:lpstr>Git workflows</vt:lpstr>
      <vt:lpstr>Git workflows</vt:lpstr>
      <vt:lpstr>Practicing Git workflows: branching</vt:lpstr>
      <vt:lpstr>Break: 10 minutes</vt:lpstr>
      <vt:lpstr>Code reviews</vt:lpstr>
      <vt:lpstr>Code reviews</vt:lpstr>
      <vt:lpstr>Code review: what to report</vt:lpstr>
      <vt:lpstr>Code reviews in the GitLab workflows</vt:lpstr>
      <vt:lpstr>Practicing Git workflows: merging</vt:lpstr>
      <vt:lpstr>Next Week</vt:lpstr>
    </vt:vector>
  </TitlesOfParts>
  <Company>University of Manchester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Agile Software Development</dc:title>
  <dc:creator>Suzanne Embury</dc:creator>
  <cp:lastModifiedBy>Microsoft Office User</cp:lastModifiedBy>
  <cp:revision>369</cp:revision>
  <cp:lastPrinted>2010-10-01T09:03:52Z</cp:lastPrinted>
  <dcterms:created xsi:type="dcterms:W3CDTF">2013-09-16T10:44:29Z</dcterms:created>
  <dcterms:modified xsi:type="dcterms:W3CDTF">2016-02-25T10:08:04Z</dcterms:modified>
</cp:coreProperties>
</file>