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27"/>
  </p:notesMasterIdLst>
  <p:sldIdLst>
    <p:sldId id="256" r:id="rId2"/>
    <p:sldId id="336" r:id="rId3"/>
    <p:sldId id="319" r:id="rId4"/>
    <p:sldId id="337" r:id="rId5"/>
    <p:sldId id="338" r:id="rId6"/>
    <p:sldId id="333" r:id="rId7"/>
    <p:sldId id="320" r:id="rId8"/>
    <p:sldId id="328" r:id="rId9"/>
    <p:sldId id="323" r:id="rId10"/>
    <p:sldId id="327" r:id="rId11"/>
    <p:sldId id="330" r:id="rId12"/>
    <p:sldId id="300" r:id="rId13"/>
    <p:sldId id="329" r:id="rId14"/>
    <p:sldId id="331" r:id="rId15"/>
    <p:sldId id="322" r:id="rId16"/>
    <p:sldId id="278" r:id="rId17"/>
    <p:sldId id="302" r:id="rId18"/>
    <p:sldId id="301" r:id="rId19"/>
    <p:sldId id="326" r:id="rId20"/>
    <p:sldId id="307" r:id="rId21"/>
    <p:sldId id="298" r:id="rId22"/>
    <p:sldId id="299" r:id="rId23"/>
    <p:sldId id="296" r:id="rId24"/>
    <p:sldId id="325" r:id="rId25"/>
    <p:sldId id="303" r:id="rId26"/>
  </p:sldIdLst>
  <p:sldSz cx="9144000" cy="6858000" type="screen4x3"/>
  <p:notesSz cx="6669088" cy="977582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4DCC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147" autoAdjust="0"/>
    <p:restoredTop sz="51429" autoAdjust="0"/>
  </p:normalViewPr>
  <p:slideViewPr>
    <p:cSldViewPr>
      <p:cViewPr>
        <p:scale>
          <a:sx n="60" d="100"/>
          <a:sy n="60" d="100"/>
        </p:scale>
        <p:origin x="-3084"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C63114A-40A8-4306-846D-C8EA0DF456BD}" type="doc">
      <dgm:prSet loTypeId="urn:microsoft.com/office/officeart/2005/8/layout/process1" loCatId="process" qsTypeId="urn:microsoft.com/office/officeart/2005/8/quickstyle/simple1" qsCatId="simple" csTypeId="urn:microsoft.com/office/officeart/2005/8/colors/accent1_2" csCatId="accent1" phldr="1"/>
      <dgm:spPr/>
    </dgm:pt>
    <dgm:pt modelId="{4089698F-0EA0-45FE-A9B3-AD79708C46A1}">
      <dgm:prSet phldrT="[Text]" custT="1"/>
      <dgm:spPr>
        <a:solidFill>
          <a:srgbClr val="54DCC2"/>
        </a:solidFill>
      </dgm:spPr>
      <dgm:t>
        <a:bodyPr vert="horz" anchor="t"/>
        <a:lstStyle/>
        <a:p>
          <a:r>
            <a:rPr lang="en-GB" sz="1400" b="1" dirty="0" smtClean="0"/>
            <a:t>Entrepreneurial working </a:t>
          </a:r>
        </a:p>
        <a:p>
          <a:r>
            <a:rPr lang="en-GB" sz="1400" dirty="0" smtClean="0"/>
            <a:t>Opportunity focus:</a:t>
          </a:r>
        </a:p>
        <a:p>
          <a:r>
            <a:rPr lang="en-GB" sz="1400" dirty="0" smtClean="0">
              <a:solidFill>
                <a:srgbClr val="7030A0"/>
              </a:solidFill>
            </a:rPr>
            <a:t>New markets (</a:t>
          </a:r>
          <a:r>
            <a:rPr lang="en-GB" sz="1400" dirty="0" err="1" smtClean="0">
              <a:solidFill>
                <a:srgbClr val="7030A0"/>
              </a:solidFill>
            </a:rPr>
            <a:t>ie</a:t>
          </a:r>
          <a:r>
            <a:rPr lang="en-GB" sz="1400" dirty="0" smtClean="0">
              <a:solidFill>
                <a:srgbClr val="7030A0"/>
              </a:solidFill>
            </a:rPr>
            <a:t> urban consumers, teenagers)</a:t>
          </a:r>
        </a:p>
        <a:p>
          <a:r>
            <a:rPr lang="en-GB" sz="1400" dirty="0" smtClean="0"/>
            <a:t>Rapid innovation:</a:t>
          </a:r>
        </a:p>
        <a:p>
          <a:r>
            <a:rPr lang="en-GB" sz="1400" dirty="0" smtClean="0"/>
            <a:t> </a:t>
          </a:r>
          <a:r>
            <a:rPr lang="en-GB" sz="1400" dirty="0" smtClean="0">
              <a:solidFill>
                <a:srgbClr val="7030A0"/>
              </a:solidFill>
            </a:rPr>
            <a:t>Changes in technology and </a:t>
          </a:r>
          <a:r>
            <a:rPr lang="en-GB" sz="1400" dirty="0" err="1" smtClean="0">
              <a:solidFill>
                <a:srgbClr val="7030A0"/>
              </a:solidFill>
            </a:rPr>
            <a:t>mprovements</a:t>
          </a:r>
          <a:r>
            <a:rPr lang="en-GB" sz="1400" dirty="0" smtClean="0">
              <a:solidFill>
                <a:srgbClr val="7030A0"/>
              </a:solidFill>
            </a:rPr>
            <a:t> in transport provide threats and opportunities   </a:t>
          </a:r>
          <a:endParaRPr lang="en-GB" sz="1400" dirty="0" smtClean="0"/>
        </a:p>
        <a:p>
          <a:r>
            <a:rPr lang="en-GB" sz="1400" dirty="0" smtClean="0"/>
            <a:t>Creating customer appeal:</a:t>
          </a:r>
        </a:p>
        <a:p>
          <a:r>
            <a:rPr lang="en-GB" sz="1400" dirty="0" smtClean="0">
              <a:solidFill>
                <a:srgbClr val="7030A0"/>
              </a:solidFill>
            </a:rPr>
            <a:t>Adaption of successful formats (</a:t>
          </a:r>
          <a:r>
            <a:rPr lang="en-GB" sz="1400" dirty="0" err="1" smtClean="0">
              <a:solidFill>
                <a:srgbClr val="7030A0"/>
              </a:solidFill>
            </a:rPr>
            <a:t>ie</a:t>
          </a:r>
          <a:r>
            <a:rPr lang="en-GB" sz="1400" dirty="0" smtClean="0">
              <a:solidFill>
                <a:srgbClr val="7030A0"/>
              </a:solidFill>
            </a:rPr>
            <a:t> underground music) and customisation of products</a:t>
          </a:r>
          <a:endParaRPr lang="en-GB" sz="1400" dirty="0" smtClean="0"/>
        </a:p>
        <a:p>
          <a:r>
            <a:rPr lang="en-GB" sz="1400" dirty="0" smtClean="0"/>
            <a:t>Challenge the orthodox</a:t>
          </a:r>
        </a:p>
        <a:p>
          <a:r>
            <a:rPr lang="en-GB" sz="1400" dirty="0" smtClean="0">
              <a:solidFill>
                <a:srgbClr val="7030A0"/>
              </a:solidFill>
            </a:rPr>
            <a:t>Independent labels </a:t>
          </a:r>
        </a:p>
        <a:p>
          <a:endParaRPr lang="en-GB" sz="1100" dirty="0" smtClean="0"/>
        </a:p>
        <a:p>
          <a:endParaRPr lang="en-GB" sz="1100" dirty="0"/>
        </a:p>
      </dgm:t>
    </dgm:pt>
    <dgm:pt modelId="{E71E0F03-A103-4738-AE85-FF6DA072889B}" type="parTrans" cxnId="{F14ECDDB-E2AA-4B0C-A9A2-7E4D8CF05081}">
      <dgm:prSet/>
      <dgm:spPr/>
      <dgm:t>
        <a:bodyPr/>
        <a:lstStyle/>
        <a:p>
          <a:endParaRPr lang="en-GB"/>
        </a:p>
      </dgm:t>
    </dgm:pt>
    <dgm:pt modelId="{66AA958C-C903-4794-A6E1-5B81917EE14B}" type="sibTrans" cxnId="{F14ECDDB-E2AA-4B0C-A9A2-7E4D8CF05081}">
      <dgm:prSet/>
      <dgm:spPr/>
      <dgm:t>
        <a:bodyPr/>
        <a:lstStyle/>
        <a:p>
          <a:endParaRPr lang="en-GB"/>
        </a:p>
      </dgm:t>
    </dgm:pt>
    <dgm:pt modelId="{FA3126BE-2D6A-4A0D-923F-A420494FAB98}">
      <dgm:prSet phldrT="[Text]" custT="1"/>
      <dgm:spPr>
        <a:solidFill>
          <a:srgbClr val="54DCC2"/>
        </a:solidFill>
      </dgm:spPr>
      <dgm:t>
        <a:bodyPr vert="horz" anchor="t"/>
        <a:lstStyle/>
        <a:p>
          <a:r>
            <a:rPr lang="en-GB" sz="1400" b="1" dirty="0" smtClean="0"/>
            <a:t>Managerial working</a:t>
          </a:r>
        </a:p>
        <a:p>
          <a:r>
            <a:rPr lang="en-GB" sz="1400" dirty="0" smtClean="0"/>
            <a:t>Strategic focus:</a:t>
          </a:r>
        </a:p>
        <a:p>
          <a:r>
            <a:rPr lang="en-GB" sz="1400" dirty="0" smtClean="0">
              <a:solidFill>
                <a:srgbClr val="7030A0"/>
              </a:solidFill>
            </a:rPr>
            <a:t>Ensuing that the costs of the production of the product are met </a:t>
          </a:r>
        </a:p>
        <a:p>
          <a:r>
            <a:rPr lang="en-GB" sz="1400" dirty="0" smtClean="0"/>
            <a:t>Managing resources: </a:t>
          </a:r>
        </a:p>
        <a:p>
          <a:r>
            <a:rPr lang="en-GB" sz="1400" dirty="0" smtClean="0">
              <a:solidFill>
                <a:srgbClr val="7030A0"/>
              </a:solidFill>
            </a:rPr>
            <a:t>Coordinating the process of making the record (artists, composers, technicians), marketing it (managers, publicists), distributing it (studios). </a:t>
          </a:r>
        </a:p>
        <a:p>
          <a:r>
            <a:rPr lang="en-GB" sz="1400" dirty="0" smtClean="0"/>
            <a:t>Managing relationships: </a:t>
          </a:r>
          <a:r>
            <a:rPr lang="en-GB" sz="1400" dirty="0" smtClean="0">
              <a:solidFill>
                <a:srgbClr val="7030A0"/>
              </a:solidFill>
            </a:rPr>
            <a:t>between artists and label and between artists and consumers</a:t>
          </a:r>
          <a:endParaRPr lang="en-GB" sz="1400" dirty="0" smtClean="0"/>
        </a:p>
        <a:p>
          <a:r>
            <a:rPr lang="en-GB" sz="1400" dirty="0" smtClean="0"/>
            <a:t>Systematic value management: </a:t>
          </a:r>
          <a:endParaRPr lang="en-GB" sz="1400" dirty="0" smtClean="0">
            <a:solidFill>
              <a:srgbClr val="7030A0"/>
            </a:solidFill>
          </a:endParaRPr>
        </a:p>
        <a:p>
          <a:r>
            <a:rPr lang="en-GB" sz="1400" dirty="0" smtClean="0">
              <a:solidFill>
                <a:srgbClr val="7030A0"/>
              </a:solidFill>
            </a:rPr>
            <a:t>360 degree contracts and hit factories </a:t>
          </a:r>
          <a:endParaRPr lang="en-GB" sz="1400" dirty="0" smtClean="0"/>
        </a:p>
        <a:p>
          <a:endParaRPr lang="en-GB" sz="1400" dirty="0" smtClean="0"/>
        </a:p>
        <a:p>
          <a:endParaRPr lang="en-GB" sz="1400" dirty="0" smtClean="0"/>
        </a:p>
        <a:p>
          <a:endParaRPr lang="en-GB" sz="1400" dirty="0" smtClean="0"/>
        </a:p>
        <a:p>
          <a:endParaRPr lang="en-GB" sz="1400" dirty="0" smtClean="0"/>
        </a:p>
        <a:p>
          <a:endParaRPr lang="en-GB" sz="1400" dirty="0" smtClean="0"/>
        </a:p>
        <a:p>
          <a:r>
            <a:rPr lang="en-GB" sz="1400" dirty="0" smtClean="0"/>
            <a:t>	</a:t>
          </a:r>
          <a:endParaRPr lang="en-GB" sz="1400" dirty="0"/>
        </a:p>
      </dgm:t>
    </dgm:pt>
    <dgm:pt modelId="{EE5638D0-1523-40AF-BCDA-7C290F862C5E}" type="parTrans" cxnId="{5638E278-FC58-4CB1-BBBD-A40F415ADC89}">
      <dgm:prSet/>
      <dgm:spPr/>
      <dgm:t>
        <a:bodyPr/>
        <a:lstStyle/>
        <a:p>
          <a:endParaRPr lang="en-GB"/>
        </a:p>
      </dgm:t>
    </dgm:pt>
    <dgm:pt modelId="{D7CAD31D-2014-4EBD-B218-19FB997062C1}" type="sibTrans" cxnId="{5638E278-FC58-4CB1-BBBD-A40F415ADC89}">
      <dgm:prSet/>
      <dgm:spPr/>
      <dgm:t>
        <a:bodyPr/>
        <a:lstStyle/>
        <a:p>
          <a:endParaRPr lang="en-GB"/>
        </a:p>
      </dgm:t>
    </dgm:pt>
    <dgm:pt modelId="{460E3604-0C3D-410D-8137-49772202C00A}">
      <dgm:prSet phldrT="[Text]" custT="1"/>
      <dgm:spPr>
        <a:solidFill>
          <a:srgbClr val="54DCC2"/>
        </a:solidFill>
      </dgm:spPr>
      <dgm:t>
        <a:bodyPr vert="horz" anchor="t"/>
        <a:lstStyle/>
        <a:p>
          <a:r>
            <a:rPr lang="en-GB" sz="1600" dirty="0" smtClean="0"/>
            <a:t>Creating new value</a:t>
          </a:r>
        </a:p>
        <a:p>
          <a:endParaRPr lang="en-GB" sz="1600" dirty="0" smtClean="0"/>
        </a:p>
        <a:p>
          <a:r>
            <a:rPr lang="en-GB" sz="1600" dirty="0" smtClean="0">
              <a:solidFill>
                <a:srgbClr val="7030A0"/>
              </a:solidFill>
            </a:rPr>
            <a:t>Responsiveness to changes in the external environment </a:t>
          </a:r>
        </a:p>
        <a:p>
          <a:r>
            <a:rPr lang="en-GB" sz="1600" dirty="0" smtClean="0">
              <a:solidFill>
                <a:srgbClr val="7030A0"/>
              </a:solidFill>
            </a:rPr>
            <a:t>Continued payment for music and music related services (to support the creativity) </a:t>
          </a:r>
        </a:p>
        <a:p>
          <a:r>
            <a:rPr lang="en-GB" sz="1600" dirty="0" smtClean="0">
              <a:solidFill>
                <a:srgbClr val="7030A0"/>
              </a:solidFill>
            </a:rPr>
            <a:t>Continuation of the framework of reproduction, distribution and consumption during both threats and opportunities in external environment </a:t>
          </a:r>
          <a:endParaRPr lang="en-GB" sz="1600" dirty="0">
            <a:solidFill>
              <a:srgbClr val="7030A0"/>
            </a:solidFill>
          </a:endParaRPr>
        </a:p>
      </dgm:t>
    </dgm:pt>
    <dgm:pt modelId="{BE3E7B41-EB0D-4492-8B05-F5C3911DE268}" type="parTrans" cxnId="{373259FC-2312-4FC2-BAEB-0677E0606C3D}">
      <dgm:prSet/>
      <dgm:spPr/>
      <dgm:t>
        <a:bodyPr/>
        <a:lstStyle/>
        <a:p>
          <a:endParaRPr lang="en-GB"/>
        </a:p>
      </dgm:t>
    </dgm:pt>
    <dgm:pt modelId="{619FB1D1-D099-47FC-A001-C3C3D63580BB}" type="sibTrans" cxnId="{373259FC-2312-4FC2-BAEB-0677E0606C3D}">
      <dgm:prSet/>
      <dgm:spPr/>
      <dgm:t>
        <a:bodyPr/>
        <a:lstStyle/>
        <a:p>
          <a:endParaRPr lang="en-GB"/>
        </a:p>
      </dgm:t>
    </dgm:pt>
    <dgm:pt modelId="{3D15496A-35AD-4F9C-BCC2-37D89EEBE8DC}" type="pres">
      <dgm:prSet presAssocID="{DC63114A-40A8-4306-846D-C8EA0DF456BD}" presName="Name0" presStyleCnt="0">
        <dgm:presLayoutVars>
          <dgm:dir/>
          <dgm:resizeHandles val="exact"/>
        </dgm:presLayoutVars>
      </dgm:prSet>
      <dgm:spPr/>
    </dgm:pt>
    <dgm:pt modelId="{9547B461-8B7C-49A1-B600-751F68644991}" type="pres">
      <dgm:prSet presAssocID="{4089698F-0EA0-45FE-A9B3-AD79708C46A1}" presName="node" presStyleLbl="node1" presStyleIdx="0" presStyleCnt="3">
        <dgm:presLayoutVars>
          <dgm:bulletEnabled val="1"/>
        </dgm:presLayoutVars>
      </dgm:prSet>
      <dgm:spPr/>
      <dgm:t>
        <a:bodyPr/>
        <a:lstStyle/>
        <a:p>
          <a:endParaRPr lang="en-GB"/>
        </a:p>
      </dgm:t>
    </dgm:pt>
    <dgm:pt modelId="{5A762629-4905-4BC0-9304-CF5F377981EC}" type="pres">
      <dgm:prSet presAssocID="{66AA958C-C903-4794-A6E1-5B81917EE14B}" presName="sibTrans" presStyleLbl="sibTrans2D1" presStyleIdx="0" presStyleCnt="2"/>
      <dgm:spPr/>
      <dgm:t>
        <a:bodyPr/>
        <a:lstStyle/>
        <a:p>
          <a:endParaRPr lang="en-GB"/>
        </a:p>
      </dgm:t>
    </dgm:pt>
    <dgm:pt modelId="{E672FE5F-F1EF-41D8-B46F-02276529351D}" type="pres">
      <dgm:prSet presAssocID="{66AA958C-C903-4794-A6E1-5B81917EE14B}" presName="connectorText" presStyleLbl="sibTrans2D1" presStyleIdx="0" presStyleCnt="2"/>
      <dgm:spPr/>
      <dgm:t>
        <a:bodyPr/>
        <a:lstStyle/>
        <a:p>
          <a:endParaRPr lang="en-GB"/>
        </a:p>
      </dgm:t>
    </dgm:pt>
    <dgm:pt modelId="{8B5D0494-3DEC-4C6A-8EA9-61B841A347BD}" type="pres">
      <dgm:prSet presAssocID="{FA3126BE-2D6A-4A0D-923F-A420494FAB98}" presName="node" presStyleLbl="node1" presStyleIdx="1" presStyleCnt="3">
        <dgm:presLayoutVars>
          <dgm:bulletEnabled val="1"/>
        </dgm:presLayoutVars>
      </dgm:prSet>
      <dgm:spPr/>
      <dgm:t>
        <a:bodyPr/>
        <a:lstStyle/>
        <a:p>
          <a:endParaRPr lang="en-GB"/>
        </a:p>
      </dgm:t>
    </dgm:pt>
    <dgm:pt modelId="{51009CBA-D5B4-448B-B991-01CF4CC69ECA}" type="pres">
      <dgm:prSet presAssocID="{D7CAD31D-2014-4EBD-B218-19FB997062C1}" presName="sibTrans" presStyleLbl="sibTrans2D1" presStyleIdx="1" presStyleCnt="2"/>
      <dgm:spPr/>
      <dgm:t>
        <a:bodyPr/>
        <a:lstStyle/>
        <a:p>
          <a:endParaRPr lang="en-GB"/>
        </a:p>
      </dgm:t>
    </dgm:pt>
    <dgm:pt modelId="{82EC1838-1197-417E-B29C-8899C0FF4F6F}" type="pres">
      <dgm:prSet presAssocID="{D7CAD31D-2014-4EBD-B218-19FB997062C1}" presName="connectorText" presStyleLbl="sibTrans2D1" presStyleIdx="1" presStyleCnt="2"/>
      <dgm:spPr/>
      <dgm:t>
        <a:bodyPr/>
        <a:lstStyle/>
        <a:p>
          <a:endParaRPr lang="en-GB"/>
        </a:p>
      </dgm:t>
    </dgm:pt>
    <dgm:pt modelId="{2874EC00-535B-47E7-8DD9-3AA4F2BA6A1E}" type="pres">
      <dgm:prSet presAssocID="{460E3604-0C3D-410D-8137-49772202C00A}" presName="node" presStyleLbl="node1" presStyleIdx="2" presStyleCnt="3">
        <dgm:presLayoutVars>
          <dgm:bulletEnabled val="1"/>
        </dgm:presLayoutVars>
      </dgm:prSet>
      <dgm:spPr/>
      <dgm:t>
        <a:bodyPr/>
        <a:lstStyle/>
        <a:p>
          <a:endParaRPr lang="en-GB"/>
        </a:p>
      </dgm:t>
    </dgm:pt>
  </dgm:ptLst>
  <dgm:cxnLst>
    <dgm:cxn modelId="{E3AC2EC1-C398-42C9-AEAC-0119963625CC}" type="presOf" srcId="{D7CAD31D-2014-4EBD-B218-19FB997062C1}" destId="{82EC1838-1197-417E-B29C-8899C0FF4F6F}" srcOrd="1" destOrd="0" presId="urn:microsoft.com/office/officeart/2005/8/layout/process1"/>
    <dgm:cxn modelId="{373259FC-2312-4FC2-BAEB-0677E0606C3D}" srcId="{DC63114A-40A8-4306-846D-C8EA0DF456BD}" destId="{460E3604-0C3D-410D-8137-49772202C00A}" srcOrd="2" destOrd="0" parTransId="{BE3E7B41-EB0D-4492-8B05-F5C3911DE268}" sibTransId="{619FB1D1-D099-47FC-A001-C3C3D63580BB}"/>
    <dgm:cxn modelId="{A8A6EB30-60AA-42B6-8C72-664B572A21D4}" type="presOf" srcId="{66AA958C-C903-4794-A6E1-5B81917EE14B}" destId="{E672FE5F-F1EF-41D8-B46F-02276529351D}" srcOrd="1" destOrd="0" presId="urn:microsoft.com/office/officeart/2005/8/layout/process1"/>
    <dgm:cxn modelId="{8846E146-2CDB-46EF-8A9D-68CC3A4649F1}" type="presOf" srcId="{66AA958C-C903-4794-A6E1-5B81917EE14B}" destId="{5A762629-4905-4BC0-9304-CF5F377981EC}" srcOrd="0" destOrd="0" presId="urn:microsoft.com/office/officeart/2005/8/layout/process1"/>
    <dgm:cxn modelId="{0FAAE5DA-1366-4B55-8DA3-D1DC023796E7}" type="presOf" srcId="{FA3126BE-2D6A-4A0D-923F-A420494FAB98}" destId="{8B5D0494-3DEC-4C6A-8EA9-61B841A347BD}" srcOrd="0" destOrd="0" presId="urn:microsoft.com/office/officeart/2005/8/layout/process1"/>
    <dgm:cxn modelId="{5638E278-FC58-4CB1-BBBD-A40F415ADC89}" srcId="{DC63114A-40A8-4306-846D-C8EA0DF456BD}" destId="{FA3126BE-2D6A-4A0D-923F-A420494FAB98}" srcOrd="1" destOrd="0" parTransId="{EE5638D0-1523-40AF-BCDA-7C290F862C5E}" sibTransId="{D7CAD31D-2014-4EBD-B218-19FB997062C1}"/>
    <dgm:cxn modelId="{73C02DB2-E23E-4D69-8107-04BA7F2EDC2C}" type="presOf" srcId="{460E3604-0C3D-410D-8137-49772202C00A}" destId="{2874EC00-535B-47E7-8DD9-3AA4F2BA6A1E}" srcOrd="0" destOrd="0" presId="urn:microsoft.com/office/officeart/2005/8/layout/process1"/>
    <dgm:cxn modelId="{957F29EE-8853-4E95-8E4B-58B3AA1AE4CB}" type="presOf" srcId="{D7CAD31D-2014-4EBD-B218-19FB997062C1}" destId="{51009CBA-D5B4-448B-B991-01CF4CC69ECA}" srcOrd="0" destOrd="0" presId="urn:microsoft.com/office/officeart/2005/8/layout/process1"/>
    <dgm:cxn modelId="{57A80BD1-CCED-45EC-B9B4-6953E71C90FA}" type="presOf" srcId="{4089698F-0EA0-45FE-A9B3-AD79708C46A1}" destId="{9547B461-8B7C-49A1-B600-751F68644991}" srcOrd="0" destOrd="0" presId="urn:microsoft.com/office/officeart/2005/8/layout/process1"/>
    <dgm:cxn modelId="{08ADE985-EB30-446D-9752-6316493658D7}" type="presOf" srcId="{DC63114A-40A8-4306-846D-C8EA0DF456BD}" destId="{3D15496A-35AD-4F9C-BCC2-37D89EEBE8DC}" srcOrd="0" destOrd="0" presId="urn:microsoft.com/office/officeart/2005/8/layout/process1"/>
    <dgm:cxn modelId="{F14ECDDB-E2AA-4B0C-A9A2-7E4D8CF05081}" srcId="{DC63114A-40A8-4306-846D-C8EA0DF456BD}" destId="{4089698F-0EA0-45FE-A9B3-AD79708C46A1}" srcOrd="0" destOrd="0" parTransId="{E71E0F03-A103-4738-AE85-FF6DA072889B}" sibTransId="{66AA958C-C903-4794-A6E1-5B81917EE14B}"/>
    <dgm:cxn modelId="{F1F6ACB7-CD54-437E-BDA5-D6C2BFE5AB8E}" type="presParOf" srcId="{3D15496A-35AD-4F9C-BCC2-37D89EEBE8DC}" destId="{9547B461-8B7C-49A1-B600-751F68644991}" srcOrd="0" destOrd="0" presId="urn:microsoft.com/office/officeart/2005/8/layout/process1"/>
    <dgm:cxn modelId="{35755464-CB31-452A-95F0-703E4D0AFD7E}" type="presParOf" srcId="{3D15496A-35AD-4F9C-BCC2-37D89EEBE8DC}" destId="{5A762629-4905-4BC0-9304-CF5F377981EC}" srcOrd="1" destOrd="0" presId="urn:microsoft.com/office/officeart/2005/8/layout/process1"/>
    <dgm:cxn modelId="{D1E3B472-CE4C-4948-A6F2-13693C0AC745}" type="presParOf" srcId="{5A762629-4905-4BC0-9304-CF5F377981EC}" destId="{E672FE5F-F1EF-41D8-B46F-02276529351D}" srcOrd="0" destOrd="0" presId="urn:microsoft.com/office/officeart/2005/8/layout/process1"/>
    <dgm:cxn modelId="{1CDF226C-17A4-4CFA-BA3D-0B006019B203}" type="presParOf" srcId="{3D15496A-35AD-4F9C-BCC2-37D89EEBE8DC}" destId="{8B5D0494-3DEC-4C6A-8EA9-61B841A347BD}" srcOrd="2" destOrd="0" presId="urn:microsoft.com/office/officeart/2005/8/layout/process1"/>
    <dgm:cxn modelId="{6F4213EC-2DF1-4DA4-B5B6-2522D8E0A0CD}" type="presParOf" srcId="{3D15496A-35AD-4F9C-BCC2-37D89EEBE8DC}" destId="{51009CBA-D5B4-448B-B991-01CF4CC69ECA}" srcOrd="3" destOrd="0" presId="urn:microsoft.com/office/officeart/2005/8/layout/process1"/>
    <dgm:cxn modelId="{280699CF-9225-4C14-B572-BC000E96C6F0}" type="presParOf" srcId="{51009CBA-D5B4-448B-B991-01CF4CC69ECA}" destId="{82EC1838-1197-417E-B29C-8899C0FF4F6F}" srcOrd="0" destOrd="0" presId="urn:microsoft.com/office/officeart/2005/8/layout/process1"/>
    <dgm:cxn modelId="{AB98FDC1-33E6-4B82-8CC2-6906EDE8E288}" type="presParOf" srcId="{3D15496A-35AD-4F9C-BCC2-37D89EEBE8DC}" destId="{2874EC00-535B-47E7-8DD9-3AA4F2BA6A1E}" srcOrd="4"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47B461-8B7C-49A1-B600-751F68644991}">
      <dsp:nvSpPr>
        <dsp:cNvPr id="0" name=""/>
        <dsp:cNvSpPr/>
      </dsp:nvSpPr>
      <dsp:spPr>
        <a:xfrm>
          <a:off x="11511" y="0"/>
          <a:ext cx="2211029" cy="5261670"/>
        </a:xfrm>
        <a:prstGeom prst="roundRect">
          <a:avLst>
            <a:gd name="adj" fmla="val 10000"/>
          </a:avLst>
        </a:prstGeom>
        <a:solidFill>
          <a:srgbClr val="54DCC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t" anchorCtr="0">
          <a:noAutofit/>
        </a:bodyPr>
        <a:lstStyle/>
        <a:p>
          <a:pPr lvl="0" algn="ctr" defTabSz="622300">
            <a:lnSpc>
              <a:spcPct val="90000"/>
            </a:lnSpc>
            <a:spcBef>
              <a:spcPct val="0"/>
            </a:spcBef>
            <a:spcAft>
              <a:spcPct val="35000"/>
            </a:spcAft>
          </a:pPr>
          <a:r>
            <a:rPr lang="en-GB" sz="1400" b="1" kern="1200" dirty="0" smtClean="0"/>
            <a:t>Entrepreneurial working </a:t>
          </a:r>
        </a:p>
        <a:p>
          <a:pPr lvl="0" algn="ctr" defTabSz="622300">
            <a:lnSpc>
              <a:spcPct val="90000"/>
            </a:lnSpc>
            <a:spcBef>
              <a:spcPct val="0"/>
            </a:spcBef>
            <a:spcAft>
              <a:spcPct val="35000"/>
            </a:spcAft>
          </a:pPr>
          <a:r>
            <a:rPr lang="en-GB" sz="1400" kern="1200" dirty="0" smtClean="0"/>
            <a:t>Opportunity focus:</a:t>
          </a:r>
        </a:p>
        <a:p>
          <a:pPr lvl="0" algn="ctr" defTabSz="622300">
            <a:lnSpc>
              <a:spcPct val="90000"/>
            </a:lnSpc>
            <a:spcBef>
              <a:spcPct val="0"/>
            </a:spcBef>
            <a:spcAft>
              <a:spcPct val="35000"/>
            </a:spcAft>
          </a:pPr>
          <a:r>
            <a:rPr lang="en-GB" sz="1400" kern="1200" dirty="0" smtClean="0">
              <a:solidFill>
                <a:srgbClr val="7030A0"/>
              </a:solidFill>
            </a:rPr>
            <a:t>New markets (</a:t>
          </a:r>
          <a:r>
            <a:rPr lang="en-GB" sz="1400" kern="1200" dirty="0" err="1" smtClean="0">
              <a:solidFill>
                <a:srgbClr val="7030A0"/>
              </a:solidFill>
            </a:rPr>
            <a:t>ie</a:t>
          </a:r>
          <a:r>
            <a:rPr lang="en-GB" sz="1400" kern="1200" dirty="0" smtClean="0">
              <a:solidFill>
                <a:srgbClr val="7030A0"/>
              </a:solidFill>
            </a:rPr>
            <a:t> urban consumers, teenagers)</a:t>
          </a:r>
        </a:p>
        <a:p>
          <a:pPr lvl="0" algn="ctr" defTabSz="622300">
            <a:lnSpc>
              <a:spcPct val="90000"/>
            </a:lnSpc>
            <a:spcBef>
              <a:spcPct val="0"/>
            </a:spcBef>
            <a:spcAft>
              <a:spcPct val="35000"/>
            </a:spcAft>
          </a:pPr>
          <a:r>
            <a:rPr lang="en-GB" sz="1400" kern="1200" dirty="0" smtClean="0"/>
            <a:t>Rapid innovation:</a:t>
          </a:r>
        </a:p>
        <a:p>
          <a:pPr lvl="0" algn="ctr" defTabSz="622300">
            <a:lnSpc>
              <a:spcPct val="90000"/>
            </a:lnSpc>
            <a:spcBef>
              <a:spcPct val="0"/>
            </a:spcBef>
            <a:spcAft>
              <a:spcPct val="35000"/>
            </a:spcAft>
          </a:pPr>
          <a:r>
            <a:rPr lang="en-GB" sz="1400" kern="1200" dirty="0" smtClean="0"/>
            <a:t> </a:t>
          </a:r>
          <a:r>
            <a:rPr lang="en-GB" sz="1400" kern="1200" dirty="0" smtClean="0">
              <a:solidFill>
                <a:srgbClr val="7030A0"/>
              </a:solidFill>
            </a:rPr>
            <a:t>Changes in technology and </a:t>
          </a:r>
          <a:r>
            <a:rPr lang="en-GB" sz="1400" kern="1200" dirty="0" err="1" smtClean="0">
              <a:solidFill>
                <a:srgbClr val="7030A0"/>
              </a:solidFill>
            </a:rPr>
            <a:t>mprovements</a:t>
          </a:r>
          <a:r>
            <a:rPr lang="en-GB" sz="1400" kern="1200" dirty="0" smtClean="0">
              <a:solidFill>
                <a:srgbClr val="7030A0"/>
              </a:solidFill>
            </a:rPr>
            <a:t> in transport provide threats and opportunities   </a:t>
          </a:r>
          <a:endParaRPr lang="en-GB" sz="1400" kern="1200" dirty="0" smtClean="0"/>
        </a:p>
        <a:p>
          <a:pPr lvl="0" algn="ctr" defTabSz="622300">
            <a:lnSpc>
              <a:spcPct val="90000"/>
            </a:lnSpc>
            <a:spcBef>
              <a:spcPct val="0"/>
            </a:spcBef>
            <a:spcAft>
              <a:spcPct val="35000"/>
            </a:spcAft>
          </a:pPr>
          <a:r>
            <a:rPr lang="en-GB" sz="1400" kern="1200" dirty="0" smtClean="0"/>
            <a:t>Creating customer appeal:</a:t>
          </a:r>
        </a:p>
        <a:p>
          <a:pPr lvl="0" algn="ctr" defTabSz="622300">
            <a:lnSpc>
              <a:spcPct val="90000"/>
            </a:lnSpc>
            <a:spcBef>
              <a:spcPct val="0"/>
            </a:spcBef>
            <a:spcAft>
              <a:spcPct val="35000"/>
            </a:spcAft>
          </a:pPr>
          <a:r>
            <a:rPr lang="en-GB" sz="1400" kern="1200" dirty="0" smtClean="0">
              <a:solidFill>
                <a:srgbClr val="7030A0"/>
              </a:solidFill>
            </a:rPr>
            <a:t>Adaption of successful formats (</a:t>
          </a:r>
          <a:r>
            <a:rPr lang="en-GB" sz="1400" kern="1200" dirty="0" err="1" smtClean="0">
              <a:solidFill>
                <a:srgbClr val="7030A0"/>
              </a:solidFill>
            </a:rPr>
            <a:t>ie</a:t>
          </a:r>
          <a:r>
            <a:rPr lang="en-GB" sz="1400" kern="1200" dirty="0" smtClean="0">
              <a:solidFill>
                <a:srgbClr val="7030A0"/>
              </a:solidFill>
            </a:rPr>
            <a:t> underground music) and customisation of products</a:t>
          </a:r>
          <a:endParaRPr lang="en-GB" sz="1400" kern="1200" dirty="0" smtClean="0"/>
        </a:p>
        <a:p>
          <a:pPr lvl="0" algn="ctr" defTabSz="622300">
            <a:lnSpc>
              <a:spcPct val="90000"/>
            </a:lnSpc>
            <a:spcBef>
              <a:spcPct val="0"/>
            </a:spcBef>
            <a:spcAft>
              <a:spcPct val="35000"/>
            </a:spcAft>
          </a:pPr>
          <a:r>
            <a:rPr lang="en-GB" sz="1400" kern="1200" dirty="0" smtClean="0"/>
            <a:t>Challenge the orthodox</a:t>
          </a:r>
        </a:p>
        <a:p>
          <a:pPr lvl="0" algn="ctr" defTabSz="622300">
            <a:lnSpc>
              <a:spcPct val="90000"/>
            </a:lnSpc>
            <a:spcBef>
              <a:spcPct val="0"/>
            </a:spcBef>
            <a:spcAft>
              <a:spcPct val="35000"/>
            </a:spcAft>
          </a:pPr>
          <a:r>
            <a:rPr lang="en-GB" sz="1400" kern="1200" dirty="0" smtClean="0">
              <a:solidFill>
                <a:srgbClr val="7030A0"/>
              </a:solidFill>
            </a:rPr>
            <a:t>Independent labels </a:t>
          </a:r>
        </a:p>
        <a:p>
          <a:pPr lvl="0" algn="ctr" defTabSz="622300">
            <a:lnSpc>
              <a:spcPct val="90000"/>
            </a:lnSpc>
            <a:spcBef>
              <a:spcPct val="0"/>
            </a:spcBef>
            <a:spcAft>
              <a:spcPct val="35000"/>
            </a:spcAft>
          </a:pPr>
          <a:endParaRPr lang="en-GB" sz="1100" kern="1200" dirty="0" smtClean="0"/>
        </a:p>
        <a:p>
          <a:pPr lvl="0" algn="ctr" defTabSz="622300">
            <a:lnSpc>
              <a:spcPct val="90000"/>
            </a:lnSpc>
            <a:spcBef>
              <a:spcPct val="0"/>
            </a:spcBef>
            <a:spcAft>
              <a:spcPct val="35000"/>
            </a:spcAft>
          </a:pPr>
          <a:endParaRPr lang="en-GB" sz="1100" kern="1200" dirty="0"/>
        </a:p>
      </dsp:txBody>
      <dsp:txXfrm>
        <a:off x="76270" y="64759"/>
        <a:ext cx="2081511" cy="5132152"/>
      </dsp:txXfrm>
    </dsp:sp>
    <dsp:sp modelId="{5A762629-4905-4BC0-9304-CF5F377981EC}">
      <dsp:nvSpPr>
        <dsp:cNvPr id="0" name=""/>
        <dsp:cNvSpPr/>
      </dsp:nvSpPr>
      <dsp:spPr>
        <a:xfrm>
          <a:off x="2443644" y="2356667"/>
          <a:ext cx="468738" cy="54833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022350">
            <a:lnSpc>
              <a:spcPct val="90000"/>
            </a:lnSpc>
            <a:spcBef>
              <a:spcPct val="0"/>
            </a:spcBef>
            <a:spcAft>
              <a:spcPct val="35000"/>
            </a:spcAft>
          </a:pPr>
          <a:endParaRPr lang="en-GB" sz="2300" kern="1200"/>
        </a:p>
      </dsp:txBody>
      <dsp:txXfrm>
        <a:off x="2443644" y="2466334"/>
        <a:ext cx="328117" cy="329001"/>
      </dsp:txXfrm>
    </dsp:sp>
    <dsp:sp modelId="{8B5D0494-3DEC-4C6A-8EA9-61B841A347BD}">
      <dsp:nvSpPr>
        <dsp:cNvPr id="0" name=""/>
        <dsp:cNvSpPr/>
      </dsp:nvSpPr>
      <dsp:spPr>
        <a:xfrm>
          <a:off x="3106953" y="0"/>
          <a:ext cx="2211029" cy="5261670"/>
        </a:xfrm>
        <a:prstGeom prst="roundRect">
          <a:avLst>
            <a:gd name="adj" fmla="val 10000"/>
          </a:avLst>
        </a:prstGeom>
        <a:solidFill>
          <a:srgbClr val="54DCC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t" anchorCtr="0">
          <a:noAutofit/>
        </a:bodyPr>
        <a:lstStyle/>
        <a:p>
          <a:pPr lvl="0" algn="ctr" defTabSz="622300">
            <a:lnSpc>
              <a:spcPct val="90000"/>
            </a:lnSpc>
            <a:spcBef>
              <a:spcPct val="0"/>
            </a:spcBef>
            <a:spcAft>
              <a:spcPct val="35000"/>
            </a:spcAft>
          </a:pPr>
          <a:r>
            <a:rPr lang="en-GB" sz="1400" b="1" kern="1200" dirty="0" smtClean="0"/>
            <a:t>Managerial working</a:t>
          </a:r>
        </a:p>
        <a:p>
          <a:pPr lvl="0" algn="ctr" defTabSz="622300">
            <a:lnSpc>
              <a:spcPct val="90000"/>
            </a:lnSpc>
            <a:spcBef>
              <a:spcPct val="0"/>
            </a:spcBef>
            <a:spcAft>
              <a:spcPct val="35000"/>
            </a:spcAft>
          </a:pPr>
          <a:r>
            <a:rPr lang="en-GB" sz="1400" kern="1200" dirty="0" smtClean="0"/>
            <a:t>Strategic focus:</a:t>
          </a:r>
        </a:p>
        <a:p>
          <a:pPr lvl="0" algn="ctr" defTabSz="622300">
            <a:lnSpc>
              <a:spcPct val="90000"/>
            </a:lnSpc>
            <a:spcBef>
              <a:spcPct val="0"/>
            </a:spcBef>
            <a:spcAft>
              <a:spcPct val="35000"/>
            </a:spcAft>
          </a:pPr>
          <a:r>
            <a:rPr lang="en-GB" sz="1400" kern="1200" dirty="0" smtClean="0">
              <a:solidFill>
                <a:srgbClr val="7030A0"/>
              </a:solidFill>
            </a:rPr>
            <a:t>Ensuing that the costs of the production of the product are met </a:t>
          </a:r>
        </a:p>
        <a:p>
          <a:pPr lvl="0" algn="ctr" defTabSz="622300">
            <a:lnSpc>
              <a:spcPct val="90000"/>
            </a:lnSpc>
            <a:spcBef>
              <a:spcPct val="0"/>
            </a:spcBef>
            <a:spcAft>
              <a:spcPct val="35000"/>
            </a:spcAft>
          </a:pPr>
          <a:r>
            <a:rPr lang="en-GB" sz="1400" kern="1200" dirty="0" smtClean="0"/>
            <a:t>Managing resources: </a:t>
          </a:r>
        </a:p>
        <a:p>
          <a:pPr lvl="0" algn="ctr" defTabSz="622300">
            <a:lnSpc>
              <a:spcPct val="90000"/>
            </a:lnSpc>
            <a:spcBef>
              <a:spcPct val="0"/>
            </a:spcBef>
            <a:spcAft>
              <a:spcPct val="35000"/>
            </a:spcAft>
          </a:pPr>
          <a:r>
            <a:rPr lang="en-GB" sz="1400" kern="1200" dirty="0" smtClean="0">
              <a:solidFill>
                <a:srgbClr val="7030A0"/>
              </a:solidFill>
            </a:rPr>
            <a:t>Coordinating the process of making the record (artists, composers, technicians), marketing it (managers, publicists), distributing it (studios). </a:t>
          </a:r>
        </a:p>
        <a:p>
          <a:pPr lvl="0" algn="ctr" defTabSz="622300">
            <a:lnSpc>
              <a:spcPct val="90000"/>
            </a:lnSpc>
            <a:spcBef>
              <a:spcPct val="0"/>
            </a:spcBef>
            <a:spcAft>
              <a:spcPct val="35000"/>
            </a:spcAft>
          </a:pPr>
          <a:r>
            <a:rPr lang="en-GB" sz="1400" kern="1200" dirty="0" smtClean="0"/>
            <a:t>Managing relationships: </a:t>
          </a:r>
          <a:r>
            <a:rPr lang="en-GB" sz="1400" kern="1200" dirty="0" smtClean="0">
              <a:solidFill>
                <a:srgbClr val="7030A0"/>
              </a:solidFill>
            </a:rPr>
            <a:t>between artists and label and between artists and consumers</a:t>
          </a:r>
          <a:endParaRPr lang="en-GB" sz="1400" kern="1200" dirty="0" smtClean="0"/>
        </a:p>
        <a:p>
          <a:pPr lvl="0" algn="ctr" defTabSz="622300">
            <a:lnSpc>
              <a:spcPct val="90000"/>
            </a:lnSpc>
            <a:spcBef>
              <a:spcPct val="0"/>
            </a:spcBef>
            <a:spcAft>
              <a:spcPct val="35000"/>
            </a:spcAft>
          </a:pPr>
          <a:r>
            <a:rPr lang="en-GB" sz="1400" kern="1200" dirty="0" smtClean="0"/>
            <a:t>Systematic value management: </a:t>
          </a:r>
          <a:endParaRPr lang="en-GB" sz="1400" kern="1200" dirty="0" smtClean="0">
            <a:solidFill>
              <a:srgbClr val="7030A0"/>
            </a:solidFill>
          </a:endParaRPr>
        </a:p>
        <a:p>
          <a:pPr lvl="0" algn="ctr" defTabSz="622300">
            <a:lnSpc>
              <a:spcPct val="90000"/>
            </a:lnSpc>
            <a:spcBef>
              <a:spcPct val="0"/>
            </a:spcBef>
            <a:spcAft>
              <a:spcPct val="35000"/>
            </a:spcAft>
          </a:pPr>
          <a:r>
            <a:rPr lang="en-GB" sz="1400" kern="1200" dirty="0" smtClean="0">
              <a:solidFill>
                <a:srgbClr val="7030A0"/>
              </a:solidFill>
            </a:rPr>
            <a:t>360 degree contracts and hit factories </a:t>
          </a:r>
          <a:endParaRPr lang="en-GB" sz="1400" kern="1200" dirty="0" smtClean="0"/>
        </a:p>
        <a:p>
          <a:pPr lvl="0" algn="ctr" defTabSz="622300">
            <a:lnSpc>
              <a:spcPct val="90000"/>
            </a:lnSpc>
            <a:spcBef>
              <a:spcPct val="0"/>
            </a:spcBef>
            <a:spcAft>
              <a:spcPct val="35000"/>
            </a:spcAft>
          </a:pPr>
          <a:endParaRPr lang="en-GB" sz="1400" kern="1200" dirty="0" smtClean="0"/>
        </a:p>
        <a:p>
          <a:pPr lvl="0" algn="ctr" defTabSz="622300">
            <a:lnSpc>
              <a:spcPct val="90000"/>
            </a:lnSpc>
            <a:spcBef>
              <a:spcPct val="0"/>
            </a:spcBef>
            <a:spcAft>
              <a:spcPct val="35000"/>
            </a:spcAft>
          </a:pPr>
          <a:endParaRPr lang="en-GB" sz="1400" kern="1200" dirty="0" smtClean="0"/>
        </a:p>
        <a:p>
          <a:pPr lvl="0" algn="ctr" defTabSz="622300">
            <a:lnSpc>
              <a:spcPct val="90000"/>
            </a:lnSpc>
            <a:spcBef>
              <a:spcPct val="0"/>
            </a:spcBef>
            <a:spcAft>
              <a:spcPct val="35000"/>
            </a:spcAft>
          </a:pPr>
          <a:endParaRPr lang="en-GB" sz="1400" kern="1200" dirty="0" smtClean="0"/>
        </a:p>
        <a:p>
          <a:pPr lvl="0" algn="ctr" defTabSz="622300">
            <a:lnSpc>
              <a:spcPct val="90000"/>
            </a:lnSpc>
            <a:spcBef>
              <a:spcPct val="0"/>
            </a:spcBef>
            <a:spcAft>
              <a:spcPct val="35000"/>
            </a:spcAft>
          </a:pPr>
          <a:endParaRPr lang="en-GB" sz="1400" kern="1200" dirty="0" smtClean="0"/>
        </a:p>
        <a:p>
          <a:pPr lvl="0" algn="ctr" defTabSz="622300">
            <a:lnSpc>
              <a:spcPct val="90000"/>
            </a:lnSpc>
            <a:spcBef>
              <a:spcPct val="0"/>
            </a:spcBef>
            <a:spcAft>
              <a:spcPct val="35000"/>
            </a:spcAft>
          </a:pPr>
          <a:endParaRPr lang="en-GB" sz="1400" kern="1200" dirty="0" smtClean="0"/>
        </a:p>
        <a:p>
          <a:pPr lvl="0" algn="ctr" defTabSz="622300">
            <a:lnSpc>
              <a:spcPct val="90000"/>
            </a:lnSpc>
            <a:spcBef>
              <a:spcPct val="0"/>
            </a:spcBef>
            <a:spcAft>
              <a:spcPct val="35000"/>
            </a:spcAft>
          </a:pPr>
          <a:r>
            <a:rPr lang="en-GB" sz="1400" kern="1200" dirty="0" smtClean="0"/>
            <a:t>	</a:t>
          </a:r>
          <a:endParaRPr lang="en-GB" sz="1400" kern="1200" dirty="0"/>
        </a:p>
      </dsp:txBody>
      <dsp:txXfrm>
        <a:off x="3171712" y="64759"/>
        <a:ext cx="2081511" cy="5132152"/>
      </dsp:txXfrm>
    </dsp:sp>
    <dsp:sp modelId="{51009CBA-D5B4-448B-B991-01CF4CC69ECA}">
      <dsp:nvSpPr>
        <dsp:cNvPr id="0" name=""/>
        <dsp:cNvSpPr/>
      </dsp:nvSpPr>
      <dsp:spPr>
        <a:xfrm>
          <a:off x="5539085" y="2356667"/>
          <a:ext cx="468738" cy="54833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022350">
            <a:lnSpc>
              <a:spcPct val="90000"/>
            </a:lnSpc>
            <a:spcBef>
              <a:spcPct val="0"/>
            </a:spcBef>
            <a:spcAft>
              <a:spcPct val="35000"/>
            </a:spcAft>
          </a:pPr>
          <a:endParaRPr lang="en-GB" sz="2300" kern="1200"/>
        </a:p>
      </dsp:txBody>
      <dsp:txXfrm>
        <a:off x="5539085" y="2466334"/>
        <a:ext cx="328117" cy="329001"/>
      </dsp:txXfrm>
    </dsp:sp>
    <dsp:sp modelId="{2874EC00-535B-47E7-8DD9-3AA4F2BA6A1E}">
      <dsp:nvSpPr>
        <dsp:cNvPr id="0" name=""/>
        <dsp:cNvSpPr/>
      </dsp:nvSpPr>
      <dsp:spPr>
        <a:xfrm>
          <a:off x="6202394" y="0"/>
          <a:ext cx="2211029" cy="5261670"/>
        </a:xfrm>
        <a:prstGeom prst="roundRect">
          <a:avLst>
            <a:gd name="adj" fmla="val 10000"/>
          </a:avLst>
        </a:prstGeom>
        <a:solidFill>
          <a:srgbClr val="54DCC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t" anchorCtr="0">
          <a:noAutofit/>
        </a:bodyPr>
        <a:lstStyle/>
        <a:p>
          <a:pPr lvl="0" algn="ctr" defTabSz="711200">
            <a:lnSpc>
              <a:spcPct val="90000"/>
            </a:lnSpc>
            <a:spcBef>
              <a:spcPct val="0"/>
            </a:spcBef>
            <a:spcAft>
              <a:spcPct val="35000"/>
            </a:spcAft>
          </a:pPr>
          <a:r>
            <a:rPr lang="en-GB" sz="1600" kern="1200" dirty="0" smtClean="0"/>
            <a:t>Creating new value</a:t>
          </a:r>
        </a:p>
        <a:p>
          <a:pPr lvl="0" algn="ctr" defTabSz="711200">
            <a:lnSpc>
              <a:spcPct val="90000"/>
            </a:lnSpc>
            <a:spcBef>
              <a:spcPct val="0"/>
            </a:spcBef>
            <a:spcAft>
              <a:spcPct val="35000"/>
            </a:spcAft>
          </a:pPr>
          <a:endParaRPr lang="en-GB" sz="1600" kern="1200" dirty="0" smtClean="0"/>
        </a:p>
        <a:p>
          <a:pPr lvl="0" algn="ctr" defTabSz="711200">
            <a:lnSpc>
              <a:spcPct val="90000"/>
            </a:lnSpc>
            <a:spcBef>
              <a:spcPct val="0"/>
            </a:spcBef>
            <a:spcAft>
              <a:spcPct val="35000"/>
            </a:spcAft>
          </a:pPr>
          <a:r>
            <a:rPr lang="en-GB" sz="1600" kern="1200" dirty="0" smtClean="0">
              <a:solidFill>
                <a:srgbClr val="7030A0"/>
              </a:solidFill>
            </a:rPr>
            <a:t>Responsiveness to changes in the external environment </a:t>
          </a:r>
        </a:p>
        <a:p>
          <a:pPr lvl="0" algn="ctr" defTabSz="711200">
            <a:lnSpc>
              <a:spcPct val="90000"/>
            </a:lnSpc>
            <a:spcBef>
              <a:spcPct val="0"/>
            </a:spcBef>
            <a:spcAft>
              <a:spcPct val="35000"/>
            </a:spcAft>
          </a:pPr>
          <a:r>
            <a:rPr lang="en-GB" sz="1600" kern="1200" dirty="0" smtClean="0">
              <a:solidFill>
                <a:srgbClr val="7030A0"/>
              </a:solidFill>
            </a:rPr>
            <a:t>Continued payment for music and music related services (to support the creativity) </a:t>
          </a:r>
        </a:p>
        <a:p>
          <a:pPr lvl="0" algn="ctr" defTabSz="711200">
            <a:lnSpc>
              <a:spcPct val="90000"/>
            </a:lnSpc>
            <a:spcBef>
              <a:spcPct val="0"/>
            </a:spcBef>
            <a:spcAft>
              <a:spcPct val="35000"/>
            </a:spcAft>
          </a:pPr>
          <a:r>
            <a:rPr lang="en-GB" sz="1600" kern="1200" dirty="0" smtClean="0">
              <a:solidFill>
                <a:srgbClr val="7030A0"/>
              </a:solidFill>
            </a:rPr>
            <a:t>Continuation of the framework of reproduction, distribution and consumption during both threats and opportunities in external environment </a:t>
          </a:r>
          <a:endParaRPr lang="en-GB" sz="1600" kern="1200" dirty="0">
            <a:solidFill>
              <a:srgbClr val="7030A0"/>
            </a:solidFill>
          </a:endParaRPr>
        </a:p>
      </dsp:txBody>
      <dsp:txXfrm>
        <a:off x="6267153" y="64759"/>
        <a:ext cx="2081511" cy="5132152"/>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889938" cy="488791"/>
          </a:xfrm>
          <a:prstGeom prst="rect">
            <a:avLst/>
          </a:prstGeom>
        </p:spPr>
        <p:txBody>
          <a:bodyPr vert="horz" lIns="89904" tIns="44952" rIns="89904" bIns="44952" rtlCol="0"/>
          <a:lstStyle>
            <a:lvl1pPr algn="l">
              <a:defRPr sz="1200"/>
            </a:lvl1pPr>
          </a:lstStyle>
          <a:p>
            <a:endParaRPr lang="en-GB"/>
          </a:p>
        </p:txBody>
      </p:sp>
      <p:sp>
        <p:nvSpPr>
          <p:cNvPr id="3" name="Date Placeholder 2"/>
          <p:cNvSpPr>
            <a:spLocks noGrp="1"/>
          </p:cNvSpPr>
          <p:nvPr>
            <p:ph type="dt" idx="1"/>
          </p:nvPr>
        </p:nvSpPr>
        <p:spPr>
          <a:xfrm>
            <a:off x="3777607" y="0"/>
            <a:ext cx="2889938" cy="488791"/>
          </a:xfrm>
          <a:prstGeom prst="rect">
            <a:avLst/>
          </a:prstGeom>
        </p:spPr>
        <p:txBody>
          <a:bodyPr vert="horz" lIns="89904" tIns="44952" rIns="89904" bIns="44952" rtlCol="0"/>
          <a:lstStyle>
            <a:lvl1pPr algn="r">
              <a:defRPr sz="1200"/>
            </a:lvl1pPr>
          </a:lstStyle>
          <a:p>
            <a:fld id="{C2AC6465-36FD-49D1-80EC-1B7DBA20587B}" type="datetimeFigureOut">
              <a:rPr lang="en-US" smtClean="0"/>
              <a:pPr/>
              <a:t>2/20/2018</a:t>
            </a:fld>
            <a:endParaRPr lang="en-GB"/>
          </a:p>
        </p:txBody>
      </p:sp>
      <p:sp>
        <p:nvSpPr>
          <p:cNvPr id="4" name="Slide Image Placeholder 3"/>
          <p:cNvSpPr>
            <a:spLocks noGrp="1" noRot="1" noChangeAspect="1"/>
          </p:cNvSpPr>
          <p:nvPr>
            <p:ph type="sldImg" idx="2"/>
          </p:nvPr>
        </p:nvSpPr>
        <p:spPr>
          <a:xfrm>
            <a:off x="892175" y="733425"/>
            <a:ext cx="4884738" cy="3665538"/>
          </a:xfrm>
          <a:prstGeom prst="rect">
            <a:avLst/>
          </a:prstGeom>
          <a:noFill/>
          <a:ln w="12700">
            <a:solidFill>
              <a:prstClr val="black"/>
            </a:solidFill>
          </a:ln>
        </p:spPr>
        <p:txBody>
          <a:bodyPr vert="horz" lIns="89904" tIns="44952" rIns="89904" bIns="44952" rtlCol="0" anchor="ctr"/>
          <a:lstStyle/>
          <a:p>
            <a:endParaRPr lang="en-GB"/>
          </a:p>
        </p:txBody>
      </p:sp>
      <p:sp>
        <p:nvSpPr>
          <p:cNvPr id="5" name="Notes Placeholder 4"/>
          <p:cNvSpPr>
            <a:spLocks noGrp="1"/>
          </p:cNvSpPr>
          <p:nvPr>
            <p:ph type="body" sz="quarter" idx="3"/>
          </p:nvPr>
        </p:nvSpPr>
        <p:spPr>
          <a:xfrm>
            <a:off x="666909" y="4643517"/>
            <a:ext cx="5335270" cy="4399121"/>
          </a:xfrm>
          <a:prstGeom prst="rect">
            <a:avLst/>
          </a:prstGeom>
        </p:spPr>
        <p:txBody>
          <a:bodyPr vert="horz" lIns="89904" tIns="44952" rIns="89904" bIns="44952"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9285337"/>
            <a:ext cx="2889938" cy="488791"/>
          </a:xfrm>
          <a:prstGeom prst="rect">
            <a:avLst/>
          </a:prstGeom>
        </p:spPr>
        <p:txBody>
          <a:bodyPr vert="horz" lIns="89904" tIns="44952" rIns="89904" bIns="44952" rtlCol="0" anchor="b"/>
          <a:lstStyle>
            <a:lvl1pPr algn="l">
              <a:defRPr sz="1200"/>
            </a:lvl1pPr>
          </a:lstStyle>
          <a:p>
            <a:endParaRPr lang="en-GB"/>
          </a:p>
        </p:txBody>
      </p:sp>
      <p:sp>
        <p:nvSpPr>
          <p:cNvPr id="7" name="Slide Number Placeholder 6"/>
          <p:cNvSpPr>
            <a:spLocks noGrp="1"/>
          </p:cNvSpPr>
          <p:nvPr>
            <p:ph type="sldNum" sz="quarter" idx="5"/>
          </p:nvPr>
        </p:nvSpPr>
        <p:spPr>
          <a:xfrm>
            <a:off x="3777607" y="9285337"/>
            <a:ext cx="2889938" cy="488791"/>
          </a:xfrm>
          <a:prstGeom prst="rect">
            <a:avLst/>
          </a:prstGeom>
        </p:spPr>
        <p:txBody>
          <a:bodyPr vert="horz" lIns="89904" tIns="44952" rIns="89904" bIns="44952" rtlCol="0" anchor="b"/>
          <a:lstStyle>
            <a:lvl1pPr algn="r">
              <a:defRPr sz="1200"/>
            </a:lvl1pPr>
          </a:lstStyle>
          <a:p>
            <a:fld id="{29FCC9FC-2CD3-444F-81C3-CAF0FA9EDC63}" type="slidenum">
              <a:rPr lang="en-GB" smtClean="0"/>
              <a:pPr/>
              <a:t>‹#›</a:t>
            </a:fld>
            <a:endParaRPr lang="en-GB"/>
          </a:p>
        </p:txBody>
      </p:sp>
    </p:spTree>
    <p:extLst>
      <p:ext uri="{BB962C8B-B14F-4D97-AF65-F5344CB8AC3E}">
        <p14:creationId xmlns:p14="http://schemas.microsoft.com/office/powerpoint/2010/main" val="40276587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29FCC9FC-2CD3-444F-81C3-CAF0FA9EDC63}" type="slidenum">
              <a:rPr lang="en-GB" smtClean="0"/>
              <a:pPr/>
              <a:t>1</a:t>
            </a:fld>
            <a:endParaRPr lang="en-GB"/>
          </a:p>
        </p:txBody>
      </p:sp>
    </p:spTree>
    <p:extLst>
      <p:ext uri="{BB962C8B-B14F-4D97-AF65-F5344CB8AC3E}">
        <p14:creationId xmlns:p14="http://schemas.microsoft.com/office/powerpoint/2010/main" val="42125113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GB" dirty="0" smtClean="0"/>
              <a:t>Risks and opportunities for entrepreneurial musicians:</a:t>
            </a:r>
          </a:p>
          <a:p>
            <a:pPr defTabSz="899038">
              <a:defRPr/>
            </a:pPr>
            <a:r>
              <a:rPr lang="en-GB" dirty="0" smtClean="0"/>
              <a:t>-Risks: Disruption in employment from patrons (especially the court) due to the English Civil War.</a:t>
            </a:r>
            <a:r>
              <a:rPr lang="en-GB" baseline="0" dirty="0" smtClean="0"/>
              <a:t> </a:t>
            </a:r>
            <a:r>
              <a:rPr lang="en-GB" dirty="0" smtClean="0"/>
              <a:t>Disruption to music business caused by English Civil War (1642-51) –</a:t>
            </a:r>
            <a:r>
              <a:rPr lang="en-GB" baseline="0" dirty="0" smtClean="0"/>
              <a:t> limited court employment for musicians and Cromwell places limitations on public performances </a:t>
            </a:r>
          </a:p>
          <a:p>
            <a:endParaRPr lang="en-GB" dirty="0" smtClean="0"/>
          </a:p>
          <a:p>
            <a:endParaRPr lang="en-GB" b="1" dirty="0" smtClean="0"/>
          </a:p>
          <a:p>
            <a:pPr defTabSz="899038">
              <a:defRPr/>
            </a:pPr>
            <a:r>
              <a:rPr lang="en-GB" b="1" dirty="0" smtClean="0"/>
              <a:t>-Opportunities: </a:t>
            </a:r>
          </a:p>
          <a:p>
            <a:pPr defTabSz="899038">
              <a:defRPr/>
            </a:pPr>
            <a:r>
              <a:rPr lang="en-GB" dirty="0" smtClean="0"/>
              <a:t>Urbanisation: </a:t>
            </a:r>
            <a:r>
              <a:rPr lang="en-GB" baseline="0" dirty="0" smtClean="0"/>
              <a:t>growth of London provides opportunities for recreational music and provides a new and expanded audience for musicians</a:t>
            </a:r>
          </a:p>
          <a:p>
            <a:endParaRPr lang="en-GB" dirty="0" smtClean="0"/>
          </a:p>
          <a:p>
            <a:r>
              <a:rPr lang="en-GB" dirty="0" smtClean="0"/>
              <a:t>Improvements in technology:</a:t>
            </a:r>
            <a:r>
              <a:rPr lang="en-GB" baseline="0" dirty="0" smtClean="0"/>
              <a:t> </a:t>
            </a:r>
            <a:r>
              <a:rPr lang="en-GB" dirty="0" smtClean="0"/>
              <a:t>Improvements</a:t>
            </a:r>
            <a:r>
              <a:rPr lang="en-GB" baseline="0" dirty="0" smtClean="0"/>
              <a:t> in printing make sheet music easier to read and perform</a:t>
            </a:r>
            <a:endParaRPr lang="en-GB" dirty="0" smtClean="0"/>
          </a:p>
          <a:p>
            <a:pPr defTabSz="899038">
              <a:defRPr/>
            </a:pPr>
            <a:endParaRPr lang="en-GB" dirty="0" smtClean="0"/>
          </a:p>
          <a:p>
            <a:endParaRPr lang="en-GB" dirty="0" smtClean="0"/>
          </a:p>
          <a:p>
            <a:r>
              <a:rPr lang="en-GB" dirty="0" smtClean="0"/>
              <a:t>Increasing strength of intellectual property rights: </a:t>
            </a:r>
            <a:r>
              <a:rPr lang="en-GB" baseline="0" dirty="0" smtClean="0"/>
              <a:t>The sale of sheet music is encouraged by new rules which provide some intellectual property protection for the author, </a:t>
            </a:r>
            <a:r>
              <a:rPr lang="en-GB" baseline="0" dirty="0" err="1" smtClean="0"/>
              <a:t>guareenting</a:t>
            </a:r>
            <a:r>
              <a:rPr lang="en-GB" baseline="0" dirty="0" smtClean="0"/>
              <a:t> a period of time when they can exclusively receive the profits from sales and royalties from public performances</a:t>
            </a:r>
          </a:p>
          <a:p>
            <a:endParaRPr lang="en-GB" dirty="0" smtClean="0"/>
          </a:p>
          <a:p>
            <a:endParaRPr lang="en-GB" dirty="0" smtClean="0"/>
          </a:p>
          <a:p>
            <a:r>
              <a:rPr lang="en-GB" b="1" dirty="0" smtClean="0"/>
              <a:t>Solutions: </a:t>
            </a:r>
            <a:r>
              <a:rPr lang="en-GB" dirty="0" smtClean="0"/>
              <a:t>musicians innovate the ways they distribute, and reproduce music and change their consumer focus</a:t>
            </a:r>
          </a:p>
          <a:p>
            <a:pPr defTabSz="899038">
              <a:defRPr/>
            </a:pPr>
            <a:r>
              <a:rPr lang="en-GB" dirty="0" smtClean="0"/>
              <a:t>-Consumers: residents of towns (rather than aristocrats and royalty) via concerts and sheet music . </a:t>
            </a:r>
            <a:r>
              <a:rPr lang="en-GB" baseline="0" dirty="0" smtClean="0"/>
              <a:t>Movement away from a retainer funded by aristocratic or royal patronage as the source of income for a musician. The new source of income is ticket sales from private concerts and tie-ins with publishers</a:t>
            </a:r>
          </a:p>
          <a:p>
            <a:endParaRPr lang="en-GB" dirty="0" smtClean="0"/>
          </a:p>
          <a:p>
            <a:pPr defTabSz="899038">
              <a:defRPr/>
            </a:pPr>
            <a:r>
              <a:rPr lang="en-GB" dirty="0" smtClean="0"/>
              <a:t>-Distribution: leaflets and adverts to publicise public concerts . </a:t>
            </a:r>
            <a:r>
              <a:rPr lang="en-GB" baseline="0" dirty="0" smtClean="0"/>
              <a:t>Musicians start to use leaflets and, increasingly newspaper adverts, to publicise concerts, from which they generate a revenue by selling tickets</a:t>
            </a:r>
          </a:p>
          <a:p>
            <a:endParaRPr lang="en-GB" dirty="0" smtClean="0"/>
          </a:p>
          <a:p>
            <a:r>
              <a:rPr lang="en-GB" dirty="0" smtClean="0"/>
              <a:t>-Reproduction: musicians create their own sheet music (sold alongside the concert tickets in music shops):</a:t>
            </a:r>
            <a:r>
              <a:rPr lang="en-GB" baseline="0" dirty="0" smtClean="0"/>
              <a:t> Some musicians compose music which they sell. Sheet music shops are also where most concert tickets are sold </a:t>
            </a:r>
          </a:p>
          <a:p>
            <a:endParaRPr lang="en-GB"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b="1" dirty="0" smtClean="0"/>
              <a:t>Takeaway: Musicians adapt to loss of a managerial model in which they were often employees of the court. They adapt to self-employment but include managerial elements by changing their strategic focus to urban consumers and operating across more than one consumption channel (concerts and print music)</a:t>
            </a:r>
            <a:endParaRPr lang="en-GB" dirty="0" smtClean="0"/>
          </a:p>
          <a:p>
            <a:endParaRPr lang="en-GB" baseline="0" dirty="0" smtClean="0"/>
          </a:p>
          <a:p>
            <a:r>
              <a:rPr lang="en-GB" baseline="0" dirty="0" smtClean="0"/>
              <a:t>Handel’s water music for George I</a:t>
            </a:r>
          </a:p>
          <a:p>
            <a:endParaRPr lang="en-GB" baseline="0" dirty="0" smtClean="0"/>
          </a:p>
          <a:p>
            <a:r>
              <a:rPr lang="en-GB" baseline="0" dirty="0" smtClean="0"/>
              <a:t>John Gay’s </a:t>
            </a:r>
            <a:r>
              <a:rPr lang="en-GB" baseline="0" dirty="0" err="1" smtClean="0"/>
              <a:t>satarical</a:t>
            </a:r>
            <a:r>
              <a:rPr lang="en-GB" baseline="0" dirty="0" smtClean="0"/>
              <a:t> the beggar’s opera from 1.29</a:t>
            </a:r>
          </a:p>
        </p:txBody>
      </p:sp>
      <p:sp>
        <p:nvSpPr>
          <p:cNvPr id="4" name="Slide Number Placeholder 3"/>
          <p:cNvSpPr>
            <a:spLocks noGrp="1"/>
          </p:cNvSpPr>
          <p:nvPr>
            <p:ph type="sldNum" sz="quarter" idx="10"/>
          </p:nvPr>
        </p:nvSpPr>
        <p:spPr/>
        <p:txBody>
          <a:bodyPr/>
          <a:lstStyle/>
          <a:p>
            <a:fld id="{29FCC9FC-2CD3-444F-81C3-CAF0FA9EDC63}" type="slidenum">
              <a:rPr lang="en-GB" smtClean="0"/>
              <a:pPr/>
              <a:t>10</a:t>
            </a:fld>
            <a:endParaRPr lang="en-GB"/>
          </a:p>
        </p:txBody>
      </p:sp>
    </p:spTree>
    <p:extLst>
      <p:ext uri="{BB962C8B-B14F-4D97-AF65-F5344CB8AC3E}">
        <p14:creationId xmlns:p14="http://schemas.microsoft.com/office/powerpoint/2010/main" val="12864220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29FCC9FC-2CD3-444F-81C3-CAF0FA9EDC63}" type="slidenum">
              <a:rPr lang="en-GB" smtClean="0"/>
              <a:pPr/>
              <a:t>11</a:t>
            </a:fld>
            <a:endParaRPr lang="en-GB"/>
          </a:p>
        </p:txBody>
      </p:sp>
    </p:spTree>
    <p:extLst>
      <p:ext uri="{BB962C8B-B14F-4D97-AF65-F5344CB8AC3E}">
        <p14:creationId xmlns:p14="http://schemas.microsoft.com/office/powerpoint/2010/main" val="28881145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endParaRPr lang="en-GB" dirty="0"/>
          </a:p>
        </p:txBody>
      </p:sp>
      <p:sp>
        <p:nvSpPr>
          <p:cNvPr id="4" name="Slide Number Placeholder 3"/>
          <p:cNvSpPr>
            <a:spLocks noGrp="1"/>
          </p:cNvSpPr>
          <p:nvPr>
            <p:ph type="sldNum" sz="quarter" idx="10"/>
          </p:nvPr>
        </p:nvSpPr>
        <p:spPr/>
        <p:txBody>
          <a:bodyPr/>
          <a:lstStyle/>
          <a:p>
            <a:fld id="{29FCC9FC-2CD3-444F-81C3-CAF0FA9EDC63}" type="slidenum">
              <a:rPr lang="en-GB" smtClean="0"/>
              <a:pPr/>
              <a:t>12</a:t>
            </a:fld>
            <a:endParaRPr lang="en-GB"/>
          </a:p>
        </p:txBody>
      </p:sp>
    </p:spTree>
    <p:extLst>
      <p:ext uri="{BB962C8B-B14F-4D97-AF65-F5344CB8AC3E}">
        <p14:creationId xmlns:p14="http://schemas.microsoft.com/office/powerpoint/2010/main" val="7070368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endParaRPr lang="en-GB" dirty="0"/>
          </a:p>
        </p:txBody>
      </p:sp>
      <p:sp>
        <p:nvSpPr>
          <p:cNvPr id="4" name="Slide Number Placeholder 3"/>
          <p:cNvSpPr>
            <a:spLocks noGrp="1"/>
          </p:cNvSpPr>
          <p:nvPr>
            <p:ph type="sldNum" sz="quarter" idx="10"/>
          </p:nvPr>
        </p:nvSpPr>
        <p:spPr/>
        <p:txBody>
          <a:bodyPr/>
          <a:lstStyle/>
          <a:p>
            <a:fld id="{29FCC9FC-2CD3-444F-81C3-CAF0FA9EDC63}" type="slidenum">
              <a:rPr lang="en-GB" smtClean="0"/>
              <a:pPr/>
              <a:t>13</a:t>
            </a:fld>
            <a:endParaRPr lang="en-GB"/>
          </a:p>
        </p:txBody>
      </p:sp>
    </p:spTree>
    <p:extLst>
      <p:ext uri="{BB962C8B-B14F-4D97-AF65-F5344CB8AC3E}">
        <p14:creationId xmlns:p14="http://schemas.microsoft.com/office/powerpoint/2010/main" val="41864349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29FCC9FC-2CD3-444F-81C3-CAF0FA9EDC63}" type="slidenum">
              <a:rPr lang="en-GB" smtClean="0"/>
              <a:pPr/>
              <a:t>14</a:t>
            </a:fld>
            <a:endParaRPr lang="en-GB"/>
          </a:p>
        </p:txBody>
      </p:sp>
    </p:spTree>
    <p:extLst>
      <p:ext uri="{BB962C8B-B14F-4D97-AF65-F5344CB8AC3E}">
        <p14:creationId xmlns:p14="http://schemas.microsoft.com/office/powerpoint/2010/main" val="7120702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Improvements</a:t>
            </a:r>
            <a:r>
              <a:rPr lang="en-GB" baseline="0" dirty="0" smtClean="0"/>
              <a:t> in technology and changes in society provided opportunities to further extend the distribution of music- records and radio meant that individual artists could be hear by consumers in their own homes and meant that music could be distributed beyond the geographical range of concerts</a:t>
            </a:r>
          </a:p>
          <a:p>
            <a:endParaRPr lang="en-GB" baseline="0" dirty="0" smtClean="0"/>
          </a:p>
          <a:p>
            <a:r>
              <a:rPr lang="en-GB" baseline="0" dirty="0" smtClean="0"/>
              <a:t>As standards of living improved, entrepreneurs saw the opportunity to extend the consumer base to teenagers</a:t>
            </a:r>
            <a:endParaRPr lang="en-GB" dirty="0"/>
          </a:p>
        </p:txBody>
      </p:sp>
      <p:sp>
        <p:nvSpPr>
          <p:cNvPr id="4" name="Slide Number Placeholder 3"/>
          <p:cNvSpPr>
            <a:spLocks noGrp="1"/>
          </p:cNvSpPr>
          <p:nvPr>
            <p:ph type="sldNum" sz="quarter" idx="10"/>
          </p:nvPr>
        </p:nvSpPr>
        <p:spPr/>
        <p:txBody>
          <a:bodyPr/>
          <a:lstStyle/>
          <a:p>
            <a:fld id="{29FCC9FC-2CD3-444F-81C3-CAF0FA9EDC63}" type="slidenum">
              <a:rPr lang="en-GB" smtClean="0"/>
              <a:pPr/>
              <a:t>15</a:t>
            </a:fld>
            <a:endParaRPr lang="en-GB"/>
          </a:p>
        </p:txBody>
      </p:sp>
    </p:spTree>
    <p:extLst>
      <p:ext uri="{BB962C8B-B14F-4D97-AF65-F5344CB8AC3E}">
        <p14:creationId xmlns:p14="http://schemas.microsoft.com/office/powerpoint/2010/main" val="33495968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GB" dirty="0" smtClean="0"/>
              <a:t>Rock</a:t>
            </a:r>
            <a:endParaRPr lang="en-GB" dirty="0"/>
          </a:p>
        </p:txBody>
      </p:sp>
      <p:sp>
        <p:nvSpPr>
          <p:cNvPr id="4" name="Slide Number Placeholder 3"/>
          <p:cNvSpPr>
            <a:spLocks noGrp="1"/>
          </p:cNvSpPr>
          <p:nvPr>
            <p:ph type="sldNum" sz="quarter" idx="10"/>
          </p:nvPr>
        </p:nvSpPr>
        <p:spPr/>
        <p:txBody>
          <a:bodyPr/>
          <a:lstStyle/>
          <a:p>
            <a:fld id="{29FCC9FC-2CD3-444F-81C3-CAF0FA9EDC63}" type="slidenum">
              <a:rPr lang="en-GB" smtClean="0"/>
              <a:pPr/>
              <a:t>16</a:t>
            </a:fld>
            <a:endParaRPr lang="en-GB"/>
          </a:p>
        </p:txBody>
      </p:sp>
    </p:spTree>
    <p:extLst>
      <p:ext uri="{BB962C8B-B14F-4D97-AF65-F5344CB8AC3E}">
        <p14:creationId xmlns:p14="http://schemas.microsoft.com/office/powerpoint/2010/main" val="31400759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endParaRPr lang="en-GB" dirty="0"/>
          </a:p>
        </p:txBody>
      </p:sp>
      <p:sp>
        <p:nvSpPr>
          <p:cNvPr id="4" name="Slide Number Placeholder 3"/>
          <p:cNvSpPr>
            <a:spLocks noGrp="1"/>
          </p:cNvSpPr>
          <p:nvPr>
            <p:ph type="sldNum" sz="quarter" idx="10"/>
          </p:nvPr>
        </p:nvSpPr>
        <p:spPr/>
        <p:txBody>
          <a:bodyPr/>
          <a:lstStyle/>
          <a:p>
            <a:fld id="{29FCC9FC-2CD3-444F-81C3-CAF0FA9EDC63}" type="slidenum">
              <a:rPr lang="en-GB" smtClean="0"/>
              <a:pPr/>
              <a:t>17</a:t>
            </a:fld>
            <a:endParaRPr lang="en-GB"/>
          </a:p>
        </p:txBody>
      </p:sp>
    </p:spTree>
    <p:extLst>
      <p:ext uri="{BB962C8B-B14F-4D97-AF65-F5344CB8AC3E}">
        <p14:creationId xmlns:p14="http://schemas.microsoft.com/office/powerpoint/2010/main" val="29824997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GB" dirty="0" smtClean="0"/>
              <a:t>In order to develop more creative control some artists wanted to break-away from large labels or controlling producers and found their own labels</a:t>
            </a:r>
          </a:p>
          <a:p>
            <a:endParaRPr lang="en-GB" dirty="0" smtClean="0"/>
          </a:p>
          <a:p>
            <a:r>
              <a:rPr lang="en-GB" dirty="0" smtClean="0"/>
              <a:t>the Beatles (Apple), the Rolling Stones (Rolling Stones) are seen as pioneers in this respect</a:t>
            </a:r>
          </a:p>
          <a:p>
            <a:endParaRPr lang="en-GB" dirty="0" smtClean="0"/>
          </a:p>
          <a:p>
            <a:r>
              <a:rPr lang="en-GB" dirty="0" smtClean="0"/>
              <a:t>Some acts develop an independent label in order to ensure longevity or rebrand themselves, or because they want more flexibility later on in their careers</a:t>
            </a:r>
          </a:p>
          <a:p>
            <a:endParaRPr lang="en-GB" dirty="0" smtClean="0"/>
          </a:p>
          <a:p>
            <a:r>
              <a:rPr lang="en-GB" dirty="0" smtClean="0"/>
              <a:t>2010 Backstreet Boys left their long-term label Jive and founded their own label in order to avoid being tied into a deal depending on a number of albums (i.e. one or three)</a:t>
            </a:r>
          </a:p>
          <a:p>
            <a:endParaRPr lang="en-GB" dirty="0" smtClean="0"/>
          </a:p>
          <a:p>
            <a:r>
              <a:rPr lang="en-GB" dirty="0" smtClean="0"/>
              <a:t>The danger of successful acts leaving to found their own labels is credited with pushing larger companies, in many cases, into allowing artists more leeway in their choice of repertoire</a:t>
            </a:r>
          </a:p>
          <a:p>
            <a:endParaRPr lang="en-GB" dirty="0" smtClean="0"/>
          </a:p>
          <a:p>
            <a:r>
              <a:rPr lang="en-GB" dirty="0" smtClean="0"/>
              <a:t>Sometimes an independent label will maintain a relationship with an established label, with the established one providing the distribution channel </a:t>
            </a:r>
          </a:p>
          <a:p>
            <a:endParaRPr lang="en-GB" dirty="0" smtClean="0"/>
          </a:p>
          <a:p>
            <a:r>
              <a:rPr lang="en-GB" dirty="0" smtClean="0"/>
              <a:t>Ed </a:t>
            </a:r>
            <a:r>
              <a:rPr lang="en-GB" dirty="0" err="1" smtClean="0"/>
              <a:t>Sheeran</a:t>
            </a:r>
            <a:r>
              <a:rPr lang="en-GB" dirty="0" smtClean="0"/>
              <a:t> recently founded his own label, which will be ‘housed’ under Warner, because he was ignored by industry executives when he tried to promote the group Passenger, who went on to have a number one hit . However</a:t>
            </a:r>
            <a:r>
              <a:rPr lang="en-GB" baseline="0" dirty="0" smtClean="0"/>
              <a:t> i</a:t>
            </a:r>
            <a:r>
              <a:rPr lang="en-GB" dirty="0" smtClean="0"/>
              <a:t>n the 1980s many</a:t>
            </a:r>
            <a:r>
              <a:rPr lang="en-GB" baseline="0" dirty="0" smtClean="0"/>
              <a:t> independent labels were eventually purchased by large labels and totally subsumed into them</a:t>
            </a:r>
            <a:endParaRPr lang="en-GB" dirty="0" smtClean="0"/>
          </a:p>
          <a:p>
            <a:endParaRPr lang="en-GB" dirty="0"/>
          </a:p>
        </p:txBody>
      </p:sp>
      <p:sp>
        <p:nvSpPr>
          <p:cNvPr id="4" name="Slide Number Placeholder 3"/>
          <p:cNvSpPr>
            <a:spLocks noGrp="1"/>
          </p:cNvSpPr>
          <p:nvPr>
            <p:ph type="sldNum" sz="quarter" idx="10"/>
          </p:nvPr>
        </p:nvSpPr>
        <p:spPr/>
        <p:txBody>
          <a:bodyPr/>
          <a:lstStyle/>
          <a:p>
            <a:fld id="{29FCC9FC-2CD3-444F-81C3-CAF0FA9EDC63}" type="slidenum">
              <a:rPr lang="en-GB" smtClean="0"/>
              <a:pPr/>
              <a:t>18</a:t>
            </a:fld>
            <a:endParaRPr lang="en-GB"/>
          </a:p>
        </p:txBody>
      </p:sp>
    </p:spTree>
    <p:extLst>
      <p:ext uri="{BB962C8B-B14F-4D97-AF65-F5344CB8AC3E}">
        <p14:creationId xmlns:p14="http://schemas.microsoft.com/office/powerpoint/2010/main" val="373717774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29FCC9FC-2CD3-444F-81C3-CAF0FA9EDC63}" type="slidenum">
              <a:rPr lang="en-GB" smtClean="0"/>
              <a:pPr/>
              <a:t>19</a:t>
            </a:fld>
            <a:endParaRPr lang="en-GB"/>
          </a:p>
        </p:txBody>
      </p:sp>
    </p:spTree>
    <p:extLst>
      <p:ext uri="{BB962C8B-B14F-4D97-AF65-F5344CB8AC3E}">
        <p14:creationId xmlns:p14="http://schemas.microsoft.com/office/powerpoint/2010/main" val="8482564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29FCC9FC-2CD3-444F-81C3-CAF0FA9EDC63}" type="slidenum">
              <a:rPr lang="en-GB" smtClean="0"/>
              <a:pPr/>
              <a:t>2</a:t>
            </a:fld>
            <a:endParaRPr lang="en-GB"/>
          </a:p>
        </p:txBody>
      </p:sp>
    </p:spTree>
    <p:extLst>
      <p:ext uri="{BB962C8B-B14F-4D97-AF65-F5344CB8AC3E}">
        <p14:creationId xmlns:p14="http://schemas.microsoft.com/office/powerpoint/2010/main" val="120555239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endParaRPr lang="en-GB" dirty="0"/>
          </a:p>
        </p:txBody>
      </p:sp>
      <p:sp>
        <p:nvSpPr>
          <p:cNvPr id="4" name="Slide Number Placeholder 3"/>
          <p:cNvSpPr>
            <a:spLocks noGrp="1"/>
          </p:cNvSpPr>
          <p:nvPr>
            <p:ph type="sldNum" sz="quarter" idx="10"/>
          </p:nvPr>
        </p:nvSpPr>
        <p:spPr/>
        <p:txBody>
          <a:bodyPr/>
          <a:lstStyle/>
          <a:p>
            <a:fld id="{29FCC9FC-2CD3-444F-81C3-CAF0FA9EDC63}" type="slidenum">
              <a:rPr lang="en-GB" smtClean="0"/>
              <a:pPr/>
              <a:t>20</a:t>
            </a:fld>
            <a:endParaRPr lang="en-GB"/>
          </a:p>
        </p:txBody>
      </p:sp>
    </p:spTree>
    <p:extLst>
      <p:ext uri="{BB962C8B-B14F-4D97-AF65-F5344CB8AC3E}">
        <p14:creationId xmlns:p14="http://schemas.microsoft.com/office/powerpoint/2010/main" val="358580461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endParaRPr lang="en-GB" dirty="0"/>
          </a:p>
        </p:txBody>
      </p:sp>
      <p:sp>
        <p:nvSpPr>
          <p:cNvPr id="4" name="Slide Number Placeholder 3"/>
          <p:cNvSpPr>
            <a:spLocks noGrp="1"/>
          </p:cNvSpPr>
          <p:nvPr>
            <p:ph type="sldNum" sz="quarter" idx="10"/>
          </p:nvPr>
        </p:nvSpPr>
        <p:spPr/>
        <p:txBody>
          <a:bodyPr/>
          <a:lstStyle/>
          <a:p>
            <a:fld id="{29FCC9FC-2CD3-444F-81C3-CAF0FA9EDC63}" type="slidenum">
              <a:rPr lang="en-GB" smtClean="0"/>
              <a:pPr/>
              <a:t>21</a:t>
            </a:fld>
            <a:endParaRPr lang="en-GB"/>
          </a:p>
        </p:txBody>
      </p:sp>
    </p:spTree>
    <p:extLst>
      <p:ext uri="{BB962C8B-B14F-4D97-AF65-F5344CB8AC3E}">
        <p14:creationId xmlns:p14="http://schemas.microsoft.com/office/powerpoint/2010/main" val="378983106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29FCC9FC-2CD3-444F-81C3-CAF0FA9EDC63}" type="slidenum">
              <a:rPr lang="en-GB" smtClean="0"/>
              <a:pPr/>
              <a:t>22</a:t>
            </a:fld>
            <a:endParaRPr lang="en-GB"/>
          </a:p>
        </p:txBody>
      </p:sp>
    </p:spTree>
    <p:extLst>
      <p:ext uri="{BB962C8B-B14F-4D97-AF65-F5344CB8AC3E}">
        <p14:creationId xmlns:p14="http://schemas.microsoft.com/office/powerpoint/2010/main" val="226444341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29FCC9FC-2CD3-444F-81C3-CAF0FA9EDC63}" type="slidenum">
              <a:rPr lang="en-GB" smtClean="0"/>
              <a:pPr/>
              <a:t>23</a:t>
            </a:fld>
            <a:endParaRPr lang="en-GB"/>
          </a:p>
        </p:txBody>
      </p:sp>
    </p:spTree>
    <p:extLst>
      <p:ext uri="{BB962C8B-B14F-4D97-AF65-F5344CB8AC3E}">
        <p14:creationId xmlns:p14="http://schemas.microsoft.com/office/powerpoint/2010/main" val="279721316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29FCC9FC-2CD3-444F-81C3-CAF0FA9EDC63}" type="slidenum">
              <a:rPr lang="en-GB" smtClean="0"/>
              <a:pPr/>
              <a:t>24</a:t>
            </a:fld>
            <a:endParaRPr lang="en-GB"/>
          </a:p>
        </p:txBody>
      </p:sp>
    </p:spTree>
    <p:extLst>
      <p:ext uri="{BB962C8B-B14F-4D97-AF65-F5344CB8AC3E}">
        <p14:creationId xmlns:p14="http://schemas.microsoft.com/office/powerpoint/2010/main" val="189213511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29FCC9FC-2CD3-444F-81C3-CAF0FA9EDC63}" type="slidenum">
              <a:rPr lang="en-GB" smtClean="0"/>
              <a:pPr/>
              <a:t>25</a:t>
            </a:fld>
            <a:endParaRPr lang="en-GB"/>
          </a:p>
        </p:txBody>
      </p:sp>
    </p:spTree>
    <p:extLst>
      <p:ext uri="{BB962C8B-B14F-4D97-AF65-F5344CB8AC3E}">
        <p14:creationId xmlns:p14="http://schemas.microsoft.com/office/powerpoint/2010/main" val="3394639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29FCC9FC-2CD3-444F-81C3-CAF0FA9EDC63}" type="slidenum">
              <a:rPr lang="en-GB" smtClean="0"/>
              <a:pPr/>
              <a:t>3</a:t>
            </a:fld>
            <a:endParaRPr lang="en-GB"/>
          </a:p>
        </p:txBody>
      </p:sp>
    </p:spTree>
    <p:extLst>
      <p:ext uri="{BB962C8B-B14F-4D97-AF65-F5344CB8AC3E}">
        <p14:creationId xmlns:p14="http://schemas.microsoft.com/office/powerpoint/2010/main" val="6911608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lgn="just">
              <a:buNone/>
            </a:pPr>
            <a:r>
              <a:rPr lang="en-GB" dirty="0" smtClean="0"/>
              <a:t>U</a:t>
            </a:r>
            <a:endParaRPr lang="en-GB" dirty="0"/>
          </a:p>
        </p:txBody>
      </p:sp>
      <p:sp>
        <p:nvSpPr>
          <p:cNvPr id="4" name="Slide Number Placeholder 3"/>
          <p:cNvSpPr>
            <a:spLocks noGrp="1"/>
          </p:cNvSpPr>
          <p:nvPr>
            <p:ph type="sldNum" sz="quarter" idx="10"/>
          </p:nvPr>
        </p:nvSpPr>
        <p:spPr/>
        <p:txBody>
          <a:bodyPr/>
          <a:lstStyle/>
          <a:p>
            <a:fld id="{29FCC9FC-2CD3-444F-81C3-CAF0FA9EDC63}" type="slidenum">
              <a:rPr lang="en-GB" smtClean="0"/>
              <a:pPr/>
              <a:t>4</a:t>
            </a:fld>
            <a:endParaRPr lang="en-GB"/>
          </a:p>
        </p:txBody>
      </p:sp>
    </p:spTree>
    <p:extLst>
      <p:ext uri="{BB962C8B-B14F-4D97-AF65-F5344CB8AC3E}">
        <p14:creationId xmlns:p14="http://schemas.microsoft.com/office/powerpoint/2010/main" val="563429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endParaRPr lang="en-GB" dirty="0"/>
          </a:p>
        </p:txBody>
      </p:sp>
      <p:sp>
        <p:nvSpPr>
          <p:cNvPr id="4" name="Slide Number Placeholder 3"/>
          <p:cNvSpPr>
            <a:spLocks noGrp="1"/>
          </p:cNvSpPr>
          <p:nvPr>
            <p:ph type="sldNum" sz="quarter" idx="10"/>
          </p:nvPr>
        </p:nvSpPr>
        <p:spPr/>
        <p:txBody>
          <a:bodyPr/>
          <a:lstStyle/>
          <a:p>
            <a:fld id="{29FCC9FC-2CD3-444F-81C3-CAF0FA9EDC63}" type="slidenum">
              <a:rPr lang="en-GB" smtClean="0"/>
              <a:pPr/>
              <a:t>5</a:t>
            </a:fld>
            <a:endParaRPr lang="en-GB"/>
          </a:p>
        </p:txBody>
      </p:sp>
    </p:spTree>
    <p:extLst>
      <p:ext uri="{BB962C8B-B14F-4D97-AF65-F5344CB8AC3E}">
        <p14:creationId xmlns:p14="http://schemas.microsoft.com/office/powerpoint/2010/main" val="16034601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GB" dirty="0" smtClean="0"/>
              <a:t>The development of this model of management for a larger business was identified</a:t>
            </a:r>
            <a:r>
              <a:rPr lang="en-GB" baseline="0" dirty="0" smtClean="0"/>
              <a:t> by Chandler</a:t>
            </a:r>
            <a:endParaRPr lang="en-GB" dirty="0" smtClean="0"/>
          </a:p>
          <a:p>
            <a:endParaRPr lang="en-GB" dirty="0" smtClean="0"/>
          </a:p>
          <a:p>
            <a:r>
              <a:rPr lang="en-GB" dirty="0" smtClean="0"/>
              <a:t>He argued</a:t>
            </a:r>
            <a:r>
              <a:rPr lang="en-GB" baseline="0" dirty="0" smtClean="0"/>
              <a:t> that during the period c. 1890-1940 new markets developed and </a:t>
            </a:r>
            <a:r>
              <a:rPr lang="en-GB" dirty="0" smtClean="0"/>
              <a:t>new forms of technology were created t(for example cars, chemicals and oil)</a:t>
            </a:r>
          </a:p>
          <a:p>
            <a:endParaRPr lang="en-GB" dirty="0" smtClean="0"/>
          </a:p>
          <a:p>
            <a:r>
              <a:rPr lang="en-GB" dirty="0" smtClean="0"/>
              <a:t>These are exploited by 3 pronged investment in manufacturing, marketing and management</a:t>
            </a:r>
          </a:p>
          <a:p>
            <a:endParaRPr lang="en-GB" dirty="0" smtClean="0"/>
          </a:p>
          <a:p>
            <a:r>
              <a:rPr lang="en-GB" dirty="0" smtClean="0"/>
              <a:t>3 pronged investment helps to achieve economies of scale and scope because ‘a more integrated production process allowed producers the opportunity to impose more standardised goods on consumers and to assess market trends more easily’</a:t>
            </a:r>
          </a:p>
          <a:p>
            <a:endParaRPr lang="en-GB" dirty="0" smtClean="0"/>
          </a:p>
          <a:p>
            <a:r>
              <a:rPr lang="en-GB" dirty="0" smtClean="0"/>
              <a:t>He was very much</a:t>
            </a:r>
            <a:r>
              <a:rPr lang="en-GB" baseline="0" dirty="0" smtClean="0"/>
              <a:t> focused on looking at how the creative idea could be quickly scaled up </a:t>
            </a:r>
            <a:endParaRPr lang="en-GB" dirty="0" smtClean="0"/>
          </a:p>
          <a:p>
            <a:endParaRPr lang="en-GB" dirty="0" smtClean="0"/>
          </a:p>
          <a:p>
            <a:r>
              <a:rPr lang="en-GB" dirty="0" smtClean="0"/>
              <a:t>Managers play a key role in ‘adapting structure to strategy and in developing adequate control and coordination procedures’</a:t>
            </a:r>
          </a:p>
          <a:p>
            <a:endParaRPr lang="en-GB" dirty="0" smtClean="0"/>
          </a:p>
          <a:p>
            <a:pPr algn="just"/>
            <a:r>
              <a:rPr lang="en-GB" dirty="0" smtClean="0"/>
              <a:t>The “visible hand” of management became the main system of coordination of the economic activity</a:t>
            </a:r>
          </a:p>
          <a:p>
            <a:pPr algn="just"/>
            <a:endParaRPr lang="en-GB" dirty="0" smtClean="0"/>
          </a:p>
          <a:p>
            <a:pPr algn="just">
              <a:buNone/>
            </a:pPr>
            <a:r>
              <a:rPr lang="en-GB" dirty="0" smtClean="0"/>
              <a:t>This is in contrast with the “invisible hand” of the market theorised by Adam Smith. The market (i.se. competition among forms) determined the selling price of good which, in turns, determined the structure of costs and the survival of firms.</a:t>
            </a:r>
          </a:p>
          <a:p>
            <a:pPr algn="just">
              <a:buNone/>
            </a:pPr>
            <a:endParaRPr lang="en-GB" dirty="0" smtClean="0"/>
          </a:p>
          <a:p>
            <a:pPr algn="just">
              <a:buNone/>
            </a:pPr>
            <a:r>
              <a:rPr lang="en-GB" dirty="0" smtClean="0"/>
              <a:t>Big business controlled the market and imposed goods and prices to consumers</a:t>
            </a:r>
          </a:p>
          <a:p>
            <a:pPr algn="just">
              <a:buNone/>
            </a:pPr>
            <a:endParaRPr lang="en-GB" dirty="0" smtClean="0"/>
          </a:p>
          <a:p>
            <a:pPr algn="just">
              <a:buNone/>
            </a:pPr>
            <a:r>
              <a:rPr lang="en-GB" dirty="0" smtClean="0"/>
              <a:t>Business</a:t>
            </a:r>
            <a:r>
              <a:rPr lang="en-GB" baseline="0" dirty="0" smtClean="0"/>
              <a:t>es grew larger through </a:t>
            </a:r>
            <a:endParaRPr lang="en-GB" dirty="0" smtClean="0"/>
          </a:p>
          <a:p>
            <a:pPr defTabSz="899038">
              <a:defRPr/>
            </a:pPr>
            <a:r>
              <a:rPr lang="en-GB" dirty="0" smtClean="0"/>
              <a:t>Vertical integration is when an upstream activity </a:t>
            </a:r>
            <a:r>
              <a:rPr lang="en-GB" dirty="0" err="1" smtClean="0"/>
              <a:t>eg</a:t>
            </a:r>
            <a:r>
              <a:rPr lang="en-GB" dirty="0" smtClean="0"/>
              <a:t> mining and a downstream activity </a:t>
            </a:r>
            <a:r>
              <a:rPr lang="en-GB" dirty="0" err="1" smtClean="0"/>
              <a:t>eg</a:t>
            </a:r>
            <a:r>
              <a:rPr lang="en-GB" dirty="0" smtClean="0"/>
              <a:t> processing are owned by the same firm:</a:t>
            </a:r>
            <a:r>
              <a:rPr lang="en-GB" baseline="0" dirty="0" smtClean="0"/>
              <a:t> </a:t>
            </a:r>
            <a:r>
              <a:rPr lang="en-GB" dirty="0" smtClean="0"/>
              <a:t>A car manufacturer that produces their own engine is an example of vertical integration as is</a:t>
            </a:r>
            <a:r>
              <a:rPr lang="en-GB" baseline="0" dirty="0" smtClean="0"/>
              <a:t> </a:t>
            </a:r>
            <a:r>
              <a:rPr lang="en-GB" dirty="0" smtClean="0"/>
              <a:t>in the meat </a:t>
            </a:r>
            <a:r>
              <a:rPr lang="en-GB" dirty="0" err="1" smtClean="0"/>
              <a:t>industry:slaughtering</a:t>
            </a:r>
            <a:r>
              <a:rPr lang="en-GB" dirty="0" smtClean="0"/>
              <a:t>,  packing , distribution and sales are integrated</a:t>
            </a:r>
          </a:p>
          <a:p>
            <a:endParaRPr lang="en-GB" dirty="0" smtClean="0"/>
          </a:p>
          <a:p>
            <a:r>
              <a:rPr lang="en-GB" dirty="0" smtClean="0"/>
              <a:t>Horizontal </a:t>
            </a:r>
            <a:r>
              <a:rPr lang="en-GB" dirty="0" err="1" smtClean="0"/>
              <a:t>intergration</a:t>
            </a:r>
            <a:r>
              <a:rPr lang="en-GB" dirty="0" smtClean="0"/>
              <a:t> is about exploiting the same knowledge in different locations in different plants </a:t>
            </a:r>
          </a:p>
          <a:p>
            <a:r>
              <a:rPr lang="en-GB" dirty="0" smtClean="0"/>
              <a:t>When all of the plants in the different locations are owned by the same firm they are said to be horizontally integrated</a:t>
            </a:r>
          </a:p>
          <a:p>
            <a:endParaRPr lang="en-GB" dirty="0" smtClean="0"/>
          </a:p>
          <a:p>
            <a:pPr algn="just">
              <a:buNone/>
            </a:pPr>
            <a:endParaRPr lang="en-GB" dirty="0" smtClean="0"/>
          </a:p>
          <a:p>
            <a:endParaRPr lang="en-GB" dirty="0"/>
          </a:p>
        </p:txBody>
      </p:sp>
      <p:sp>
        <p:nvSpPr>
          <p:cNvPr id="4" name="Slide Number Placeholder 3"/>
          <p:cNvSpPr>
            <a:spLocks noGrp="1"/>
          </p:cNvSpPr>
          <p:nvPr>
            <p:ph type="sldNum" sz="quarter" idx="10"/>
          </p:nvPr>
        </p:nvSpPr>
        <p:spPr/>
        <p:txBody>
          <a:bodyPr/>
          <a:lstStyle/>
          <a:p>
            <a:fld id="{E9F80FC5-54E7-46E5-A33B-9F7262192D73}" type="slidenum">
              <a:rPr lang="en-US" smtClean="0"/>
              <a:pPr/>
              <a:t>6</a:t>
            </a:fld>
            <a:endParaRPr lang="en-US"/>
          </a:p>
        </p:txBody>
      </p:sp>
    </p:spTree>
    <p:extLst>
      <p:ext uri="{BB962C8B-B14F-4D97-AF65-F5344CB8AC3E}">
        <p14:creationId xmlns:p14="http://schemas.microsoft.com/office/powerpoint/2010/main" val="41557247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two seem very different but are there areas in which they can be reconciled</a:t>
            </a:r>
            <a:r>
              <a:rPr lang="en-GB" baseline="0" dirty="0" smtClean="0"/>
              <a:t> </a:t>
            </a:r>
          </a:p>
          <a:p>
            <a:r>
              <a:rPr lang="en-GB" baseline="0" dirty="0" smtClean="0"/>
              <a:t> </a:t>
            </a:r>
            <a:endParaRPr lang="en-GB" dirty="0" smtClean="0"/>
          </a:p>
          <a:p>
            <a:r>
              <a:rPr lang="en-GB" dirty="0" smtClean="0"/>
              <a:t>As we have</a:t>
            </a:r>
            <a:r>
              <a:rPr lang="en-GB" baseline="0" dirty="0" smtClean="0"/>
              <a:t> seen, o</a:t>
            </a:r>
            <a:r>
              <a:rPr lang="en-GB" dirty="0" smtClean="0"/>
              <a:t>nce</a:t>
            </a:r>
            <a:r>
              <a:rPr lang="en-GB" baseline="0" dirty="0" smtClean="0"/>
              <a:t> the entrepreneur has founded the business, they need to think about how to grow and scale it</a:t>
            </a:r>
          </a:p>
          <a:p>
            <a:endParaRPr lang="en-GB" baseline="0" dirty="0" smtClean="0"/>
          </a:p>
          <a:p>
            <a:r>
              <a:rPr lang="en-GB" baseline="0" dirty="0" smtClean="0"/>
              <a:t>This is the stage at which they may need to start delegating activities </a:t>
            </a:r>
          </a:p>
          <a:p>
            <a:endParaRPr lang="en-GB" baseline="0" dirty="0" smtClean="0"/>
          </a:p>
          <a:p>
            <a:r>
              <a:rPr lang="en-GB" baseline="0" dirty="0" smtClean="0"/>
              <a:t>However if they go too far, they could lose the initial creativity in the business </a:t>
            </a:r>
          </a:p>
          <a:p>
            <a:endParaRPr lang="en-GB" baseline="0" dirty="0" smtClean="0"/>
          </a:p>
          <a:p>
            <a:r>
              <a:rPr lang="en-GB" baseline="0" dirty="0" smtClean="0"/>
              <a:t>Achieving a balance of the best elements of entrepreneurial and managerial working can help you to create new value for your product or service</a:t>
            </a:r>
            <a:endParaRPr lang="en-GB" dirty="0"/>
          </a:p>
        </p:txBody>
      </p:sp>
      <p:sp>
        <p:nvSpPr>
          <p:cNvPr id="4" name="Slide Number Placeholder 3"/>
          <p:cNvSpPr>
            <a:spLocks noGrp="1"/>
          </p:cNvSpPr>
          <p:nvPr>
            <p:ph type="sldNum" sz="quarter" idx="10"/>
          </p:nvPr>
        </p:nvSpPr>
        <p:spPr/>
        <p:txBody>
          <a:bodyPr/>
          <a:lstStyle/>
          <a:p>
            <a:fld id="{29FCC9FC-2CD3-444F-81C3-CAF0FA9EDC63}" type="slidenum">
              <a:rPr lang="en-GB" smtClean="0"/>
              <a:pPr/>
              <a:t>7</a:t>
            </a:fld>
            <a:endParaRPr lang="en-GB"/>
          </a:p>
        </p:txBody>
      </p:sp>
    </p:spTree>
    <p:extLst>
      <p:ext uri="{BB962C8B-B14F-4D97-AF65-F5344CB8AC3E}">
        <p14:creationId xmlns:p14="http://schemas.microsoft.com/office/powerpoint/2010/main" val="19168471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29FCC9FC-2CD3-444F-81C3-CAF0FA9EDC63}" type="slidenum">
              <a:rPr lang="en-GB" smtClean="0"/>
              <a:pPr/>
              <a:t>8</a:t>
            </a:fld>
            <a:endParaRPr lang="en-GB"/>
          </a:p>
        </p:txBody>
      </p:sp>
    </p:spTree>
    <p:extLst>
      <p:ext uri="{BB962C8B-B14F-4D97-AF65-F5344CB8AC3E}">
        <p14:creationId xmlns:p14="http://schemas.microsoft.com/office/powerpoint/2010/main" val="5674561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29FCC9FC-2CD3-444F-81C3-CAF0FA9EDC63}" type="slidenum">
              <a:rPr lang="en-GB" smtClean="0"/>
              <a:pPr/>
              <a:t>9</a:t>
            </a:fld>
            <a:endParaRPr lang="en-GB"/>
          </a:p>
        </p:txBody>
      </p:sp>
    </p:spTree>
    <p:extLst>
      <p:ext uri="{BB962C8B-B14F-4D97-AF65-F5344CB8AC3E}">
        <p14:creationId xmlns:p14="http://schemas.microsoft.com/office/powerpoint/2010/main" val="3641745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en-GB"/>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8E4B2E7E-8C16-4BBC-B64F-2ED8F627FF6B}" type="datetime1">
              <a:rPr lang="en-US" smtClean="0"/>
              <a:t>2/20/2018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3DCEAB4-4836-47A4-A5EC-87FF65D4C0C4}" type="slidenum">
              <a:rPr lang="en-GB" smtClean="0"/>
              <a:pPr/>
              <a:t>‹#›</a:t>
            </a:fld>
            <a:endParaRPr lang="en-GB"/>
          </a:p>
        </p:txBody>
      </p:sp>
    </p:spTree>
    <p:extLst>
      <p:ext uri="{BB962C8B-B14F-4D97-AF65-F5344CB8AC3E}">
        <p14:creationId xmlns:p14="http://schemas.microsoft.com/office/powerpoint/2010/main" val="28786693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25B0DF05-BA7A-451F-B0FE-6ECD297E3A6A}" type="datetime1">
              <a:rPr lang="en-US" smtClean="0"/>
              <a:t>2/20/2018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3DCEAB4-4836-47A4-A5EC-87FF65D4C0C4}" type="slidenum">
              <a:rPr lang="en-GB" smtClean="0"/>
              <a:pPr/>
              <a:t>‹#›</a:t>
            </a:fld>
            <a:endParaRPr lang="en-GB"/>
          </a:p>
        </p:txBody>
      </p:sp>
    </p:spTree>
    <p:extLst>
      <p:ext uri="{BB962C8B-B14F-4D97-AF65-F5344CB8AC3E}">
        <p14:creationId xmlns:p14="http://schemas.microsoft.com/office/powerpoint/2010/main" val="35408364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5051FDB8-05FA-4EA3-8039-5C159B56A46D}" type="datetime1">
              <a:rPr lang="en-US" smtClean="0"/>
              <a:t>2/20/2018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3DCEAB4-4836-47A4-A5EC-87FF65D4C0C4}" type="slidenum">
              <a:rPr lang="en-GB" smtClean="0"/>
              <a:pPr/>
              <a:t>‹#›</a:t>
            </a:fld>
            <a:endParaRPr lang="en-GB"/>
          </a:p>
        </p:txBody>
      </p:sp>
    </p:spTree>
    <p:extLst>
      <p:ext uri="{BB962C8B-B14F-4D97-AF65-F5344CB8AC3E}">
        <p14:creationId xmlns:p14="http://schemas.microsoft.com/office/powerpoint/2010/main" val="41546696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F1C1BF1A-A719-4B29-A61A-50B0649B99A3}" type="datetime1">
              <a:rPr lang="en-US" smtClean="0"/>
              <a:t>2/20/2018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3DCEAB4-4836-47A4-A5EC-87FF65D4C0C4}" type="slidenum">
              <a:rPr lang="en-GB" smtClean="0"/>
              <a:pPr/>
              <a:t>‹#›</a:t>
            </a:fld>
            <a:endParaRPr lang="en-GB"/>
          </a:p>
        </p:txBody>
      </p:sp>
    </p:spTree>
    <p:extLst>
      <p:ext uri="{BB962C8B-B14F-4D97-AF65-F5344CB8AC3E}">
        <p14:creationId xmlns:p14="http://schemas.microsoft.com/office/powerpoint/2010/main" val="25873138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smtClean="0"/>
              <a:t>Click to edit Master title style</a:t>
            </a:r>
            <a:endParaRPr lang="en-GB"/>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579E1DA-FAEB-46B8-93A9-C7EF34EE2F62}" type="datetime1">
              <a:rPr lang="en-US" smtClean="0"/>
              <a:t>2/20/2018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3DCEAB4-4836-47A4-A5EC-87FF65D4C0C4}" type="slidenum">
              <a:rPr lang="en-GB" smtClean="0"/>
              <a:pPr/>
              <a:t>‹#›</a:t>
            </a:fld>
            <a:endParaRPr lang="en-GB"/>
          </a:p>
        </p:txBody>
      </p:sp>
    </p:spTree>
    <p:extLst>
      <p:ext uri="{BB962C8B-B14F-4D97-AF65-F5344CB8AC3E}">
        <p14:creationId xmlns:p14="http://schemas.microsoft.com/office/powerpoint/2010/main" val="40072289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C4BAAD92-68F9-4D8A-AD4D-31B1CD529D84}" type="datetime1">
              <a:rPr lang="en-US" smtClean="0"/>
              <a:t>2/20/2018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3DCEAB4-4836-47A4-A5EC-87FF65D4C0C4}" type="slidenum">
              <a:rPr lang="en-GB" smtClean="0"/>
              <a:pPr/>
              <a:t>‹#›</a:t>
            </a:fld>
            <a:endParaRPr lang="en-GB"/>
          </a:p>
        </p:txBody>
      </p:sp>
    </p:spTree>
    <p:extLst>
      <p:ext uri="{BB962C8B-B14F-4D97-AF65-F5344CB8AC3E}">
        <p14:creationId xmlns:p14="http://schemas.microsoft.com/office/powerpoint/2010/main" val="15705336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F937330C-84D7-4912-B5CD-0465A3F373AF}" type="datetime1">
              <a:rPr lang="en-US" smtClean="0"/>
              <a:t>2/20/2018</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43DCEAB4-4836-47A4-A5EC-87FF65D4C0C4}" type="slidenum">
              <a:rPr lang="en-GB" smtClean="0"/>
              <a:pPr/>
              <a:t>‹#›</a:t>
            </a:fld>
            <a:endParaRPr lang="en-GB"/>
          </a:p>
        </p:txBody>
      </p:sp>
    </p:spTree>
    <p:extLst>
      <p:ext uri="{BB962C8B-B14F-4D97-AF65-F5344CB8AC3E}">
        <p14:creationId xmlns:p14="http://schemas.microsoft.com/office/powerpoint/2010/main" val="2316572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DF99D5E1-AB7D-40E0-A0AB-B9EA7564DB28}" type="datetime1">
              <a:rPr lang="en-US" smtClean="0"/>
              <a:t>2/20/2018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43DCEAB4-4836-47A4-A5EC-87FF65D4C0C4}" type="slidenum">
              <a:rPr lang="en-GB" smtClean="0"/>
              <a:pPr/>
              <a:t>‹#›</a:t>
            </a:fld>
            <a:endParaRPr lang="en-GB"/>
          </a:p>
        </p:txBody>
      </p:sp>
    </p:spTree>
    <p:extLst>
      <p:ext uri="{BB962C8B-B14F-4D97-AF65-F5344CB8AC3E}">
        <p14:creationId xmlns:p14="http://schemas.microsoft.com/office/powerpoint/2010/main" val="28129316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D7C893-E2C0-4A76-83F7-38256E84D90F}" type="datetime1">
              <a:rPr lang="en-US" smtClean="0"/>
              <a:t>2/20/2018</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43DCEAB4-4836-47A4-A5EC-87FF65D4C0C4}" type="slidenum">
              <a:rPr lang="en-GB" smtClean="0"/>
              <a:pPr/>
              <a:t>‹#›</a:t>
            </a:fld>
            <a:endParaRPr lang="en-GB"/>
          </a:p>
        </p:txBody>
      </p:sp>
    </p:spTree>
    <p:extLst>
      <p:ext uri="{BB962C8B-B14F-4D97-AF65-F5344CB8AC3E}">
        <p14:creationId xmlns:p14="http://schemas.microsoft.com/office/powerpoint/2010/main" val="41645413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GB"/>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9C7E237-9754-4F42-9E7F-0E8B826F9977}" type="datetime1">
              <a:rPr lang="en-US" smtClean="0"/>
              <a:t>2/20/2018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3DCEAB4-4836-47A4-A5EC-87FF65D4C0C4}" type="slidenum">
              <a:rPr lang="en-GB" smtClean="0"/>
              <a:pPr/>
              <a:t>‹#›</a:t>
            </a:fld>
            <a:endParaRPr lang="en-GB"/>
          </a:p>
        </p:txBody>
      </p:sp>
    </p:spTree>
    <p:extLst>
      <p:ext uri="{BB962C8B-B14F-4D97-AF65-F5344CB8AC3E}">
        <p14:creationId xmlns:p14="http://schemas.microsoft.com/office/powerpoint/2010/main" val="39233503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GB"/>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GB"/>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1720DB1-887D-4974-8A04-E52197A81395}" type="datetime1">
              <a:rPr lang="en-US" smtClean="0"/>
              <a:t>2/20/2018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3DCEAB4-4836-47A4-A5EC-87FF65D4C0C4}" type="slidenum">
              <a:rPr lang="en-GB" smtClean="0"/>
              <a:pPr/>
              <a:t>‹#›</a:t>
            </a:fld>
            <a:endParaRPr lang="en-GB"/>
          </a:p>
        </p:txBody>
      </p:sp>
    </p:spTree>
    <p:extLst>
      <p:ext uri="{BB962C8B-B14F-4D97-AF65-F5344CB8AC3E}">
        <p14:creationId xmlns:p14="http://schemas.microsoft.com/office/powerpoint/2010/main" val="40771787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C0FF7BE9-26DC-4342-9242-4CC5111389F6}" type="datetime1">
              <a:rPr lang="en-US" smtClean="0"/>
              <a:t>2/20/2018</a:t>
            </a:fld>
            <a:endParaRPr lang="en-GB"/>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3DCEAB4-4836-47A4-A5EC-87FF65D4C0C4}" type="slidenum">
              <a:rPr lang="en-GB" smtClean="0"/>
              <a:pPr/>
              <a:t>‹#›</a:t>
            </a:fld>
            <a:endParaRPr lang="en-GB"/>
          </a:p>
        </p:txBody>
      </p:sp>
    </p:spTree>
    <p:extLst>
      <p:ext uri="{BB962C8B-B14F-4D97-AF65-F5344CB8AC3E}">
        <p14:creationId xmlns:p14="http://schemas.microsoft.com/office/powerpoint/2010/main" val="885528324"/>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4.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youtube.com/watch?v=tN5v_9A8DTw"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hyperlink" Target="https://www.theguardian.com/music/video/2012/nov/22/10cc-im-not-in-love-video"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microsoft.com/office/2007/relationships/hdphoto" Target="../media/hdphoto1.wdp"/></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insideabbeyroad.withgoogle.com/en"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4.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Music: Creativity and Practicality </a:t>
            </a:r>
            <a:endParaRPr lang="en-GB" dirty="0"/>
          </a:p>
        </p:txBody>
      </p:sp>
      <p:sp>
        <p:nvSpPr>
          <p:cNvPr id="4" name="Slide Number Placeholder 3"/>
          <p:cNvSpPr>
            <a:spLocks noGrp="1"/>
          </p:cNvSpPr>
          <p:nvPr>
            <p:ph type="sldNum" sz="quarter" idx="12"/>
          </p:nvPr>
        </p:nvSpPr>
        <p:spPr/>
        <p:txBody>
          <a:bodyPr/>
          <a:lstStyle/>
          <a:p>
            <a:fld id="{43DCEAB4-4836-47A4-A5EC-87FF65D4C0C4}" type="slidenum">
              <a:rPr lang="en-GB" smtClean="0"/>
              <a:pPr/>
              <a:t>1</a:t>
            </a:fld>
            <a:endParaRPr lang="en-GB"/>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sz="3600" b="1" dirty="0" smtClean="0"/>
              <a:t>London’s music scene </a:t>
            </a:r>
            <a:r>
              <a:rPr lang="en-GB" sz="3600" b="1" dirty="0"/>
              <a:t>1660–1750</a:t>
            </a:r>
            <a:endParaRPr lang="en-GB" b="1" dirty="0"/>
          </a:p>
        </p:txBody>
      </p:sp>
      <p:sp>
        <p:nvSpPr>
          <p:cNvPr id="6" name="Content Placeholder 5"/>
          <p:cNvSpPr>
            <a:spLocks noGrp="1"/>
          </p:cNvSpPr>
          <p:nvPr>
            <p:ph idx="1"/>
          </p:nvPr>
        </p:nvSpPr>
        <p:spPr>
          <a:xfrm>
            <a:off x="395536" y="1825624"/>
            <a:ext cx="8119814" cy="4699719"/>
          </a:xfrm>
        </p:spPr>
        <p:txBody>
          <a:bodyPr>
            <a:normAutofit fontScale="92500" lnSpcReduction="20000"/>
          </a:bodyPr>
          <a:lstStyle/>
          <a:p>
            <a:r>
              <a:rPr lang="en-GB" dirty="0" smtClean="0"/>
              <a:t>Risks and opportunities for entrepreneurial musicians:</a:t>
            </a:r>
          </a:p>
          <a:p>
            <a:pPr marL="0" indent="0">
              <a:buNone/>
            </a:pPr>
            <a:r>
              <a:rPr lang="en-GB" dirty="0" smtClean="0"/>
              <a:t>-Risks: Disruption in employment from patrons (especially the court) due to the English Civil War</a:t>
            </a:r>
          </a:p>
          <a:p>
            <a:pPr marL="0" indent="0">
              <a:buNone/>
            </a:pPr>
            <a:r>
              <a:rPr lang="en-GB" dirty="0" smtClean="0"/>
              <a:t>-Opportunities: Urbanisation; </a:t>
            </a:r>
            <a:r>
              <a:rPr lang="en-GB" dirty="0"/>
              <a:t>Improvements in technology; Increasing strength of intellectual property </a:t>
            </a:r>
            <a:r>
              <a:rPr lang="en-GB" dirty="0" smtClean="0"/>
              <a:t>rights(</a:t>
            </a:r>
            <a:r>
              <a:rPr lang="en-GB" dirty="0" err="1" smtClean="0"/>
              <a:t>Harbor</a:t>
            </a:r>
            <a:r>
              <a:rPr lang="en-GB" dirty="0" smtClean="0"/>
              <a:t>)</a:t>
            </a:r>
          </a:p>
          <a:p>
            <a:r>
              <a:rPr lang="en-GB" dirty="0" smtClean="0"/>
              <a:t>Solutions: musicians innovate the ways they distribute, and reproduce music and change their consumer focus</a:t>
            </a:r>
          </a:p>
          <a:p>
            <a:pPr marL="0" indent="0">
              <a:buNone/>
            </a:pPr>
            <a:r>
              <a:rPr lang="en-GB" dirty="0" smtClean="0"/>
              <a:t>-Consumers: residents of towns (rather than aristocrats and royalty) via concerts and sheet music </a:t>
            </a:r>
          </a:p>
          <a:p>
            <a:pPr marL="0" indent="0">
              <a:buNone/>
            </a:pPr>
            <a:r>
              <a:rPr lang="en-GB" dirty="0" smtClean="0"/>
              <a:t>-Distribution: leaflets and adverts to publicise public concerts </a:t>
            </a:r>
          </a:p>
          <a:p>
            <a:pPr marL="0" indent="0">
              <a:buNone/>
            </a:pPr>
            <a:r>
              <a:rPr lang="en-GB" dirty="0" smtClean="0"/>
              <a:t>-Reproduction: musicians create their own sheet music (sold alongside the concert tickets in music shops)</a:t>
            </a:r>
          </a:p>
          <a:p>
            <a:r>
              <a:rPr lang="en-GB" b="1" dirty="0" smtClean="0"/>
              <a:t>Takeaway</a:t>
            </a:r>
            <a:r>
              <a:rPr lang="en-GB" b="1" dirty="0" smtClean="0"/>
              <a:t>: Musicians adapt to loss of a managerial model in which they were often employees of the court. They adapt to self-employment but include managerial elements by changing their strategic focus to urban consumers and operating across more than one consumption channel (concerts and print music)</a:t>
            </a:r>
            <a:endParaRPr lang="en-GB" dirty="0" smtClean="0"/>
          </a:p>
        </p:txBody>
      </p:sp>
      <p:sp>
        <p:nvSpPr>
          <p:cNvPr id="4" name="Slide Number Placeholder 3"/>
          <p:cNvSpPr>
            <a:spLocks noGrp="1"/>
          </p:cNvSpPr>
          <p:nvPr>
            <p:ph type="sldNum" sz="quarter" idx="12"/>
          </p:nvPr>
        </p:nvSpPr>
        <p:spPr/>
        <p:txBody>
          <a:bodyPr/>
          <a:lstStyle/>
          <a:p>
            <a:fld id="{43DCEAB4-4836-47A4-A5EC-87FF65D4C0C4}" type="slidenum">
              <a:rPr lang="en-GB" smtClean="0"/>
              <a:pPr/>
              <a:t>10</a:t>
            </a:fld>
            <a:endParaRPr lang="en-GB"/>
          </a:p>
        </p:txBody>
      </p:sp>
    </p:spTree>
    <p:extLst>
      <p:ext uri="{BB962C8B-B14F-4D97-AF65-F5344CB8AC3E}">
        <p14:creationId xmlns:p14="http://schemas.microsoft.com/office/powerpoint/2010/main" val="36080562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a:spLocks noGrp="1"/>
          </p:cNvSpPr>
          <p:nvPr>
            <p:ph type="title"/>
          </p:nvPr>
        </p:nvSpPr>
        <p:spPr>
          <a:xfrm>
            <a:off x="515459" y="365955"/>
            <a:ext cx="7886700" cy="1325563"/>
          </a:xfrm>
        </p:spPr>
        <p:txBody>
          <a:bodyPr>
            <a:normAutofit/>
          </a:bodyPr>
          <a:lstStyle/>
          <a:p>
            <a:r>
              <a:rPr lang="en-GB" sz="3600" b="1" dirty="0" smtClean="0"/>
              <a:t>Improvements in Printing</a:t>
            </a:r>
            <a:endParaRPr lang="en-GB" sz="3600" b="1" dirty="0"/>
          </a:p>
        </p:txBody>
      </p:sp>
      <p:sp>
        <p:nvSpPr>
          <p:cNvPr id="7" name="Content Placeholder 6"/>
          <p:cNvSpPr>
            <a:spLocks noGrp="1"/>
          </p:cNvSpPr>
          <p:nvPr>
            <p:ph sz="half" idx="1"/>
          </p:nvPr>
        </p:nvSpPr>
        <p:spPr>
          <a:xfrm>
            <a:off x="251519" y="1825625"/>
            <a:ext cx="4207289" cy="3620236"/>
          </a:xfrm>
        </p:spPr>
        <p:txBody>
          <a:bodyPr>
            <a:normAutofit/>
          </a:bodyPr>
          <a:lstStyle/>
          <a:p>
            <a:r>
              <a:rPr lang="en-GB" dirty="0"/>
              <a:t>Music printing: </a:t>
            </a:r>
          </a:p>
          <a:p>
            <a:pPr marL="770400" lvl="1" indent="-457200">
              <a:buFont typeface="+mj-lt"/>
              <a:buAutoNum type="alphaLcParenR"/>
            </a:pPr>
            <a:r>
              <a:rPr lang="en-GB" dirty="0"/>
              <a:t>Typeset music – late 15</a:t>
            </a:r>
            <a:r>
              <a:rPr lang="en-GB" baseline="30000" dirty="0"/>
              <a:t>th</a:t>
            </a:r>
            <a:r>
              <a:rPr lang="en-GB" dirty="0"/>
              <a:t>-century onwards</a:t>
            </a:r>
          </a:p>
          <a:p>
            <a:pPr marL="770400" lvl="1" indent="-457200">
              <a:buFont typeface="+mj-lt"/>
              <a:buAutoNum type="alphaLcParenR"/>
            </a:pPr>
            <a:r>
              <a:rPr lang="en-GB" dirty="0"/>
              <a:t>John </a:t>
            </a:r>
            <a:r>
              <a:rPr lang="en-GB" dirty="0" err="1"/>
              <a:t>Heptinstall’s</a:t>
            </a:r>
            <a:r>
              <a:rPr lang="en-GB" dirty="0"/>
              <a:t> “new </a:t>
            </a:r>
            <a:r>
              <a:rPr lang="en-GB" dirty="0" err="1"/>
              <a:t>ty’d</a:t>
            </a:r>
            <a:r>
              <a:rPr lang="en-GB" dirty="0"/>
              <a:t> note” (1687 onwards) </a:t>
            </a:r>
          </a:p>
          <a:p>
            <a:pPr marL="770400" lvl="1" indent="-457200">
              <a:buFont typeface="+mj-lt"/>
              <a:buAutoNum type="alphaLcParenR"/>
            </a:pPr>
            <a:r>
              <a:rPr lang="en-GB" dirty="0"/>
              <a:t>Etching/engraving on copper (Thomas Cross </a:t>
            </a:r>
            <a:r>
              <a:rPr lang="en-GB" i="1" dirty="0"/>
              <a:t>c</a:t>
            </a:r>
            <a:r>
              <a:rPr lang="en-GB" dirty="0"/>
              <a:t>. 1683 onwards)</a:t>
            </a:r>
          </a:p>
          <a:p>
            <a:pPr marL="770400" lvl="1" indent="-457200">
              <a:buFont typeface="+mj-lt"/>
              <a:buAutoNum type="alphaLcParenR"/>
            </a:pPr>
            <a:r>
              <a:rPr lang="en-GB" dirty="0"/>
              <a:t>Engraving on pewter with punches (John Walsh </a:t>
            </a:r>
            <a:r>
              <a:rPr lang="en-GB" i="1" dirty="0"/>
              <a:t>c.</a:t>
            </a:r>
            <a:r>
              <a:rPr lang="en-GB" dirty="0"/>
              <a:t> 1700 onwards</a:t>
            </a:r>
            <a:r>
              <a:rPr lang="en-GB" dirty="0" smtClean="0"/>
              <a:t>)</a:t>
            </a:r>
          </a:p>
          <a:p>
            <a:pPr marL="770400" lvl="1" indent="-457200">
              <a:buFont typeface="+mj-lt"/>
              <a:buAutoNum type="alphaLcParenR"/>
            </a:pPr>
            <a:endParaRPr lang="en-GB" dirty="0"/>
          </a:p>
          <a:p>
            <a:pPr marL="313200" lvl="1" indent="0">
              <a:buNone/>
            </a:pPr>
            <a:r>
              <a:rPr lang="en-GB" dirty="0" smtClean="0"/>
              <a:t>Source: Catherine </a:t>
            </a:r>
            <a:r>
              <a:rPr lang="en-GB" dirty="0" err="1" smtClean="0"/>
              <a:t>Habor</a:t>
            </a:r>
            <a:endParaRPr lang="en-GB" dirty="0"/>
          </a:p>
          <a:p>
            <a:endParaRPr lang="en-GB" dirty="0"/>
          </a:p>
        </p:txBody>
      </p:sp>
      <p:sp>
        <p:nvSpPr>
          <p:cNvPr id="4" name="Slide Number Placeholder 3"/>
          <p:cNvSpPr>
            <a:spLocks noGrp="1"/>
          </p:cNvSpPr>
          <p:nvPr>
            <p:ph type="sldNum" sz="quarter" idx="12"/>
          </p:nvPr>
        </p:nvSpPr>
        <p:spPr/>
        <p:txBody>
          <a:bodyPr/>
          <a:lstStyle/>
          <a:p>
            <a:fld id="{43DCEAB4-4836-47A4-A5EC-87FF65D4C0C4}" type="slidenum">
              <a:rPr lang="en-GB" smtClean="0"/>
              <a:pPr/>
              <a:t>11</a:t>
            </a:fld>
            <a:endParaRPr lang="en-GB"/>
          </a:p>
        </p:txBody>
      </p:sp>
      <p:pic>
        <p:nvPicPr>
          <p:cNvPr id="9" name="Picture 8"/>
          <p:cNvPicPr>
            <a:picLocks noChangeAspect="1"/>
          </p:cNvPicPr>
          <p:nvPr/>
        </p:nvPicPr>
        <p:blipFill rotWithShape="1">
          <a:blip r:embed="rId3"/>
          <a:srcRect b="59406"/>
          <a:stretch/>
        </p:blipFill>
        <p:spPr>
          <a:xfrm>
            <a:off x="4766415" y="1359671"/>
            <a:ext cx="4427013" cy="1247605"/>
          </a:xfrm>
          <a:prstGeom prst="rect">
            <a:avLst/>
          </a:prstGeom>
        </p:spPr>
      </p:pic>
      <p:pic>
        <p:nvPicPr>
          <p:cNvPr id="10" name="Picture 9"/>
          <p:cNvPicPr>
            <a:picLocks noChangeAspect="1"/>
          </p:cNvPicPr>
          <p:nvPr/>
        </p:nvPicPr>
        <p:blipFill rotWithShape="1">
          <a:blip r:embed="rId4"/>
          <a:srcRect t="19509" b="42678"/>
          <a:stretch/>
        </p:blipFill>
        <p:spPr>
          <a:xfrm>
            <a:off x="4766415" y="2683483"/>
            <a:ext cx="4057303" cy="1196540"/>
          </a:xfrm>
          <a:prstGeom prst="rect">
            <a:avLst/>
          </a:prstGeom>
        </p:spPr>
      </p:pic>
      <p:pic>
        <p:nvPicPr>
          <p:cNvPr id="11" name="Picture 10"/>
          <p:cNvPicPr>
            <a:picLocks noChangeAspect="1"/>
          </p:cNvPicPr>
          <p:nvPr/>
        </p:nvPicPr>
        <p:blipFill rotWithShape="1">
          <a:blip r:embed="rId5"/>
          <a:srcRect b="43352"/>
          <a:stretch/>
        </p:blipFill>
        <p:spPr>
          <a:xfrm>
            <a:off x="4458809" y="4050468"/>
            <a:ext cx="4659713" cy="1176440"/>
          </a:xfrm>
          <a:prstGeom prst="rect">
            <a:avLst/>
          </a:prstGeom>
        </p:spPr>
      </p:pic>
      <p:pic>
        <p:nvPicPr>
          <p:cNvPr id="12" name="Picture 11"/>
          <p:cNvPicPr>
            <a:picLocks noChangeAspect="1"/>
          </p:cNvPicPr>
          <p:nvPr/>
        </p:nvPicPr>
        <p:blipFill rotWithShape="1">
          <a:blip r:embed="rId6"/>
          <a:srcRect r="6350"/>
          <a:stretch/>
        </p:blipFill>
        <p:spPr>
          <a:xfrm>
            <a:off x="3175686" y="5445861"/>
            <a:ext cx="5832389" cy="1246833"/>
          </a:xfrm>
          <a:prstGeom prst="rect">
            <a:avLst/>
          </a:prstGeom>
        </p:spPr>
      </p:pic>
      <p:sp>
        <p:nvSpPr>
          <p:cNvPr id="13" name="TextBox 12"/>
          <p:cNvSpPr txBox="1"/>
          <p:nvPr/>
        </p:nvSpPr>
        <p:spPr>
          <a:xfrm>
            <a:off x="4226818" y="2071416"/>
            <a:ext cx="576064" cy="369332"/>
          </a:xfrm>
          <a:prstGeom prst="rect">
            <a:avLst/>
          </a:prstGeom>
          <a:noFill/>
        </p:spPr>
        <p:txBody>
          <a:bodyPr wrap="square" rtlCol="0">
            <a:spAutoFit/>
          </a:bodyPr>
          <a:lstStyle/>
          <a:p>
            <a:r>
              <a:rPr lang="en-GB" dirty="0" smtClean="0"/>
              <a:t>a</a:t>
            </a:r>
            <a:endParaRPr lang="en-GB" dirty="0"/>
          </a:p>
        </p:txBody>
      </p:sp>
      <p:sp>
        <p:nvSpPr>
          <p:cNvPr id="14" name="TextBox 13"/>
          <p:cNvSpPr txBox="1"/>
          <p:nvPr/>
        </p:nvSpPr>
        <p:spPr>
          <a:xfrm>
            <a:off x="4514850" y="3160716"/>
            <a:ext cx="540205" cy="369332"/>
          </a:xfrm>
          <a:prstGeom prst="rect">
            <a:avLst/>
          </a:prstGeom>
          <a:noFill/>
        </p:spPr>
        <p:txBody>
          <a:bodyPr wrap="square" rtlCol="0">
            <a:spAutoFit/>
          </a:bodyPr>
          <a:lstStyle/>
          <a:p>
            <a:r>
              <a:rPr lang="en-GB" dirty="0" smtClean="0"/>
              <a:t>b</a:t>
            </a:r>
            <a:endParaRPr lang="en-GB" dirty="0"/>
          </a:p>
        </p:txBody>
      </p:sp>
      <p:sp>
        <p:nvSpPr>
          <p:cNvPr id="15" name="TextBox 14"/>
          <p:cNvSpPr txBox="1"/>
          <p:nvPr/>
        </p:nvSpPr>
        <p:spPr>
          <a:xfrm>
            <a:off x="4226818" y="4790513"/>
            <a:ext cx="539597" cy="369332"/>
          </a:xfrm>
          <a:prstGeom prst="rect">
            <a:avLst/>
          </a:prstGeom>
          <a:noFill/>
        </p:spPr>
        <p:txBody>
          <a:bodyPr wrap="square" rtlCol="0">
            <a:spAutoFit/>
          </a:bodyPr>
          <a:lstStyle/>
          <a:p>
            <a:r>
              <a:rPr lang="en-GB" dirty="0" smtClean="0"/>
              <a:t>c</a:t>
            </a:r>
            <a:endParaRPr lang="en-GB" dirty="0"/>
          </a:p>
        </p:txBody>
      </p:sp>
      <p:sp>
        <p:nvSpPr>
          <p:cNvPr id="17" name="TextBox 16"/>
          <p:cNvSpPr txBox="1"/>
          <p:nvPr/>
        </p:nvSpPr>
        <p:spPr>
          <a:xfrm>
            <a:off x="2123728" y="5786411"/>
            <a:ext cx="792088" cy="369332"/>
          </a:xfrm>
          <a:prstGeom prst="rect">
            <a:avLst/>
          </a:prstGeom>
          <a:noFill/>
        </p:spPr>
        <p:txBody>
          <a:bodyPr wrap="square" rtlCol="0">
            <a:spAutoFit/>
          </a:bodyPr>
          <a:lstStyle/>
          <a:p>
            <a:r>
              <a:rPr lang="en-GB" dirty="0" smtClean="0"/>
              <a:t>d</a:t>
            </a:r>
            <a:endParaRPr lang="en-GB" dirty="0"/>
          </a:p>
        </p:txBody>
      </p:sp>
    </p:spTree>
    <p:extLst>
      <p:ext uri="{BB962C8B-B14F-4D97-AF65-F5344CB8AC3E}">
        <p14:creationId xmlns:p14="http://schemas.microsoft.com/office/powerpoint/2010/main" val="22858030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4793" y="620688"/>
            <a:ext cx="8534400" cy="758952"/>
          </a:xfrm>
        </p:spPr>
        <p:txBody>
          <a:bodyPr>
            <a:noAutofit/>
          </a:bodyPr>
          <a:lstStyle/>
          <a:p>
            <a:r>
              <a:rPr lang="en-GB" sz="3600" b="1" dirty="0"/>
              <a:t/>
            </a:r>
            <a:br>
              <a:rPr lang="en-GB" sz="3600" b="1" dirty="0"/>
            </a:br>
            <a:r>
              <a:rPr lang="en-GB" sz="3600" b="1" dirty="0" smtClean="0"/>
              <a:t>Music </a:t>
            </a:r>
            <a:r>
              <a:rPr lang="en-GB" sz="3600" b="1" dirty="0"/>
              <a:t>publishing in America in the 19</a:t>
            </a:r>
            <a:r>
              <a:rPr lang="en-GB" sz="3600" b="1" baseline="30000" dirty="0"/>
              <a:t>th</a:t>
            </a:r>
            <a:r>
              <a:rPr lang="en-GB" sz="3600" b="1" dirty="0"/>
              <a:t> century</a:t>
            </a:r>
          </a:p>
        </p:txBody>
      </p:sp>
      <p:sp>
        <p:nvSpPr>
          <p:cNvPr id="4" name="Content Placeholder 3"/>
          <p:cNvSpPr>
            <a:spLocks noGrp="1"/>
          </p:cNvSpPr>
          <p:nvPr>
            <p:ph idx="1"/>
          </p:nvPr>
        </p:nvSpPr>
        <p:spPr>
          <a:xfrm>
            <a:off x="618643" y="1800434"/>
            <a:ext cx="7886700" cy="4908203"/>
          </a:xfrm>
        </p:spPr>
        <p:txBody>
          <a:bodyPr>
            <a:normAutofit/>
          </a:bodyPr>
          <a:lstStyle/>
          <a:p>
            <a:r>
              <a:rPr lang="en-GB" dirty="0" smtClean="0"/>
              <a:t>Creation and dissemination of sheet music</a:t>
            </a:r>
          </a:p>
          <a:p>
            <a:r>
              <a:rPr lang="en-GB" dirty="0" smtClean="0"/>
              <a:t>The railway network allows sheet music to be distributed much more widely than previously, and it begins to scaled-up as an industry</a:t>
            </a:r>
          </a:p>
          <a:p>
            <a:r>
              <a:rPr lang="en-GB" dirty="0" smtClean="0"/>
              <a:t>Publishers operated a model whereby they had the ‘staple’ items (often hymn books, beginners exercises, ‘traditional’ songs) and then innovative items (for example ones that reflected current events or was marketed very much as a ‘romantic song’</a:t>
            </a:r>
          </a:p>
          <a:p>
            <a:r>
              <a:rPr lang="en-GB" b="1" dirty="0" smtClean="0"/>
              <a:t>Takeaway</a:t>
            </a:r>
            <a:r>
              <a:rPr lang="en-GB" b="1" dirty="0" smtClean="0"/>
              <a:t>: Creative and ‘standard’ items are combined. This helps to limit risk</a:t>
            </a:r>
          </a:p>
        </p:txBody>
      </p:sp>
      <p:sp>
        <p:nvSpPr>
          <p:cNvPr id="3" name="Slide Number Placeholder 2"/>
          <p:cNvSpPr>
            <a:spLocks noGrp="1"/>
          </p:cNvSpPr>
          <p:nvPr>
            <p:ph type="sldNum" sz="quarter" idx="12"/>
          </p:nvPr>
        </p:nvSpPr>
        <p:spPr/>
        <p:txBody>
          <a:bodyPr/>
          <a:lstStyle/>
          <a:p>
            <a:fld id="{43DCEAB4-4836-47A4-A5EC-87FF65D4C0C4}" type="slidenum">
              <a:rPr lang="en-GB" smtClean="0"/>
              <a:pPr/>
              <a:t>12</a:t>
            </a:fld>
            <a:endParaRPr lang="en-GB"/>
          </a:p>
        </p:txBody>
      </p:sp>
    </p:spTree>
    <p:extLst>
      <p:ext uri="{BB962C8B-B14F-4D97-AF65-F5344CB8AC3E}">
        <p14:creationId xmlns:p14="http://schemas.microsoft.com/office/powerpoint/2010/main" val="16592438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1119658"/>
          </a:xfrm>
        </p:spPr>
        <p:txBody>
          <a:bodyPr>
            <a:normAutofit/>
          </a:bodyPr>
          <a:lstStyle/>
          <a:p>
            <a:r>
              <a:rPr lang="en-GB" sz="3600" b="1" dirty="0" smtClean="0"/>
              <a:t>Strawberry Studios , Stockport</a:t>
            </a:r>
            <a:endParaRPr lang="en-GB" sz="3600" b="1" dirty="0"/>
          </a:p>
        </p:txBody>
      </p:sp>
      <p:sp>
        <p:nvSpPr>
          <p:cNvPr id="3" name="Content Placeholder 2"/>
          <p:cNvSpPr>
            <a:spLocks noGrp="1"/>
          </p:cNvSpPr>
          <p:nvPr>
            <p:ph idx="1"/>
          </p:nvPr>
        </p:nvSpPr>
        <p:spPr>
          <a:xfrm>
            <a:off x="304614" y="1484785"/>
            <a:ext cx="8534772" cy="5400600"/>
          </a:xfrm>
        </p:spPr>
        <p:txBody>
          <a:bodyPr>
            <a:normAutofit/>
          </a:bodyPr>
          <a:lstStyle/>
          <a:p>
            <a:pPr>
              <a:lnSpc>
                <a:spcPct val="100000"/>
              </a:lnSpc>
              <a:spcBef>
                <a:spcPts val="0"/>
              </a:spcBef>
            </a:pPr>
            <a:r>
              <a:rPr lang="en-GB" sz="2200" dirty="0" smtClean="0">
                <a:hlinkClick r:id="rId3"/>
              </a:rPr>
              <a:t>https://www.youtube.com/watch?v=tN5v_9A8DTw</a:t>
            </a:r>
            <a:endParaRPr lang="en-GB" sz="2200" dirty="0" smtClean="0"/>
          </a:p>
          <a:p>
            <a:pPr>
              <a:lnSpc>
                <a:spcPct val="100000"/>
              </a:lnSpc>
              <a:spcBef>
                <a:spcPts val="0"/>
              </a:spcBef>
            </a:pPr>
            <a:r>
              <a:rPr lang="en-GB" sz="2200" dirty="0" smtClean="0"/>
              <a:t>Established in 1967 in Stockport for northern bands who otherwise had to go to London to record (including The Beatles)</a:t>
            </a:r>
          </a:p>
          <a:p>
            <a:pPr>
              <a:lnSpc>
                <a:spcPct val="100000"/>
              </a:lnSpc>
              <a:spcBef>
                <a:spcPts val="0"/>
              </a:spcBef>
            </a:pPr>
            <a:r>
              <a:rPr lang="en-GB" sz="2200" dirty="0" smtClean="0"/>
              <a:t>Addressing reproduction </a:t>
            </a:r>
          </a:p>
          <a:p>
            <a:pPr>
              <a:lnSpc>
                <a:spcPct val="100000"/>
              </a:lnSpc>
              <a:spcBef>
                <a:spcPts val="0"/>
              </a:spcBef>
            </a:pPr>
            <a:r>
              <a:rPr lang="en-GB" sz="2200" dirty="0" smtClean="0"/>
              <a:t>Business model: </a:t>
            </a:r>
          </a:p>
          <a:p>
            <a:pPr marL="0" indent="0">
              <a:lnSpc>
                <a:spcPct val="100000"/>
              </a:lnSpc>
              <a:spcBef>
                <a:spcPts val="0"/>
              </a:spcBef>
              <a:buNone/>
            </a:pPr>
            <a:r>
              <a:rPr lang="en-GB" sz="2200" dirty="0"/>
              <a:t>-</a:t>
            </a:r>
            <a:r>
              <a:rPr lang="en-GB" sz="2200" dirty="0" smtClean="0"/>
              <a:t>staple items during day </a:t>
            </a:r>
            <a:endParaRPr lang="en-GB" sz="2200" dirty="0"/>
          </a:p>
          <a:p>
            <a:pPr marL="0" indent="0">
              <a:lnSpc>
                <a:spcPct val="100000"/>
              </a:lnSpc>
              <a:spcBef>
                <a:spcPts val="0"/>
              </a:spcBef>
              <a:buNone/>
            </a:pPr>
            <a:r>
              <a:rPr lang="en-GB" sz="2200" dirty="0" smtClean="0"/>
              <a:t>-experimental items in evening </a:t>
            </a:r>
          </a:p>
          <a:p>
            <a:pPr>
              <a:lnSpc>
                <a:spcPct val="100000"/>
              </a:lnSpc>
              <a:spcBef>
                <a:spcPts val="0"/>
              </a:spcBef>
            </a:pPr>
            <a:r>
              <a:rPr lang="en-GB" sz="2200" dirty="0" smtClean="0"/>
              <a:t>Outcome: both managerial (two spin-out studios and a technology spin-out) and entrepreneurial (the band 10cc) </a:t>
            </a:r>
            <a:r>
              <a:rPr lang="en-GB" sz="2200" dirty="0">
                <a:hlinkClick r:id="rId4"/>
              </a:rPr>
              <a:t>10cc Not in </a:t>
            </a:r>
            <a:r>
              <a:rPr lang="en-GB" sz="2200" dirty="0" smtClean="0">
                <a:hlinkClick r:id="rId4"/>
              </a:rPr>
              <a:t>Love</a:t>
            </a:r>
            <a:endParaRPr lang="en-GB" sz="2200" dirty="0" smtClean="0"/>
          </a:p>
          <a:p>
            <a:pPr>
              <a:lnSpc>
                <a:spcPct val="100000"/>
              </a:lnSpc>
              <a:spcBef>
                <a:spcPts val="0"/>
              </a:spcBef>
            </a:pPr>
            <a:r>
              <a:rPr lang="en-GB" sz="2200" dirty="0" smtClean="0"/>
              <a:t>Profits re-invested in business: success of band raises profile of studio (1972 single Donna number 2 in charts) and provides financial capital for the 2 spin-out studios </a:t>
            </a:r>
          </a:p>
          <a:p>
            <a:pPr>
              <a:lnSpc>
                <a:spcPct val="100000"/>
              </a:lnSpc>
              <a:spcBef>
                <a:spcPts val="0"/>
              </a:spcBef>
            </a:pPr>
            <a:endParaRPr lang="en-GB" sz="2200" dirty="0" smtClean="0"/>
          </a:p>
          <a:p>
            <a:pPr marL="0" indent="0">
              <a:lnSpc>
                <a:spcPct val="100000"/>
              </a:lnSpc>
              <a:spcBef>
                <a:spcPts val="0"/>
              </a:spcBef>
              <a:buNone/>
            </a:pPr>
            <a:r>
              <a:rPr lang="en-GB" sz="2200" b="1" dirty="0" smtClean="0"/>
              <a:t>Takeaway: Good balance of aspects of both models but was unable to retain its investment in new technology from the 1980s onwards</a:t>
            </a:r>
          </a:p>
          <a:p>
            <a:pPr marL="0" indent="0">
              <a:buNone/>
            </a:pPr>
            <a:endParaRPr lang="en-GB" dirty="0"/>
          </a:p>
          <a:p>
            <a:endParaRPr lang="en-GB" dirty="0"/>
          </a:p>
        </p:txBody>
      </p:sp>
      <p:sp>
        <p:nvSpPr>
          <p:cNvPr id="4" name="Slide Number Placeholder 3"/>
          <p:cNvSpPr>
            <a:spLocks noGrp="1"/>
          </p:cNvSpPr>
          <p:nvPr>
            <p:ph type="sldNum" sz="quarter" idx="12"/>
          </p:nvPr>
        </p:nvSpPr>
        <p:spPr/>
        <p:txBody>
          <a:bodyPr/>
          <a:lstStyle/>
          <a:p>
            <a:fld id="{43DCEAB4-4836-47A4-A5EC-87FF65D4C0C4}" type="slidenum">
              <a:rPr lang="en-GB" smtClean="0"/>
              <a:pPr/>
              <a:t>13</a:t>
            </a:fld>
            <a:endParaRPr lang="en-GB" dirty="0"/>
          </a:p>
        </p:txBody>
      </p:sp>
    </p:spTree>
    <p:extLst>
      <p:ext uri="{BB962C8B-B14F-4D97-AF65-F5344CB8AC3E}">
        <p14:creationId xmlns:p14="http://schemas.microsoft.com/office/powerpoint/2010/main" val="29928277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1191666"/>
          </a:xfrm>
        </p:spPr>
        <p:txBody>
          <a:bodyPr>
            <a:normAutofit/>
          </a:bodyPr>
          <a:lstStyle/>
          <a:p>
            <a:r>
              <a:rPr lang="en-GB" sz="3600" b="1" dirty="0" smtClean="0"/>
              <a:t>Technology spin-out: </a:t>
            </a:r>
            <a:r>
              <a:rPr lang="en-GB" sz="3600" b="1" dirty="0" err="1" smtClean="0"/>
              <a:t>Gizmotron</a:t>
            </a:r>
            <a:endParaRPr lang="en-GB" sz="3600" b="1" dirty="0"/>
          </a:p>
        </p:txBody>
      </p:sp>
      <p:pic>
        <p:nvPicPr>
          <p:cNvPr id="5" name="Content Placeholder 4"/>
          <p:cNvPicPr>
            <a:picLocks noGrp="1" noChangeAspect="1"/>
          </p:cNvPicPr>
          <p:nvPr>
            <p:ph idx="1"/>
          </p:nvPr>
        </p:nvPicPr>
        <p:blipFill rotWithShape="1">
          <a:blip r:embed="rId3" cstate="print">
            <a:extLst>
              <a:ext uri="{BEBA8EAE-BF5A-486C-A8C5-ECC9F3942E4B}">
                <a14:imgProps xmlns:a14="http://schemas.microsoft.com/office/drawing/2010/main">
                  <a14:imgLayer r:embed="rId4">
                    <a14:imgEffect>
                      <a14:brightnessContrast contrast="-40000"/>
                    </a14:imgEffect>
                  </a14:imgLayer>
                </a14:imgProps>
              </a:ext>
              <a:ext uri="{28A0092B-C50C-407E-A947-70E740481C1C}">
                <a14:useLocalDpi xmlns:a14="http://schemas.microsoft.com/office/drawing/2010/main" val="0"/>
              </a:ext>
            </a:extLst>
          </a:blip>
          <a:srcRect t="18644" b="31710"/>
          <a:stretch/>
        </p:blipFill>
        <p:spPr>
          <a:xfrm>
            <a:off x="1979712" y="2219017"/>
            <a:ext cx="4677531" cy="4137334"/>
          </a:xfrm>
        </p:spPr>
      </p:pic>
      <p:sp>
        <p:nvSpPr>
          <p:cNvPr id="4" name="Slide Number Placeholder 3"/>
          <p:cNvSpPr>
            <a:spLocks noGrp="1"/>
          </p:cNvSpPr>
          <p:nvPr>
            <p:ph type="sldNum" sz="quarter" idx="12"/>
          </p:nvPr>
        </p:nvSpPr>
        <p:spPr/>
        <p:txBody>
          <a:bodyPr/>
          <a:lstStyle/>
          <a:p>
            <a:fld id="{43DCEAB4-4836-47A4-A5EC-87FF65D4C0C4}" type="slidenum">
              <a:rPr lang="en-GB" smtClean="0"/>
              <a:pPr/>
              <a:t>14</a:t>
            </a:fld>
            <a:endParaRPr lang="en-GB"/>
          </a:p>
        </p:txBody>
      </p:sp>
    </p:spTree>
    <p:extLst>
      <p:ext uri="{BB962C8B-B14F-4D97-AF65-F5344CB8AC3E}">
        <p14:creationId xmlns:p14="http://schemas.microsoft.com/office/powerpoint/2010/main" val="6370703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The rise of the managerial model </a:t>
            </a:r>
            <a:endParaRPr lang="en-GB" b="1" dirty="0"/>
          </a:p>
        </p:txBody>
      </p:sp>
      <p:sp>
        <p:nvSpPr>
          <p:cNvPr id="4" name="Slide Number Placeholder 3"/>
          <p:cNvSpPr>
            <a:spLocks noGrp="1"/>
          </p:cNvSpPr>
          <p:nvPr>
            <p:ph type="sldNum" sz="quarter" idx="12"/>
          </p:nvPr>
        </p:nvSpPr>
        <p:spPr/>
        <p:txBody>
          <a:bodyPr/>
          <a:lstStyle/>
          <a:p>
            <a:fld id="{43DCEAB4-4836-47A4-A5EC-87FF65D4C0C4}" type="slidenum">
              <a:rPr lang="en-GB" smtClean="0"/>
              <a:pPr/>
              <a:t>15</a:t>
            </a:fld>
            <a:endParaRPr lang="en-GB"/>
          </a:p>
        </p:txBody>
      </p:sp>
    </p:spTree>
    <p:extLst>
      <p:ext uri="{BB962C8B-B14F-4D97-AF65-F5344CB8AC3E}">
        <p14:creationId xmlns:p14="http://schemas.microsoft.com/office/powerpoint/2010/main" val="13646859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25832"/>
            <a:ext cx="8534400" cy="758952"/>
          </a:xfrm>
        </p:spPr>
        <p:txBody>
          <a:bodyPr>
            <a:normAutofit/>
          </a:bodyPr>
          <a:lstStyle/>
          <a:p>
            <a:r>
              <a:rPr lang="en-GB" sz="3600" b="1" dirty="0" smtClean="0"/>
              <a:t>Rock </a:t>
            </a:r>
            <a:r>
              <a:rPr lang="en-GB" sz="3600" b="1" dirty="0"/>
              <a:t>and </a:t>
            </a:r>
            <a:r>
              <a:rPr lang="en-GB" sz="3600" b="1" dirty="0" smtClean="0"/>
              <a:t>Roll and The Brill Building</a:t>
            </a:r>
            <a:endParaRPr lang="en-GB" sz="3600" b="1" dirty="0"/>
          </a:p>
        </p:txBody>
      </p:sp>
      <p:sp>
        <p:nvSpPr>
          <p:cNvPr id="3" name="Content Placeholder 2"/>
          <p:cNvSpPr>
            <a:spLocks noGrp="1"/>
          </p:cNvSpPr>
          <p:nvPr>
            <p:ph idx="1"/>
          </p:nvPr>
        </p:nvSpPr>
        <p:spPr>
          <a:xfrm>
            <a:off x="354330" y="1594348"/>
            <a:ext cx="6017870" cy="4858988"/>
          </a:xfrm>
        </p:spPr>
        <p:txBody>
          <a:bodyPr>
            <a:noAutofit/>
          </a:bodyPr>
          <a:lstStyle/>
          <a:p>
            <a:pPr>
              <a:lnSpc>
                <a:spcPct val="100000"/>
              </a:lnSpc>
              <a:spcBef>
                <a:spcPts val="0"/>
              </a:spcBef>
              <a:buSzPct val="100000"/>
            </a:pPr>
            <a:r>
              <a:rPr lang="en-GB" dirty="0" smtClean="0"/>
              <a:t>Rock and Roll : late 1940s and early 1950s , music easily disseminated via TV and radio</a:t>
            </a:r>
          </a:p>
          <a:p>
            <a:pPr>
              <a:lnSpc>
                <a:spcPct val="100000"/>
              </a:lnSpc>
              <a:spcBef>
                <a:spcPts val="0"/>
              </a:spcBef>
              <a:spcAft>
                <a:spcPts val="0"/>
              </a:spcAft>
              <a:buFont typeface="Arial" panose="020B0604020202020204" pitchFamily="34" charset="0"/>
              <a:buChar char="•"/>
            </a:pPr>
            <a:r>
              <a:rPr lang="en-GB" dirty="0" smtClean="0"/>
              <a:t>1954 </a:t>
            </a:r>
            <a:r>
              <a:rPr lang="en-GB" dirty="0" smtClean="0"/>
              <a:t>by Bill  Haley and the Comets</a:t>
            </a:r>
          </a:p>
          <a:p>
            <a:pPr>
              <a:lnSpc>
                <a:spcPct val="100000"/>
              </a:lnSpc>
              <a:spcBef>
                <a:spcPts val="0"/>
              </a:spcBef>
              <a:spcAft>
                <a:spcPts val="0"/>
              </a:spcAft>
              <a:buFont typeface="Arial" panose="020B0604020202020204" pitchFamily="34" charset="0"/>
              <a:buChar char="•"/>
            </a:pPr>
            <a:r>
              <a:rPr lang="en-GB" dirty="0" smtClean="0"/>
              <a:t>Core audience were teenagers</a:t>
            </a:r>
          </a:p>
          <a:p>
            <a:pPr>
              <a:lnSpc>
                <a:spcPct val="100000"/>
              </a:lnSpc>
              <a:spcBef>
                <a:spcPts val="0"/>
              </a:spcBef>
              <a:spcAft>
                <a:spcPts val="0"/>
              </a:spcAft>
              <a:buFont typeface="Arial" panose="020B0604020202020204" pitchFamily="34" charset="0"/>
              <a:buChar char="•"/>
            </a:pPr>
            <a:r>
              <a:rPr lang="en-GB" dirty="0" smtClean="0"/>
              <a:t>Brill </a:t>
            </a:r>
            <a:r>
              <a:rPr lang="en-GB" dirty="0"/>
              <a:t>Building </a:t>
            </a:r>
            <a:r>
              <a:rPr lang="en-GB" dirty="0" smtClean="0"/>
              <a:t>applied principles of vertical integration to music</a:t>
            </a:r>
            <a:endParaRPr lang="en-GB" dirty="0"/>
          </a:p>
          <a:p>
            <a:pPr>
              <a:lnSpc>
                <a:spcPct val="100000"/>
              </a:lnSpc>
              <a:spcBef>
                <a:spcPts val="0"/>
              </a:spcBef>
              <a:spcAft>
                <a:spcPts val="0"/>
              </a:spcAft>
              <a:buFont typeface="Arial" panose="020B0604020202020204" pitchFamily="34" charset="0"/>
              <a:buChar char="•"/>
            </a:pPr>
            <a:r>
              <a:rPr lang="en-GB" dirty="0" smtClean="0"/>
              <a:t> Segmentation of creative process: writers and composers don’t record while artists record but don’t write or compose. Little opportunity for entrepreneurship </a:t>
            </a:r>
          </a:p>
          <a:p>
            <a:pPr>
              <a:lnSpc>
                <a:spcPct val="100000"/>
              </a:lnSpc>
              <a:spcBef>
                <a:spcPts val="0"/>
              </a:spcBef>
              <a:spcAft>
                <a:spcPts val="0"/>
              </a:spcAft>
              <a:buFont typeface="Arial" panose="020B0604020202020204" pitchFamily="34" charset="0"/>
              <a:buChar char="•"/>
            </a:pPr>
            <a:r>
              <a:rPr lang="en-GB" dirty="0" smtClean="0"/>
              <a:t>This </a:t>
            </a:r>
            <a:r>
              <a:rPr lang="en-GB" dirty="0" smtClean="0"/>
              <a:t>song was written by a pair of writers from the Brill Building</a:t>
            </a:r>
          </a:p>
          <a:p>
            <a:pPr>
              <a:lnSpc>
                <a:spcPct val="100000"/>
              </a:lnSpc>
              <a:spcBef>
                <a:spcPts val="0"/>
              </a:spcBef>
              <a:spcAft>
                <a:spcPts val="0"/>
              </a:spcAft>
              <a:buFont typeface="Arial" panose="020B0604020202020204" pitchFamily="34" charset="0"/>
              <a:buChar char="•"/>
            </a:pPr>
            <a:r>
              <a:rPr lang="en-GB" b="1" dirty="0" smtClean="0"/>
              <a:t>Takeaway: this model was commercially successful but many writers from the Brill building felt stifled creatively and left as a result</a:t>
            </a:r>
          </a:p>
        </p:txBody>
      </p:sp>
      <p:sp>
        <p:nvSpPr>
          <p:cNvPr id="4" name="Slide Number Placeholder 3"/>
          <p:cNvSpPr>
            <a:spLocks noGrp="1"/>
          </p:cNvSpPr>
          <p:nvPr>
            <p:ph type="sldNum" sz="quarter" idx="12"/>
          </p:nvPr>
        </p:nvSpPr>
        <p:spPr/>
        <p:txBody>
          <a:bodyPr/>
          <a:lstStyle/>
          <a:p>
            <a:fld id="{43DCEAB4-4836-47A4-A5EC-87FF65D4C0C4}" type="slidenum">
              <a:rPr lang="en-GB" smtClean="0"/>
              <a:pPr/>
              <a:t>16</a:t>
            </a:fld>
            <a:endParaRPr lang="en-GB" dirty="0"/>
          </a:p>
        </p:txBody>
      </p:sp>
      <p:sp>
        <p:nvSpPr>
          <p:cNvPr id="5" name="AutoShape 2" descr="https://static01.nyt.com/images/2010/01/03/realestate/03scapes-span/articleLarge.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pic>
        <p:nvPicPr>
          <p:cNvPr id="2051"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r="51349"/>
          <a:stretch/>
        </p:blipFill>
        <p:spPr bwMode="auto">
          <a:xfrm>
            <a:off x="6394965" y="1429969"/>
            <a:ext cx="2368717" cy="29131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AutoShape 5" descr="Image result for the brill buildi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pic>
        <p:nvPicPr>
          <p:cNvPr id="2054" name="Picture 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779497" y="4343126"/>
            <a:ext cx="1698135" cy="23434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7571076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98043"/>
            <a:ext cx="8534400" cy="758952"/>
          </a:xfrm>
        </p:spPr>
        <p:txBody>
          <a:bodyPr>
            <a:noAutofit/>
          </a:bodyPr>
          <a:lstStyle/>
          <a:p>
            <a:r>
              <a:rPr lang="en-GB" b="1" dirty="0" smtClean="0"/>
              <a:t>The Underground Music </a:t>
            </a:r>
            <a:r>
              <a:rPr lang="en-GB" b="1" dirty="0"/>
              <a:t>S</a:t>
            </a:r>
            <a:r>
              <a:rPr lang="en-GB" b="1" dirty="0" smtClean="0"/>
              <a:t>cene and Stock, Aitken and Waterman</a:t>
            </a:r>
            <a:endParaRPr lang="en-GB" b="1" dirty="0"/>
          </a:p>
        </p:txBody>
      </p:sp>
      <p:sp>
        <p:nvSpPr>
          <p:cNvPr id="4" name="Content Placeholder 3"/>
          <p:cNvSpPr>
            <a:spLocks noGrp="1"/>
          </p:cNvSpPr>
          <p:nvPr>
            <p:ph idx="1"/>
          </p:nvPr>
        </p:nvSpPr>
        <p:spPr>
          <a:xfrm>
            <a:off x="323528" y="1356995"/>
            <a:ext cx="8568952" cy="4304253"/>
          </a:xfrm>
        </p:spPr>
        <p:txBody>
          <a:bodyPr>
            <a:noAutofit/>
          </a:bodyPr>
          <a:lstStyle/>
          <a:p>
            <a:pPr>
              <a:lnSpc>
                <a:spcPct val="100000"/>
              </a:lnSpc>
              <a:spcBef>
                <a:spcPts val="0"/>
              </a:spcBef>
              <a:spcAft>
                <a:spcPts val="0"/>
              </a:spcAft>
              <a:buFont typeface="Arial" panose="020B0604020202020204" pitchFamily="34" charset="0"/>
              <a:buChar char="•"/>
            </a:pPr>
            <a:r>
              <a:rPr lang="en-GB" dirty="0" smtClean="0"/>
              <a:t>Turned electronic dance music into ‘squeaky clean’ records</a:t>
            </a:r>
          </a:p>
          <a:p>
            <a:pPr>
              <a:lnSpc>
                <a:spcPct val="100000"/>
              </a:lnSpc>
              <a:spcBef>
                <a:spcPts val="0"/>
              </a:spcBef>
              <a:spcAft>
                <a:spcPts val="0"/>
              </a:spcAft>
              <a:buFont typeface="Arial" panose="020B0604020202020204" pitchFamily="34" charset="0"/>
              <a:buChar char="•"/>
            </a:pPr>
            <a:r>
              <a:rPr lang="en-GB" dirty="0" smtClean="0"/>
              <a:t>SAM </a:t>
            </a:r>
            <a:r>
              <a:rPr lang="en-GB" dirty="0" smtClean="0"/>
              <a:t>model </a:t>
            </a:r>
          </a:p>
          <a:p>
            <a:pPr marL="0" indent="0">
              <a:lnSpc>
                <a:spcPct val="100000"/>
              </a:lnSpc>
              <a:spcBef>
                <a:spcPts val="0"/>
              </a:spcBef>
              <a:spcAft>
                <a:spcPts val="0"/>
              </a:spcAft>
              <a:buNone/>
            </a:pPr>
            <a:r>
              <a:rPr lang="en-GB" dirty="0" smtClean="0"/>
              <a:t>1.write the songs</a:t>
            </a:r>
            <a:endParaRPr lang="en-GB" dirty="0"/>
          </a:p>
          <a:p>
            <a:pPr marL="0" indent="0">
              <a:lnSpc>
                <a:spcPct val="100000"/>
              </a:lnSpc>
              <a:spcBef>
                <a:spcPts val="0"/>
              </a:spcBef>
              <a:spcAft>
                <a:spcPts val="0"/>
              </a:spcAft>
              <a:buNone/>
            </a:pPr>
            <a:r>
              <a:rPr lang="en-GB" dirty="0" smtClean="0"/>
              <a:t>2. bring in drums and synthesisers </a:t>
            </a:r>
          </a:p>
          <a:p>
            <a:pPr marL="0" indent="0">
              <a:lnSpc>
                <a:spcPct val="100000"/>
              </a:lnSpc>
              <a:spcBef>
                <a:spcPts val="0"/>
              </a:spcBef>
              <a:spcAft>
                <a:spcPts val="0"/>
              </a:spcAft>
              <a:buNone/>
            </a:pPr>
            <a:r>
              <a:rPr lang="en-GB" dirty="0" smtClean="0"/>
              <a:t>3. put down a vocal</a:t>
            </a:r>
          </a:p>
          <a:p>
            <a:pPr>
              <a:lnSpc>
                <a:spcPct val="100000"/>
              </a:lnSpc>
              <a:spcBef>
                <a:spcPts val="0"/>
              </a:spcBef>
              <a:spcAft>
                <a:spcPts val="0"/>
              </a:spcAft>
            </a:pPr>
            <a:r>
              <a:rPr lang="en-GB" dirty="0" smtClean="0"/>
              <a:t>Songs and singers were pretty interchangeable</a:t>
            </a:r>
          </a:p>
          <a:p>
            <a:pPr>
              <a:lnSpc>
                <a:spcPct val="100000"/>
              </a:lnSpc>
              <a:spcBef>
                <a:spcPts val="0"/>
              </a:spcBef>
              <a:spcAft>
                <a:spcPts val="0"/>
              </a:spcAft>
              <a:buFont typeface="Arial" panose="020B0604020202020204" pitchFamily="34" charset="0"/>
              <a:buChar char="•"/>
            </a:pPr>
            <a:r>
              <a:rPr lang="en-GB" dirty="0" smtClean="0"/>
              <a:t>Some SAM artists were more creative </a:t>
            </a:r>
            <a:r>
              <a:rPr lang="en-GB" dirty="0" smtClean="0"/>
              <a:t>However </a:t>
            </a:r>
            <a:r>
              <a:rPr lang="en-GB" dirty="0" smtClean="0"/>
              <a:t>SAM were increasingly criticised for lack of creativity </a:t>
            </a:r>
            <a:r>
              <a:rPr lang="en-GB" dirty="0" smtClean="0"/>
              <a:t>Produced </a:t>
            </a:r>
            <a:r>
              <a:rPr lang="en-GB" dirty="0" smtClean="0"/>
              <a:t>13 UK number one hits and around 80 different acts during 1980s and 1990s</a:t>
            </a:r>
          </a:p>
          <a:p>
            <a:r>
              <a:rPr lang="en-GB" b="1" dirty="0" smtClean="0"/>
              <a:t>Takeaway: Inspired by creativity in other sectors, but over time became criticised for being “ </a:t>
            </a:r>
            <a:r>
              <a:rPr lang="en-GB" b="1" dirty="0"/>
              <a:t>Schlock, Aimless and </a:t>
            </a:r>
            <a:r>
              <a:rPr lang="en-GB" b="1" dirty="0" err="1" smtClean="0"/>
              <a:t>Waterdown</a:t>
            </a:r>
            <a:r>
              <a:rPr lang="en-GB" b="1" dirty="0" smtClean="0"/>
              <a:t>“ and the hits started </a:t>
            </a:r>
            <a:r>
              <a:rPr lang="en-GB" b="1" dirty="0"/>
              <a:t>t</a:t>
            </a:r>
            <a:r>
              <a:rPr lang="en-GB" b="1" dirty="0" smtClean="0"/>
              <a:t>o dry up in 1990s. </a:t>
            </a:r>
            <a:r>
              <a:rPr lang="en-GB" b="1" dirty="0" err="1" smtClean="0"/>
              <a:t>Continous</a:t>
            </a:r>
            <a:r>
              <a:rPr lang="en-GB" b="1" dirty="0" smtClean="0"/>
              <a:t> innovation is necessary to keep ahead creatively</a:t>
            </a:r>
          </a:p>
        </p:txBody>
      </p:sp>
      <p:sp>
        <p:nvSpPr>
          <p:cNvPr id="3" name="Slide Number Placeholder 2"/>
          <p:cNvSpPr>
            <a:spLocks noGrp="1"/>
          </p:cNvSpPr>
          <p:nvPr>
            <p:ph type="sldNum" sz="quarter" idx="12"/>
          </p:nvPr>
        </p:nvSpPr>
        <p:spPr/>
        <p:txBody>
          <a:bodyPr/>
          <a:lstStyle/>
          <a:p>
            <a:fld id="{43DCEAB4-4836-47A4-A5EC-87FF65D4C0C4}" type="slidenum">
              <a:rPr lang="en-GB" smtClean="0"/>
              <a:pPr/>
              <a:t>17</a:t>
            </a:fld>
            <a:endParaRPr lang="en-GB"/>
          </a:p>
        </p:txBody>
      </p:sp>
    </p:spTree>
    <p:extLst>
      <p:ext uri="{BB962C8B-B14F-4D97-AF65-F5344CB8AC3E}">
        <p14:creationId xmlns:p14="http://schemas.microsoft.com/office/powerpoint/2010/main" val="91108739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470178"/>
            <a:ext cx="7290054" cy="1499616"/>
          </a:xfrm>
        </p:spPr>
        <p:txBody>
          <a:bodyPr>
            <a:normAutofit/>
          </a:bodyPr>
          <a:lstStyle/>
          <a:p>
            <a:r>
              <a:rPr lang="en-GB" sz="3600" b="1" dirty="0" smtClean="0"/>
              <a:t>The Independent Labels</a:t>
            </a:r>
            <a:endParaRPr lang="en-GB" sz="3600" b="1" dirty="0"/>
          </a:p>
        </p:txBody>
      </p:sp>
      <p:sp>
        <p:nvSpPr>
          <p:cNvPr id="4" name="Content Placeholder 3"/>
          <p:cNvSpPr>
            <a:spLocks noGrp="1"/>
          </p:cNvSpPr>
          <p:nvPr>
            <p:ph idx="1"/>
          </p:nvPr>
        </p:nvSpPr>
        <p:spPr>
          <a:xfrm>
            <a:off x="251520" y="1628801"/>
            <a:ext cx="5760021" cy="5045942"/>
          </a:xfrm>
        </p:spPr>
        <p:txBody>
          <a:bodyPr>
            <a:normAutofit lnSpcReduction="10000"/>
          </a:bodyPr>
          <a:lstStyle/>
          <a:p>
            <a:pPr>
              <a:lnSpc>
                <a:spcPct val="100000"/>
              </a:lnSpc>
              <a:spcBef>
                <a:spcPts val="0"/>
              </a:spcBef>
              <a:spcAft>
                <a:spcPts val="0"/>
              </a:spcAft>
              <a:buFont typeface="Arial" panose="020B0604020202020204" pitchFamily="34" charset="0"/>
              <a:buChar char="•"/>
            </a:pPr>
            <a:r>
              <a:rPr lang="en-GB" dirty="0" smtClean="0"/>
              <a:t>Pioneered by the Beatles (Apple) and Rolling Stones (Rolling Stones)</a:t>
            </a:r>
          </a:p>
          <a:p>
            <a:pPr marL="0" indent="0">
              <a:lnSpc>
                <a:spcPct val="100000"/>
              </a:lnSpc>
              <a:spcBef>
                <a:spcPts val="0"/>
              </a:spcBef>
              <a:spcAft>
                <a:spcPts val="0"/>
              </a:spcAft>
              <a:buNone/>
            </a:pPr>
            <a:endParaRPr lang="en-GB" dirty="0" smtClean="0"/>
          </a:p>
          <a:p>
            <a:pPr>
              <a:lnSpc>
                <a:spcPct val="100000"/>
              </a:lnSpc>
              <a:spcBef>
                <a:spcPts val="0"/>
              </a:spcBef>
              <a:spcAft>
                <a:spcPts val="0"/>
              </a:spcAft>
              <a:buFont typeface="Arial" panose="020B0604020202020204" pitchFamily="34" charset="0"/>
              <a:buChar char="•"/>
            </a:pPr>
            <a:r>
              <a:rPr lang="en-GB" dirty="0" smtClean="0"/>
              <a:t>A reaction against the increased dominance managerial model, and a return towards an entrepreneurial model</a:t>
            </a:r>
          </a:p>
          <a:p>
            <a:pPr>
              <a:lnSpc>
                <a:spcPct val="100000"/>
              </a:lnSpc>
              <a:spcBef>
                <a:spcPts val="0"/>
              </a:spcBef>
              <a:spcAft>
                <a:spcPts val="0"/>
              </a:spcAft>
            </a:pPr>
            <a:endParaRPr lang="en-GB" dirty="0" smtClean="0"/>
          </a:p>
          <a:p>
            <a:pPr>
              <a:lnSpc>
                <a:spcPct val="100000"/>
              </a:lnSpc>
              <a:spcBef>
                <a:spcPts val="0"/>
              </a:spcBef>
              <a:spcAft>
                <a:spcPts val="0"/>
              </a:spcAft>
              <a:buFont typeface="Arial" panose="020B0604020202020204" pitchFamily="34" charset="0"/>
              <a:buChar char="•"/>
            </a:pPr>
            <a:r>
              <a:rPr lang="en-GB" dirty="0" smtClean="0"/>
              <a:t>Sometimes an independent label will maintain a relationship with an established label, with the established one providing the distribution channel </a:t>
            </a:r>
          </a:p>
          <a:p>
            <a:pPr marL="0" indent="0">
              <a:lnSpc>
                <a:spcPct val="100000"/>
              </a:lnSpc>
              <a:spcBef>
                <a:spcPts val="0"/>
              </a:spcBef>
              <a:spcAft>
                <a:spcPts val="0"/>
              </a:spcAft>
              <a:buNone/>
            </a:pPr>
            <a:endParaRPr lang="en-GB" dirty="0" smtClean="0"/>
          </a:p>
          <a:p>
            <a:pPr>
              <a:lnSpc>
                <a:spcPct val="100000"/>
              </a:lnSpc>
              <a:spcBef>
                <a:spcPts val="0"/>
              </a:spcBef>
              <a:spcAft>
                <a:spcPts val="0"/>
              </a:spcAft>
            </a:pPr>
            <a:r>
              <a:rPr lang="en-GB" b="1" dirty="0" smtClean="0"/>
              <a:t>Takeaway: Creativity can be encouraged by having larger labels and independent labels working side by side. Independent labels may be more willing to take creative risks. </a:t>
            </a:r>
            <a:endParaRPr lang="en-GB" b="1" dirty="0"/>
          </a:p>
          <a:p>
            <a:endParaRPr lang="en-GB" dirty="0"/>
          </a:p>
        </p:txBody>
      </p:sp>
      <p:sp>
        <p:nvSpPr>
          <p:cNvPr id="3" name="Slide Number Placeholder 2"/>
          <p:cNvSpPr>
            <a:spLocks noGrp="1"/>
          </p:cNvSpPr>
          <p:nvPr>
            <p:ph type="sldNum" sz="quarter" idx="12"/>
          </p:nvPr>
        </p:nvSpPr>
        <p:spPr/>
        <p:txBody>
          <a:bodyPr/>
          <a:lstStyle/>
          <a:p>
            <a:fld id="{43DCEAB4-4836-47A4-A5EC-87FF65D4C0C4}" type="slidenum">
              <a:rPr lang="en-GB" smtClean="0"/>
              <a:pPr/>
              <a:t>18</a:t>
            </a:fld>
            <a:endParaRPr lang="en-GB"/>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03905" y="1556792"/>
            <a:ext cx="2626514" cy="13681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25319" y="3126104"/>
            <a:ext cx="2705100" cy="1685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63444" y="4826893"/>
            <a:ext cx="2466975" cy="1847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926525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b="1" dirty="0" smtClean="0"/>
              <a:t>Emerging risks and opportunities </a:t>
            </a:r>
            <a:endParaRPr lang="en-GB" b="1" dirty="0"/>
          </a:p>
        </p:txBody>
      </p:sp>
      <p:sp>
        <p:nvSpPr>
          <p:cNvPr id="6" name="Text Placeholder 5"/>
          <p:cNvSpPr>
            <a:spLocks noGrp="1"/>
          </p:cNvSpPr>
          <p:nvPr>
            <p:ph type="body" idx="1"/>
          </p:nvPr>
        </p:nvSpPr>
        <p:spPr/>
        <p:txBody>
          <a:bodyPr/>
          <a:lstStyle/>
          <a:p>
            <a:endParaRPr lang="en-GB"/>
          </a:p>
        </p:txBody>
      </p:sp>
      <p:sp>
        <p:nvSpPr>
          <p:cNvPr id="4" name="Slide Number Placeholder 3"/>
          <p:cNvSpPr>
            <a:spLocks noGrp="1"/>
          </p:cNvSpPr>
          <p:nvPr>
            <p:ph type="sldNum" sz="quarter" idx="12"/>
          </p:nvPr>
        </p:nvSpPr>
        <p:spPr/>
        <p:txBody>
          <a:bodyPr/>
          <a:lstStyle/>
          <a:p>
            <a:fld id="{43DCEAB4-4836-47A4-A5EC-87FF65D4C0C4}" type="slidenum">
              <a:rPr lang="en-GB" smtClean="0"/>
              <a:pPr/>
              <a:t>19</a:t>
            </a:fld>
            <a:endParaRPr lang="en-GB"/>
          </a:p>
        </p:txBody>
      </p:sp>
    </p:spTree>
    <p:extLst>
      <p:ext uri="{BB962C8B-B14F-4D97-AF65-F5344CB8AC3E}">
        <p14:creationId xmlns:p14="http://schemas.microsoft.com/office/powerpoint/2010/main" val="35266985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Entrepreneurs versus Managers</a:t>
            </a:r>
            <a:endParaRPr lang="en-GB" dirty="0"/>
          </a:p>
        </p:txBody>
      </p:sp>
      <p:sp>
        <p:nvSpPr>
          <p:cNvPr id="3" name="Content Placeholder 2"/>
          <p:cNvSpPr>
            <a:spLocks noGrp="1"/>
          </p:cNvSpPr>
          <p:nvPr>
            <p:ph idx="1"/>
          </p:nvPr>
        </p:nvSpPr>
        <p:spPr/>
        <p:txBody>
          <a:bodyPr/>
          <a:lstStyle/>
          <a:p>
            <a:r>
              <a:rPr lang="en-GB" dirty="0" smtClean="0"/>
              <a:t>Entrepreneurs: may operate as a sole trader or as the founder of the firm with responsible for its day-to-day running. </a:t>
            </a:r>
          </a:p>
          <a:p>
            <a:pPr marL="0" indent="0">
              <a:buNone/>
            </a:pPr>
            <a:r>
              <a:rPr lang="en-GB" dirty="0" smtClean="0"/>
              <a:t>-Advantages: Quite a lot of autonomy over decision making</a:t>
            </a:r>
          </a:p>
          <a:p>
            <a:pPr marL="0" indent="0">
              <a:buNone/>
            </a:pPr>
            <a:r>
              <a:rPr lang="en-GB" dirty="0" smtClean="0"/>
              <a:t>-Disadvantages: As their business grows, they may no longer be able to be so directly involved in all areas of operations. One solution is to seek additional resources externally (for example new staff, out-sourcing)</a:t>
            </a:r>
          </a:p>
          <a:p>
            <a:r>
              <a:rPr lang="en-GB" dirty="0" smtClean="0"/>
              <a:t>Managers: usually an employee within a larger organisation</a:t>
            </a:r>
          </a:p>
          <a:p>
            <a:pPr marL="0" indent="0">
              <a:buNone/>
            </a:pPr>
            <a:r>
              <a:rPr lang="en-GB" dirty="0" smtClean="0"/>
              <a:t>-Advantages: help to adapt </a:t>
            </a:r>
            <a:r>
              <a:rPr lang="en-GB" dirty="0"/>
              <a:t>structure to strategy and </a:t>
            </a:r>
            <a:r>
              <a:rPr lang="en-GB" dirty="0" smtClean="0"/>
              <a:t>to develop adequate </a:t>
            </a:r>
            <a:r>
              <a:rPr lang="en-GB" dirty="0"/>
              <a:t>control and coordination </a:t>
            </a:r>
            <a:r>
              <a:rPr lang="en-GB" dirty="0" smtClean="0"/>
              <a:t>procedures; make work as a part of a wider team with complementary skills</a:t>
            </a:r>
            <a:endParaRPr lang="en-GB" dirty="0"/>
          </a:p>
          <a:p>
            <a:pPr marL="0" indent="0">
              <a:buNone/>
            </a:pPr>
            <a:r>
              <a:rPr lang="en-GB" dirty="0" smtClean="0"/>
              <a:t>-Disadvantages: less autonomy in decision making; change can be slower in a larger organisation</a:t>
            </a:r>
            <a:endParaRPr lang="en-GB" dirty="0"/>
          </a:p>
          <a:p>
            <a:pPr marL="0" indent="0">
              <a:buNone/>
            </a:pPr>
            <a:endParaRPr lang="en-GB" dirty="0"/>
          </a:p>
        </p:txBody>
      </p:sp>
      <p:sp>
        <p:nvSpPr>
          <p:cNvPr id="4" name="Slide Number Placeholder 3"/>
          <p:cNvSpPr>
            <a:spLocks noGrp="1"/>
          </p:cNvSpPr>
          <p:nvPr>
            <p:ph type="sldNum" sz="quarter" idx="12"/>
          </p:nvPr>
        </p:nvSpPr>
        <p:spPr/>
        <p:txBody>
          <a:bodyPr/>
          <a:lstStyle/>
          <a:p>
            <a:fld id="{43DCEAB4-4836-47A4-A5EC-87FF65D4C0C4}" type="slidenum">
              <a:rPr lang="en-GB" smtClean="0"/>
              <a:pPr/>
              <a:t>2</a:t>
            </a:fld>
            <a:endParaRPr lang="en-GB"/>
          </a:p>
        </p:txBody>
      </p:sp>
    </p:spTree>
    <p:extLst>
      <p:ext uri="{BB962C8B-B14F-4D97-AF65-F5344CB8AC3E}">
        <p14:creationId xmlns:p14="http://schemas.microsoft.com/office/powerpoint/2010/main" val="34817300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600" b="1" dirty="0" smtClean="0"/>
              <a:t>Abbey Road</a:t>
            </a:r>
            <a:endParaRPr lang="en-GB" sz="3600" b="1" dirty="0"/>
          </a:p>
        </p:txBody>
      </p:sp>
      <p:sp>
        <p:nvSpPr>
          <p:cNvPr id="4" name="Content Placeholder 3"/>
          <p:cNvSpPr>
            <a:spLocks noGrp="1"/>
          </p:cNvSpPr>
          <p:nvPr>
            <p:ph idx="1"/>
          </p:nvPr>
        </p:nvSpPr>
        <p:spPr>
          <a:xfrm>
            <a:off x="155575" y="1556792"/>
            <a:ext cx="5136505" cy="4799560"/>
          </a:xfrm>
        </p:spPr>
        <p:txBody>
          <a:bodyPr>
            <a:normAutofit/>
          </a:bodyPr>
          <a:lstStyle/>
          <a:p>
            <a:pPr marL="0" lvl="1">
              <a:spcBef>
                <a:spcPts val="0"/>
              </a:spcBef>
              <a:buFont typeface="Arial" panose="020B0604020202020204" pitchFamily="34" charset="0"/>
              <a:buChar char="•"/>
            </a:pPr>
            <a:r>
              <a:rPr lang="en-GB" sz="2000" dirty="0" smtClean="0">
                <a:solidFill>
                  <a:schemeClr val="tx1"/>
                </a:solidFill>
                <a:hlinkClick r:id="rId3"/>
              </a:rPr>
              <a:t>https</a:t>
            </a:r>
            <a:r>
              <a:rPr lang="en-GB" sz="2000" dirty="0">
                <a:solidFill>
                  <a:schemeClr val="tx1"/>
                </a:solidFill>
                <a:hlinkClick r:id="rId3"/>
              </a:rPr>
              <a:t>://</a:t>
            </a:r>
            <a:r>
              <a:rPr lang="en-GB" sz="2000" dirty="0" smtClean="0">
                <a:solidFill>
                  <a:schemeClr val="tx1"/>
                </a:solidFill>
                <a:hlinkClick r:id="rId3"/>
              </a:rPr>
              <a:t>insideabbeyroad.withgoogle.com/en</a:t>
            </a:r>
            <a:endParaRPr lang="en-GB" sz="2000" dirty="0" smtClean="0">
              <a:solidFill>
                <a:schemeClr val="tx1"/>
              </a:solidFill>
            </a:endParaRPr>
          </a:p>
          <a:p>
            <a:pPr marL="0" lvl="1">
              <a:spcBef>
                <a:spcPts val="0"/>
              </a:spcBef>
              <a:buFont typeface="Arial" panose="020B0604020202020204" pitchFamily="34" charset="0"/>
              <a:buChar char="•"/>
            </a:pPr>
            <a:r>
              <a:rPr lang="en-GB" sz="2000" dirty="0" smtClean="0">
                <a:solidFill>
                  <a:schemeClr val="tx1"/>
                </a:solidFill>
              </a:rPr>
              <a:t>Opportunities: Famous for its links with the Beatles and still a popular venue for recording film scores</a:t>
            </a:r>
          </a:p>
          <a:p>
            <a:pPr marL="0" lvl="1">
              <a:spcBef>
                <a:spcPts val="0"/>
              </a:spcBef>
              <a:buFont typeface="Arial" panose="020B0604020202020204" pitchFamily="34" charset="0"/>
              <a:buChar char="•"/>
            </a:pPr>
            <a:r>
              <a:rPr lang="en-GB" sz="2000" dirty="0" smtClean="0"/>
              <a:t>Risks: Musicians can increasingly record directly on their computers without needing to go to a studio</a:t>
            </a:r>
            <a:endParaRPr lang="en-GB" sz="2000" dirty="0" smtClean="0">
              <a:solidFill>
                <a:schemeClr val="tx1"/>
              </a:solidFill>
            </a:endParaRPr>
          </a:p>
          <a:p>
            <a:pPr marL="0" lvl="1">
              <a:spcBef>
                <a:spcPts val="0"/>
              </a:spcBef>
              <a:buFont typeface="Arial" panose="020B0604020202020204" pitchFamily="34" charset="0"/>
              <a:buChar char="•"/>
            </a:pPr>
            <a:r>
              <a:rPr lang="en-GB" sz="2000" dirty="0" smtClean="0">
                <a:solidFill>
                  <a:schemeClr val="tx1"/>
                </a:solidFill>
              </a:rPr>
              <a:t>New business model based on promoting entrepreneurship, serving independe</a:t>
            </a:r>
            <a:r>
              <a:rPr lang="en-GB" sz="2000" dirty="0" smtClean="0"/>
              <a:t>nt musicians and providing studio services remotely</a:t>
            </a:r>
            <a:endParaRPr lang="en-GB" sz="2000" dirty="0" smtClean="0">
              <a:solidFill>
                <a:schemeClr val="tx1"/>
              </a:solidFill>
            </a:endParaRPr>
          </a:p>
          <a:p>
            <a:pPr marL="0" lvl="1">
              <a:spcBef>
                <a:spcPts val="0"/>
              </a:spcBef>
              <a:buFont typeface="Arial" panose="020B0604020202020204" pitchFamily="34" charset="0"/>
              <a:buChar char="•"/>
            </a:pPr>
            <a:r>
              <a:rPr lang="en-GB" sz="2000" dirty="0" smtClean="0">
                <a:solidFill>
                  <a:schemeClr val="tx1"/>
                </a:solidFill>
              </a:rPr>
              <a:t>Initiatives include</a:t>
            </a:r>
          </a:p>
          <a:p>
            <a:pPr marL="0" lvl="1" indent="0">
              <a:spcBef>
                <a:spcPts val="0"/>
              </a:spcBef>
              <a:buNone/>
            </a:pPr>
            <a:r>
              <a:rPr lang="en-GB" sz="2000" dirty="0" smtClean="0">
                <a:solidFill>
                  <a:schemeClr val="tx1"/>
                </a:solidFill>
              </a:rPr>
              <a:t>-</a:t>
            </a:r>
            <a:r>
              <a:rPr lang="en-GB" sz="2000" dirty="0">
                <a:solidFill>
                  <a:schemeClr val="tx1"/>
                </a:solidFill>
              </a:rPr>
              <a:t>online, cloud-based </a:t>
            </a:r>
            <a:r>
              <a:rPr lang="en-GB" sz="2000" dirty="0" smtClean="0">
                <a:solidFill>
                  <a:schemeClr val="tx1"/>
                </a:solidFill>
              </a:rPr>
              <a:t>mastering</a:t>
            </a:r>
          </a:p>
          <a:p>
            <a:pPr marL="0" lvl="1" indent="0">
              <a:spcBef>
                <a:spcPts val="0"/>
              </a:spcBef>
              <a:buNone/>
            </a:pPr>
            <a:r>
              <a:rPr lang="en-GB" sz="2000" dirty="0" smtClean="0">
                <a:solidFill>
                  <a:schemeClr val="tx1"/>
                </a:solidFill>
              </a:rPr>
              <a:t>-software and hardware available to musicians  to recreate </a:t>
            </a:r>
            <a:r>
              <a:rPr lang="en-GB" sz="2000" dirty="0">
                <a:solidFill>
                  <a:schemeClr val="tx1"/>
                </a:solidFill>
              </a:rPr>
              <a:t>the studio’s instruments and acoustics. </a:t>
            </a:r>
            <a:endParaRPr lang="en-GB" sz="2000" dirty="0" smtClean="0">
              <a:solidFill>
                <a:schemeClr val="tx1"/>
              </a:solidFill>
            </a:endParaRPr>
          </a:p>
          <a:p>
            <a:pPr marL="0" lvl="1" indent="0">
              <a:spcBef>
                <a:spcPts val="0"/>
              </a:spcBef>
              <a:buNone/>
            </a:pPr>
            <a:r>
              <a:rPr lang="en-GB" sz="2000" dirty="0" smtClean="0">
                <a:solidFill>
                  <a:schemeClr val="tx1"/>
                </a:solidFill>
              </a:rPr>
              <a:t>- Abbey Road Red incubator for start-ups</a:t>
            </a:r>
            <a:endParaRPr lang="en-GB" dirty="0"/>
          </a:p>
        </p:txBody>
      </p:sp>
      <p:sp>
        <p:nvSpPr>
          <p:cNvPr id="3" name="Slide Number Placeholder 2"/>
          <p:cNvSpPr>
            <a:spLocks noGrp="1"/>
          </p:cNvSpPr>
          <p:nvPr>
            <p:ph type="sldNum" sz="quarter" idx="12"/>
          </p:nvPr>
        </p:nvSpPr>
        <p:spPr/>
        <p:txBody>
          <a:bodyPr/>
          <a:lstStyle/>
          <a:p>
            <a:fld id="{43DCEAB4-4836-47A4-A5EC-87FF65D4C0C4}" type="slidenum">
              <a:rPr lang="en-GB" smtClean="0"/>
              <a:pPr/>
              <a:t>20</a:t>
            </a:fld>
            <a:endParaRPr lang="en-GB"/>
          </a:p>
        </p:txBody>
      </p:sp>
      <p:sp>
        <p:nvSpPr>
          <p:cNvPr id="5" name="AutoShape 2" descr="Image result for abbey road"/>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 name="AutoShape 4" descr="Image result for abbey road"/>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pic>
        <p:nvPicPr>
          <p:cNvPr id="7" name="Picture 6"/>
          <p:cNvPicPr>
            <a:picLocks noChangeAspect="1"/>
          </p:cNvPicPr>
          <p:nvPr/>
        </p:nvPicPr>
        <p:blipFill>
          <a:blip r:embed="rId4"/>
          <a:stretch>
            <a:fillRect/>
          </a:stretch>
        </p:blipFill>
        <p:spPr>
          <a:xfrm>
            <a:off x="5436096" y="1916832"/>
            <a:ext cx="3347864" cy="3347864"/>
          </a:xfrm>
          <a:prstGeom prst="rect">
            <a:avLst/>
          </a:prstGeom>
        </p:spPr>
      </p:pic>
    </p:spTree>
    <p:extLst>
      <p:ext uri="{BB962C8B-B14F-4D97-AF65-F5344CB8AC3E}">
        <p14:creationId xmlns:p14="http://schemas.microsoft.com/office/powerpoint/2010/main" val="195826417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597503"/>
            <a:ext cx="8534400" cy="758952"/>
          </a:xfrm>
        </p:spPr>
        <p:txBody>
          <a:bodyPr>
            <a:normAutofit/>
          </a:bodyPr>
          <a:lstStyle/>
          <a:p>
            <a:r>
              <a:rPr lang="en-GB" sz="3600" b="1" dirty="0" smtClean="0"/>
              <a:t>Rise of digital channels</a:t>
            </a:r>
            <a:endParaRPr lang="en-GB" sz="3600" b="1" dirty="0"/>
          </a:p>
        </p:txBody>
      </p:sp>
      <p:sp>
        <p:nvSpPr>
          <p:cNvPr id="4" name="Content Placeholder 3"/>
          <p:cNvSpPr>
            <a:spLocks noGrp="1"/>
          </p:cNvSpPr>
          <p:nvPr>
            <p:ph idx="1"/>
          </p:nvPr>
        </p:nvSpPr>
        <p:spPr/>
        <p:txBody>
          <a:bodyPr>
            <a:normAutofit/>
          </a:bodyPr>
          <a:lstStyle/>
          <a:p>
            <a:r>
              <a:rPr lang="en-GB" dirty="0"/>
              <a:t>The music industry is also facing a broader problem due to the rise of digital channels. </a:t>
            </a:r>
            <a:endParaRPr lang="en-GB" dirty="0" smtClean="0"/>
          </a:p>
          <a:p>
            <a:r>
              <a:rPr lang="en-GB" dirty="0" smtClean="0"/>
              <a:t>Consumers </a:t>
            </a:r>
            <a:r>
              <a:rPr lang="en-GB" dirty="0"/>
              <a:t>want more control over what they purchase (</a:t>
            </a:r>
            <a:r>
              <a:rPr lang="en-GB" dirty="0" err="1"/>
              <a:t>ie</a:t>
            </a:r>
            <a:r>
              <a:rPr lang="en-GB" dirty="0"/>
              <a:t> specific tracks from albums rather than the whole album) and </a:t>
            </a:r>
            <a:r>
              <a:rPr lang="en-GB" dirty="0" smtClean="0"/>
              <a:t>revenues are falling due to piracy</a:t>
            </a:r>
          </a:p>
          <a:p>
            <a:r>
              <a:rPr lang="en-GB" dirty="0" smtClean="0"/>
              <a:t>Solutions: </a:t>
            </a:r>
          </a:p>
          <a:p>
            <a:pPr marL="0" indent="0">
              <a:buNone/>
            </a:pPr>
            <a:r>
              <a:rPr lang="en-GB" dirty="0"/>
              <a:t>-</a:t>
            </a:r>
            <a:r>
              <a:rPr lang="en-GB" dirty="0" smtClean="0"/>
              <a:t>New formats for selling music</a:t>
            </a:r>
          </a:p>
          <a:p>
            <a:pPr marL="0" indent="0">
              <a:buNone/>
            </a:pPr>
            <a:r>
              <a:rPr lang="en-GB" dirty="0" smtClean="0"/>
              <a:t>-Involvement of artists in a greater range of revenue streams</a:t>
            </a:r>
          </a:p>
        </p:txBody>
      </p:sp>
      <p:sp>
        <p:nvSpPr>
          <p:cNvPr id="3" name="Slide Number Placeholder 2"/>
          <p:cNvSpPr>
            <a:spLocks noGrp="1"/>
          </p:cNvSpPr>
          <p:nvPr>
            <p:ph type="sldNum" sz="quarter" idx="12"/>
          </p:nvPr>
        </p:nvSpPr>
        <p:spPr/>
        <p:txBody>
          <a:bodyPr/>
          <a:lstStyle/>
          <a:p>
            <a:fld id="{43DCEAB4-4836-47A4-A5EC-87FF65D4C0C4}" type="slidenum">
              <a:rPr lang="en-GB" smtClean="0"/>
              <a:pPr/>
              <a:t>21</a:t>
            </a:fld>
            <a:endParaRPr lang="en-GB"/>
          </a:p>
        </p:txBody>
      </p:sp>
    </p:spTree>
    <p:extLst>
      <p:ext uri="{BB962C8B-B14F-4D97-AF65-F5344CB8AC3E}">
        <p14:creationId xmlns:p14="http://schemas.microsoft.com/office/powerpoint/2010/main" val="55976340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Rise of digital channels</a:t>
            </a:r>
            <a:endParaRPr lang="en-GB" b="1" dirty="0"/>
          </a:p>
        </p:txBody>
      </p:sp>
      <p:sp>
        <p:nvSpPr>
          <p:cNvPr id="4" name="Content Placeholder 3"/>
          <p:cNvSpPr>
            <a:spLocks noGrp="1"/>
          </p:cNvSpPr>
          <p:nvPr>
            <p:ph idx="1"/>
          </p:nvPr>
        </p:nvSpPr>
        <p:spPr>
          <a:xfrm>
            <a:off x="301752" y="1527048"/>
            <a:ext cx="5494384" cy="4782272"/>
          </a:xfrm>
        </p:spPr>
        <p:txBody>
          <a:bodyPr>
            <a:normAutofit/>
          </a:bodyPr>
          <a:lstStyle/>
          <a:p>
            <a:r>
              <a:rPr lang="en-GB" dirty="0" smtClean="0"/>
              <a:t>Launched under ‘«</a:t>
            </a:r>
            <a:r>
              <a:rPr lang="en-GB" dirty="0"/>
              <a:t> 360 deal » in which music companies share a proportion of revenues from every aspect of the artist’s </a:t>
            </a:r>
            <a:r>
              <a:rPr lang="en-GB" dirty="0" smtClean="0"/>
              <a:t>business’ (clothes lines </a:t>
            </a:r>
            <a:r>
              <a:rPr lang="en-GB" dirty="0" err="1" smtClean="0"/>
              <a:t>etc</a:t>
            </a:r>
            <a:r>
              <a:rPr lang="en-GB" dirty="0" smtClean="0"/>
              <a:t> as well as music)</a:t>
            </a:r>
          </a:p>
          <a:p>
            <a:r>
              <a:rPr lang="en-GB" dirty="0" smtClean="0"/>
              <a:t>Lady Gaga has an unusually large amount of creative control relative to many artists </a:t>
            </a:r>
          </a:p>
          <a:p>
            <a:r>
              <a:rPr lang="en-GB" b="1" dirty="0" smtClean="0"/>
              <a:t>Takeaway: Both artist and label seem to be happy with this balance, as allows creative input from artist while tacking the label’s financial concerns</a:t>
            </a:r>
          </a:p>
          <a:p>
            <a:endParaRPr lang="en-GB" dirty="0"/>
          </a:p>
        </p:txBody>
      </p:sp>
      <p:sp>
        <p:nvSpPr>
          <p:cNvPr id="3" name="Slide Number Placeholder 2"/>
          <p:cNvSpPr>
            <a:spLocks noGrp="1"/>
          </p:cNvSpPr>
          <p:nvPr>
            <p:ph type="sldNum" sz="quarter" idx="12"/>
          </p:nvPr>
        </p:nvSpPr>
        <p:spPr/>
        <p:txBody>
          <a:bodyPr/>
          <a:lstStyle/>
          <a:p>
            <a:fld id="{43DCEAB4-4836-47A4-A5EC-87FF65D4C0C4}" type="slidenum">
              <a:rPr lang="en-GB" smtClean="0"/>
              <a:pPr/>
              <a:t>22</a:t>
            </a:fld>
            <a:endParaRPr lang="en-GB"/>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36738" y="1484784"/>
            <a:ext cx="3017084" cy="46085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0364580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b="1" dirty="0" smtClean="0"/>
              <a:t>The Kaiser Chiefs</a:t>
            </a:r>
            <a:endParaRPr lang="en-GB" b="1" dirty="0"/>
          </a:p>
        </p:txBody>
      </p:sp>
      <p:sp>
        <p:nvSpPr>
          <p:cNvPr id="6" name="Content Placeholder 5"/>
          <p:cNvSpPr>
            <a:spLocks noGrp="1"/>
          </p:cNvSpPr>
          <p:nvPr>
            <p:ph idx="1"/>
          </p:nvPr>
        </p:nvSpPr>
        <p:spPr>
          <a:xfrm>
            <a:off x="301752" y="1527048"/>
            <a:ext cx="8503920" cy="4854280"/>
          </a:xfrm>
        </p:spPr>
        <p:txBody>
          <a:bodyPr>
            <a:normAutofit fontScale="92500" lnSpcReduction="10000"/>
          </a:bodyPr>
          <a:lstStyle/>
          <a:p>
            <a:r>
              <a:rPr lang="en-GB" dirty="0" smtClean="0"/>
              <a:t>UK </a:t>
            </a:r>
            <a:r>
              <a:rPr lang="en-GB" dirty="0"/>
              <a:t>hit singles include 2004 and 2005 number 9 hit </a:t>
            </a:r>
            <a:r>
              <a:rPr lang="en-GB" dirty="0" smtClean="0"/>
              <a:t>‘I Predict a Riot’ and 2007 </a:t>
            </a:r>
            <a:r>
              <a:rPr lang="en-GB" dirty="0"/>
              <a:t>UK number 1 </a:t>
            </a:r>
            <a:r>
              <a:rPr lang="en-GB" dirty="0" smtClean="0"/>
              <a:t>hit ‘Ruby’</a:t>
            </a:r>
          </a:p>
          <a:p>
            <a:r>
              <a:rPr lang="en-GB" dirty="0" smtClean="0"/>
              <a:t>2010-11 Kaiser Chiefs decided to use a new format for their album ‘The Future is Medieval’ </a:t>
            </a:r>
          </a:p>
          <a:p>
            <a:r>
              <a:rPr lang="en-GB" dirty="0" smtClean="0"/>
              <a:t>Intended more to deal with an image problem than the general lack of popularity of albums as a format</a:t>
            </a:r>
          </a:p>
          <a:p>
            <a:r>
              <a:rPr lang="en-GB" dirty="0" smtClean="0"/>
              <a:t>Model:</a:t>
            </a:r>
          </a:p>
          <a:p>
            <a:pPr marL="0" indent="0">
              <a:buNone/>
            </a:pPr>
            <a:r>
              <a:rPr lang="en-GB" dirty="0" smtClean="0"/>
              <a:t>-fans customised the album by picking 10 tracks out of 20</a:t>
            </a:r>
          </a:p>
          <a:p>
            <a:pPr marL="0" indent="0">
              <a:buNone/>
            </a:pPr>
            <a:r>
              <a:rPr lang="en-GB" dirty="0" smtClean="0"/>
              <a:t>-designed their own artwork</a:t>
            </a:r>
          </a:p>
          <a:p>
            <a:r>
              <a:rPr lang="en-GB" dirty="0" smtClean="0"/>
              <a:t>Incentive</a:t>
            </a:r>
          </a:p>
          <a:p>
            <a:pPr marL="0" indent="0">
              <a:buNone/>
            </a:pPr>
            <a:r>
              <a:rPr lang="en-GB" dirty="0" smtClean="0"/>
              <a:t>-cost was £7.50</a:t>
            </a:r>
          </a:p>
          <a:p>
            <a:pPr marL="0" indent="0">
              <a:buNone/>
            </a:pPr>
            <a:r>
              <a:rPr lang="en-GB" dirty="0" smtClean="0"/>
              <a:t>-fans had permission to then sell the version of the album they made#</a:t>
            </a:r>
          </a:p>
          <a:p>
            <a:r>
              <a:rPr lang="en-GB" dirty="0" smtClean="0"/>
              <a:t>Not intended to replace the physical version of the album, but many fans were confused</a:t>
            </a:r>
          </a:p>
          <a:p>
            <a:pPr marL="0" indent="0">
              <a:buNone/>
            </a:pPr>
            <a:r>
              <a:rPr lang="en-GB" b="1" dirty="0" smtClean="0"/>
              <a:t>Takeaway: Launch a new format carefully and be clear on what you want it to achieve. In this case fans seem not to have wanted the extra creative control</a:t>
            </a:r>
          </a:p>
        </p:txBody>
      </p:sp>
      <p:sp>
        <p:nvSpPr>
          <p:cNvPr id="3" name="Slide Number Placeholder 2"/>
          <p:cNvSpPr>
            <a:spLocks noGrp="1"/>
          </p:cNvSpPr>
          <p:nvPr>
            <p:ph type="sldNum" sz="quarter" idx="12"/>
          </p:nvPr>
        </p:nvSpPr>
        <p:spPr/>
        <p:txBody>
          <a:bodyPr/>
          <a:lstStyle/>
          <a:p>
            <a:fld id="{43DCEAB4-4836-47A4-A5EC-87FF65D4C0C4}" type="slidenum">
              <a:rPr lang="en-GB" smtClean="0"/>
              <a:pPr/>
              <a:t>23</a:t>
            </a:fld>
            <a:endParaRPr lang="en-GB"/>
          </a:p>
        </p:txBody>
      </p:sp>
    </p:spTree>
    <p:extLst>
      <p:ext uri="{BB962C8B-B14F-4D97-AF65-F5344CB8AC3E}">
        <p14:creationId xmlns:p14="http://schemas.microsoft.com/office/powerpoint/2010/main" val="137427234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b="1" dirty="0" smtClean="0"/>
              <a:t>The Entrepreneurial Management Model</a:t>
            </a:r>
            <a:endParaRPr lang="en-GB" b="1" dirty="0"/>
          </a:p>
        </p:txBody>
      </p:sp>
      <p:sp>
        <p:nvSpPr>
          <p:cNvPr id="2" name="Slide Number Placeholder 1"/>
          <p:cNvSpPr>
            <a:spLocks noGrp="1"/>
          </p:cNvSpPr>
          <p:nvPr>
            <p:ph type="sldNum" sz="quarter" idx="12"/>
          </p:nvPr>
        </p:nvSpPr>
        <p:spPr/>
        <p:txBody>
          <a:bodyPr/>
          <a:lstStyle/>
          <a:p>
            <a:fld id="{43DCEAB4-4836-47A4-A5EC-87FF65D4C0C4}" type="slidenum">
              <a:rPr lang="en-GB" smtClean="0"/>
              <a:pPr/>
              <a:t>24</a:t>
            </a:fld>
            <a:endParaRPr lang="en-GB"/>
          </a:p>
        </p:txBody>
      </p:sp>
      <p:graphicFrame>
        <p:nvGraphicFramePr>
          <p:cNvPr id="3" name="Diagram 2"/>
          <p:cNvGraphicFramePr/>
          <p:nvPr>
            <p:extLst>
              <p:ext uri="{D42A27DB-BD31-4B8C-83A1-F6EECF244321}">
                <p14:modId xmlns:p14="http://schemas.microsoft.com/office/powerpoint/2010/main" val="3249018472"/>
              </p:ext>
            </p:extLst>
          </p:nvPr>
        </p:nvGraphicFramePr>
        <p:xfrm>
          <a:off x="251520" y="1459806"/>
          <a:ext cx="8424936" cy="526167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3238362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Further reading</a:t>
            </a:r>
            <a:endParaRPr lang="en-GB" b="1" dirty="0"/>
          </a:p>
        </p:txBody>
      </p:sp>
      <p:sp>
        <p:nvSpPr>
          <p:cNvPr id="4" name="Content Placeholder 3"/>
          <p:cNvSpPr>
            <a:spLocks noGrp="1"/>
          </p:cNvSpPr>
          <p:nvPr>
            <p:ph idx="1"/>
          </p:nvPr>
        </p:nvSpPr>
        <p:spPr>
          <a:xfrm>
            <a:off x="599832" y="1412776"/>
            <a:ext cx="7886700" cy="4351338"/>
          </a:xfrm>
        </p:spPr>
        <p:txBody>
          <a:bodyPr>
            <a:normAutofit/>
          </a:bodyPr>
          <a:lstStyle/>
          <a:p>
            <a:pPr marL="0" indent="0">
              <a:buNone/>
            </a:pPr>
            <a:r>
              <a:rPr lang="en-GB" dirty="0" smtClean="0"/>
              <a:t>Catherine </a:t>
            </a:r>
            <a:r>
              <a:rPr lang="en-GB" dirty="0" err="1"/>
              <a:t>Harbor</a:t>
            </a:r>
            <a:r>
              <a:rPr lang="en-GB" dirty="0"/>
              <a:t> (2017) ‘At the desire of several persons of </a:t>
            </a:r>
            <a:r>
              <a:rPr lang="en-GB" dirty="0" smtClean="0"/>
              <a:t>quality and </a:t>
            </a:r>
            <a:r>
              <a:rPr lang="en-GB" dirty="0"/>
              <a:t>lovers of </a:t>
            </a:r>
            <a:r>
              <a:rPr lang="en-GB" dirty="0" err="1"/>
              <a:t>Musick</a:t>
            </a:r>
            <a:r>
              <a:rPr lang="en-GB" dirty="0"/>
              <a:t>’: pervasive and persuasive advertising for public commercial </a:t>
            </a:r>
            <a:r>
              <a:rPr lang="en-GB" dirty="0" smtClean="0"/>
              <a:t>concerts in </a:t>
            </a:r>
            <a:r>
              <a:rPr lang="en-GB" dirty="0"/>
              <a:t>London 1672–1749, Journal of Marketing Management, 33:13-14, 1170-1203</a:t>
            </a:r>
            <a:r>
              <a:rPr lang="en-GB"/>
              <a:t>, </a:t>
            </a:r>
            <a:r>
              <a:rPr lang="en-GB" smtClean="0"/>
              <a:t>DOI:10.1080/0267257X.2017.1380687</a:t>
            </a:r>
          </a:p>
          <a:p>
            <a:pPr marL="0" indent="0">
              <a:buNone/>
            </a:pPr>
            <a:endParaRPr lang="en-GB" dirty="0"/>
          </a:p>
        </p:txBody>
      </p:sp>
      <p:sp>
        <p:nvSpPr>
          <p:cNvPr id="3" name="Slide Number Placeholder 2"/>
          <p:cNvSpPr>
            <a:spLocks noGrp="1"/>
          </p:cNvSpPr>
          <p:nvPr>
            <p:ph type="sldNum" sz="quarter" idx="12"/>
          </p:nvPr>
        </p:nvSpPr>
        <p:spPr/>
        <p:txBody>
          <a:bodyPr/>
          <a:lstStyle/>
          <a:p>
            <a:fld id="{43DCEAB4-4836-47A4-A5EC-87FF65D4C0C4}" type="slidenum">
              <a:rPr lang="en-GB" smtClean="0"/>
              <a:pPr/>
              <a:t>25</a:t>
            </a:fld>
            <a:endParaRPr lang="en-GB"/>
          </a:p>
        </p:txBody>
      </p:sp>
    </p:spTree>
    <p:extLst>
      <p:ext uri="{BB962C8B-B14F-4D97-AF65-F5344CB8AC3E}">
        <p14:creationId xmlns:p14="http://schemas.microsoft.com/office/powerpoint/2010/main" val="351783752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GB" b="1" dirty="0" smtClean="0"/>
              <a:t>How might an entrepreneur establish their business?</a:t>
            </a:r>
            <a:endParaRPr lang="en-GB" b="1" dirty="0"/>
          </a:p>
        </p:txBody>
      </p:sp>
      <p:sp>
        <p:nvSpPr>
          <p:cNvPr id="4" name="Slide Number Placeholder 3"/>
          <p:cNvSpPr>
            <a:spLocks noGrp="1"/>
          </p:cNvSpPr>
          <p:nvPr>
            <p:ph type="sldNum" sz="quarter" idx="12"/>
          </p:nvPr>
        </p:nvSpPr>
        <p:spPr/>
        <p:txBody>
          <a:bodyPr/>
          <a:lstStyle/>
          <a:p>
            <a:fld id="{43DCEAB4-4836-47A4-A5EC-87FF65D4C0C4}" type="slidenum">
              <a:rPr lang="en-GB" smtClean="0"/>
              <a:pPr/>
              <a:t>3</a:t>
            </a:fld>
            <a:endParaRPr lang="en-GB"/>
          </a:p>
        </p:txBody>
      </p:sp>
      <p:pic>
        <p:nvPicPr>
          <p:cNvPr id="5" name="Picture 4"/>
          <p:cNvPicPr>
            <a:picLocks noChangeAspect="1"/>
          </p:cNvPicPr>
          <p:nvPr/>
        </p:nvPicPr>
        <p:blipFill rotWithShape="1">
          <a:blip r:embed="rId3"/>
          <a:srcRect t="21078"/>
          <a:stretch/>
        </p:blipFill>
        <p:spPr>
          <a:xfrm>
            <a:off x="648353" y="1772815"/>
            <a:ext cx="7844371" cy="4583535"/>
          </a:xfrm>
          <a:prstGeom prst="rect">
            <a:avLst/>
          </a:prstGeom>
        </p:spPr>
      </p:pic>
    </p:spTree>
    <p:extLst>
      <p:ext uri="{BB962C8B-B14F-4D97-AF65-F5344CB8AC3E}">
        <p14:creationId xmlns:p14="http://schemas.microsoft.com/office/powerpoint/2010/main" val="1821814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How might a manager work within a business?</a:t>
            </a:r>
            <a:endParaRPr lang="en-GB" b="1" dirty="0"/>
          </a:p>
        </p:txBody>
      </p:sp>
      <p:sp>
        <p:nvSpPr>
          <p:cNvPr id="3" name="Slide Number Placeholder 2"/>
          <p:cNvSpPr>
            <a:spLocks noGrp="1"/>
          </p:cNvSpPr>
          <p:nvPr>
            <p:ph type="sldNum" sz="quarter" idx="12"/>
          </p:nvPr>
        </p:nvSpPr>
        <p:spPr/>
        <p:txBody>
          <a:bodyPr/>
          <a:lstStyle/>
          <a:p>
            <a:fld id="{43DCEAB4-4836-47A4-A5EC-87FF65D4C0C4}" type="slidenum">
              <a:rPr lang="en-GB" smtClean="0"/>
              <a:pPr/>
              <a:t>4</a:t>
            </a:fld>
            <a:endParaRPr lang="en-GB"/>
          </a:p>
        </p:txBody>
      </p:sp>
      <p:pic>
        <p:nvPicPr>
          <p:cNvPr id="4" name="Segnaposto contenuto 9" descr="0030270701001.png"/>
          <p:cNvPicPr>
            <a:picLocks noChangeAspect="1"/>
          </p:cNvPicPr>
          <p:nvPr/>
        </p:nvPicPr>
        <p:blipFill>
          <a:blip r:embed="rId3" cstate="print"/>
          <a:stretch>
            <a:fillRect/>
          </a:stretch>
        </p:blipFill>
        <p:spPr>
          <a:xfrm>
            <a:off x="2143108" y="1785926"/>
            <a:ext cx="4964885" cy="4392488"/>
          </a:xfrm>
          <a:prstGeom prst="rect">
            <a:avLst/>
          </a:prstGeom>
        </p:spPr>
      </p:pic>
    </p:spTree>
    <p:extLst>
      <p:ext uri="{BB962C8B-B14F-4D97-AF65-F5344CB8AC3E}">
        <p14:creationId xmlns:p14="http://schemas.microsoft.com/office/powerpoint/2010/main" val="25085483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Views of entrepreneurship</a:t>
            </a:r>
            <a:endParaRPr lang="en-GB" b="1" dirty="0"/>
          </a:p>
        </p:txBody>
      </p:sp>
      <p:sp>
        <p:nvSpPr>
          <p:cNvPr id="4" name="Content Placeholder 3"/>
          <p:cNvSpPr>
            <a:spLocks noGrp="1"/>
          </p:cNvSpPr>
          <p:nvPr>
            <p:ph idx="1"/>
          </p:nvPr>
        </p:nvSpPr>
        <p:spPr/>
        <p:txBody>
          <a:bodyPr>
            <a:normAutofit fontScale="92500" lnSpcReduction="20000"/>
          </a:bodyPr>
          <a:lstStyle/>
          <a:p>
            <a:r>
              <a:rPr lang="en-GB" dirty="0" smtClean="0"/>
              <a:t>What does an entrepreneur do? </a:t>
            </a:r>
          </a:p>
          <a:p>
            <a:pPr marL="0" indent="0">
              <a:buNone/>
            </a:pPr>
            <a:r>
              <a:rPr lang="en-GB" dirty="0" smtClean="0"/>
              <a:t>-’high level’ activities like innovation and risk taking</a:t>
            </a:r>
          </a:p>
          <a:p>
            <a:pPr marL="0" indent="0">
              <a:buNone/>
            </a:pPr>
            <a:r>
              <a:rPr lang="en-GB" dirty="0" smtClean="0"/>
              <a:t>-’low level’ activities like identifying opportunities for arbitrage</a:t>
            </a:r>
          </a:p>
          <a:p>
            <a:r>
              <a:rPr lang="en-GB" dirty="0" err="1" smtClean="0"/>
              <a:t>Cantillon</a:t>
            </a:r>
            <a:r>
              <a:rPr lang="en-GB" dirty="0" smtClean="0"/>
              <a:t> (1759) entrepreneurs specialise in taking risks</a:t>
            </a:r>
          </a:p>
          <a:p>
            <a:r>
              <a:rPr lang="en-GB" dirty="0" smtClean="0"/>
              <a:t>Knight (1921) developed this and saw entrepreneur as making a profit by dealing with uncertainty (unpredictable events rather than risk (predictable events)</a:t>
            </a:r>
          </a:p>
          <a:p>
            <a:r>
              <a:rPr lang="en-GB" dirty="0" smtClean="0"/>
              <a:t>Schumpeter (1934) entrepreneur innovates, especially by creating new industries (</a:t>
            </a:r>
            <a:r>
              <a:rPr lang="en-GB" dirty="0" err="1" smtClean="0"/>
              <a:t>ie</a:t>
            </a:r>
            <a:r>
              <a:rPr lang="en-GB" dirty="0" smtClean="0"/>
              <a:t> railways)</a:t>
            </a:r>
          </a:p>
          <a:p>
            <a:r>
              <a:rPr lang="en-GB" dirty="0" smtClean="0"/>
              <a:t>Marshall (1919) recognised ‘low level’ entrepreneurship (</a:t>
            </a:r>
            <a:r>
              <a:rPr lang="en-GB" dirty="0" err="1" smtClean="0"/>
              <a:t>ie</a:t>
            </a:r>
            <a:r>
              <a:rPr lang="en-GB" dirty="0" smtClean="0"/>
              <a:t> industrial production in workshops)</a:t>
            </a:r>
          </a:p>
          <a:p>
            <a:r>
              <a:rPr lang="en-GB" dirty="0" smtClean="0"/>
              <a:t>1980s entrepreneurs exercise judgement in their decision making</a:t>
            </a:r>
          </a:p>
          <a:p>
            <a:r>
              <a:rPr lang="en-GB" b="1" dirty="0" smtClean="0"/>
              <a:t>All agree that entrepreneurs are important </a:t>
            </a:r>
          </a:p>
          <a:p>
            <a:r>
              <a:rPr lang="en-GB" b="1" dirty="0" smtClean="0"/>
              <a:t>‘An entrepreneur is shown to be a person who takes responsibility for difficult decisions and who reallocates resources to more efficient uses’</a:t>
            </a:r>
          </a:p>
          <a:p>
            <a:endParaRPr lang="en-GB" b="1" dirty="0"/>
          </a:p>
        </p:txBody>
      </p:sp>
      <p:sp>
        <p:nvSpPr>
          <p:cNvPr id="3" name="Slide Number Placeholder 2"/>
          <p:cNvSpPr>
            <a:spLocks noGrp="1"/>
          </p:cNvSpPr>
          <p:nvPr>
            <p:ph type="sldNum" sz="quarter" idx="12"/>
          </p:nvPr>
        </p:nvSpPr>
        <p:spPr/>
        <p:txBody>
          <a:bodyPr/>
          <a:lstStyle/>
          <a:p>
            <a:fld id="{43DCEAB4-4836-47A4-A5EC-87FF65D4C0C4}" type="slidenum">
              <a:rPr lang="en-GB" smtClean="0"/>
              <a:pPr/>
              <a:t>5</a:t>
            </a:fld>
            <a:endParaRPr lang="en-GB"/>
          </a:p>
        </p:txBody>
      </p:sp>
    </p:spTree>
    <p:extLst>
      <p:ext uri="{BB962C8B-B14F-4D97-AF65-F5344CB8AC3E}">
        <p14:creationId xmlns:p14="http://schemas.microsoft.com/office/powerpoint/2010/main" val="28690877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Chandler’s view of big business</a:t>
            </a:r>
            <a:endParaRPr lang="en-GB" b="1" dirty="0"/>
          </a:p>
        </p:txBody>
      </p:sp>
      <p:sp>
        <p:nvSpPr>
          <p:cNvPr id="3" name="Content Placeholder 2"/>
          <p:cNvSpPr>
            <a:spLocks noGrp="1"/>
          </p:cNvSpPr>
          <p:nvPr>
            <p:ph sz="quarter" idx="1"/>
          </p:nvPr>
        </p:nvSpPr>
        <p:spPr/>
        <p:txBody>
          <a:bodyPr>
            <a:normAutofit/>
          </a:bodyPr>
          <a:lstStyle/>
          <a:p>
            <a:r>
              <a:rPr lang="en-GB" dirty="0" smtClean="0"/>
              <a:t>Focuses on USA in period c. 1890-c.1940-the ‘Second Industrial Revolution’</a:t>
            </a:r>
          </a:p>
          <a:p>
            <a:r>
              <a:rPr lang="en-GB" dirty="0" smtClean="0"/>
              <a:t>Opportunities are the opening up of new markets and development of new forms of technology </a:t>
            </a:r>
          </a:p>
          <a:p>
            <a:r>
              <a:rPr lang="en-GB" dirty="0" smtClean="0"/>
              <a:t>These are exploited by 3 pronged investment in manufacturing, marketing and management</a:t>
            </a:r>
          </a:p>
          <a:p>
            <a:r>
              <a:rPr lang="en-GB" b="1" dirty="0" smtClean="0"/>
              <a:t>Managers</a:t>
            </a:r>
            <a:r>
              <a:rPr lang="en-GB" dirty="0" smtClean="0"/>
              <a:t> play a key role</a:t>
            </a:r>
          </a:p>
          <a:p>
            <a:pPr algn="just"/>
            <a:r>
              <a:rPr lang="en-GB" dirty="0" smtClean="0"/>
              <a:t>The “visible hand” of </a:t>
            </a:r>
            <a:r>
              <a:rPr lang="en-GB" b="1" dirty="0" smtClean="0"/>
              <a:t>management </a:t>
            </a:r>
            <a:r>
              <a:rPr lang="en-GB" dirty="0" smtClean="0"/>
              <a:t>became the main system of coordination of the economic activity</a:t>
            </a:r>
          </a:p>
          <a:p>
            <a:pPr algn="just"/>
            <a:r>
              <a:rPr lang="en-GB" dirty="0" smtClean="0"/>
              <a:t>Businesses grew further through</a:t>
            </a:r>
          </a:p>
          <a:p>
            <a:pPr marL="0" indent="0" algn="just">
              <a:buNone/>
            </a:pPr>
            <a:r>
              <a:rPr lang="en-GB" dirty="0" smtClean="0"/>
              <a:t>-vertical integration</a:t>
            </a:r>
          </a:p>
          <a:p>
            <a:pPr marL="0" indent="0" algn="just">
              <a:buNone/>
            </a:pPr>
            <a:r>
              <a:rPr lang="en-GB" dirty="0" smtClean="0"/>
              <a:t>-horizontal integration</a:t>
            </a:r>
          </a:p>
          <a:p>
            <a:pPr marL="0" indent="0" algn="just">
              <a:buNone/>
            </a:pPr>
            <a:endParaRPr lang="en-GB" dirty="0"/>
          </a:p>
        </p:txBody>
      </p:sp>
      <p:sp>
        <p:nvSpPr>
          <p:cNvPr id="4" name="Slide Number Placeholder 3"/>
          <p:cNvSpPr>
            <a:spLocks noGrp="1"/>
          </p:cNvSpPr>
          <p:nvPr>
            <p:ph type="sldNum" sz="quarter" idx="12"/>
          </p:nvPr>
        </p:nvSpPr>
        <p:spPr/>
        <p:txBody>
          <a:bodyPr/>
          <a:lstStyle/>
          <a:p>
            <a:fld id="{407FFA95-628C-4B7B-8ACE-32B7EB66C4D0}" type="slidenum">
              <a:rPr lang="en-US" smtClean="0"/>
              <a:pPr/>
              <a:t>6</a:t>
            </a:fld>
            <a:endParaRPr lang="en-US"/>
          </a:p>
        </p:txBody>
      </p:sp>
    </p:spTree>
    <p:extLst>
      <p:ext uri="{BB962C8B-B14F-4D97-AF65-F5344CB8AC3E}">
        <p14:creationId xmlns:p14="http://schemas.microsoft.com/office/powerpoint/2010/main" val="39203957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GB" b="1" dirty="0" smtClean="0"/>
              <a:t>Can the two approaches be reconciled?</a:t>
            </a:r>
            <a:endParaRPr lang="en-GB" b="1" dirty="0"/>
          </a:p>
        </p:txBody>
      </p:sp>
      <p:sp>
        <p:nvSpPr>
          <p:cNvPr id="2" name="Slide Number Placeholder 1"/>
          <p:cNvSpPr>
            <a:spLocks noGrp="1"/>
          </p:cNvSpPr>
          <p:nvPr>
            <p:ph type="sldNum" sz="quarter" idx="12"/>
          </p:nvPr>
        </p:nvSpPr>
        <p:spPr/>
        <p:txBody>
          <a:bodyPr/>
          <a:lstStyle/>
          <a:p>
            <a:fld id="{43DCEAB4-4836-47A4-A5EC-87FF65D4C0C4}" type="slidenum">
              <a:rPr lang="en-GB" smtClean="0"/>
              <a:pPr/>
              <a:t>7</a:t>
            </a:fld>
            <a:endParaRPr lang="en-GB"/>
          </a:p>
        </p:txBody>
      </p:sp>
      <p:pic>
        <p:nvPicPr>
          <p:cNvPr id="3" name="Picture 2"/>
          <p:cNvPicPr>
            <a:picLocks noChangeAspect="1"/>
          </p:cNvPicPr>
          <p:nvPr/>
        </p:nvPicPr>
        <p:blipFill rotWithShape="1">
          <a:blip r:embed="rId3"/>
          <a:srcRect t="14384" r="1764" b="927"/>
          <a:stretch/>
        </p:blipFill>
        <p:spPr>
          <a:xfrm>
            <a:off x="1331640" y="1844824"/>
            <a:ext cx="6984776" cy="4464496"/>
          </a:xfrm>
          <a:prstGeom prst="rect">
            <a:avLst/>
          </a:prstGeom>
        </p:spPr>
      </p:pic>
    </p:spTree>
    <p:extLst>
      <p:ext uri="{BB962C8B-B14F-4D97-AF65-F5344CB8AC3E}">
        <p14:creationId xmlns:p14="http://schemas.microsoft.com/office/powerpoint/2010/main" val="136206848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GB" b="1" dirty="0" smtClean="0"/>
              <a:t>Structure of the music business </a:t>
            </a:r>
            <a:endParaRPr lang="en-GB" b="1" dirty="0"/>
          </a:p>
        </p:txBody>
      </p:sp>
      <p:sp>
        <p:nvSpPr>
          <p:cNvPr id="4" name="Slide Number Placeholder 3"/>
          <p:cNvSpPr>
            <a:spLocks noGrp="1"/>
          </p:cNvSpPr>
          <p:nvPr>
            <p:ph type="sldNum" sz="quarter" idx="12"/>
          </p:nvPr>
        </p:nvSpPr>
        <p:spPr/>
        <p:txBody>
          <a:bodyPr/>
          <a:lstStyle/>
          <a:p>
            <a:fld id="{43DCEAB4-4836-47A4-A5EC-87FF65D4C0C4}" type="slidenum">
              <a:rPr lang="en-GB" smtClean="0"/>
              <a:pPr/>
              <a:t>8</a:t>
            </a:fld>
            <a:endParaRPr lang="en-GB"/>
          </a:p>
        </p:txBody>
      </p:sp>
      <p:sp>
        <p:nvSpPr>
          <p:cNvPr id="9" name="TextBox 8"/>
          <p:cNvSpPr txBox="1"/>
          <p:nvPr/>
        </p:nvSpPr>
        <p:spPr>
          <a:xfrm>
            <a:off x="4478375" y="6465030"/>
            <a:ext cx="3816424" cy="276999"/>
          </a:xfrm>
          <a:prstGeom prst="rect">
            <a:avLst/>
          </a:prstGeom>
          <a:noFill/>
        </p:spPr>
        <p:txBody>
          <a:bodyPr wrap="square" rtlCol="0">
            <a:spAutoFit/>
          </a:bodyPr>
          <a:lstStyle/>
          <a:p>
            <a:r>
              <a:rPr lang="en-GB" sz="1200" dirty="0" smtClean="0"/>
              <a:t>Source: adapted from Catherine </a:t>
            </a:r>
            <a:r>
              <a:rPr lang="en-GB" sz="1200" dirty="0" err="1" smtClean="0"/>
              <a:t>Harbor</a:t>
            </a:r>
            <a:endParaRPr lang="en-GB" sz="1200" dirty="0"/>
          </a:p>
        </p:txBody>
      </p:sp>
      <p:graphicFrame>
        <p:nvGraphicFramePr>
          <p:cNvPr id="2" name="Table 1"/>
          <p:cNvGraphicFramePr>
            <a:graphicFrameLocks noGrp="1"/>
          </p:cNvGraphicFramePr>
          <p:nvPr>
            <p:extLst>
              <p:ext uri="{D42A27DB-BD31-4B8C-83A1-F6EECF244321}">
                <p14:modId xmlns:p14="http://schemas.microsoft.com/office/powerpoint/2010/main" val="3753043702"/>
              </p:ext>
            </p:extLst>
          </p:nvPr>
        </p:nvGraphicFramePr>
        <p:xfrm>
          <a:off x="628650" y="1397000"/>
          <a:ext cx="7687766" cy="5088582"/>
        </p:xfrm>
        <a:graphic>
          <a:graphicData uri="http://schemas.openxmlformats.org/drawingml/2006/table">
            <a:tbl>
              <a:tblPr firstRow="1" bandRow="1">
                <a:tableStyleId>{5940675A-B579-460E-94D1-54222C63F5DA}</a:tableStyleId>
              </a:tblPr>
              <a:tblGrid>
                <a:gridCol w="3843883"/>
                <a:gridCol w="3843883"/>
              </a:tblGrid>
              <a:tr h="2863542">
                <a:tc>
                  <a:txBody>
                    <a:bodyPr/>
                    <a:lstStyle/>
                    <a:p>
                      <a:r>
                        <a:rPr lang="en-GB" sz="2000" b="1" dirty="0" smtClean="0"/>
                        <a:t>Creativity</a:t>
                      </a:r>
                    </a:p>
                    <a:p>
                      <a:endParaRPr lang="en-GB" sz="2000" b="1" dirty="0" smtClean="0"/>
                    </a:p>
                    <a:p>
                      <a:r>
                        <a:rPr lang="en-GB" sz="2000" dirty="0" smtClean="0"/>
                        <a:t>Composers</a:t>
                      </a:r>
                    </a:p>
                    <a:p>
                      <a:r>
                        <a:rPr lang="en-GB" sz="2000" dirty="0" smtClean="0"/>
                        <a:t>Performers</a:t>
                      </a:r>
                    </a:p>
                    <a:p>
                      <a:r>
                        <a:rPr lang="en-GB" sz="2000" dirty="0" smtClean="0"/>
                        <a:t>Teachers</a:t>
                      </a:r>
                      <a:r>
                        <a:rPr lang="en-GB" sz="2000" baseline="0" dirty="0" smtClean="0"/>
                        <a:t> </a:t>
                      </a:r>
                    </a:p>
                    <a:p>
                      <a:r>
                        <a:rPr lang="en-GB" sz="2000" baseline="0" dirty="0" smtClean="0"/>
                        <a:t>Performance venues</a:t>
                      </a:r>
                    </a:p>
                    <a:p>
                      <a:r>
                        <a:rPr lang="en-GB" sz="2000" baseline="0" dirty="0" smtClean="0"/>
                        <a:t>Musical instrument makers/sellers</a:t>
                      </a:r>
                    </a:p>
                    <a:p>
                      <a:r>
                        <a:rPr lang="en-GB" sz="2000" baseline="0" dirty="0" smtClean="0"/>
                        <a:t>Musical suppliers 9music paper, strings </a:t>
                      </a:r>
                      <a:r>
                        <a:rPr lang="en-GB" sz="2000" baseline="0" dirty="0" err="1" smtClean="0"/>
                        <a:t>etc</a:t>
                      </a:r>
                      <a:endParaRPr lang="en-GB" sz="2000" dirty="0"/>
                    </a:p>
                  </a:txBody>
                  <a:tcPr/>
                </a:tc>
                <a:tc>
                  <a:txBody>
                    <a:bodyPr/>
                    <a:lstStyle/>
                    <a:p>
                      <a:r>
                        <a:rPr lang="en-GB" sz="2000" b="1" dirty="0" smtClean="0"/>
                        <a:t>Distribution</a:t>
                      </a:r>
                    </a:p>
                    <a:p>
                      <a:endParaRPr lang="en-GB" sz="2000" b="1" dirty="0" smtClean="0"/>
                    </a:p>
                    <a:p>
                      <a:r>
                        <a:rPr lang="en-GB" sz="2000" dirty="0" smtClean="0"/>
                        <a:t>Music</a:t>
                      </a:r>
                      <a:r>
                        <a:rPr lang="en-GB" sz="2000" baseline="0" dirty="0" smtClean="0"/>
                        <a:t> shops</a:t>
                      </a:r>
                    </a:p>
                    <a:p>
                      <a:r>
                        <a:rPr lang="en-GB" sz="2000" baseline="0" dirty="0" smtClean="0"/>
                        <a:t>Promotion-WOM, handbills, adverts </a:t>
                      </a:r>
                      <a:r>
                        <a:rPr lang="en-GB" sz="2000" baseline="0" dirty="0" err="1" smtClean="0"/>
                        <a:t>etc</a:t>
                      </a:r>
                      <a:endParaRPr lang="en-GB" sz="2000" baseline="0" dirty="0" smtClean="0"/>
                    </a:p>
                    <a:p>
                      <a:r>
                        <a:rPr lang="en-GB" sz="2000" baseline="0" dirty="0" smtClean="0"/>
                        <a:t>Ticket sellers</a:t>
                      </a:r>
                      <a:endParaRPr lang="en-GB" sz="2000" dirty="0"/>
                    </a:p>
                  </a:txBody>
                  <a:tcPr/>
                </a:tc>
              </a:tr>
              <a:tr h="2095809">
                <a:tc>
                  <a:txBody>
                    <a:bodyPr/>
                    <a:lstStyle/>
                    <a:p>
                      <a:r>
                        <a:rPr lang="en-GB" sz="2000" b="1" dirty="0" smtClean="0"/>
                        <a:t>Reproduction</a:t>
                      </a:r>
                    </a:p>
                    <a:p>
                      <a:endParaRPr lang="en-GB" sz="2000" b="1" dirty="0" smtClean="0"/>
                    </a:p>
                    <a:p>
                      <a:r>
                        <a:rPr lang="en-GB" sz="2000" dirty="0" smtClean="0"/>
                        <a:t>Music printers/publishers</a:t>
                      </a:r>
                    </a:p>
                    <a:p>
                      <a:r>
                        <a:rPr lang="en-GB" sz="2000" dirty="0" smtClean="0"/>
                        <a:t>Recordin</a:t>
                      </a:r>
                      <a:r>
                        <a:rPr lang="en-GB" sz="2000" baseline="0" dirty="0" smtClean="0"/>
                        <a:t>g studios</a:t>
                      </a:r>
                      <a:endParaRPr lang="en-GB" sz="2000" dirty="0"/>
                    </a:p>
                  </a:txBody>
                  <a:tcPr/>
                </a:tc>
                <a:tc>
                  <a:txBody>
                    <a:bodyPr/>
                    <a:lstStyle/>
                    <a:p>
                      <a:r>
                        <a:rPr lang="en-GB" sz="2000" b="1" dirty="0" smtClean="0"/>
                        <a:t>Consumption</a:t>
                      </a:r>
                    </a:p>
                    <a:p>
                      <a:endParaRPr lang="en-GB" sz="2000" b="1" dirty="0" smtClean="0"/>
                    </a:p>
                    <a:p>
                      <a:r>
                        <a:rPr lang="en-GB" sz="2000" dirty="0" smtClean="0"/>
                        <a:t>Audience at live events</a:t>
                      </a:r>
                    </a:p>
                    <a:p>
                      <a:r>
                        <a:rPr lang="en-GB" sz="2000" dirty="0" smtClean="0"/>
                        <a:t>Purchasers of printer music, musical instruments, tuition </a:t>
                      </a:r>
                      <a:r>
                        <a:rPr lang="en-GB" sz="2000" dirty="0" err="1" smtClean="0"/>
                        <a:t>etc</a:t>
                      </a:r>
                      <a:endParaRPr lang="en-GB" sz="2000" dirty="0" smtClean="0"/>
                    </a:p>
                    <a:p>
                      <a:r>
                        <a:rPr lang="en-GB" sz="2000" dirty="0" smtClean="0"/>
                        <a:t>Purchasers</a:t>
                      </a:r>
                      <a:r>
                        <a:rPr lang="en-GB" sz="2000" baseline="0" dirty="0" smtClean="0"/>
                        <a:t> of records, CDs and downloads</a:t>
                      </a:r>
                      <a:endParaRPr lang="en-GB" sz="2000" dirty="0"/>
                    </a:p>
                  </a:txBody>
                  <a:tcPr/>
                </a:tc>
              </a:tr>
            </a:tbl>
          </a:graphicData>
        </a:graphic>
      </p:graphicFrame>
    </p:spTree>
    <p:extLst>
      <p:ext uri="{BB962C8B-B14F-4D97-AF65-F5344CB8AC3E}">
        <p14:creationId xmlns:p14="http://schemas.microsoft.com/office/powerpoint/2010/main" val="24226610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b="1" dirty="0" smtClean="0"/>
              <a:t>Turning a creative activity into a business </a:t>
            </a:r>
            <a:endParaRPr lang="en-GB" b="1" dirty="0"/>
          </a:p>
        </p:txBody>
      </p:sp>
      <p:sp>
        <p:nvSpPr>
          <p:cNvPr id="4" name="Slide Number Placeholder 3"/>
          <p:cNvSpPr>
            <a:spLocks noGrp="1"/>
          </p:cNvSpPr>
          <p:nvPr>
            <p:ph type="sldNum" sz="quarter" idx="12"/>
          </p:nvPr>
        </p:nvSpPr>
        <p:spPr/>
        <p:txBody>
          <a:bodyPr/>
          <a:lstStyle/>
          <a:p>
            <a:fld id="{43DCEAB4-4836-47A4-A5EC-87FF65D4C0C4}" type="slidenum">
              <a:rPr lang="en-GB" smtClean="0"/>
              <a:pPr/>
              <a:t>9</a:t>
            </a:fld>
            <a:endParaRPr lang="en-GB"/>
          </a:p>
        </p:txBody>
      </p:sp>
    </p:spTree>
    <p:extLst>
      <p:ext uri="{BB962C8B-B14F-4D97-AF65-F5344CB8AC3E}">
        <p14:creationId xmlns:p14="http://schemas.microsoft.com/office/powerpoint/2010/main" val="37775181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1340</TotalTime>
  <Words>2775</Words>
  <Application>Microsoft Office PowerPoint</Application>
  <PresentationFormat>On-screen Show (4:3)</PresentationFormat>
  <Paragraphs>309</Paragraphs>
  <Slides>25</Slides>
  <Notes>25</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Office Theme</vt:lpstr>
      <vt:lpstr>Music: Creativity and Practicality </vt:lpstr>
      <vt:lpstr>Entrepreneurs versus Managers</vt:lpstr>
      <vt:lpstr>How might an entrepreneur establish their business?</vt:lpstr>
      <vt:lpstr>How might a manager work within a business?</vt:lpstr>
      <vt:lpstr>Views of entrepreneurship</vt:lpstr>
      <vt:lpstr>Chandler’s view of big business</vt:lpstr>
      <vt:lpstr>Can the two approaches be reconciled?</vt:lpstr>
      <vt:lpstr>Structure of the music business </vt:lpstr>
      <vt:lpstr>Turning a creative activity into a business </vt:lpstr>
      <vt:lpstr>London’s music scene 1660–1750</vt:lpstr>
      <vt:lpstr>Improvements in Printing</vt:lpstr>
      <vt:lpstr> Music publishing in America in the 19th century</vt:lpstr>
      <vt:lpstr>Strawberry Studios , Stockport</vt:lpstr>
      <vt:lpstr>Technology spin-out: Gizmotron</vt:lpstr>
      <vt:lpstr>The rise of the managerial model </vt:lpstr>
      <vt:lpstr>Rock and Roll and The Brill Building</vt:lpstr>
      <vt:lpstr>The Underground Music Scene and Stock, Aitken and Waterman</vt:lpstr>
      <vt:lpstr>The Independent Labels</vt:lpstr>
      <vt:lpstr>Emerging risks and opportunities </vt:lpstr>
      <vt:lpstr>Abbey Road</vt:lpstr>
      <vt:lpstr>Rise of digital channels</vt:lpstr>
      <vt:lpstr>Rise of digital channels</vt:lpstr>
      <vt:lpstr>The Kaiser Chiefs</vt:lpstr>
      <vt:lpstr>The Entrepreneurial Management Model</vt:lpstr>
      <vt:lpstr>Further reading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Nature and music</dc:title>
  <dc:creator>Catherine Casson</dc:creator>
  <cp:lastModifiedBy>Catherine Casson</cp:lastModifiedBy>
  <cp:revision>133</cp:revision>
  <cp:lastPrinted>2018-01-22T10:21:01Z</cp:lastPrinted>
  <dcterms:created xsi:type="dcterms:W3CDTF">2015-02-08T17:34:00Z</dcterms:created>
  <dcterms:modified xsi:type="dcterms:W3CDTF">2018-02-20T11:35:06Z</dcterms:modified>
</cp:coreProperties>
</file>