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319" r:id="rId3"/>
    <p:sldId id="320" r:id="rId4"/>
    <p:sldId id="324" r:id="rId5"/>
    <p:sldId id="344" r:id="rId6"/>
    <p:sldId id="325" r:id="rId7"/>
    <p:sldId id="342" r:id="rId8"/>
    <p:sldId id="274" r:id="rId9"/>
    <p:sldId id="327" r:id="rId10"/>
    <p:sldId id="312" r:id="rId11"/>
    <p:sldId id="328" r:id="rId12"/>
    <p:sldId id="347" r:id="rId13"/>
    <p:sldId id="349" r:id="rId14"/>
    <p:sldId id="353" r:id="rId15"/>
    <p:sldId id="352" r:id="rId16"/>
    <p:sldId id="351" r:id="rId17"/>
    <p:sldId id="350" r:id="rId18"/>
    <p:sldId id="329" r:id="rId19"/>
    <p:sldId id="332" r:id="rId20"/>
    <p:sldId id="345" r:id="rId21"/>
    <p:sldId id="346" r:id="rId22"/>
    <p:sldId id="336" r:id="rId23"/>
    <p:sldId id="348" r:id="rId24"/>
    <p:sldId id="323" r:id="rId2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54" autoAdjust="0"/>
  </p:normalViewPr>
  <p:slideViewPr>
    <p:cSldViewPr>
      <p:cViewPr>
        <p:scale>
          <a:sx n="50" d="100"/>
          <a:sy n="50" d="100"/>
        </p:scale>
        <p:origin x="-3384" y="-10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3114A-40A8-4306-846D-C8EA0DF456BD}" type="doc">
      <dgm:prSet loTypeId="urn:microsoft.com/office/officeart/2005/8/layout/process1" loCatId="process" qsTypeId="urn:microsoft.com/office/officeart/2005/8/quickstyle/simple1" qsCatId="simple" csTypeId="urn:microsoft.com/office/officeart/2005/8/colors/accent1_2" csCatId="accent1" phldr="1"/>
      <dgm:spPr/>
    </dgm:pt>
    <dgm:pt modelId="{4089698F-0EA0-45FE-A9B3-AD79708C46A1}">
      <dgm:prSet phldrT="[Text]" custT="1"/>
      <dgm:spPr>
        <a:solidFill>
          <a:srgbClr val="54DCC2"/>
        </a:solidFill>
      </dgm:spPr>
      <dgm:t>
        <a:bodyPr vert="horz" anchor="t"/>
        <a:lstStyle/>
        <a:p>
          <a:r>
            <a:rPr lang="en-GB" sz="1400" b="1" dirty="0" smtClean="0"/>
            <a:t>Entrepreneurial working </a:t>
          </a:r>
        </a:p>
        <a:p>
          <a:endParaRPr lang="en-GB" sz="1400" dirty="0" smtClean="0"/>
        </a:p>
        <a:p>
          <a:r>
            <a:rPr lang="en-GB" sz="1400" dirty="0" smtClean="0"/>
            <a:t>Opportunity focus: </a:t>
          </a:r>
        </a:p>
        <a:p>
          <a:r>
            <a:rPr lang="en-GB" sz="1400" dirty="0" smtClean="0">
              <a:solidFill>
                <a:srgbClr val="7030A0"/>
              </a:solidFill>
            </a:rPr>
            <a:t>Natural resources </a:t>
          </a:r>
        </a:p>
        <a:p>
          <a:r>
            <a:rPr lang="en-GB" sz="1400" dirty="0" smtClean="0">
              <a:solidFill>
                <a:srgbClr val="7030A0"/>
              </a:solidFill>
            </a:rPr>
            <a:t>Necessity (lack of resources)</a:t>
          </a:r>
          <a:endParaRPr lang="en-GB" sz="1400" dirty="0" smtClean="0"/>
        </a:p>
        <a:p>
          <a:r>
            <a:rPr lang="en-GB" sz="1400" dirty="0" smtClean="0"/>
            <a:t>Rapid innovation:</a:t>
          </a:r>
        </a:p>
        <a:p>
          <a:r>
            <a:rPr lang="en-GB" sz="1400" dirty="0" smtClean="0">
              <a:solidFill>
                <a:srgbClr val="7030A0"/>
              </a:solidFill>
            </a:rPr>
            <a:t>Mixture of  formal training (solar power; architecture)) and informal experiments (</a:t>
          </a:r>
          <a:r>
            <a:rPr lang="en-GB" sz="1400" dirty="0" err="1" smtClean="0">
              <a:solidFill>
                <a:srgbClr val="7030A0"/>
              </a:solidFill>
            </a:rPr>
            <a:t>windpower</a:t>
          </a:r>
          <a:r>
            <a:rPr lang="en-GB" sz="1400" dirty="0" smtClean="0">
              <a:solidFill>
                <a:srgbClr val="7030A0"/>
              </a:solidFill>
            </a:rPr>
            <a:t> </a:t>
          </a:r>
        </a:p>
        <a:p>
          <a:endParaRPr lang="en-GB" sz="1400" dirty="0" smtClean="0"/>
        </a:p>
        <a:p>
          <a:r>
            <a:rPr lang="en-GB" sz="1400" dirty="0" smtClean="0"/>
            <a:t>Creating customer appeal</a:t>
          </a:r>
        </a:p>
        <a:p>
          <a:r>
            <a:rPr lang="en-GB" sz="1400" dirty="0" smtClean="0">
              <a:solidFill>
                <a:srgbClr val="7030A0"/>
              </a:solidFill>
            </a:rPr>
            <a:t>Retaining core identity of brand (Gucci)</a:t>
          </a:r>
        </a:p>
        <a:p>
          <a:r>
            <a:rPr lang="en-GB" sz="1400" dirty="0" smtClean="0">
              <a:solidFill>
                <a:srgbClr val="7030A0"/>
              </a:solidFill>
            </a:rPr>
            <a:t>Demonstrating use of product (solar and wind power)</a:t>
          </a:r>
        </a:p>
        <a:p>
          <a:endParaRPr lang="en-GB" sz="1400" dirty="0" smtClean="0"/>
        </a:p>
        <a:p>
          <a:r>
            <a:rPr lang="en-GB" sz="1400" dirty="0" smtClean="0"/>
            <a:t>Challenge the orthodox</a:t>
          </a:r>
        </a:p>
        <a:p>
          <a:r>
            <a:rPr lang="en-GB" sz="1400" dirty="0" smtClean="0">
              <a:solidFill>
                <a:srgbClr val="7030A0"/>
              </a:solidFill>
            </a:rPr>
            <a:t>Reuse of waste materials </a:t>
          </a:r>
          <a:endParaRPr lang="en-GB" sz="1400" dirty="0">
            <a:solidFill>
              <a:srgbClr val="7030A0"/>
            </a:solidFill>
          </a:endParaRPr>
        </a:p>
      </dgm:t>
    </dgm:pt>
    <dgm:pt modelId="{E71E0F03-A103-4738-AE85-FF6DA072889B}" type="parTrans" cxnId="{F14ECDDB-E2AA-4B0C-A9A2-7E4D8CF05081}">
      <dgm:prSet/>
      <dgm:spPr/>
      <dgm:t>
        <a:bodyPr/>
        <a:lstStyle/>
        <a:p>
          <a:endParaRPr lang="en-GB"/>
        </a:p>
      </dgm:t>
    </dgm:pt>
    <dgm:pt modelId="{66AA958C-C903-4794-A6E1-5B81917EE14B}" type="sibTrans" cxnId="{F14ECDDB-E2AA-4B0C-A9A2-7E4D8CF05081}">
      <dgm:prSet/>
      <dgm:spPr/>
      <dgm:t>
        <a:bodyPr/>
        <a:lstStyle/>
        <a:p>
          <a:endParaRPr lang="en-GB"/>
        </a:p>
      </dgm:t>
    </dgm:pt>
    <dgm:pt modelId="{FA3126BE-2D6A-4A0D-923F-A420494FAB98}">
      <dgm:prSet phldrT="[Text]" custT="1"/>
      <dgm:spPr>
        <a:solidFill>
          <a:srgbClr val="54DCC2"/>
        </a:solidFill>
      </dgm:spPr>
      <dgm:t>
        <a:bodyPr vert="horz" anchor="t"/>
        <a:lstStyle/>
        <a:p>
          <a:r>
            <a:rPr lang="en-GB" sz="1400" b="1" dirty="0" smtClean="0"/>
            <a:t>Managerial working</a:t>
          </a:r>
        </a:p>
        <a:p>
          <a:endParaRPr lang="en-GB" sz="1400" dirty="0" smtClean="0"/>
        </a:p>
        <a:p>
          <a:r>
            <a:rPr lang="en-GB" sz="1400" dirty="0" smtClean="0"/>
            <a:t>Strategic focus:</a:t>
          </a:r>
        </a:p>
        <a:p>
          <a:r>
            <a:rPr lang="en-GB" sz="1400" dirty="0" smtClean="0">
              <a:solidFill>
                <a:srgbClr val="7030A0"/>
              </a:solidFill>
            </a:rPr>
            <a:t>Need to crate a company to scale-up ; initial entrepreneur needs to delegate/work in a team; don’t progress in leaps (failure of </a:t>
          </a:r>
          <a:r>
            <a:rPr lang="en-GB" sz="1400" dirty="0" err="1" smtClean="0">
              <a:solidFill>
                <a:srgbClr val="7030A0"/>
              </a:solidFill>
            </a:rPr>
            <a:t>Fathy</a:t>
          </a:r>
          <a:r>
            <a:rPr lang="en-GB" sz="1400" dirty="0" smtClean="0">
              <a:solidFill>
                <a:srgbClr val="7030A0"/>
              </a:solidFill>
            </a:rPr>
            <a:t>)</a:t>
          </a:r>
          <a:endParaRPr lang="en-GB" sz="1400" dirty="0" smtClean="0"/>
        </a:p>
        <a:p>
          <a:r>
            <a:rPr lang="en-GB" sz="1400" dirty="0" smtClean="0"/>
            <a:t>Managing resources: </a:t>
          </a:r>
          <a:r>
            <a:rPr lang="en-GB" sz="1400" dirty="0" smtClean="0">
              <a:solidFill>
                <a:srgbClr val="7030A0"/>
              </a:solidFill>
            </a:rPr>
            <a:t>Dealing with scarcity and surplus </a:t>
          </a:r>
          <a:endParaRPr lang="en-GB" sz="1400" dirty="0" smtClean="0"/>
        </a:p>
        <a:p>
          <a:r>
            <a:rPr lang="en-GB" sz="1400" dirty="0" smtClean="0"/>
            <a:t>Managing relationships:</a:t>
          </a:r>
        </a:p>
        <a:p>
          <a:r>
            <a:rPr lang="en-GB" sz="1400" dirty="0" smtClean="0">
              <a:solidFill>
                <a:srgbClr val="7030A0"/>
              </a:solidFill>
            </a:rPr>
            <a:t>With government and with end users (</a:t>
          </a:r>
          <a:r>
            <a:rPr lang="en-GB" sz="1400" dirty="0" err="1" smtClean="0">
              <a:solidFill>
                <a:srgbClr val="7030A0"/>
              </a:solidFill>
            </a:rPr>
            <a:t>ie</a:t>
          </a:r>
          <a:r>
            <a:rPr lang="en-GB" sz="1400" dirty="0" smtClean="0">
              <a:solidFill>
                <a:srgbClr val="7030A0"/>
              </a:solidFill>
            </a:rPr>
            <a:t> teaching new skills)</a:t>
          </a:r>
        </a:p>
        <a:p>
          <a:r>
            <a:rPr lang="en-GB" sz="1400" dirty="0" smtClean="0"/>
            <a:t>Systematic value management:</a:t>
          </a:r>
        </a:p>
        <a:p>
          <a:r>
            <a:rPr lang="en-GB" sz="1400" dirty="0" smtClean="0">
              <a:solidFill>
                <a:srgbClr val="7030A0"/>
              </a:solidFill>
            </a:rPr>
            <a:t>Can be difficult as costs to scale businesses large.</a:t>
          </a:r>
        </a:p>
        <a:p>
          <a:r>
            <a:rPr lang="en-GB" sz="1400" dirty="0" smtClean="0">
              <a:solidFill>
                <a:srgbClr val="7030A0"/>
              </a:solidFill>
            </a:rPr>
            <a:t>Using government resources</a:t>
          </a:r>
        </a:p>
        <a:p>
          <a:r>
            <a:rPr lang="en-GB" sz="1400" dirty="0" smtClean="0">
              <a:solidFill>
                <a:srgbClr val="7030A0"/>
              </a:solidFill>
            </a:rPr>
            <a:t>Using waste resources </a:t>
          </a:r>
          <a:r>
            <a:rPr lang="en-GB" sz="1400" dirty="0" err="1" smtClean="0">
              <a:solidFill>
                <a:srgbClr val="7030A0"/>
              </a:solidFill>
            </a:rPr>
            <a:t>ie</a:t>
          </a:r>
          <a:r>
            <a:rPr lang="en-GB" sz="1400" dirty="0" smtClean="0">
              <a:solidFill>
                <a:srgbClr val="7030A0"/>
              </a:solidFill>
            </a:rPr>
            <a:t> WWI army surplus</a:t>
          </a:r>
          <a:endParaRPr lang="en-GB" sz="1400" dirty="0" smtClean="0"/>
        </a:p>
        <a:p>
          <a:r>
            <a:rPr lang="en-GB" sz="1400" dirty="0" smtClean="0"/>
            <a:t>	</a:t>
          </a:r>
          <a:endParaRPr lang="en-GB" sz="1400" dirty="0"/>
        </a:p>
      </dgm:t>
    </dgm:pt>
    <dgm:pt modelId="{EE5638D0-1523-40AF-BCDA-7C290F862C5E}" type="parTrans" cxnId="{5638E278-FC58-4CB1-BBBD-A40F415ADC89}">
      <dgm:prSet/>
      <dgm:spPr/>
      <dgm:t>
        <a:bodyPr/>
        <a:lstStyle/>
        <a:p>
          <a:endParaRPr lang="en-GB"/>
        </a:p>
      </dgm:t>
    </dgm:pt>
    <dgm:pt modelId="{D7CAD31D-2014-4EBD-B218-19FB997062C1}" type="sibTrans" cxnId="{5638E278-FC58-4CB1-BBBD-A40F415ADC89}">
      <dgm:prSet/>
      <dgm:spPr/>
      <dgm:t>
        <a:bodyPr/>
        <a:lstStyle/>
        <a:p>
          <a:endParaRPr lang="en-GB"/>
        </a:p>
      </dgm:t>
    </dgm:pt>
    <dgm:pt modelId="{460E3604-0C3D-410D-8137-49772202C00A}">
      <dgm:prSet phldrT="[Text]" custT="1"/>
      <dgm:spPr>
        <a:solidFill>
          <a:srgbClr val="54DCC2"/>
        </a:solidFill>
      </dgm:spPr>
      <dgm:t>
        <a:bodyPr vert="horz" anchor="t"/>
        <a:lstStyle/>
        <a:p>
          <a:endParaRPr lang="en-GB" sz="1600" dirty="0" smtClean="0"/>
        </a:p>
        <a:p>
          <a:endParaRPr lang="en-GB" sz="1600" dirty="0" smtClean="0"/>
        </a:p>
        <a:p>
          <a:endParaRPr lang="en-GB" sz="1600" dirty="0" smtClean="0"/>
        </a:p>
        <a:p>
          <a:endParaRPr lang="en-GB" sz="1600" dirty="0" smtClean="0"/>
        </a:p>
        <a:p>
          <a:endParaRPr lang="en-GB" sz="1600" dirty="0" smtClean="0"/>
        </a:p>
        <a:p>
          <a:r>
            <a:rPr lang="en-GB" sz="1600" dirty="0" smtClean="0"/>
            <a:t>Creating new value</a:t>
          </a:r>
        </a:p>
        <a:p>
          <a:r>
            <a:rPr lang="en-GB" sz="1400" dirty="0" smtClean="0">
              <a:solidFill>
                <a:srgbClr val="7030A0"/>
              </a:solidFill>
            </a:rPr>
            <a:t> Finding new ways of using existing natural resources </a:t>
          </a:r>
        </a:p>
        <a:p>
          <a:endParaRPr lang="en-GB" sz="1400" dirty="0" smtClean="0">
            <a:solidFill>
              <a:srgbClr val="7030A0"/>
            </a:solidFill>
          </a:endParaRPr>
        </a:p>
        <a:p>
          <a:r>
            <a:rPr lang="en-GB" sz="1400" dirty="0" smtClean="0">
              <a:solidFill>
                <a:srgbClr val="7030A0"/>
              </a:solidFill>
            </a:rPr>
            <a:t>Recognising opportunities provided by scarcity of resources in particular locations</a:t>
          </a:r>
        </a:p>
        <a:p>
          <a:endParaRPr lang="en-GB" sz="1400" dirty="0" smtClean="0">
            <a:solidFill>
              <a:srgbClr val="7030A0"/>
            </a:solidFill>
          </a:endParaRPr>
        </a:p>
        <a:p>
          <a:r>
            <a:rPr lang="en-GB" sz="1400" dirty="0" smtClean="0">
              <a:solidFill>
                <a:srgbClr val="7030A0"/>
              </a:solidFill>
            </a:rPr>
            <a:t>Reuse of waste materials </a:t>
          </a:r>
        </a:p>
        <a:p>
          <a:endParaRPr lang="en-GB" sz="1600" dirty="0" smtClean="0">
            <a:solidFill>
              <a:srgbClr val="7030A0"/>
            </a:solidFill>
          </a:endParaRPr>
        </a:p>
      </dgm:t>
    </dgm:pt>
    <dgm:pt modelId="{BE3E7B41-EB0D-4492-8B05-F5C3911DE268}" type="parTrans" cxnId="{373259FC-2312-4FC2-BAEB-0677E0606C3D}">
      <dgm:prSet/>
      <dgm:spPr/>
      <dgm:t>
        <a:bodyPr/>
        <a:lstStyle/>
        <a:p>
          <a:endParaRPr lang="en-GB"/>
        </a:p>
      </dgm:t>
    </dgm:pt>
    <dgm:pt modelId="{619FB1D1-D099-47FC-A001-C3C3D63580BB}" type="sibTrans" cxnId="{373259FC-2312-4FC2-BAEB-0677E0606C3D}">
      <dgm:prSet/>
      <dgm:spPr/>
      <dgm:t>
        <a:bodyPr/>
        <a:lstStyle/>
        <a:p>
          <a:endParaRPr lang="en-GB"/>
        </a:p>
      </dgm:t>
    </dgm:pt>
    <dgm:pt modelId="{3D15496A-35AD-4F9C-BCC2-37D89EEBE8DC}" type="pres">
      <dgm:prSet presAssocID="{DC63114A-40A8-4306-846D-C8EA0DF456BD}" presName="Name0" presStyleCnt="0">
        <dgm:presLayoutVars>
          <dgm:dir/>
          <dgm:resizeHandles val="exact"/>
        </dgm:presLayoutVars>
      </dgm:prSet>
      <dgm:spPr/>
    </dgm:pt>
    <dgm:pt modelId="{9547B461-8B7C-49A1-B600-751F68644991}" type="pres">
      <dgm:prSet presAssocID="{4089698F-0EA0-45FE-A9B3-AD79708C46A1}" presName="node" presStyleLbl="node1" presStyleIdx="0" presStyleCnt="3">
        <dgm:presLayoutVars>
          <dgm:bulletEnabled val="1"/>
        </dgm:presLayoutVars>
      </dgm:prSet>
      <dgm:spPr/>
      <dgm:t>
        <a:bodyPr/>
        <a:lstStyle/>
        <a:p>
          <a:endParaRPr lang="en-GB"/>
        </a:p>
      </dgm:t>
    </dgm:pt>
    <dgm:pt modelId="{5A762629-4905-4BC0-9304-CF5F377981EC}" type="pres">
      <dgm:prSet presAssocID="{66AA958C-C903-4794-A6E1-5B81917EE14B}" presName="sibTrans" presStyleLbl="sibTrans2D1" presStyleIdx="0" presStyleCnt="2"/>
      <dgm:spPr/>
      <dgm:t>
        <a:bodyPr/>
        <a:lstStyle/>
        <a:p>
          <a:endParaRPr lang="en-GB"/>
        </a:p>
      </dgm:t>
    </dgm:pt>
    <dgm:pt modelId="{E672FE5F-F1EF-41D8-B46F-02276529351D}" type="pres">
      <dgm:prSet presAssocID="{66AA958C-C903-4794-A6E1-5B81917EE14B}" presName="connectorText" presStyleLbl="sibTrans2D1" presStyleIdx="0" presStyleCnt="2"/>
      <dgm:spPr/>
      <dgm:t>
        <a:bodyPr/>
        <a:lstStyle/>
        <a:p>
          <a:endParaRPr lang="en-GB"/>
        </a:p>
      </dgm:t>
    </dgm:pt>
    <dgm:pt modelId="{8B5D0494-3DEC-4C6A-8EA9-61B841A347BD}" type="pres">
      <dgm:prSet presAssocID="{FA3126BE-2D6A-4A0D-923F-A420494FAB98}" presName="node" presStyleLbl="node1" presStyleIdx="1" presStyleCnt="3">
        <dgm:presLayoutVars>
          <dgm:bulletEnabled val="1"/>
        </dgm:presLayoutVars>
      </dgm:prSet>
      <dgm:spPr/>
      <dgm:t>
        <a:bodyPr/>
        <a:lstStyle/>
        <a:p>
          <a:endParaRPr lang="en-GB"/>
        </a:p>
      </dgm:t>
    </dgm:pt>
    <dgm:pt modelId="{51009CBA-D5B4-448B-B991-01CF4CC69ECA}" type="pres">
      <dgm:prSet presAssocID="{D7CAD31D-2014-4EBD-B218-19FB997062C1}" presName="sibTrans" presStyleLbl="sibTrans2D1" presStyleIdx="1" presStyleCnt="2"/>
      <dgm:spPr/>
      <dgm:t>
        <a:bodyPr/>
        <a:lstStyle/>
        <a:p>
          <a:endParaRPr lang="en-GB"/>
        </a:p>
      </dgm:t>
    </dgm:pt>
    <dgm:pt modelId="{82EC1838-1197-417E-B29C-8899C0FF4F6F}" type="pres">
      <dgm:prSet presAssocID="{D7CAD31D-2014-4EBD-B218-19FB997062C1}" presName="connectorText" presStyleLbl="sibTrans2D1" presStyleIdx="1" presStyleCnt="2"/>
      <dgm:spPr/>
      <dgm:t>
        <a:bodyPr/>
        <a:lstStyle/>
        <a:p>
          <a:endParaRPr lang="en-GB"/>
        </a:p>
      </dgm:t>
    </dgm:pt>
    <dgm:pt modelId="{2874EC00-535B-47E7-8DD9-3AA4F2BA6A1E}" type="pres">
      <dgm:prSet presAssocID="{460E3604-0C3D-410D-8137-49772202C00A}" presName="node" presStyleLbl="node1" presStyleIdx="2" presStyleCnt="3">
        <dgm:presLayoutVars>
          <dgm:bulletEnabled val="1"/>
        </dgm:presLayoutVars>
      </dgm:prSet>
      <dgm:spPr/>
      <dgm:t>
        <a:bodyPr/>
        <a:lstStyle/>
        <a:p>
          <a:endParaRPr lang="en-GB"/>
        </a:p>
      </dgm:t>
    </dgm:pt>
  </dgm:ptLst>
  <dgm:cxnLst>
    <dgm:cxn modelId="{C93770C6-8C29-4519-A161-6CD38FEFE070}" type="presOf" srcId="{460E3604-0C3D-410D-8137-49772202C00A}" destId="{2874EC00-535B-47E7-8DD9-3AA4F2BA6A1E}" srcOrd="0" destOrd="0" presId="urn:microsoft.com/office/officeart/2005/8/layout/process1"/>
    <dgm:cxn modelId="{373259FC-2312-4FC2-BAEB-0677E0606C3D}" srcId="{DC63114A-40A8-4306-846D-C8EA0DF456BD}" destId="{460E3604-0C3D-410D-8137-49772202C00A}" srcOrd="2" destOrd="0" parTransId="{BE3E7B41-EB0D-4492-8B05-F5C3911DE268}" sibTransId="{619FB1D1-D099-47FC-A001-C3C3D63580BB}"/>
    <dgm:cxn modelId="{29DEFDD3-5FB2-4C8D-BD33-68338E90DA8B}" type="presOf" srcId="{D7CAD31D-2014-4EBD-B218-19FB997062C1}" destId="{51009CBA-D5B4-448B-B991-01CF4CC69ECA}" srcOrd="0" destOrd="0" presId="urn:microsoft.com/office/officeart/2005/8/layout/process1"/>
    <dgm:cxn modelId="{5638E278-FC58-4CB1-BBBD-A40F415ADC89}" srcId="{DC63114A-40A8-4306-846D-C8EA0DF456BD}" destId="{FA3126BE-2D6A-4A0D-923F-A420494FAB98}" srcOrd="1" destOrd="0" parTransId="{EE5638D0-1523-40AF-BCDA-7C290F862C5E}" sibTransId="{D7CAD31D-2014-4EBD-B218-19FB997062C1}"/>
    <dgm:cxn modelId="{6AA1D941-89BC-4AA9-94B4-5FE898B8D342}" type="presOf" srcId="{66AA958C-C903-4794-A6E1-5B81917EE14B}" destId="{E672FE5F-F1EF-41D8-B46F-02276529351D}" srcOrd="1" destOrd="0" presId="urn:microsoft.com/office/officeart/2005/8/layout/process1"/>
    <dgm:cxn modelId="{E95F3D30-4CA1-4417-BA1A-CCF2721FCC0A}" type="presOf" srcId="{FA3126BE-2D6A-4A0D-923F-A420494FAB98}" destId="{8B5D0494-3DEC-4C6A-8EA9-61B841A347BD}" srcOrd="0" destOrd="0" presId="urn:microsoft.com/office/officeart/2005/8/layout/process1"/>
    <dgm:cxn modelId="{0F1D032D-67B3-403B-9730-5B4406A09A84}" type="presOf" srcId="{66AA958C-C903-4794-A6E1-5B81917EE14B}" destId="{5A762629-4905-4BC0-9304-CF5F377981EC}" srcOrd="0" destOrd="0" presId="urn:microsoft.com/office/officeart/2005/8/layout/process1"/>
    <dgm:cxn modelId="{6F65E77B-436A-4956-9241-DB0A5DA6C7A7}" type="presOf" srcId="{DC63114A-40A8-4306-846D-C8EA0DF456BD}" destId="{3D15496A-35AD-4F9C-BCC2-37D89EEBE8DC}" srcOrd="0" destOrd="0" presId="urn:microsoft.com/office/officeart/2005/8/layout/process1"/>
    <dgm:cxn modelId="{5B985D55-F791-4B83-B3D9-442898AAC739}" type="presOf" srcId="{4089698F-0EA0-45FE-A9B3-AD79708C46A1}" destId="{9547B461-8B7C-49A1-B600-751F68644991}" srcOrd="0" destOrd="0" presId="urn:microsoft.com/office/officeart/2005/8/layout/process1"/>
    <dgm:cxn modelId="{52128851-B736-42BF-9702-8CFAD07E1493}" type="presOf" srcId="{D7CAD31D-2014-4EBD-B218-19FB997062C1}" destId="{82EC1838-1197-417E-B29C-8899C0FF4F6F}" srcOrd="1" destOrd="0" presId="urn:microsoft.com/office/officeart/2005/8/layout/process1"/>
    <dgm:cxn modelId="{F14ECDDB-E2AA-4B0C-A9A2-7E4D8CF05081}" srcId="{DC63114A-40A8-4306-846D-C8EA0DF456BD}" destId="{4089698F-0EA0-45FE-A9B3-AD79708C46A1}" srcOrd="0" destOrd="0" parTransId="{E71E0F03-A103-4738-AE85-FF6DA072889B}" sibTransId="{66AA958C-C903-4794-A6E1-5B81917EE14B}"/>
    <dgm:cxn modelId="{C7A63D7A-50D2-4AE1-B75A-F8E6AB46CB2D}" type="presParOf" srcId="{3D15496A-35AD-4F9C-BCC2-37D89EEBE8DC}" destId="{9547B461-8B7C-49A1-B600-751F68644991}" srcOrd="0" destOrd="0" presId="urn:microsoft.com/office/officeart/2005/8/layout/process1"/>
    <dgm:cxn modelId="{C7DB7B2E-8C8A-4182-9485-4B8FCCB2A05B}" type="presParOf" srcId="{3D15496A-35AD-4F9C-BCC2-37D89EEBE8DC}" destId="{5A762629-4905-4BC0-9304-CF5F377981EC}" srcOrd="1" destOrd="0" presId="urn:microsoft.com/office/officeart/2005/8/layout/process1"/>
    <dgm:cxn modelId="{230AA1D2-09E7-4090-9B54-20CE7D0FC21A}" type="presParOf" srcId="{5A762629-4905-4BC0-9304-CF5F377981EC}" destId="{E672FE5F-F1EF-41D8-B46F-02276529351D}" srcOrd="0" destOrd="0" presId="urn:microsoft.com/office/officeart/2005/8/layout/process1"/>
    <dgm:cxn modelId="{B5673123-CE61-4660-BA0E-B70C13A879B0}" type="presParOf" srcId="{3D15496A-35AD-4F9C-BCC2-37D89EEBE8DC}" destId="{8B5D0494-3DEC-4C6A-8EA9-61B841A347BD}" srcOrd="2" destOrd="0" presId="urn:microsoft.com/office/officeart/2005/8/layout/process1"/>
    <dgm:cxn modelId="{934F8692-13A7-4437-8CDF-1452C8ECC5D3}" type="presParOf" srcId="{3D15496A-35AD-4F9C-BCC2-37D89EEBE8DC}" destId="{51009CBA-D5B4-448B-B991-01CF4CC69ECA}" srcOrd="3" destOrd="0" presId="urn:microsoft.com/office/officeart/2005/8/layout/process1"/>
    <dgm:cxn modelId="{92B534E8-5C97-4E3C-B639-FEE4F2398755}" type="presParOf" srcId="{51009CBA-D5B4-448B-B991-01CF4CC69ECA}" destId="{82EC1838-1197-417E-B29C-8899C0FF4F6F}" srcOrd="0" destOrd="0" presId="urn:microsoft.com/office/officeart/2005/8/layout/process1"/>
    <dgm:cxn modelId="{1A2AF348-7101-4979-A066-A12BD33C63D6}" type="presParOf" srcId="{3D15496A-35AD-4F9C-BCC2-37D89EEBE8DC}" destId="{2874EC00-535B-47E7-8DD9-3AA4F2BA6A1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7B461-8B7C-49A1-B600-751F68644991}">
      <dsp:nvSpPr>
        <dsp:cNvPr id="0" name=""/>
        <dsp:cNvSpPr/>
      </dsp:nvSpPr>
      <dsp:spPr>
        <a:xfrm>
          <a:off x="11609" y="0"/>
          <a:ext cx="2229927" cy="5812756"/>
        </a:xfrm>
        <a:prstGeom prst="roundRect">
          <a:avLst>
            <a:gd name="adj" fmla="val 10000"/>
          </a:avLst>
        </a:prstGeom>
        <a:solidFill>
          <a:srgbClr val="54DC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GB" sz="1400" b="1" kern="1200" dirty="0" smtClean="0"/>
            <a:t>Entrepreneurial working </a:t>
          </a:r>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r>
            <a:rPr lang="en-GB" sz="1400" kern="1200" dirty="0" smtClean="0"/>
            <a:t>Opportunity focus: </a:t>
          </a:r>
        </a:p>
        <a:p>
          <a:pPr lvl="0" algn="ctr" defTabSz="622300">
            <a:lnSpc>
              <a:spcPct val="90000"/>
            </a:lnSpc>
            <a:spcBef>
              <a:spcPct val="0"/>
            </a:spcBef>
            <a:spcAft>
              <a:spcPct val="35000"/>
            </a:spcAft>
          </a:pPr>
          <a:r>
            <a:rPr lang="en-GB" sz="1400" kern="1200" dirty="0" smtClean="0">
              <a:solidFill>
                <a:srgbClr val="7030A0"/>
              </a:solidFill>
            </a:rPr>
            <a:t>Natural resources </a:t>
          </a:r>
        </a:p>
        <a:p>
          <a:pPr lvl="0" algn="ctr" defTabSz="622300">
            <a:lnSpc>
              <a:spcPct val="90000"/>
            </a:lnSpc>
            <a:spcBef>
              <a:spcPct val="0"/>
            </a:spcBef>
            <a:spcAft>
              <a:spcPct val="35000"/>
            </a:spcAft>
          </a:pPr>
          <a:r>
            <a:rPr lang="en-GB" sz="1400" kern="1200" dirty="0" smtClean="0">
              <a:solidFill>
                <a:srgbClr val="7030A0"/>
              </a:solidFill>
            </a:rPr>
            <a:t>Necessity (lack of resources)</a:t>
          </a:r>
          <a:endParaRPr lang="en-GB" sz="1400" kern="1200" dirty="0" smtClean="0"/>
        </a:p>
        <a:p>
          <a:pPr lvl="0" algn="ctr" defTabSz="622300">
            <a:lnSpc>
              <a:spcPct val="90000"/>
            </a:lnSpc>
            <a:spcBef>
              <a:spcPct val="0"/>
            </a:spcBef>
            <a:spcAft>
              <a:spcPct val="35000"/>
            </a:spcAft>
          </a:pPr>
          <a:r>
            <a:rPr lang="en-GB" sz="1400" kern="1200" dirty="0" smtClean="0"/>
            <a:t>Rapid innovation:</a:t>
          </a:r>
        </a:p>
        <a:p>
          <a:pPr lvl="0" algn="ctr" defTabSz="622300">
            <a:lnSpc>
              <a:spcPct val="90000"/>
            </a:lnSpc>
            <a:spcBef>
              <a:spcPct val="0"/>
            </a:spcBef>
            <a:spcAft>
              <a:spcPct val="35000"/>
            </a:spcAft>
          </a:pPr>
          <a:r>
            <a:rPr lang="en-GB" sz="1400" kern="1200" dirty="0" smtClean="0">
              <a:solidFill>
                <a:srgbClr val="7030A0"/>
              </a:solidFill>
            </a:rPr>
            <a:t>Mixture of  formal training (solar power; architecture)) and informal experiments (</a:t>
          </a:r>
          <a:r>
            <a:rPr lang="en-GB" sz="1400" kern="1200" dirty="0" err="1" smtClean="0">
              <a:solidFill>
                <a:srgbClr val="7030A0"/>
              </a:solidFill>
            </a:rPr>
            <a:t>windpower</a:t>
          </a:r>
          <a:r>
            <a:rPr lang="en-GB" sz="1400" kern="1200" dirty="0" smtClean="0">
              <a:solidFill>
                <a:srgbClr val="7030A0"/>
              </a:solidFill>
            </a:rPr>
            <a:t> </a:t>
          </a:r>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r>
            <a:rPr lang="en-GB" sz="1400" kern="1200" dirty="0" smtClean="0"/>
            <a:t>Creating customer appeal</a:t>
          </a:r>
        </a:p>
        <a:p>
          <a:pPr lvl="0" algn="ctr" defTabSz="622300">
            <a:lnSpc>
              <a:spcPct val="90000"/>
            </a:lnSpc>
            <a:spcBef>
              <a:spcPct val="0"/>
            </a:spcBef>
            <a:spcAft>
              <a:spcPct val="35000"/>
            </a:spcAft>
          </a:pPr>
          <a:r>
            <a:rPr lang="en-GB" sz="1400" kern="1200" dirty="0" smtClean="0">
              <a:solidFill>
                <a:srgbClr val="7030A0"/>
              </a:solidFill>
            </a:rPr>
            <a:t>Retaining core identity of brand (Gucci)</a:t>
          </a:r>
        </a:p>
        <a:p>
          <a:pPr lvl="0" algn="ctr" defTabSz="622300">
            <a:lnSpc>
              <a:spcPct val="90000"/>
            </a:lnSpc>
            <a:spcBef>
              <a:spcPct val="0"/>
            </a:spcBef>
            <a:spcAft>
              <a:spcPct val="35000"/>
            </a:spcAft>
          </a:pPr>
          <a:r>
            <a:rPr lang="en-GB" sz="1400" kern="1200" dirty="0" smtClean="0">
              <a:solidFill>
                <a:srgbClr val="7030A0"/>
              </a:solidFill>
            </a:rPr>
            <a:t>Demonstrating use of product (solar and wind power)</a:t>
          </a:r>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r>
            <a:rPr lang="en-GB" sz="1400" kern="1200" dirty="0" smtClean="0"/>
            <a:t>Challenge the orthodox</a:t>
          </a:r>
        </a:p>
        <a:p>
          <a:pPr lvl="0" algn="ctr" defTabSz="622300">
            <a:lnSpc>
              <a:spcPct val="90000"/>
            </a:lnSpc>
            <a:spcBef>
              <a:spcPct val="0"/>
            </a:spcBef>
            <a:spcAft>
              <a:spcPct val="35000"/>
            </a:spcAft>
          </a:pPr>
          <a:r>
            <a:rPr lang="en-GB" sz="1400" kern="1200" dirty="0" smtClean="0">
              <a:solidFill>
                <a:srgbClr val="7030A0"/>
              </a:solidFill>
            </a:rPr>
            <a:t>Reuse of waste materials </a:t>
          </a:r>
          <a:endParaRPr lang="en-GB" sz="1400" kern="1200" dirty="0">
            <a:solidFill>
              <a:srgbClr val="7030A0"/>
            </a:solidFill>
          </a:endParaRPr>
        </a:p>
      </dsp:txBody>
      <dsp:txXfrm>
        <a:off x="76921" y="65312"/>
        <a:ext cx="2099303" cy="5682132"/>
      </dsp:txXfrm>
    </dsp:sp>
    <dsp:sp modelId="{5A762629-4905-4BC0-9304-CF5F377981EC}">
      <dsp:nvSpPr>
        <dsp:cNvPr id="0" name=""/>
        <dsp:cNvSpPr/>
      </dsp:nvSpPr>
      <dsp:spPr>
        <a:xfrm>
          <a:off x="2464529" y="2629866"/>
          <a:ext cx="472744" cy="5530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2464529" y="2740470"/>
        <a:ext cx="330921" cy="331814"/>
      </dsp:txXfrm>
    </dsp:sp>
    <dsp:sp modelId="{8B5D0494-3DEC-4C6A-8EA9-61B841A347BD}">
      <dsp:nvSpPr>
        <dsp:cNvPr id="0" name=""/>
        <dsp:cNvSpPr/>
      </dsp:nvSpPr>
      <dsp:spPr>
        <a:xfrm>
          <a:off x="3133508" y="0"/>
          <a:ext cx="2229927" cy="5812756"/>
        </a:xfrm>
        <a:prstGeom prst="roundRect">
          <a:avLst>
            <a:gd name="adj" fmla="val 10000"/>
          </a:avLst>
        </a:prstGeom>
        <a:solidFill>
          <a:srgbClr val="54DC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GB" sz="1400" b="1" kern="1200" dirty="0" smtClean="0"/>
            <a:t>Managerial working</a:t>
          </a:r>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r>
            <a:rPr lang="en-GB" sz="1400" kern="1200" dirty="0" smtClean="0"/>
            <a:t>Strategic focus:</a:t>
          </a:r>
        </a:p>
        <a:p>
          <a:pPr lvl="0" algn="ctr" defTabSz="622300">
            <a:lnSpc>
              <a:spcPct val="90000"/>
            </a:lnSpc>
            <a:spcBef>
              <a:spcPct val="0"/>
            </a:spcBef>
            <a:spcAft>
              <a:spcPct val="35000"/>
            </a:spcAft>
          </a:pPr>
          <a:r>
            <a:rPr lang="en-GB" sz="1400" kern="1200" dirty="0" smtClean="0">
              <a:solidFill>
                <a:srgbClr val="7030A0"/>
              </a:solidFill>
            </a:rPr>
            <a:t>Need to crate a company to scale-up ; initial entrepreneur needs to delegate/work in a team; don’t progress in leaps (failure of </a:t>
          </a:r>
          <a:r>
            <a:rPr lang="en-GB" sz="1400" kern="1200" dirty="0" err="1" smtClean="0">
              <a:solidFill>
                <a:srgbClr val="7030A0"/>
              </a:solidFill>
            </a:rPr>
            <a:t>Fathy</a:t>
          </a:r>
          <a:r>
            <a:rPr lang="en-GB" sz="1400" kern="1200" dirty="0" smtClean="0">
              <a:solidFill>
                <a:srgbClr val="7030A0"/>
              </a:solidFill>
            </a:rPr>
            <a:t>)</a:t>
          </a:r>
          <a:endParaRPr lang="en-GB" sz="1400" kern="1200" dirty="0" smtClean="0"/>
        </a:p>
        <a:p>
          <a:pPr lvl="0" algn="ctr" defTabSz="622300">
            <a:lnSpc>
              <a:spcPct val="90000"/>
            </a:lnSpc>
            <a:spcBef>
              <a:spcPct val="0"/>
            </a:spcBef>
            <a:spcAft>
              <a:spcPct val="35000"/>
            </a:spcAft>
          </a:pPr>
          <a:r>
            <a:rPr lang="en-GB" sz="1400" kern="1200" dirty="0" smtClean="0"/>
            <a:t>Managing resources: </a:t>
          </a:r>
          <a:r>
            <a:rPr lang="en-GB" sz="1400" kern="1200" dirty="0" smtClean="0">
              <a:solidFill>
                <a:srgbClr val="7030A0"/>
              </a:solidFill>
            </a:rPr>
            <a:t>Dealing with scarcity and surplus </a:t>
          </a:r>
          <a:endParaRPr lang="en-GB" sz="1400" kern="1200" dirty="0" smtClean="0"/>
        </a:p>
        <a:p>
          <a:pPr lvl="0" algn="ctr" defTabSz="622300">
            <a:lnSpc>
              <a:spcPct val="90000"/>
            </a:lnSpc>
            <a:spcBef>
              <a:spcPct val="0"/>
            </a:spcBef>
            <a:spcAft>
              <a:spcPct val="35000"/>
            </a:spcAft>
          </a:pPr>
          <a:r>
            <a:rPr lang="en-GB" sz="1400" kern="1200" dirty="0" smtClean="0"/>
            <a:t>Managing relationships:</a:t>
          </a:r>
        </a:p>
        <a:p>
          <a:pPr lvl="0" algn="ctr" defTabSz="622300">
            <a:lnSpc>
              <a:spcPct val="90000"/>
            </a:lnSpc>
            <a:spcBef>
              <a:spcPct val="0"/>
            </a:spcBef>
            <a:spcAft>
              <a:spcPct val="35000"/>
            </a:spcAft>
          </a:pPr>
          <a:r>
            <a:rPr lang="en-GB" sz="1400" kern="1200" dirty="0" smtClean="0">
              <a:solidFill>
                <a:srgbClr val="7030A0"/>
              </a:solidFill>
            </a:rPr>
            <a:t>With government and with end users (</a:t>
          </a:r>
          <a:r>
            <a:rPr lang="en-GB" sz="1400" kern="1200" dirty="0" err="1" smtClean="0">
              <a:solidFill>
                <a:srgbClr val="7030A0"/>
              </a:solidFill>
            </a:rPr>
            <a:t>ie</a:t>
          </a:r>
          <a:r>
            <a:rPr lang="en-GB" sz="1400" kern="1200" dirty="0" smtClean="0">
              <a:solidFill>
                <a:srgbClr val="7030A0"/>
              </a:solidFill>
            </a:rPr>
            <a:t> teaching new skills)</a:t>
          </a:r>
        </a:p>
        <a:p>
          <a:pPr lvl="0" algn="ctr" defTabSz="622300">
            <a:lnSpc>
              <a:spcPct val="90000"/>
            </a:lnSpc>
            <a:spcBef>
              <a:spcPct val="0"/>
            </a:spcBef>
            <a:spcAft>
              <a:spcPct val="35000"/>
            </a:spcAft>
          </a:pPr>
          <a:r>
            <a:rPr lang="en-GB" sz="1400" kern="1200" dirty="0" smtClean="0"/>
            <a:t>Systematic value management:</a:t>
          </a:r>
        </a:p>
        <a:p>
          <a:pPr lvl="0" algn="ctr" defTabSz="622300">
            <a:lnSpc>
              <a:spcPct val="90000"/>
            </a:lnSpc>
            <a:spcBef>
              <a:spcPct val="0"/>
            </a:spcBef>
            <a:spcAft>
              <a:spcPct val="35000"/>
            </a:spcAft>
          </a:pPr>
          <a:r>
            <a:rPr lang="en-GB" sz="1400" kern="1200" dirty="0" smtClean="0">
              <a:solidFill>
                <a:srgbClr val="7030A0"/>
              </a:solidFill>
            </a:rPr>
            <a:t>Can be difficult as costs to scale businesses large.</a:t>
          </a:r>
        </a:p>
        <a:p>
          <a:pPr lvl="0" algn="ctr" defTabSz="622300">
            <a:lnSpc>
              <a:spcPct val="90000"/>
            </a:lnSpc>
            <a:spcBef>
              <a:spcPct val="0"/>
            </a:spcBef>
            <a:spcAft>
              <a:spcPct val="35000"/>
            </a:spcAft>
          </a:pPr>
          <a:r>
            <a:rPr lang="en-GB" sz="1400" kern="1200" dirty="0" smtClean="0">
              <a:solidFill>
                <a:srgbClr val="7030A0"/>
              </a:solidFill>
            </a:rPr>
            <a:t>Using government resources</a:t>
          </a:r>
        </a:p>
        <a:p>
          <a:pPr lvl="0" algn="ctr" defTabSz="622300">
            <a:lnSpc>
              <a:spcPct val="90000"/>
            </a:lnSpc>
            <a:spcBef>
              <a:spcPct val="0"/>
            </a:spcBef>
            <a:spcAft>
              <a:spcPct val="35000"/>
            </a:spcAft>
          </a:pPr>
          <a:r>
            <a:rPr lang="en-GB" sz="1400" kern="1200" dirty="0" smtClean="0">
              <a:solidFill>
                <a:srgbClr val="7030A0"/>
              </a:solidFill>
            </a:rPr>
            <a:t>Using waste resources </a:t>
          </a:r>
          <a:r>
            <a:rPr lang="en-GB" sz="1400" kern="1200" dirty="0" err="1" smtClean="0">
              <a:solidFill>
                <a:srgbClr val="7030A0"/>
              </a:solidFill>
            </a:rPr>
            <a:t>ie</a:t>
          </a:r>
          <a:r>
            <a:rPr lang="en-GB" sz="1400" kern="1200" dirty="0" smtClean="0">
              <a:solidFill>
                <a:srgbClr val="7030A0"/>
              </a:solidFill>
            </a:rPr>
            <a:t> WWI army surplus</a:t>
          </a:r>
          <a:endParaRPr lang="en-GB" sz="1400" kern="1200" dirty="0" smtClean="0"/>
        </a:p>
        <a:p>
          <a:pPr lvl="0" algn="ctr" defTabSz="622300">
            <a:lnSpc>
              <a:spcPct val="90000"/>
            </a:lnSpc>
            <a:spcBef>
              <a:spcPct val="0"/>
            </a:spcBef>
            <a:spcAft>
              <a:spcPct val="35000"/>
            </a:spcAft>
          </a:pPr>
          <a:r>
            <a:rPr lang="en-GB" sz="1400" kern="1200" dirty="0" smtClean="0"/>
            <a:t>	</a:t>
          </a:r>
          <a:endParaRPr lang="en-GB" sz="1400" kern="1200" dirty="0"/>
        </a:p>
      </dsp:txBody>
      <dsp:txXfrm>
        <a:off x="3198820" y="65312"/>
        <a:ext cx="2099303" cy="5682132"/>
      </dsp:txXfrm>
    </dsp:sp>
    <dsp:sp modelId="{51009CBA-D5B4-448B-B991-01CF4CC69ECA}">
      <dsp:nvSpPr>
        <dsp:cNvPr id="0" name=""/>
        <dsp:cNvSpPr/>
      </dsp:nvSpPr>
      <dsp:spPr>
        <a:xfrm>
          <a:off x="5586428" y="2629866"/>
          <a:ext cx="472744" cy="5530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5586428" y="2740470"/>
        <a:ext cx="330921" cy="331814"/>
      </dsp:txXfrm>
    </dsp:sp>
    <dsp:sp modelId="{2874EC00-535B-47E7-8DD9-3AA4F2BA6A1E}">
      <dsp:nvSpPr>
        <dsp:cNvPr id="0" name=""/>
        <dsp:cNvSpPr/>
      </dsp:nvSpPr>
      <dsp:spPr>
        <a:xfrm>
          <a:off x="6255406" y="0"/>
          <a:ext cx="2229927" cy="5812756"/>
        </a:xfrm>
        <a:prstGeom prst="roundRect">
          <a:avLst>
            <a:gd name="adj" fmla="val 10000"/>
          </a:avLst>
        </a:prstGeom>
        <a:solidFill>
          <a:srgbClr val="54DC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endParaRPr lang="en-GB" sz="1600" kern="1200" dirty="0" smtClean="0"/>
        </a:p>
        <a:p>
          <a:pPr lvl="0" algn="ctr" defTabSz="711200">
            <a:lnSpc>
              <a:spcPct val="90000"/>
            </a:lnSpc>
            <a:spcBef>
              <a:spcPct val="0"/>
            </a:spcBef>
            <a:spcAft>
              <a:spcPct val="35000"/>
            </a:spcAft>
          </a:pPr>
          <a:endParaRPr lang="en-GB" sz="1600" kern="1200" dirty="0" smtClean="0"/>
        </a:p>
        <a:p>
          <a:pPr lvl="0" algn="ctr" defTabSz="711200">
            <a:lnSpc>
              <a:spcPct val="90000"/>
            </a:lnSpc>
            <a:spcBef>
              <a:spcPct val="0"/>
            </a:spcBef>
            <a:spcAft>
              <a:spcPct val="35000"/>
            </a:spcAft>
          </a:pPr>
          <a:endParaRPr lang="en-GB" sz="1600" kern="1200" dirty="0" smtClean="0"/>
        </a:p>
        <a:p>
          <a:pPr lvl="0" algn="ctr" defTabSz="711200">
            <a:lnSpc>
              <a:spcPct val="90000"/>
            </a:lnSpc>
            <a:spcBef>
              <a:spcPct val="0"/>
            </a:spcBef>
            <a:spcAft>
              <a:spcPct val="35000"/>
            </a:spcAft>
          </a:pPr>
          <a:endParaRPr lang="en-GB" sz="1600" kern="1200" dirty="0" smtClean="0"/>
        </a:p>
        <a:p>
          <a:pPr lvl="0" algn="ctr" defTabSz="711200">
            <a:lnSpc>
              <a:spcPct val="90000"/>
            </a:lnSpc>
            <a:spcBef>
              <a:spcPct val="0"/>
            </a:spcBef>
            <a:spcAft>
              <a:spcPct val="35000"/>
            </a:spcAft>
          </a:pPr>
          <a:endParaRPr lang="en-GB" sz="1600" kern="1200" dirty="0" smtClean="0"/>
        </a:p>
        <a:p>
          <a:pPr lvl="0" algn="ctr" defTabSz="711200">
            <a:lnSpc>
              <a:spcPct val="90000"/>
            </a:lnSpc>
            <a:spcBef>
              <a:spcPct val="0"/>
            </a:spcBef>
            <a:spcAft>
              <a:spcPct val="35000"/>
            </a:spcAft>
          </a:pPr>
          <a:r>
            <a:rPr lang="en-GB" sz="1600" kern="1200" dirty="0" smtClean="0"/>
            <a:t>Creating new value</a:t>
          </a:r>
        </a:p>
        <a:p>
          <a:pPr lvl="0" algn="ctr" defTabSz="711200">
            <a:lnSpc>
              <a:spcPct val="90000"/>
            </a:lnSpc>
            <a:spcBef>
              <a:spcPct val="0"/>
            </a:spcBef>
            <a:spcAft>
              <a:spcPct val="35000"/>
            </a:spcAft>
          </a:pPr>
          <a:r>
            <a:rPr lang="en-GB" sz="1400" kern="1200" dirty="0" smtClean="0">
              <a:solidFill>
                <a:srgbClr val="7030A0"/>
              </a:solidFill>
            </a:rPr>
            <a:t> Finding new ways of using existing natural resources </a:t>
          </a:r>
        </a:p>
        <a:p>
          <a:pPr lvl="0" algn="ctr" defTabSz="711200">
            <a:lnSpc>
              <a:spcPct val="90000"/>
            </a:lnSpc>
            <a:spcBef>
              <a:spcPct val="0"/>
            </a:spcBef>
            <a:spcAft>
              <a:spcPct val="35000"/>
            </a:spcAft>
          </a:pPr>
          <a:endParaRPr lang="en-GB" sz="1400" kern="1200" dirty="0" smtClean="0">
            <a:solidFill>
              <a:srgbClr val="7030A0"/>
            </a:solidFill>
          </a:endParaRPr>
        </a:p>
        <a:p>
          <a:pPr lvl="0" algn="ctr" defTabSz="711200">
            <a:lnSpc>
              <a:spcPct val="90000"/>
            </a:lnSpc>
            <a:spcBef>
              <a:spcPct val="0"/>
            </a:spcBef>
            <a:spcAft>
              <a:spcPct val="35000"/>
            </a:spcAft>
          </a:pPr>
          <a:r>
            <a:rPr lang="en-GB" sz="1400" kern="1200" dirty="0" smtClean="0">
              <a:solidFill>
                <a:srgbClr val="7030A0"/>
              </a:solidFill>
            </a:rPr>
            <a:t>Recognising opportunities provided by scarcity of resources in particular locations</a:t>
          </a:r>
        </a:p>
        <a:p>
          <a:pPr lvl="0" algn="ctr" defTabSz="711200">
            <a:lnSpc>
              <a:spcPct val="90000"/>
            </a:lnSpc>
            <a:spcBef>
              <a:spcPct val="0"/>
            </a:spcBef>
            <a:spcAft>
              <a:spcPct val="35000"/>
            </a:spcAft>
          </a:pPr>
          <a:endParaRPr lang="en-GB" sz="1400" kern="1200" dirty="0" smtClean="0">
            <a:solidFill>
              <a:srgbClr val="7030A0"/>
            </a:solidFill>
          </a:endParaRPr>
        </a:p>
        <a:p>
          <a:pPr lvl="0" algn="ctr" defTabSz="711200">
            <a:lnSpc>
              <a:spcPct val="90000"/>
            </a:lnSpc>
            <a:spcBef>
              <a:spcPct val="0"/>
            </a:spcBef>
            <a:spcAft>
              <a:spcPct val="35000"/>
            </a:spcAft>
          </a:pPr>
          <a:r>
            <a:rPr lang="en-GB" sz="1400" kern="1200" dirty="0" smtClean="0">
              <a:solidFill>
                <a:srgbClr val="7030A0"/>
              </a:solidFill>
            </a:rPr>
            <a:t>Reuse of waste materials </a:t>
          </a:r>
        </a:p>
        <a:p>
          <a:pPr lvl="0" algn="ctr" defTabSz="711200">
            <a:lnSpc>
              <a:spcPct val="90000"/>
            </a:lnSpc>
            <a:spcBef>
              <a:spcPct val="0"/>
            </a:spcBef>
            <a:spcAft>
              <a:spcPct val="35000"/>
            </a:spcAft>
          </a:pPr>
          <a:endParaRPr lang="en-GB" sz="1600" kern="1200" dirty="0" smtClean="0">
            <a:solidFill>
              <a:srgbClr val="7030A0"/>
            </a:solidFill>
          </a:endParaRPr>
        </a:p>
      </dsp:txBody>
      <dsp:txXfrm>
        <a:off x="6320718" y="65312"/>
        <a:ext cx="2099303" cy="56821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2AC6465-36FD-49D1-80EC-1B7DBA20587B}" type="datetimeFigureOut">
              <a:rPr lang="en-US" smtClean="0"/>
              <a:pPr/>
              <a:t>2/21/2018</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9FCC9FC-2CD3-444F-81C3-CAF0FA9EDC63}" type="slidenum">
              <a:rPr lang="en-GB" smtClean="0"/>
              <a:pPr/>
              <a:t>‹#›</a:t>
            </a:fld>
            <a:endParaRPr lang="en-GB"/>
          </a:p>
        </p:txBody>
      </p:sp>
    </p:spTree>
    <p:extLst>
      <p:ext uri="{BB962C8B-B14F-4D97-AF65-F5344CB8AC3E}">
        <p14:creationId xmlns:p14="http://schemas.microsoft.com/office/powerpoint/2010/main" val="402765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a:t>
            </a:fld>
            <a:endParaRPr lang="en-GB"/>
          </a:p>
        </p:txBody>
      </p:sp>
    </p:spTree>
    <p:extLst>
      <p:ext uri="{BB962C8B-B14F-4D97-AF65-F5344CB8AC3E}">
        <p14:creationId xmlns:p14="http://schemas.microsoft.com/office/powerpoint/2010/main" val="4212511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15</a:t>
            </a:fld>
            <a:endParaRPr lang="en-GB"/>
          </a:p>
        </p:txBody>
      </p:sp>
    </p:spTree>
    <p:extLst>
      <p:ext uri="{BB962C8B-B14F-4D97-AF65-F5344CB8AC3E}">
        <p14:creationId xmlns:p14="http://schemas.microsoft.com/office/powerpoint/2010/main" val="90697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19</a:t>
            </a:fld>
            <a:endParaRPr lang="en-GB"/>
          </a:p>
        </p:txBody>
      </p:sp>
    </p:spTree>
    <p:extLst>
      <p:ext uri="{BB962C8B-B14F-4D97-AF65-F5344CB8AC3E}">
        <p14:creationId xmlns:p14="http://schemas.microsoft.com/office/powerpoint/2010/main" val="6948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GB" dirty="0" smtClean="0"/>
              <a:t>Renault’s </a:t>
            </a:r>
            <a:r>
              <a:rPr lang="en-GB" sz="1200" b="0" i="0" kern="1200" dirty="0" err="1" smtClean="0">
                <a:solidFill>
                  <a:schemeClr val="tx1"/>
                </a:solidFill>
                <a:effectLst/>
                <a:latin typeface="+mn-lt"/>
                <a:ea typeface="+mn-ea"/>
                <a:cs typeface="+mn-cs"/>
              </a:rPr>
              <a:t>Choisy</a:t>
            </a:r>
            <a:r>
              <a:rPr lang="en-GB" sz="1200" b="0" i="0" kern="1200" dirty="0" smtClean="0">
                <a:solidFill>
                  <a:schemeClr val="tx1"/>
                </a:solidFill>
                <a:effectLst/>
                <a:latin typeface="+mn-lt"/>
                <a:ea typeface="+mn-ea"/>
                <a:cs typeface="+mn-cs"/>
              </a:rPr>
              <a:t>-le-</a:t>
            </a:r>
            <a:r>
              <a:rPr lang="en-GB" sz="1200" b="0" i="0" kern="1200" dirty="0" err="1" smtClean="0">
                <a:solidFill>
                  <a:schemeClr val="tx1"/>
                </a:solidFill>
                <a:effectLst/>
                <a:latin typeface="+mn-lt"/>
                <a:ea typeface="+mn-ea"/>
                <a:cs typeface="+mn-cs"/>
              </a:rPr>
              <a:t>Roi</a:t>
            </a:r>
            <a:r>
              <a:rPr lang="en-GB" sz="1200" b="0" i="0" kern="1200" baseline="0" dirty="0" smtClean="0">
                <a:solidFill>
                  <a:schemeClr val="tx1"/>
                </a:solidFill>
                <a:effectLst/>
                <a:latin typeface="+mn-lt"/>
                <a:ea typeface="+mn-ea"/>
                <a:cs typeface="+mn-cs"/>
              </a:rPr>
              <a:t> plant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Remanufactured parts taken from discarded cars and are used to repair vehicles currently in use rather. </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advantage of this is that the remanufactured part is older and going into an older car (which has about the same lifecycle) rather than a new product being put into an older car</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Sometimes they are the only source for parts that have been </a:t>
            </a:r>
            <a:r>
              <a:rPr lang="en-GB" sz="1200" b="0" i="0" kern="1200" baseline="0" dirty="0" err="1" smtClean="0">
                <a:solidFill>
                  <a:schemeClr val="tx1"/>
                </a:solidFill>
                <a:effectLst/>
                <a:latin typeface="+mn-lt"/>
                <a:ea typeface="+mn-ea"/>
                <a:cs typeface="+mn-cs"/>
              </a:rPr>
              <a:t>discountinued</a:t>
            </a:r>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For the customer,  a remanufactured part is 30-50% cheaper than a new alternative. This can have a wider benefit, as it provides an incentive to repair cars which otherwise might have been discarded because the cost of the repair was more than the value of the car</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savings from the production of a remanufactured part compared to a new part are as follows:</a:t>
            </a:r>
          </a:p>
          <a:p>
            <a:r>
              <a:rPr lang="en-GB" sz="1200" b="0" i="0" kern="1200" dirty="0" smtClean="0">
                <a:solidFill>
                  <a:schemeClr val="tx1"/>
                </a:solidFill>
                <a:effectLst/>
                <a:latin typeface="+mn-lt"/>
                <a:ea typeface="+mn-ea"/>
                <a:cs typeface="+mn-cs"/>
              </a:rPr>
              <a:t>80% less energy</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88% less water</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92% less chemical products</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70% less waster production</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 terms of raw materials, the </a:t>
            </a:r>
            <a:r>
              <a:rPr lang="en-GB" sz="1200" b="0" i="0" kern="1200" dirty="0" err="1" smtClean="0">
                <a:solidFill>
                  <a:schemeClr val="tx1"/>
                </a:solidFill>
                <a:effectLst/>
                <a:latin typeface="+mn-lt"/>
                <a:ea typeface="+mn-ea"/>
                <a:cs typeface="+mn-cs"/>
              </a:rPr>
              <a:t>Choisy</a:t>
            </a:r>
            <a:r>
              <a:rPr lang="en-GB" sz="1200" b="0" i="0" kern="1200" dirty="0" smtClean="0">
                <a:solidFill>
                  <a:schemeClr val="tx1"/>
                </a:solidFill>
                <a:effectLst/>
                <a:latin typeface="+mn-lt"/>
                <a:ea typeface="+mn-ea"/>
                <a:cs typeface="+mn-cs"/>
              </a:rPr>
              <a:t>-de-</a:t>
            </a:r>
            <a:r>
              <a:rPr lang="en-GB" sz="1200" b="0" i="0" kern="1200" dirty="0" err="1" smtClean="0">
                <a:solidFill>
                  <a:schemeClr val="tx1"/>
                </a:solidFill>
                <a:effectLst/>
                <a:latin typeface="+mn-lt"/>
                <a:ea typeface="+mn-ea"/>
                <a:cs typeface="+mn-cs"/>
              </a:rPr>
              <a:t>Roi</a:t>
            </a:r>
            <a:r>
              <a:rPr lang="en-GB" sz="1200" b="0" i="0" kern="1200" dirty="0" smtClean="0">
                <a:solidFill>
                  <a:schemeClr val="tx1"/>
                </a:solidFill>
                <a:effectLst/>
                <a:latin typeface="+mn-lt"/>
                <a:ea typeface="+mn-ea"/>
                <a:cs typeface="+mn-cs"/>
              </a:rPr>
              <a:t> factory does not send any waste to landfill:</a:t>
            </a:r>
          </a:p>
          <a:p>
            <a:r>
              <a:rPr lang="en-GB" sz="1200" b="0" i="0" kern="1200" dirty="0" smtClean="0">
                <a:solidFill>
                  <a:schemeClr val="tx1"/>
                </a:solidFill>
                <a:effectLst/>
                <a:latin typeface="+mn-lt"/>
                <a:ea typeface="+mn-ea"/>
                <a:cs typeface="+mn-cs"/>
              </a:rPr>
              <a:t>43% of the carcasses are re-usable</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48% are recycled in the company’s foundries to produce new parts</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The remaining 9% is vaporised in treatment centres meaning the entire process is waste-free.</a:t>
            </a: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CC9FC-2CD3-444F-81C3-CAF0FA9EDC63}" type="slidenum">
              <a:rPr lang="en-GB" smtClean="0"/>
              <a:pPr/>
              <a:t>20</a:t>
            </a:fld>
            <a:endParaRPr lang="en-GB"/>
          </a:p>
        </p:txBody>
      </p:sp>
    </p:spTree>
    <p:extLst>
      <p:ext uri="{BB962C8B-B14F-4D97-AF65-F5344CB8AC3E}">
        <p14:creationId xmlns:p14="http://schemas.microsoft.com/office/powerpoint/2010/main" val="10660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As</a:t>
            </a:r>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21</a:t>
            </a:fld>
            <a:endParaRPr lang="en-GB"/>
          </a:p>
        </p:txBody>
      </p:sp>
    </p:spTree>
    <p:extLst>
      <p:ext uri="{BB962C8B-B14F-4D97-AF65-F5344CB8AC3E}">
        <p14:creationId xmlns:p14="http://schemas.microsoft.com/office/powerpoint/2010/main" val="227154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5726A9-D807-4400-A35E-D08FC1C4135C}" type="slidenum">
              <a:rPr lang="en-GB" smtClean="0"/>
              <a:t>22</a:t>
            </a:fld>
            <a:endParaRPr lang="en-GB"/>
          </a:p>
        </p:txBody>
      </p:sp>
    </p:spTree>
    <p:extLst>
      <p:ext uri="{BB962C8B-B14F-4D97-AF65-F5344CB8AC3E}">
        <p14:creationId xmlns:p14="http://schemas.microsoft.com/office/powerpoint/2010/main" val="857211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23</a:t>
            </a:fld>
            <a:endParaRPr lang="en-GB"/>
          </a:p>
        </p:txBody>
      </p:sp>
    </p:spTree>
    <p:extLst>
      <p:ext uri="{BB962C8B-B14F-4D97-AF65-F5344CB8AC3E}">
        <p14:creationId xmlns:p14="http://schemas.microsoft.com/office/powerpoint/2010/main" val="391193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a:t>
            </a:fld>
            <a:endParaRPr lang="en-GB"/>
          </a:p>
        </p:txBody>
      </p:sp>
    </p:spTree>
    <p:extLst>
      <p:ext uri="{BB962C8B-B14F-4D97-AF65-F5344CB8AC3E}">
        <p14:creationId xmlns:p14="http://schemas.microsoft.com/office/powerpoint/2010/main" val="69116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3</a:t>
            </a:fld>
            <a:endParaRPr lang="en-GB"/>
          </a:p>
        </p:txBody>
      </p:sp>
    </p:spTree>
    <p:extLst>
      <p:ext uri="{BB962C8B-B14F-4D97-AF65-F5344CB8AC3E}">
        <p14:creationId xmlns:p14="http://schemas.microsoft.com/office/powerpoint/2010/main" val="191684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7</a:t>
            </a:fld>
            <a:endParaRPr lang="en-GB"/>
          </a:p>
        </p:txBody>
      </p:sp>
    </p:spTree>
    <p:extLst>
      <p:ext uri="{BB962C8B-B14F-4D97-AF65-F5344CB8AC3E}">
        <p14:creationId xmlns:p14="http://schemas.microsoft.com/office/powerpoint/2010/main" val="2464095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“Adaptation is enhanced when the organisation (individuals and communities of stakeholders) finds it easier to let go of the old and embrace the new. For example, geese when they fly in a V-formation rotate leadership to ensure that at any given point in the journey, it is always fit for purpose”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Current examples</a:t>
            </a:r>
            <a:r>
              <a:rPr lang="en-GB" sz="1200" b="0" i="0" kern="1200" baseline="0" dirty="0" smtClean="0">
                <a:solidFill>
                  <a:schemeClr val="tx1"/>
                </a:solidFill>
                <a:effectLst/>
                <a:latin typeface="+mn-lt"/>
                <a:ea typeface="+mn-ea"/>
                <a:cs typeface="+mn-cs"/>
              </a:rPr>
              <a:t> are supermarkets, who managed to adapt to changes in transport by creating out of town retail parks, but have found it harder to adapt to the new consumer pattern of buying smaller amounts more frequently. Tesco has had difficulties adapting from the first model to the second and </a:t>
            </a:r>
            <a:r>
              <a:rPr lang="en-GB" sz="1200" b="0" i="0" kern="1200" baseline="0" dirty="0" err="1" smtClean="0">
                <a:solidFill>
                  <a:schemeClr val="tx1"/>
                </a:solidFill>
                <a:effectLst/>
                <a:latin typeface="+mn-lt"/>
                <a:ea typeface="+mn-ea"/>
                <a:cs typeface="+mn-cs"/>
              </a:rPr>
              <a:t>overexpanded</a:t>
            </a:r>
            <a:r>
              <a:rPr lang="en-GB" sz="1200" b="0" i="0" kern="1200" baseline="0" dirty="0" smtClean="0">
                <a:solidFill>
                  <a:schemeClr val="tx1"/>
                </a:solidFill>
                <a:effectLst/>
                <a:latin typeface="+mn-lt"/>
                <a:ea typeface="+mn-ea"/>
                <a:cs typeface="+mn-cs"/>
              </a:rPr>
              <a:t> by both trying to build too many large supermarkets and buying up extra types of businesses, like restaurants, which it planned to add into these large supermarket</a:t>
            </a: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CC9FC-2CD3-444F-81C3-CAF0FA9EDC63}" type="slidenum">
              <a:rPr lang="en-GB" smtClean="0"/>
              <a:pPr/>
              <a:t>8</a:t>
            </a:fld>
            <a:endParaRPr lang="en-GB"/>
          </a:p>
        </p:txBody>
      </p:sp>
    </p:spTree>
    <p:extLst>
      <p:ext uri="{BB962C8B-B14F-4D97-AF65-F5344CB8AC3E}">
        <p14:creationId xmlns:p14="http://schemas.microsoft.com/office/powerpoint/2010/main" val="128326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None/>
            </a:pPr>
            <a:endParaRPr lang="en-GB" dirty="0" smtClean="0"/>
          </a:p>
          <a:p>
            <a:pPr marL="0" indent="0">
              <a:buNone/>
            </a:pPr>
            <a:r>
              <a:rPr lang="en-GB" dirty="0" smtClean="0"/>
              <a:t>The biologist</a:t>
            </a:r>
            <a:r>
              <a:rPr lang="en-GB" baseline="0" dirty="0" smtClean="0"/>
              <a:t> Thomas </a:t>
            </a:r>
            <a:r>
              <a:rPr lang="en-GB" baseline="0" dirty="0" err="1" smtClean="0"/>
              <a:t>Sweely</a:t>
            </a:r>
            <a:r>
              <a:rPr lang="en-GB" baseline="0" dirty="0" smtClean="0"/>
              <a:t> who studied decision making in bees also drew some lessons for modern business and politics</a:t>
            </a:r>
            <a:endParaRPr lang="en-GB" dirty="0" smtClean="0"/>
          </a:p>
          <a:p>
            <a:pPr marL="0" indent="0">
              <a:buNone/>
            </a:pPr>
            <a:endParaRPr lang="en-GB" dirty="0" smtClean="0"/>
          </a:p>
          <a:p>
            <a:pPr marL="0" indent="0">
              <a:buNone/>
            </a:pPr>
            <a:r>
              <a:rPr lang="en-GB" dirty="0" smtClean="0"/>
              <a:t>1. Compose the decision making group of individuals with shared interests and mutual respect</a:t>
            </a:r>
          </a:p>
          <a:p>
            <a:pPr marL="0" indent="0">
              <a:buNone/>
            </a:pPr>
            <a:r>
              <a:rPr lang="en-GB" dirty="0" smtClean="0"/>
              <a:t>-remind people that the overarching goal is to make decisions that benefit everyone</a:t>
            </a:r>
          </a:p>
          <a:p>
            <a:pPr marL="0" indent="0">
              <a:buNone/>
            </a:pPr>
            <a:r>
              <a:rPr lang="en-GB" dirty="0" smtClean="0"/>
              <a:t>-use a moderator at meetings, who people address their comments to. This can avoid things becoming</a:t>
            </a:r>
            <a:r>
              <a:rPr lang="en-GB" baseline="0" dirty="0" smtClean="0"/>
              <a:t> too personal</a:t>
            </a:r>
          </a:p>
          <a:p>
            <a:pPr marL="0" indent="0">
              <a:buNone/>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2. Allow open inquiry</a:t>
            </a:r>
          </a:p>
          <a:p>
            <a:r>
              <a:rPr lang="en-GB" dirty="0" smtClean="0"/>
              <a:t>-the honeybees</a:t>
            </a:r>
            <a:r>
              <a:rPr lang="en-GB" baseline="0" dirty="0" smtClean="0"/>
              <a:t> make their decision without the Queen serving as a leader. This can be difficult to exactly replicate in business but one option is for the head of the business to avoid expressing a strong preference for any of the ideas under debate. This avoids the issue of ‘trying to please the leader’ . If the issue is particularly tricky, allow people some time to consider it before a meeting. In smaller meetings, ask everyone present if they have something to add.</a:t>
            </a:r>
          </a:p>
          <a:p>
            <a:r>
              <a:rPr lang="en-GB" baseline="0" dirty="0" smtClean="0"/>
              <a:t>In larger meetings introduce rules so that no one individual can dominate discussion. For example at town meetings in America ‘no one may speak more than twice on a particular issue until everyone who wants to speak on the issue has had an opportunity to do so once’</a:t>
            </a:r>
          </a:p>
          <a:p>
            <a:endParaRPr lang="en-GB" baseline="0" dirty="0" smtClean="0"/>
          </a:p>
          <a:p>
            <a:pPr marL="228600" indent="-228600">
              <a:buAutoNum type="arabicPeriod" startAt="3"/>
            </a:pPr>
            <a:r>
              <a:rPr lang="en-GB" baseline="0" dirty="0" smtClean="0"/>
              <a:t>Aggregate the group’s knowledge through debate – each scout bee ‘decides whether to advertise and, if so, how strongly, based on her own independent evaluation of the site. No scout bee… will blindly follow another scout’s opinion by dancing for a site that she has not inspected. This avoids situations such as those occurred in the ‘stock market bubble in the late 1990s, when investors bought stocks in telecommunication and technology companies based on watching what others were buying – the ‘conventional wisdom’ –rather than on checking carefully for themselves the fundamentals of those companies’</a:t>
            </a:r>
          </a:p>
          <a:p>
            <a:pPr marL="228600" indent="-228600">
              <a:buAutoNum type="arabicPeriod" startAt="3"/>
            </a:pPr>
            <a:endParaRPr lang="en-GB"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r>
              <a:rPr lang="en-GB" baseline="0" dirty="0" smtClean="0"/>
              <a:t>Use </a:t>
            </a:r>
            <a:r>
              <a:rPr lang="en-GB" dirty="0" smtClean="0"/>
              <a:t>quorum responses for cohesion, accuracy and speed – consider taking secret</a:t>
            </a:r>
            <a:r>
              <a:rPr lang="en-GB" baseline="0" dirty="0" smtClean="0"/>
              <a:t> ballots during a decision making process/meeting to establish how far a group is towards consensus. ‘If  a poll reveals that we are far from unanimity, then we all know that further careful debate is needed for everyone to become of one mind. But if a poll reveals that we are close to agreement, the few people supporting the minority decision usually will realize that a collective decision has essentially been reached, that prolonging debate is pointless and that it is best to switch to the majority consensus to build the needed consensus’</a:t>
            </a:r>
            <a:endParaRPr lang="en-GB" dirty="0" smtClean="0"/>
          </a:p>
          <a:p>
            <a:pPr marL="228600" indent="-228600">
              <a:buAutoNum type="arabicPeriod" startAt="3"/>
            </a:pPr>
            <a:endParaRPr lang="en-GB" baseline="0" dirty="0" smtClean="0"/>
          </a:p>
          <a:p>
            <a:pPr marL="228600" indent="-228600">
              <a:buAutoNum type="arabicPeriod" startAt="3"/>
            </a:pPr>
            <a:endParaRPr lang="en-GB" baseline="0" dirty="0" smtClean="0"/>
          </a:p>
          <a:p>
            <a:pPr marL="228600" indent="-228600">
              <a:buAutoNum type="arabicPeriod" startAt="3"/>
            </a:pPr>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10</a:t>
            </a:fld>
            <a:endParaRPr lang="en-GB"/>
          </a:p>
        </p:txBody>
      </p:sp>
    </p:spTree>
    <p:extLst>
      <p:ext uri="{BB962C8B-B14F-4D97-AF65-F5344CB8AC3E}">
        <p14:creationId xmlns:p14="http://schemas.microsoft.com/office/powerpoint/2010/main" val="116253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12</a:t>
            </a:fld>
            <a:endParaRPr lang="en-GB"/>
          </a:p>
        </p:txBody>
      </p:sp>
    </p:spTree>
    <p:extLst>
      <p:ext uri="{BB962C8B-B14F-4D97-AF65-F5344CB8AC3E}">
        <p14:creationId xmlns:p14="http://schemas.microsoft.com/office/powerpoint/2010/main" val="18175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13</a:t>
            </a:fld>
            <a:endParaRPr lang="en-GB"/>
          </a:p>
        </p:txBody>
      </p:sp>
    </p:spTree>
    <p:extLst>
      <p:ext uri="{BB962C8B-B14F-4D97-AF65-F5344CB8AC3E}">
        <p14:creationId xmlns:p14="http://schemas.microsoft.com/office/powerpoint/2010/main" val="3191373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14</a:t>
            </a:fld>
            <a:endParaRPr lang="en-GB"/>
          </a:p>
        </p:txBody>
      </p:sp>
    </p:spTree>
    <p:extLst>
      <p:ext uri="{BB962C8B-B14F-4D97-AF65-F5344CB8AC3E}">
        <p14:creationId xmlns:p14="http://schemas.microsoft.com/office/powerpoint/2010/main" val="3048785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4B2E7E-8C16-4BBC-B64F-2ED8F627FF6B}" type="datetime1">
              <a:rPr lang="en-US" smtClean="0"/>
              <a:t>2/21/2018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81423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B0DF05-BA7A-451F-B0FE-6ECD297E3A6A}" type="datetime1">
              <a:rPr lang="en-US" smtClean="0"/>
              <a:t>2/21/2018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140711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51FDB8-05FA-4EA3-8039-5C159B56A46D}" type="datetime1">
              <a:rPr lang="en-US" smtClean="0"/>
              <a:t>2/21/2018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5353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C1BF1A-A719-4B29-A61A-50B0649B99A3}" type="datetime1">
              <a:rPr lang="en-US" smtClean="0"/>
              <a:t>2/21/2018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14934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79E1DA-FAEB-46B8-93A9-C7EF34EE2F62}" type="datetime1">
              <a:rPr lang="en-US" smtClean="0"/>
              <a:t>2/21/2018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363356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BAAD92-68F9-4D8A-AD4D-31B1CD529D84}" type="datetime1">
              <a:rPr lang="en-US" smtClean="0"/>
              <a:t>2/21/2018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62065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37330C-84D7-4912-B5CD-0465A3F373AF}" type="datetime1">
              <a:rPr lang="en-US" smtClean="0"/>
              <a:t>2/21/2018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319755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F99D5E1-AB7D-40E0-A0AB-B9EA7564DB28}" type="datetime1">
              <a:rPr lang="en-US" smtClean="0"/>
              <a:t>2/21/2018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195844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7C893-E2C0-4A76-83F7-38256E84D90F}" type="datetime1">
              <a:rPr lang="en-US" smtClean="0"/>
              <a:t>2/21/2018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45440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7E237-9754-4F42-9E7F-0E8B826F9977}" type="datetime1">
              <a:rPr lang="en-US" smtClean="0"/>
              <a:t>2/21/2018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91673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20DB1-887D-4974-8A04-E52197A81395}" type="datetime1">
              <a:rPr lang="en-US" smtClean="0"/>
              <a:t>2/21/2018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57783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FF7BE9-26DC-4342-9242-4CC5111389F6}" type="datetime1">
              <a:rPr lang="en-US" smtClean="0"/>
              <a:t>2/21/2018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DCEAB4-4836-47A4-A5EC-87FF65D4C0C4}" type="slidenum">
              <a:rPr lang="en-GB" smtClean="0"/>
              <a:pPr/>
              <a:t>‹#›</a:t>
            </a:fld>
            <a:endParaRPr lang="en-GB"/>
          </a:p>
        </p:txBody>
      </p:sp>
    </p:spTree>
    <p:extLst>
      <p:ext uri="{BB962C8B-B14F-4D97-AF65-F5344CB8AC3E}">
        <p14:creationId xmlns:p14="http://schemas.microsoft.com/office/powerpoint/2010/main" val="3614514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hyperlink" Target="https://www.wmf.org/project/new-gourna-villag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ellenmacarthurfoundation.org/circular-economy/overview/concep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Nature: Inspiration for products and processes</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GB" sz="3600" b="1" dirty="0" smtClean="0"/>
              <a:t>Implications for Business </a:t>
            </a:r>
            <a:endParaRPr lang="en-GB" sz="3600" b="1" dirty="0"/>
          </a:p>
        </p:txBody>
      </p:sp>
      <p:sp>
        <p:nvSpPr>
          <p:cNvPr id="4" name="Content Placeholder 3"/>
          <p:cNvSpPr>
            <a:spLocks noGrp="1"/>
          </p:cNvSpPr>
          <p:nvPr>
            <p:ph idx="1"/>
          </p:nvPr>
        </p:nvSpPr>
        <p:spPr/>
        <p:txBody>
          <a:bodyPr/>
          <a:lstStyle/>
          <a:p>
            <a:pPr marL="0" indent="0">
              <a:lnSpc>
                <a:spcPct val="100000"/>
              </a:lnSpc>
              <a:spcBef>
                <a:spcPts val="200"/>
              </a:spcBef>
              <a:spcAft>
                <a:spcPts val="200"/>
              </a:spcAft>
              <a:buNone/>
            </a:pPr>
            <a:r>
              <a:rPr lang="en-GB" dirty="0" smtClean="0"/>
              <a:t>1. Compose the decision making group of individuals with shared interests and mutual respect</a:t>
            </a:r>
          </a:p>
          <a:p>
            <a:pPr marL="0" indent="0">
              <a:lnSpc>
                <a:spcPct val="100000"/>
              </a:lnSpc>
              <a:spcBef>
                <a:spcPts val="200"/>
              </a:spcBef>
              <a:spcAft>
                <a:spcPts val="200"/>
              </a:spcAft>
              <a:buNone/>
            </a:pPr>
            <a:r>
              <a:rPr lang="en-GB" dirty="0" smtClean="0"/>
              <a:t>2. Allow open inquiry and consider diverse solutions to the problem</a:t>
            </a:r>
          </a:p>
          <a:p>
            <a:pPr marL="0" indent="0">
              <a:lnSpc>
                <a:spcPct val="100000"/>
              </a:lnSpc>
              <a:spcBef>
                <a:spcPts val="200"/>
              </a:spcBef>
              <a:spcAft>
                <a:spcPts val="200"/>
              </a:spcAft>
              <a:buNone/>
            </a:pPr>
            <a:r>
              <a:rPr lang="en-GB" dirty="0" smtClean="0"/>
              <a:t>3. Aggregate the group’s knowledge through debate</a:t>
            </a:r>
          </a:p>
          <a:p>
            <a:pPr marL="0" indent="0">
              <a:lnSpc>
                <a:spcPct val="100000"/>
              </a:lnSpc>
              <a:spcBef>
                <a:spcPts val="200"/>
              </a:spcBef>
              <a:spcAft>
                <a:spcPts val="200"/>
              </a:spcAft>
              <a:buNone/>
            </a:pPr>
            <a:r>
              <a:rPr lang="en-GB" dirty="0" smtClean="0"/>
              <a:t>4.  Use quorum responses for cohesion, accuracy and speed</a:t>
            </a:r>
          </a:p>
          <a:p>
            <a:pPr marL="0" indent="0">
              <a:buNone/>
            </a:pPr>
            <a:endParaRPr lang="en-GB" dirty="0"/>
          </a:p>
          <a:p>
            <a:pPr marL="0" indent="0">
              <a:buNone/>
            </a:pPr>
            <a:endParaRPr lang="en-GB" dirty="0" smtClean="0"/>
          </a:p>
        </p:txBody>
      </p:sp>
      <p:sp>
        <p:nvSpPr>
          <p:cNvPr id="2" name="Slide Number Placeholder 1"/>
          <p:cNvSpPr>
            <a:spLocks noGrp="1"/>
          </p:cNvSpPr>
          <p:nvPr>
            <p:ph type="sldNum" sz="quarter" idx="12"/>
          </p:nvPr>
        </p:nvSpPr>
        <p:spPr/>
        <p:txBody>
          <a:bodyPr/>
          <a:lstStyle/>
          <a:p>
            <a:fld id="{43DCEAB4-4836-47A4-A5EC-87FF65D4C0C4}" type="slidenum">
              <a:rPr lang="en-GB" smtClean="0"/>
              <a:pPr/>
              <a:t>10</a:t>
            </a:fld>
            <a:endParaRPr lang="en-GB"/>
          </a:p>
        </p:txBody>
      </p:sp>
      <p:sp>
        <p:nvSpPr>
          <p:cNvPr id="5" name="AutoShape 2" descr="Image result for bee swar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p:cNvPicPr>
            <a:picLocks noChangeAspect="1"/>
          </p:cNvPicPr>
          <p:nvPr/>
        </p:nvPicPr>
        <p:blipFill>
          <a:blip r:embed="rId3"/>
          <a:stretch>
            <a:fillRect/>
          </a:stretch>
        </p:blipFill>
        <p:spPr>
          <a:xfrm>
            <a:off x="2469810" y="3910542"/>
            <a:ext cx="4204379" cy="2797823"/>
          </a:xfrm>
          <a:prstGeom prst="rect">
            <a:avLst/>
          </a:prstGeom>
        </p:spPr>
      </p:pic>
    </p:spTree>
    <p:extLst>
      <p:ext uri="{BB962C8B-B14F-4D97-AF65-F5344CB8AC3E}">
        <p14:creationId xmlns:p14="http://schemas.microsoft.com/office/powerpoint/2010/main" val="2273583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Nature as a product</a:t>
            </a:r>
            <a:endParaRPr lang="en-GB" b="1" dirty="0"/>
          </a:p>
        </p:txBody>
      </p:sp>
      <p:sp>
        <p:nvSpPr>
          <p:cNvPr id="6" name="Text Placeholder 5"/>
          <p:cNvSpPr>
            <a:spLocks noGrp="1"/>
          </p:cNvSpPr>
          <p:nvPr>
            <p:ph type="body" idx="1"/>
          </p:nvPr>
        </p:nvSpPr>
        <p:spPr/>
        <p:txBody>
          <a:bodyPr/>
          <a:lstStyle/>
          <a:p>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11</a:t>
            </a:fld>
            <a:endParaRPr lang="en-GB"/>
          </a:p>
        </p:txBody>
      </p:sp>
    </p:spTree>
    <p:extLst>
      <p:ext uri="{BB962C8B-B14F-4D97-AF65-F5344CB8AC3E}">
        <p14:creationId xmlns:p14="http://schemas.microsoft.com/office/powerpoint/2010/main" val="139125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Wind Power</a:t>
            </a:r>
            <a:endParaRPr lang="en-GB" b="1" dirty="0"/>
          </a:p>
        </p:txBody>
      </p:sp>
      <p:sp>
        <p:nvSpPr>
          <p:cNvPr id="3" name="Content Placeholder 2"/>
          <p:cNvSpPr>
            <a:spLocks noGrp="1"/>
          </p:cNvSpPr>
          <p:nvPr>
            <p:ph idx="1"/>
          </p:nvPr>
        </p:nvSpPr>
        <p:spPr/>
        <p:txBody>
          <a:bodyPr/>
          <a:lstStyle/>
          <a:p>
            <a:r>
              <a:rPr lang="en-GB" dirty="0"/>
              <a:t> </a:t>
            </a:r>
            <a:r>
              <a:rPr lang="en-GB" dirty="0" smtClean="0"/>
              <a:t>Business opportunity: coal and petroleum not available all locations</a:t>
            </a:r>
          </a:p>
          <a:p>
            <a:r>
              <a:rPr lang="en-GB" dirty="0" smtClean="0"/>
              <a:t>Solutions</a:t>
            </a:r>
          </a:p>
          <a:p>
            <a:pPr marL="0" indent="0">
              <a:buNone/>
            </a:pPr>
            <a:r>
              <a:rPr lang="en-GB" dirty="0" smtClean="0"/>
              <a:t>1.1850s windmills used in central US to power drawing of water for steam locomotives of transcontinental railways</a:t>
            </a:r>
          </a:p>
          <a:p>
            <a:pPr marL="0" indent="0">
              <a:buNone/>
            </a:pPr>
            <a:r>
              <a:rPr lang="en-GB" dirty="0" smtClean="0"/>
              <a:t>2.1920s creation of more efficient 3 blade propellers to power rural farms that were off-grid and far from other fuel sources</a:t>
            </a:r>
          </a:p>
          <a:p>
            <a:pPr marL="0" indent="0">
              <a:buNone/>
            </a:pPr>
            <a:r>
              <a:rPr lang="en-GB" dirty="0" smtClean="0"/>
              <a:t>-Inspiration was airplane propellers and experiments with WWI surplus army equipment</a:t>
            </a:r>
          </a:p>
          <a:p>
            <a:pPr marL="0" indent="0">
              <a:buNone/>
            </a:pPr>
            <a:r>
              <a:rPr lang="en-GB" dirty="0" smtClean="0"/>
              <a:t>-Capital for Jacobs Wind Energy came from local farms</a:t>
            </a:r>
          </a:p>
          <a:p>
            <a:pPr marL="0" indent="0">
              <a:buNone/>
            </a:pPr>
            <a:r>
              <a:rPr lang="en-GB" dirty="0" smtClean="0"/>
              <a:t>-Lit-up farm at night attracted customers</a:t>
            </a:r>
          </a:p>
          <a:p>
            <a:pPr marL="0" indent="0">
              <a:buNone/>
            </a:pPr>
            <a:r>
              <a:rPr lang="en-GB" dirty="0" smtClean="0"/>
              <a:t>-by 1950s 50,000 wind plants built but company went bankrupt as more farms were added to grid</a:t>
            </a:r>
          </a:p>
        </p:txBody>
      </p:sp>
      <p:sp>
        <p:nvSpPr>
          <p:cNvPr id="4" name="Slide Number Placeholder 3"/>
          <p:cNvSpPr>
            <a:spLocks noGrp="1"/>
          </p:cNvSpPr>
          <p:nvPr>
            <p:ph type="sldNum" sz="quarter" idx="12"/>
          </p:nvPr>
        </p:nvSpPr>
        <p:spPr/>
        <p:txBody>
          <a:bodyPr/>
          <a:lstStyle/>
          <a:p>
            <a:fld id="{43DCEAB4-4836-47A4-A5EC-87FF65D4C0C4}" type="slidenum">
              <a:rPr lang="en-GB" smtClean="0"/>
              <a:pPr/>
              <a:t>12</a:t>
            </a:fld>
            <a:endParaRPr lang="en-GB"/>
          </a:p>
        </p:txBody>
      </p:sp>
    </p:spTree>
    <p:extLst>
      <p:ext uri="{BB962C8B-B14F-4D97-AF65-F5344CB8AC3E}">
        <p14:creationId xmlns:p14="http://schemas.microsoft.com/office/powerpoint/2010/main" val="190581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Solar Power</a:t>
            </a:r>
            <a:endParaRPr lang="en-GB" b="1" dirty="0"/>
          </a:p>
        </p:txBody>
      </p:sp>
      <p:sp>
        <p:nvSpPr>
          <p:cNvPr id="3" name="Content Placeholder 2"/>
          <p:cNvSpPr>
            <a:spLocks noGrp="1"/>
          </p:cNvSpPr>
          <p:nvPr>
            <p:ph idx="1"/>
          </p:nvPr>
        </p:nvSpPr>
        <p:spPr/>
        <p:txBody>
          <a:bodyPr>
            <a:normAutofit fontScale="92500" lnSpcReduction="20000"/>
          </a:bodyPr>
          <a:lstStyle/>
          <a:p>
            <a:r>
              <a:rPr lang="en-GB" dirty="0"/>
              <a:t>Business opportunity: coal and petroleum not available all </a:t>
            </a:r>
            <a:r>
              <a:rPr lang="en-GB" dirty="0" smtClean="0"/>
              <a:t>locations; space exploration</a:t>
            </a:r>
          </a:p>
          <a:p>
            <a:r>
              <a:rPr lang="en-GB" dirty="0" smtClean="0"/>
              <a:t>Solution</a:t>
            </a:r>
          </a:p>
          <a:p>
            <a:pPr marL="0" indent="0">
              <a:buNone/>
            </a:pPr>
            <a:r>
              <a:rPr lang="en-GB" dirty="0" smtClean="0"/>
              <a:t>-1890s use sun in locations with lots of sun (e.g. California) but no oil </a:t>
            </a:r>
          </a:p>
          <a:p>
            <a:pPr marL="0" indent="0">
              <a:buNone/>
            </a:pPr>
            <a:r>
              <a:rPr lang="en-GB" dirty="0" smtClean="0"/>
              <a:t>-1892 Aubrey </a:t>
            </a:r>
            <a:r>
              <a:rPr lang="en-GB" dirty="0" err="1" smtClean="0"/>
              <a:t>Eneas</a:t>
            </a:r>
            <a:r>
              <a:rPr lang="en-GB" dirty="0" smtClean="0"/>
              <a:t> founded the Solar Motor Company of Boston, creates solar powered engines for agricultural irrigation</a:t>
            </a:r>
          </a:p>
          <a:p>
            <a:pPr marL="0" indent="0">
              <a:buNone/>
            </a:pPr>
            <a:r>
              <a:rPr lang="en-GB" dirty="0" smtClean="0"/>
              <a:t>-1907 Frank Shuman creates improved engine design; small pilot to attract investors</a:t>
            </a:r>
          </a:p>
          <a:p>
            <a:pPr marL="0" indent="0">
              <a:buNone/>
            </a:pPr>
            <a:r>
              <a:rPr lang="en-GB" dirty="0"/>
              <a:t> </a:t>
            </a:r>
            <a:r>
              <a:rPr lang="en-GB" dirty="0" smtClean="0"/>
              <a:t>-1911 Shuman founded </a:t>
            </a:r>
            <a:r>
              <a:rPr lang="en-GB" dirty="0"/>
              <a:t>Sun Power Company </a:t>
            </a:r>
            <a:r>
              <a:rPr lang="en-GB" dirty="0" smtClean="0"/>
              <a:t>and creates solar powered irrigation plant in Egypt (lot of sun, no coal)</a:t>
            </a:r>
          </a:p>
          <a:p>
            <a:pPr marL="0" indent="0">
              <a:buNone/>
            </a:pPr>
            <a:r>
              <a:rPr lang="en-GB" dirty="0" smtClean="0"/>
              <a:t>-1914 WWI forces staff to leave Egypt; plant broken up for parts</a:t>
            </a:r>
          </a:p>
          <a:p>
            <a:pPr marL="0" indent="0">
              <a:buNone/>
            </a:pPr>
            <a:r>
              <a:rPr lang="en-GB" dirty="0" smtClean="0"/>
              <a:t>-1918 Shuman dies; price of fossil fuels drops</a:t>
            </a:r>
          </a:p>
          <a:p>
            <a:pPr marL="0" indent="0">
              <a:buNone/>
            </a:pPr>
            <a:r>
              <a:rPr lang="en-GB" dirty="0" smtClean="0"/>
              <a:t>-1950s interest from US space programme to use solar power for its satellites; invention of photovoltaic cell </a:t>
            </a:r>
          </a:p>
          <a:p>
            <a:pPr marL="0" indent="0">
              <a:buNone/>
            </a:pPr>
            <a:r>
              <a:rPr lang="en-GB" dirty="0" smtClean="0"/>
              <a:t>-However until recently costs were too high to put technology to wider use, so few new entrants to the field</a:t>
            </a:r>
          </a:p>
          <a:p>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13</a:t>
            </a:fld>
            <a:endParaRPr lang="en-GB"/>
          </a:p>
        </p:txBody>
      </p:sp>
    </p:spTree>
    <p:extLst>
      <p:ext uri="{BB962C8B-B14F-4D97-AF65-F5344CB8AC3E}">
        <p14:creationId xmlns:p14="http://schemas.microsoft.com/office/powerpoint/2010/main" val="76815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3600" b="1" dirty="0" err="1" smtClean="0"/>
              <a:t>Eneas’s</a:t>
            </a:r>
            <a:r>
              <a:rPr lang="en-GB" sz="3600" b="1" dirty="0" smtClean="0"/>
              <a:t> Solar Collector and Photovoltaic Cells on a Satellite </a:t>
            </a:r>
            <a:endParaRPr lang="en-GB" sz="3600"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14</a:t>
            </a:fld>
            <a:endParaRPr lang="en-GB"/>
          </a:p>
        </p:txBody>
      </p:sp>
      <p:pic>
        <p:nvPicPr>
          <p:cNvPr id="2050" name="Picture 2" descr="Popular Science (left) featured Aubrey Eneas' massive solar reflector on its cover in 1934, more than 30 years after it awed visitors at the Cawston Ostrich Farm (right). "/>
          <p:cNvPicPr>
            <a:picLocks noChangeAspect="1" noChangeArrowheads="1"/>
          </p:cNvPicPr>
          <p:nvPr/>
        </p:nvPicPr>
        <p:blipFill rotWithShape="1">
          <a:blip r:embed="rId3">
            <a:extLst>
              <a:ext uri="{28A0092B-C50C-407E-A947-70E740481C1C}">
                <a14:useLocalDpi xmlns:a14="http://schemas.microsoft.com/office/drawing/2010/main" val="0"/>
              </a:ext>
            </a:extLst>
          </a:blip>
          <a:srcRect t="-153" r="46662"/>
          <a:stretch/>
        </p:blipFill>
        <p:spPr bwMode="auto">
          <a:xfrm>
            <a:off x="395536" y="1690689"/>
            <a:ext cx="3685780" cy="49599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plorer 6 paddles u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276872"/>
            <a:ext cx="4514942" cy="288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6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smtClean="0"/>
              <a:t>Architecture</a:t>
            </a:r>
            <a:endParaRPr lang="en-GB" sz="3600" b="1" dirty="0"/>
          </a:p>
        </p:txBody>
      </p:sp>
      <p:sp>
        <p:nvSpPr>
          <p:cNvPr id="3" name="Content Placeholder 2"/>
          <p:cNvSpPr>
            <a:spLocks noGrp="1"/>
          </p:cNvSpPr>
          <p:nvPr>
            <p:ph idx="1"/>
          </p:nvPr>
        </p:nvSpPr>
        <p:spPr/>
        <p:txBody>
          <a:bodyPr/>
          <a:lstStyle/>
          <a:p>
            <a:r>
              <a:rPr lang="en-GB" dirty="0" smtClean="0"/>
              <a:t>Problem: How to make buildings that were energy efficient </a:t>
            </a:r>
          </a:p>
          <a:p>
            <a:r>
              <a:rPr lang="en-GB" dirty="0" smtClean="0"/>
              <a:t>Solutions</a:t>
            </a:r>
          </a:p>
          <a:p>
            <a:pPr marL="457200" indent="-457200">
              <a:buAutoNum type="arabicPeriod"/>
            </a:pPr>
            <a:r>
              <a:rPr lang="en-GB" dirty="0" smtClean="0"/>
              <a:t>Frank Lloyd Wright: 1943 Solar Hemicycle Houses which make the greatest use of the sun’s path so house well-lit in day</a:t>
            </a:r>
          </a:p>
          <a:p>
            <a:pPr marL="457200" indent="-457200">
              <a:buAutoNum type="arabicPeriod"/>
            </a:pPr>
            <a:r>
              <a:rPr lang="en-GB" dirty="0" smtClean="0"/>
              <a:t>Victor and Aldar </a:t>
            </a:r>
            <a:r>
              <a:rPr lang="en-GB" dirty="0" err="1" smtClean="0"/>
              <a:t>Olgyay</a:t>
            </a:r>
            <a:r>
              <a:rPr lang="en-GB" dirty="0" smtClean="0"/>
              <a:t> 1950s-1970s: ‘each climate region demanded different forms’; importance of thinking about the thermal effects of different materials, wind direction </a:t>
            </a:r>
            <a:r>
              <a:rPr lang="en-GB" dirty="0" err="1" smtClean="0"/>
              <a:t>etc</a:t>
            </a:r>
            <a:endParaRPr lang="en-GB" dirty="0" smtClean="0"/>
          </a:p>
          <a:p>
            <a:pPr marL="457200" indent="-457200">
              <a:buAutoNum type="arabicPeriod"/>
            </a:pPr>
            <a:r>
              <a:rPr lang="en-GB" dirty="0" smtClean="0"/>
              <a:t>Hassan </a:t>
            </a:r>
            <a:r>
              <a:rPr lang="en-GB" dirty="0" err="1" smtClean="0"/>
              <a:t>Fathy</a:t>
            </a:r>
            <a:r>
              <a:rPr lang="en-GB" dirty="0" smtClean="0"/>
              <a:t> 1930s-1940s: use of traditional materials and techniques </a:t>
            </a:r>
            <a:r>
              <a:rPr lang="en-GB" dirty="0" smtClean="0">
                <a:hlinkClick r:id="rId3"/>
              </a:rPr>
              <a:t>https://www.wmf.org/project/new-gourna-village</a:t>
            </a:r>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15</a:t>
            </a:fld>
            <a:endParaRPr lang="en-GB"/>
          </a:p>
        </p:txBody>
      </p:sp>
    </p:spTree>
    <p:extLst>
      <p:ext uri="{BB962C8B-B14F-4D97-AF65-F5344CB8AC3E}">
        <p14:creationId xmlns:p14="http://schemas.microsoft.com/office/powerpoint/2010/main" val="283678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b="1" dirty="0" smtClean="0"/>
              <a:t>The Second Jacobs House, Wisconsin </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16</a:t>
            </a:fld>
            <a:endParaRPr lang="en-GB"/>
          </a:p>
        </p:txBody>
      </p:sp>
      <p:pic>
        <p:nvPicPr>
          <p:cNvPr id="5" name="Picture 4" descr="image of page 121"/>
          <p:cNvPicPr>
            <a:picLocks noChangeAspect="1" noChangeArrowheads="1"/>
          </p:cNvPicPr>
          <p:nvPr/>
        </p:nvPicPr>
        <p:blipFill rotWithShape="1">
          <a:blip r:embed="rId2">
            <a:extLst>
              <a:ext uri="{28A0092B-C50C-407E-A947-70E740481C1C}">
                <a14:useLocalDpi xmlns:a14="http://schemas.microsoft.com/office/drawing/2010/main" val="0"/>
              </a:ext>
            </a:extLst>
          </a:blip>
          <a:srcRect r="4538" b="65363"/>
          <a:stretch/>
        </p:blipFill>
        <p:spPr bwMode="auto">
          <a:xfrm>
            <a:off x="0" y="1196752"/>
            <a:ext cx="9126920" cy="45115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3568" y="5877272"/>
            <a:ext cx="3960440" cy="738664"/>
          </a:xfrm>
          <a:prstGeom prst="rect">
            <a:avLst/>
          </a:prstGeom>
          <a:noFill/>
        </p:spPr>
        <p:txBody>
          <a:bodyPr wrap="square" rtlCol="0">
            <a:spAutoFit/>
          </a:bodyPr>
          <a:lstStyle/>
          <a:p>
            <a:r>
              <a:rPr lang="en-GB" sz="1200" dirty="0" smtClean="0"/>
              <a:t>Source: </a:t>
            </a:r>
            <a:r>
              <a:rPr lang="en-GB" sz="1200" i="1" dirty="0"/>
              <a:t>Built in USA: post-war architecture</a:t>
            </a:r>
            <a:r>
              <a:rPr lang="en-GB" sz="1200" dirty="0"/>
              <a:t>, edited by Henry-Russell Hitchcock and Arthur </a:t>
            </a:r>
            <a:r>
              <a:rPr lang="en-GB" sz="1200" dirty="0" smtClean="0"/>
              <a:t>Drexler (1952)</a:t>
            </a:r>
            <a:endParaRPr lang="en-GB" sz="1200" dirty="0"/>
          </a:p>
          <a:p>
            <a:endParaRPr lang="en-GB" dirty="0"/>
          </a:p>
        </p:txBody>
      </p:sp>
    </p:spTree>
    <p:extLst>
      <p:ext uri="{BB962C8B-B14F-4D97-AF65-F5344CB8AC3E}">
        <p14:creationId xmlns:p14="http://schemas.microsoft.com/office/powerpoint/2010/main" val="355844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DCEAB4-4836-47A4-A5EC-87FF65D4C0C4}" type="slidenum">
              <a:rPr lang="en-GB" smtClean="0"/>
              <a:pPr/>
              <a:t>17</a:t>
            </a:fld>
            <a:endParaRPr lang="en-GB"/>
          </a:p>
        </p:txBody>
      </p:sp>
      <p:pic>
        <p:nvPicPr>
          <p:cNvPr id="1026" name="Picture 2" descr="Image result for frank lloyd wright solar hemicycle 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940" y="2415381"/>
            <a:ext cx="4762500" cy="3171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of page 121"/>
          <p:cNvPicPr>
            <a:picLocks noChangeAspect="1" noChangeArrowheads="1"/>
          </p:cNvPicPr>
          <p:nvPr/>
        </p:nvPicPr>
        <p:blipFill rotWithShape="1">
          <a:blip r:embed="rId3">
            <a:extLst>
              <a:ext uri="{28A0092B-C50C-407E-A947-70E740481C1C}">
                <a14:useLocalDpi xmlns:a14="http://schemas.microsoft.com/office/drawing/2010/main" val="0"/>
              </a:ext>
            </a:extLst>
          </a:blip>
          <a:srcRect l="41208" t="33330" b="1386"/>
          <a:stretch/>
        </p:blipFill>
        <p:spPr bwMode="auto">
          <a:xfrm>
            <a:off x="168257" y="931784"/>
            <a:ext cx="3578928" cy="541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7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Nature and business processes</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18</a:t>
            </a:fld>
            <a:endParaRPr lang="en-GB"/>
          </a:p>
        </p:txBody>
      </p:sp>
    </p:spTree>
    <p:extLst>
      <p:ext uri="{BB962C8B-B14F-4D97-AF65-F5344CB8AC3E}">
        <p14:creationId xmlns:p14="http://schemas.microsoft.com/office/powerpoint/2010/main" val="1897773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3600" b="1" dirty="0" smtClean="0"/>
              <a:t>Circular </a:t>
            </a:r>
            <a:r>
              <a:rPr lang="en-GB" sz="3600" b="1" dirty="0"/>
              <a:t>E</a:t>
            </a:r>
            <a:r>
              <a:rPr lang="en-GB" sz="3600" b="1" dirty="0" smtClean="0"/>
              <a:t>conomy </a:t>
            </a:r>
            <a:endParaRPr lang="en-GB" sz="3600" b="1" dirty="0"/>
          </a:p>
        </p:txBody>
      </p:sp>
      <p:sp>
        <p:nvSpPr>
          <p:cNvPr id="6" name="Content Placeholder 5"/>
          <p:cNvSpPr>
            <a:spLocks noGrp="1"/>
          </p:cNvSpPr>
          <p:nvPr>
            <p:ph idx="1"/>
          </p:nvPr>
        </p:nvSpPr>
        <p:spPr/>
        <p:txBody>
          <a:bodyPr/>
          <a:lstStyle/>
          <a:p>
            <a:pPr>
              <a:lnSpc>
                <a:spcPct val="100000"/>
              </a:lnSpc>
              <a:spcBef>
                <a:spcPts val="200"/>
              </a:spcBef>
              <a:spcAft>
                <a:spcPts val="200"/>
              </a:spcAft>
            </a:pPr>
            <a:r>
              <a:rPr lang="en-GB" dirty="0" smtClean="0"/>
              <a:t>Two cycles</a:t>
            </a:r>
          </a:p>
          <a:p>
            <a:pPr marL="0" indent="0">
              <a:lnSpc>
                <a:spcPct val="100000"/>
              </a:lnSpc>
              <a:spcBef>
                <a:spcPts val="200"/>
              </a:spcBef>
              <a:spcAft>
                <a:spcPts val="200"/>
              </a:spcAft>
              <a:buNone/>
            </a:pPr>
            <a:r>
              <a:rPr lang="en-GB" dirty="0" smtClean="0"/>
              <a:t>-Biological: food and natural materials (like cotton) are returned to nature through processes such as ‘composting and anaerobic digestion’ and contribute to natural regeneration</a:t>
            </a:r>
          </a:p>
          <a:p>
            <a:pPr marL="0" indent="0">
              <a:lnSpc>
                <a:spcPct val="100000"/>
              </a:lnSpc>
              <a:spcBef>
                <a:spcPts val="200"/>
              </a:spcBef>
              <a:spcAft>
                <a:spcPts val="200"/>
              </a:spcAft>
              <a:buNone/>
            </a:pPr>
            <a:endParaRPr lang="en-GB" dirty="0" smtClean="0"/>
          </a:p>
          <a:p>
            <a:pPr marL="0" indent="0">
              <a:lnSpc>
                <a:spcPct val="100000"/>
              </a:lnSpc>
              <a:spcBef>
                <a:spcPts val="200"/>
              </a:spcBef>
              <a:spcAft>
                <a:spcPts val="200"/>
              </a:spcAft>
              <a:buNone/>
            </a:pPr>
            <a:r>
              <a:rPr lang="en-GB" dirty="0" smtClean="0"/>
              <a:t>-Technical: products, components and materials (such as phones) are reused, repaired, remanufactured (a part is ‘put back’ in another product) or recycled</a:t>
            </a:r>
          </a:p>
          <a:p>
            <a:pPr marL="0" indent="0">
              <a:lnSpc>
                <a:spcPct val="100000"/>
              </a:lnSpc>
              <a:spcBef>
                <a:spcPts val="200"/>
              </a:spcBef>
              <a:spcAft>
                <a:spcPts val="200"/>
              </a:spcAft>
              <a:buNone/>
            </a:pPr>
            <a:endParaRPr lang="en-GB" dirty="0" smtClean="0">
              <a:hlinkClick r:id="rId3"/>
            </a:endParaRPr>
          </a:p>
          <a:p>
            <a:pPr>
              <a:lnSpc>
                <a:spcPct val="100000"/>
              </a:lnSpc>
              <a:spcBef>
                <a:spcPts val="200"/>
              </a:spcBef>
              <a:spcAft>
                <a:spcPts val="200"/>
              </a:spcAft>
            </a:pPr>
            <a:r>
              <a:rPr lang="en-GB" dirty="0" smtClean="0">
                <a:hlinkClick r:id="rId3"/>
              </a:rPr>
              <a:t>Overview of circular economy</a:t>
            </a:r>
            <a:endParaRPr lang="en-GB" dirty="0" smtClean="0"/>
          </a:p>
        </p:txBody>
      </p:sp>
      <p:sp>
        <p:nvSpPr>
          <p:cNvPr id="4" name="Slide Number Placeholder 3"/>
          <p:cNvSpPr>
            <a:spLocks noGrp="1"/>
          </p:cNvSpPr>
          <p:nvPr>
            <p:ph type="sldNum" sz="quarter" idx="12"/>
          </p:nvPr>
        </p:nvSpPr>
        <p:spPr/>
        <p:txBody>
          <a:bodyPr/>
          <a:lstStyle/>
          <a:p>
            <a:fld id="{43DCEAB4-4836-47A4-A5EC-87FF65D4C0C4}" type="slidenum">
              <a:rPr lang="en-GB" smtClean="0"/>
              <a:pPr/>
              <a:t>19</a:t>
            </a:fld>
            <a:endParaRPr lang="en-GB"/>
          </a:p>
        </p:txBody>
      </p:sp>
    </p:spTree>
    <p:extLst>
      <p:ext uri="{BB962C8B-B14F-4D97-AF65-F5344CB8AC3E}">
        <p14:creationId xmlns:p14="http://schemas.microsoft.com/office/powerpoint/2010/main" val="26420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DCEAB4-4836-47A4-A5EC-87FF65D4C0C4}" type="slidenum">
              <a:rPr lang="en-GB" smtClean="0"/>
              <a:pPr/>
              <a:t>2</a:t>
            </a:fld>
            <a:endParaRPr lang="en-GB"/>
          </a:p>
        </p:txBody>
      </p:sp>
      <p:pic>
        <p:nvPicPr>
          <p:cNvPr id="5" name="Picture 4"/>
          <p:cNvPicPr>
            <a:picLocks noChangeAspect="1"/>
          </p:cNvPicPr>
          <p:nvPr/>
        </p:nvPicPr>
        <p:blipFill>
          <a:blip r:embed="rId3"/>
          <a:stretch>
            <a:fillRect/>
          </a:stretch>
        </p:blipFill>
        <p:spPr>
          <a:xfrm>
            <a:off x="648353" y="548681"/>
            <a:ext cx="7844371" cy="5807670"/>
          </a:xfrm>
          <a:prstGeom prst="rect">
            <a:avLst/>
          </a:prstGeom>
        </p:spPr>
      </p:pic>
    </p:spTree>
    <p:extLst>
      <p:ext uri="{BB962C8B-B14F-4D97-AF65-F5344CB8AC3E}">
        <p14:creationId xmlns:p14="http://schemas.microsoft.com/office/powerpoint/2010/main" val="18218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3600" b="1" dirty="0" smtClean="0"/>
              <a:t>Technical Cycle: Circular </a:t>
            </a:r>
            <a:r>
              <a:rPr lang="en-GB" sz="3600" b="1" dirty="0"/>
              <a:t>P</a:t>
            </a:r>
            <a:r>
              <a:rPr lang="en-GB" sz="3600" b="1" dirty="0" smtClean="0"/>
              <a:t>rocess in Cars</a:t>
            </a:r>
            <a:endParaRPr lang="en-GB" sz="3600"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20</a:t>
            </a:fld>
            <a:endParaRPr lang="en-GB"/>
          </a:p>
        </p:txBody>
      </p:sp>
      <p:pic>
        <p:nvPicPr>
          <p:cNvPr id="6" name="Picture 2" descr="The damaged parts (scraps) from vehicles currently in use are being collected through the commercial reverse logistic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145" y="1289326"/>
            <a:ext cx="7183710" cy="55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7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smtClean="0"/>
              <a:t>Biological Cycle: Toast Ale </a:t>
            </a:r>
            <a:r>
              <a:rPr lang="en-GB" sz="3600" b="1" dirty="0"/>
              <a:t>and </a:t>
            </a:r>
            <a:r>
              <a:rPr lang="en-GB" sz="3600" b="1" dirty="0" err="1"/>
              <a:t>Babylone</a:t>
            </a:r>
            <a:r>
              <a:rPr lang="en-GB" sz="3600" b="1" dirty="0"/>
              <a:t> </a:t>
            </a:r>
          </a:p>
        </p:txBody>
      </p:sp>
      <p:sp>
        <p:nvSpPr>
          <p:cNvPr id="4" name="Content Placeholder 3"/>
          <p:cNvSpPr>
            <a:spLocks noGrp="1"/>
          </p:cNvSpPr>
          <p:nvPr>
            <p:ph idx="1"/>
          </p:nvPr>
        </p:nvSpPr>
        <p:spPr>
          <a:xfrm>
            <a:off x="628650" y="1825625"/>
            <a:ext cx="7886700" cy="4530726"/>
          </a:xfrm>
        </p:spPr>
        <p:txBody>
          <a:bodyPr/>
          <a:lstStyle/>
          <a:p>
            <a:pPr>
              <a:lnSpc>
                <a:spcPct val="100000"/>
              </a:lnSpc>
              <a:spcBef>
                <a:spcPts val="200"/>
              </a:spcBef>
              <a:spcAft>
                <a:spcPts val="200"/>
              </a:spcAft>
            </a:pPr>
            <a:r>
              <a:rPr lang="en-GB" dirty="0" smtClean="0"/>
              <a:t>44% of all bread produced in the UK is thrown away – about half by sandwich factories, bakers and supermarkets</a:t>
            </a:r>
          </a:p>
          <a:p>
            <a:pPr>
              <a:lnSpc>
                <a:spcPct val="100000"/>
              </a:lnSpc>
              <a:spcBef>
                <a:spcPts val="200"/>
              </a:spcBef>
              <a:spcAft>
                <a:spcPts val="200"/>
              </a:spcAft>
            </a:pPr>
            <a:r>
              <a:rPr lang="en-GB" dirty="0" smtClean="0"/>
              <a:t>Potential alternative uses for the bread</a:t>
            </a:r>
          </a:p>
          <a:p>
            <a:pPr marL="0" indent="0">
              <a:lnSpc>
                <a:spcPct val="100000"/>
              </a:lnSpc>
              <a:spcBef>
                <a:spcPts val="200"/>
              </a:spcBef>
              <a:spcAft>
                <a:spcPts val="200"/>
              </a:spcAft>
              <a:buNone/>
            </a:pPr>
            <a:r>
              <a:rPr lang="en-GB" dirty="0" smtClean="0"/>
              <a:t>-animal feed (Tesco and </a:t>
            </a:r>
            <a:r>
              <a:rPr lang="en-GB" dirty="0" err="1" smtClean="0"/>
              <a:t>Sainsburys</a:t>
            </a:r>
            <a:r>
              <a:rPr lang="en-GB" dirty="0" smtClean="0"/>
              <a:t> use this)</a:t>
            </a:r>
          </a:p>
          <a:p>
            <a:pPr marL="0" indent="0">
              <a:lnSpc>
                <a:spcPct val="100000"/>
              </a:lnSpc>
              <a:spcBef>
                <a:spcPts val="200"/>
              </a:spcBef>
              <a:spcAft>
                <a:spcPts val="200"/>
              </a:spcAft>
              <a:buNone/>
            </a:pPr>
            <a:r>
              <a:rPr lang="en-GB" dirty="0" smtClean="0"/>
              <a:t>-composting (Waitrose and </a:t>
            </a:r>
            <a:r>
              <a:rPr lang="en-GB" dirty="0" err="1" smtClean="0"/>
              <a:t>Morrisons</a:t>
            </a:r>
            <a:r>
              <a:rPr lang="en-GB" dirty="0" smtClean="0"/>
              <a:t>)</a:t>
            </a:r>
          </a:p>
          <a:p>
            <a:pPr>
              <a:lnSpc>
                <a:spcPct val="100000"/>
              </a:lnSpc>
              <a:spcBef>
                <a:spcPts val="200"/>
              </a:spcBef>
              <a:spcAft>
                <a:spcPts val="200"/>
              </a:spcAft>
            </a:pPr>
            <a:r>
              <a:rPr lang="en-GB" dirty="0" err="1" smtClean="0"/>
              <a:t>Babylone</a:t>
            </a:r>
            <a:r>
              <a:rPr lang="en-GB" dirty="0" smtClean="0"/>
              <a:t> established c. 2015 in Brussels Toast Ale established in 2015 in London</a:t>
            </a:r>
          </a:p>
          <a:p>
            <a:pPr>
              <a:lnSpc>
                <a:spcPct val="100000"/>
              </a:lnSpc>
              <a:spcBef>
                <a:spcPts val="200"/>
              </a:spcBef>
              <a:spcAft>
                <a:spcPts val="200"/>
              </a:spcAft>
            </a:pPr>
            <a:r>
              <a:rPr lang="en-GB" dirty="0" smtClean="0"/>
              <a:t>Both use waste bread from delis, bakeries </a:t>
            </a:r>
            <a:r>
              <a:rPr lang="en-GB" dirty="0" err="1" smtClean="0"/>
              <a:t>etc</a:t>
            </a:r>
            <a:r>
              <a:rPr lang="en-GB" dirty="0" smtClean="0"/>
              <a:t>  and use it to replace around 1/3</a:t>
            </a:r>
            <a:r>
              <a:rPr lang="en-GB" baseline="30000" dirty="0" smtClean="0"/>
              <a:t>rd</a:t>
            </a:r>
            <a:r>
              <a:rPr lang="en-GB" dirty="0" smtClean="0"/>
              <a:t> of the malted barley used </a:t>
            </a:r>
            <a:r>
              <a:rPr lang="en-GB" dirty="0"/>
              <a:t> </a:t>
            </a:r>
            <a:r>
              <a:rPr lang="en-GB" dirty="0" smtClean="0"/>
              <a:t>in brewing</a:t>
            </a:r>
          </a:p>
          <a:p>
            <a:pPr>
              <a:lnSpc>
                <a:spcPct val="100000"/>
              </a:lnSpc>
              <a:spcBef>
                <a:spcPts val="200"/>
              </a:spcBef>
              <a:spcAft>
                <a:spcPts val="200"/>
              </a:spcAft>
            </a:pPr>
            <a:r>
              <a:rPr lang="en-GB" dirty="0" smtClean="0"/>
              <a:t>Toast Ale a social enterprise, 100% of profits go to a charity focused on reducing food waste. Recipe is shared to encourage other brewers to join the movement  </a:t>
            </a:r>
          </a:p>
        </p:txBody>
      </p:sp>
      <p:sp>
        <p:nvSpPr>
          <p:cNvPr id="3" name="Slide Number Placeholder 2"/>
          <p:cNvSpPr>
            <a:spLocks noGrp="1"/>
          </p:cNvSpPr>
          <p:nvPr>
            <p:ph type="sldNum" sz="quarter" idx="12"/>
          </p:nvPr>
        </p:nvSpPr>
        <p:spPr/>
        <p:txBody>
          <a:bodyPr/>
          <a:lstStyle/>
          <a:p>
            <a:fld id="{43DCEAB4-4836-47A4-A5EC-87FF65D4C0C4}" type="slidenum">
              <a:rPr lang="en-GB" smtClean="0"/>
              <a:pPr/>
              <a:t>21</a:t>
            </a:fld>
            <a:endParaRPr lang="en-GB"/>
          </a:p>
        </p:txBody>
      </p:sp>
    </p:spTree>
    <p:extLst>
      <p:ext uri="{BB962C8B-B14F-4D97-AF65-F5344CB8AC3E}">
        <p14:creationId xmlns:p14="http://schemas.microsoft.com/office/powerpoint/2010/main" val="359723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Limiting Impact of Supply Chains</a:t>
            </a:r>
            <a:endParaRPr lang="en-GB" b="1" dirty="0"/>
          </a:p>
        </p:txBody>
      </p:sp>
      <p:sp>
        <p:nvSpPr>
          <p:cNvPr id="7" name="Content Placeholder 6"/>
          <p:cNvSpPr>
            <a:spLocks noGrp="1"/>
          </p:cNvSpPr>
          <p:nvPr>
            <p:ph sz="half" idx="1"/>
          </p:nvPr>
        </p:nvSpPr>
        <p:spPr>
          <a:xfrm>
            <a:off x="251520" y="1825625"/>
            <a:ext cx="4263330" cy="4697808"/>
          </a:xfrm>
        </p:spPr>
        <p:txBody>
          <a:bodyPr>
            <a:normAutofit fontScale="92500" lnSpcReduction="20000"/>
          </a:bodyPr>
          <a:lstStyle/>
          <a:p>
            <a:pPr>
              <a:lnSpc>
                <a:spcPct val="110000"/>
              </a:lnSpc>
              <a:spcBef>
                <a:spcPts val="200"/>
              </a:spcBef>
              <a:spcAft>
                <a:spcPts val="200"/>
              </a:spcAft>
            </a:pPr>
            <a:r>
              <a:rPr lang="en-GB" dirty="0" smtClean="0"/>
              <a:t>The grazing of cows for leather has contributed to deforestation of the Amazon, while the dyeing of leather has  polluted water </a:t>
            </a:r>
          </a:p>
          <a:p>
            <a:pPr>
              <a:lnSpc>
                <a:spcPct val="110000"/>
              </a:lnSpc>
              <a:spcBef>
                <a:spcPts val="200"/>
              </a:spcBef>
              <a:spcAft>
                <a:spcPts val="200"/>
              </a:spcAft>
            </a:pPr>
            <a:r>
              <a:rPr lang="en-GB" dirty="0" smtClean="0"/>
              <a:t>Deforestation destroys habitats and biodiversity and contributes to global warming </a:t>
            </a:r>
          </a:p>
          <a:p>
            <a:pPr>
              <a:lnSpc>
                <a:spcPct val="110000"/>
              </a:lnSpc>
              <a:spcBef>
                <a:spcPts val="200"/>
              </a:spcBef>
              <a:spcAft>
                <a:spcPts val="200"/>
              </a:spcAft>
            </a:pPr>
            <a:r>
              <a:rPr lang="en-GB" dirty="0" smtClean="0"/>
              <a:t>Gucci’s range of luxury anti deforestation leather bags was produced in conjunction with the Rainforest Alliance, the Green Carpet Challenge and an American wildlife organisation </a:t>
            </a:r>
          </a:p>
          <a:p>
            <a:pPr>
              <a:lnSpc>
                <a:spcPct val="110000"/>
              </a:lnSpc>
              <a:spcBef>
                <a:spcPts val="200"/>
              </a:spcBef>
              <a:spcAft>
                <a:spcPts val="200"/>
              </a:spcAft>
            </a:pPr>
            <a:r>
              <a:rPr lang="en-GB" dirty="0" smtClean="0"/>
              <a:t>Each bag comes with a passport (showing full traceability of materials ) and is dyed using vegetable rather than chemical dyes</a:t>
            </a:r>
            <a:endParaRPr lang="en-GB" dirty="0"/>
          </a:p>
        </p:txBody>
      </p:sp>
      <p:sp>
        <p:nvSpPr>
          <p:cNvPr id="8" name="Content Placeholder 7"/>
          <p:cNvSpPr>
            <a:spLocks noGrp="1"/>
          </p:cNvSpPr>
          <p:nvPr>
            <p:ph sz="half" idx="2"/>
          </p:nvPr>
        </p:nvSpPr>
        <p:spPr/>
        <p:txBody>
          <a:bodyPr>
            <a:normAutofit fontScale="92500" lnSpcReduction="20000"/>
          </a:bodyPr>
          <a:lstStyle/>
          <a:p>
            <a:endParaRPr lang="en-GB"/>
          </a:p>
        </p:txBody>
      </p:sp>
      <p:sp>
        <p:nvSpPr>
          <p:cNvPr id="3" name="Slide Number Placeholder 2"/>
          <p:cNvSpPr>
            <a:spLocks noGrp="1"/>
          </p:cNvSpPr>
          <p:nvPr>
            <p:ph type="sldNum" sz="quarter" idx="12"/>
          </p:nvPr>
        </p:nvSpPr>
        <p:spPr/>
        <p:txBody>
          <a:bodyPr/>
          <a:lstStyle/>
          <a:p>
            <a:fld id="{9C613D64-0859-4455-8DA2-D943ABAFBC0C}" type="slidenum">
              <a:rPr lang="en-GB" smtClean="0"/>
              <a:t>22</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825" y="1690689"/>
            <a:ext cx="4294233" cy="4665662"/>
          </a:xfrm>
          <a:prstGeom prst="rect">
            <a:avLst/>
          </a:prstGeom>
        </p:spPr>
      </p:pic>
    </p:spTree>
    <p:extLst>
      <p:ext uri="{BB962C8B-B14F-4D97-AF65-F5344CB8AC3E}">
        <p14:creationId xmlns:p14="http://schemas.microsoft.com/office/powerpoint/2010/main" val="3123754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62930"/>
            <a:ext cx="7886700" cy="645790"/>
          </a:xfrm>
        </p:spPr>
        <p:txBody>
          <a:bodyPr/>
          <a:lstStyle/>
          <a:p>
            <a:r>
              <a:rPr lang="en-GB" b="1" dirty="0" smtClean="0"/>
              <a:t>The Entrepreneurial Management Model</a:t>
            </a:r>
            <a:endParaRPr lang="en-GB" b="1" dirty="0"/>
          </a:p>
        </p:txBody>
      </p:sp>
      <p:sp>
        <p:nvSpPr>
          <p:cNvPr id="2" name="Slide Number Placeholder 1"/>
          <p:cNvSpPr>
            <a:spLocks noGrp="1"/>
          </p:cNvSpPr>
          <p:nvPr>
            <p:ph type="sldNum" sz="quarter" idx="12"/>
          </p:nvPr>
        </p:nvSpPr>
        <p:spPr/>
        <p:txBody>
          <a:bodyPr/>
          <a:lstStyle/>
          <a:p>
            <a:fld id="{43DCEAB4-4836-47A4-A5EC-87FF65D4C0C4}" type="slidenum">
              <a:rPr lang="en-GB" smtClean="0"/>
              <a:pPr/>
              <a:t>23</a:t>
            </a:fld>
            <a:endParaRPr lang="en-GB"/>
          </a:p>
        </p:txBody>
      </p:sp>
      <p:graphicFrame>
        <p:nvGraphicFramePr>
          <p:cNvPr id="3" name="Diagram 2"/>
          <p:cNvGraphicFramePr/>
          <p:nvPr>
            <p:extLst>
              <p:ext uri="{D42A27DB-BD31-4B8C-83A1-F6EECF244321}">
                <p14:modId xmlns:p14="http://schemas.microsoft.com/office/powerpoint/2010/main" val="1874981139"/>
              </p:ext>
            </p:extLst>
          </p:nvPr>
        </p:nvGraphicFramePr>
        <p:xfrm>
          <a:off x="323528" y="1069652"/>
          <a:ext cx="8496944" cy="5812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918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Further reading </a:t>
            </a:r>
            <a:endParaRPr lang="en-GB" b="1" dirty="0"/>
          </a:p>
        </p:txBody>
      </p:sp>
      <p:sp>
        <p:nvSpPr>
          <p:cNvPr id="3" name="Content Placeholder 2"/>
          <p:cNvSpPr>
            <a:spLocks noGrp="1"/>
          </p:cNvSpPr>
          <p:nvPr>
            <p:ph idx="1"/>
          </p:nvPr>
        </p:nvSpPr>
        <p:spPr/>
        <p:txBody>
          <a:bodyPr/>
          <a:lstStyle/>
          <a:p>
            <a:r>
              <a:rPr lang="en-GB" dirty="0" smtClean="0"/>
              <a:t>F</a:t>
            </a:r>
            <a:r>
              <a:rPr lang="en-GB" dirty="0"/>
              <a:t>. Boons, </a:t>
            </a:r>
            <a:r>
              <a:rPr lang="en-GB" i="1" dirty="0"/>
              <a:t>Creating Ecological Value: An Evolutionary Approach to Business Strategies and the Natural Environment </a:t>
            </a:r>
            <a:r>
              <a:rPr lang="en-GB" dirty="0"/>
              <a:t>(2009, Cheltenham</a:t>
            </a:r>
            <a:r>
              <a:rPr lang="en-GB" dirty="0" smtClean="0"/>
              <a:t>)</a:t>
            </a:r>
          </a:p>
          <a:p>
            <a:r>
              <a:rPr lang="en-GB" dirty="0"/>
              <a:t>G. Jones, </a:t>
            </a:r>
            <a:r>
              <a:rPr lang="en-GB" i="1" dirty="0"/>
              <a:t>Profits and Sustainability: A History of Green Entrepreneurship</a:t>
            </a:r>
            <a:r>
              <a:rPr lang="en-GB" dirty="0"/>
              <a:t> (Oxford, 2017</a:t>
            </a:r>
            <a:r>
              <a:rPr lang="en-GB" dirty="0" smtClean="0"/>
              <a:t>)</a:t>
            </a:r>
          </a:p>
          <a:p>
            <a:r>
              <a:rPr lang="en-GB" dirty="0"/>
              <a:t>C. </a:t>
            </a:r>
            <a:r>
              <a:rPr lang="en-GB" dirty="0" err="1"/>
              <a:t>Meisner</a:t>
            </a:r>
            <a:r>
              <a:rPr lang="en-GB" dirty="0"/>
              <a:t> Rosen and C. C. Sellers, ‘The nature of the firm: Towards an ecocultural history of business: [Introduction]’, </a:t>
            </a:r>
            <a:r>
              <a:rPr lang="en-GB" i="1" dirty="0"/>
              <a:t>Business History Review</a:t>
            </a:r>
            <a:r>
              <a:rPr lang="en-GB" dirty="0"/>
              <a:t>, 73 (4), (1999), pp. 577-600.</a:t>
            </a:r>
          </a:p>
          <a:p>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24</a:t>
            </a:fld>
            <a:endParaRPr lang="en-GB"/>
          </a:p>
        </p:txBody>
      </p:sp>
    </p:spTree>
    <p:extLst>
      <p:ext uri="{BB962C8B-B14F-4D97-AF65-F5344CB8AC3E}">
        <p14:creationId xmlns:p14="http://schemas.microsoft.com/office/powerpoint/2010/main" val="152441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3DCEAB4-4836-47A4-A5EC-87FF65D4C0C4}" type="slidenum">
              <a:rPr lang="en-GB" smtClean="0"/>
              <a:pPr/>
              <a:t>3</a:t>
            </a:fld>
            <a:endParaRPr lang="en-GB"/>
          </a:p>
        </p:txBody>
      </p:sp>
      <p:pic>
        <p:nvPicPr>
          <p:cNvPr id="3" name="Picture 2"/>
          <p:cNvPicPr>
            <a:picLocks noChangeAspect="1"/>
          </p:cNvPicPr>
          <p:nvPr/>
        </p:nvPicPr>
        <p:blipFill>
          <a:blip r:embed="rId3"/>
          <a:stretch>
            <a:fillRect/>
          </a:stretch>
        </p:blipFill>
        <p:spPr>
          <a:xfrm>
            <a:off x="295415" y="311738"/>
            <a:ext cx="8219935" cy="6053741"/>
          </a:xfrm>
          <a:prstGeom prst="rect">
            <a:avLst/>
          </a:prstGeom>
        </p:spPr>
      </p:pic>
    </p:spTree>
    <p:extLst>
      <p:ext uri="{BB962C8B-B14F-4D97-AF65-F5344CB8AC3E}">
        <p14:creationId xmlns:p14="http://schemas.microsoft.com/office/powerpoint/2010/main" val="136206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Nature as an inspiration for product design</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4</a:t>
            </a:fld>
            <a:endParaRPr lang="en-GB"/>
          </a:p>
        </p:txBody>
      </p:sp>
    </p:spTree>
    <p:extLst>
      <p:ext uri="{BB962C8B-B14F-4D97-AF65-F5344CB8AC3E}">
        <p14:creationId xmlns:p14="http://schemas.microsoft.com/office/powerpoint/2010/main" val="3404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GB" sz="3600" b="1" dirty="0" smtClean="0"/>
              <a:t>Biomimicry </a:t>
            </a:r>
            <a:endParaRPr lang="en-GB" sz="3600" b="1" dirty="0"/>
          </a:p>
        </p:txBody>
      </p:sp>
      <p:sp>
        <p:nvSpPr>
          <p:cNvPr id="4" name="Content Placeholder 3"/>
          <p:cNvSpPr>
            <a:spLocks noGrp="1"/>
          </p:cNvSpPr>
          <p:nvPr>
            <p:ph idx="1"/>
          </p:nvPr>
        </p:nvSpPr>
        <p:spPr/>
        <p:txBody>
          <a:bodyPr/>
          <a:lstStyle/>
          <a:p>
            <a:r>
              <a:rPr lang="en-GB" dirty="0" smtClean="0"/>
              <a:t>Nature as an inspiration for solving problems and developing new products </a:t>
            </a:r>
          </a:p>
        </p:txBody>
      </p:sp>
      <p:sp>
        <p:nvSpPr>
          <p:cNvPr id="2" name="Slide Number Placeholder 1"/>
          <p:cNvSpPr>
            <a:spLocks noGrp="1"/>
          </p:cNvSpPr>
          <p:nvPr>
            <p:ph type="sldNum" sz="quarter" idx="12"/>
          </p:nvPr>
        </p:nvSpPr>
        <p:spPr/>
        <p:txBody>
          <a:bodyPr/>
          <a:lstStyle/>
          <a:p>
            <a:fld id="{43DCEAB4-4836-47A4-A5EC-87FF65D4C0C4}" type="slidenum">
              <a:rPr lang="en-GB" smtClean="0"/>
              <a:pPr/>
              <a:t>5</a:t>
            </a:fld>
            <a:endParaRPr lang="en-GB"/>
          </a:p>
        </p:txBody>
      </p:sp>
    </p:spTree>
    <p:extLst>
      <p:ext uri="{BB962C8B-B14F-4D97-AF65-F5344CB8AC3E}">
        <p14:creationId xmlns:p14="http://schemas.microsoft.com/office/powerpoint/2010/main" val="111984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Nature and business lifecycle </a:t>
            </a:r>
            <a:endParaRPr lang="en-GB" dirty="0"/>
          </a:p>
        </p:txBody>
      </p:sp>
      <p:sp>
        <p:nvSpPr>
          <p:cNvPr id="2" name="Slide Number Placeholder 1"/>
          <p:cNvSpPr>
            <a:spLocks noGrp="1"/>
          </p:cNvSpPr>
          <p:nvPr>
            <p:ph type="sldNum" sz="quarter" idx="12"/>
          </p:nvPr>
        </p:nvSpPr>
        <p:spPr/>
        <p:txBody>
          <a:bodyPr/>
          <a:lstStyle/>
          <a:p>
            <a:fld id="{43DCEAB4-4836-47A4-A5EC-87FF65D4C0C4}" type="slidenum">
              <a:rPr lang="en-GB" smtClean="0"/>
              <a:pPr/>
              <a:t>6</a:t>
            </a:fld>
            <a:endParaRPr lang="en-GB"/>
          </a:p>
        </p:txBody>
      </p:sp>
    </p:spTree>
    <p:extLst>
      <p:ext uri="{BB962C8B-B14F-4D97-AF65-F5344CB8AC3E}">
        <p14:creationId xmlns:p14="http://schemas.microsoft.com/office/powerpoint/2010/main" val="418480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3600" b="1" dirty="0" smtClean="0"/>
              <a:t>Stages in the Business Lifecycle</a:t>
            </a:r>
            <a:endParaRPr lang="en-GB" sz="3600" b="1" dirty="0"/>
          </a:p>
        </p:txBody>
      </p:sp>
      <p:sp>
        <p:nvSpPr>
          <p:cNvPr id="6" name="Content Placeholder 5"/>
          <p:cNvSpPr>
            <a:spLocks noGrp="1"/>
          </p:cNvSpPr>
          <p:nvPr>
            <p:ph idx="1"/>
          </p:nvPr>
        </p:nvSpPr>
        <p:spPr>
          <a:xfrm>
            <a:off x="323528" y="1690689"/>
            <a:ext cx="8191822" cy="4258591"/>
          </a:xfrm>
        </p:spPr>
        <p:txBody>
          <a:bodyPr/>
          <a:lstStyle/>
          <a:p>
            <a:pPr>
              <a:lnSpc>
                <a:spcPct val="100000"/>
              </a:lnSpc>
              <a:spcBef>
                <a:spcPts val="200"/>
              </a:spcBef>
              <a:spcAft>
                <a:spcPts val="200"/>
              </a:spcAft>
            </a:pPr>
            <a:r>
              <a:rPr lang="en-GB" dirty="0" smtClean="0"/>
              <a:t>Creation: ‘planting’ and ‘growth’ of an idea; biomimicry where successful elements from nature inspire businesses to be created; </a:t>
            </a:r>
          </a:p>
          <a:p>
            <a:pPr>
              <a:lnSpc>
                <a:spcPct val="100000"/>
              </a:lnSpc>
              <a:spcBef>
                <a:spcPts val="200"/>
              </a:spcBef>
              <a:spcAft>
                <a:spcPts val="200"/>
              </a:spcAft>
            </a:pPr>
            <a:r>
              <a:rPr lang="en-GB" dirty="0" smtClean="0"/>
              <a:t>Survival: competition is a selection process, it </a:t>
            </a:r>
            <a:r>
              <a:rPr lang="en-GB" dirty="0"/>
              <a:t>selects the products that best meet customer needs and offer value for </a:t>
            </a:r>
            <a:r>
              <a:rPr lang="en-GB" dirty="0" smtClean="0"/>
              <a:t>money- often related to</a:t>
            </a:r>
          </a:p>
          <a:p>
            <a:pPr>
              <a:lnSpc>
                <a:spcPct val="100000"/>
              </a:lnSpc>
              <a:spcBef>
                <a:spcPts val="200"/>
              </a:spcBef>
              <a:spcAft>
                <a:spcPts val="200"/>
              </a:spcAft>
            </a:pPr>
            <a:r>
              <a:rPr lang="en-GB" dirty="0"/>
              <a:t>Adaption: how can a business grow and/or respond to changes in the external environment </a:t>
            </a:r>
            <a:endParaRPr lang="en-GB" dirty="0" smtClean="0"/>
          </a:p>
          <a:p>
            <a:pPr>
              <a:lnSpc>
                <a:spcPct val="100000"/>
              </a:lnSpc>
              <a:spcBef>
                <a:spcPts val="200"/>
              </a:spcBef>
              <a:spcAft>
                <a:spcPts val="200"/>
              </a:spcAft>
            </a:pPr>
            <a:r>
              <a:rPr lang="en-GB" dirty="0" smtClean="0"/>
              <a:t>Extinction: not all businesses will survive, just as species become extinct. Some will not get through the selection process </a:t>
            </a:r>
          </a:p>
          <a:p>
            <a:endParaRPr lang="en-GB" dirty="0" smtClean="0"/>
          </a:p>
        </p:txBody>
      </p:sp>
      <p:sp>
        <p:nvSpPr>
          <p:cNvPr id="4" name="Slide Number Placeholder 3"/>
          <p:cNvSpPr>
            <a:spLocks noGrp="1"/>
          </p:cNvSpPr>
          <p:nvPr>
            <p:ph type="sldNum" sz="quarter" idx="12"/>
          </p:nvPr>
        </p:nvSpPr>
        <p:spPr/>
        <p:txBody>
          <a:bodyPr/>
          <a:lstStyle/>
          <a:p>
            <a:fld id="{43DCEAB4-4836-47A4-A5EC-87FF65D4C0C4}" type="slidenum">
              <a:rPr lang="en-GB" smtClean="0"/>
              <a:pPr/>
              <a:t>7</a:t>
            </a:fld>
            <a:endParaRPr lang="en-GB"/>
          </a:p>
        </p:txBody>
      </p:sp>
      <p:pic>
        <p:nvPicPr>
          <p:cNvPr id="5126" name="Picture 6" descr="https://agoraeconomics.com/wp-content/uploads/bigstock-growing-plants-88003136-537x350.jpg"/>
          <p:cNvPicPr>
            <a:picLocks noChangeAspect="1" noChangeArrowheads="1"/>
          </p:cNvPicPr>
          <p:nvPr/>
        </p:nvPicPr>
        <p:blipFill rotWithShape="1">
          <a:blip r:embed="rId3">
            <a:extLst>
              <a:ext uri="{28A0092B-C50C-407E-A947-70E740481C1C}">
                <a14:useLocalDpi xmlns:a14="http://schemas.microsoft.com/office/drawing/2010/main" val="0"/>
              </a:ext>
            </a:extLst>
          </a:blip>
          <a:srcRect t="8697" b="13321"/>
          <a:stretch/>
        </p:blipFill>
        <p:spPr bwMode="auto">
          <a:xfrm>
            <a:off x="2699792" y="4632174"/>
            <a:ext cx="4108610" cy="208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4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smtClean="0"/>
              <a:t>Responses to </a:t>
            </a:r>
            <a:r>
              <a:rPr lang="en-GB" sz="3600" b="1" dirty="0"/>
              <a:t>C</a:t>
            </a:r>
            <a:r>
              <a:rPr lang="en-GB" sz="3600" b="1" dirty="0" smtClean="0"/>
              <a:t>hange </a:t>
            </a:r>
            <a:endParaRPr lang="en-GB" sz="3600" b="1" dirty="0"/>
          </a:p>
        </p:txBody>
      </p:sp>
      <p:sp>
        <p:nvSpPr>
          <p:cNvPr id="5" name="Content Placeholder 4"/>
          <p:cNvSpPr>
            <a:spLocks noGrp="1"/>
          </p:cNvSpPr>
          <p:nvPr>
            <p:ph idx="1"/>
          </p:nvPr>
        </p:nvSpPr>
        <p:spPr>
          <a:xfrm>
            <a:off x="755576" y="1522541"/>
            <a:ext cx="6794591" cy="2094615"/>
          </a:xfrm>
        </p:spPr>
        <p:txBody>
          <a:bodyPr>
            <a:normAutofit/>
          </a:bodyPr>
          <a:lstStyle/>
          <a:p>
            <a:r>
              <a:rPr lang="en-GB" dirty="0" smtClean="0"/>
              <a:t>Adaptation</a:t>
            </a:r>
          </a:p>
          <a:p>
            <a:pPr marL="0" indent="0">
              <a:buNone/>
            </a:pPr>
            <a:r>
              <a:rPr lang="en-GB" dirty="0" smtClean="0"/>
              <a:t>-supermarkets</a:t>
            </a:r>
          </a:p>
          <a:p>
            <a:r>
              <a:rPr lang="en-GB" dirty="0" smtClean="0"/>
              <a:t>Extinction </a:t>
            </a:r>
          </a:p>
          <a:p>
            <a:pPr marL="0" indent="0">
              <a:buNone/>
            </a:pPr>
            <a:r>
              <a:rPr lang="en-GB" dirty="0" smtClean="0"/>
              <a:t>-firms that fail to adapt often become extinct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8</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378304"/>
            <a:ext cx="4963412" cy="297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934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Nature and business practice</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9</a:t>
            </a:fld>
            <a:endParaRPr lang="en-GB"/>
          </a:p>
        </p:txBody>
      </p:sp>
    </p:spTree>
    <p:extLst>
      <p:ext uri="{BB962C8B-B14F-4D97-AF65-F5344CB8AC3E}">
        <p14:creationId xmlns:p14="http://schemas.microsoft.com/office/powerpoint/2010/main" val="289242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1317</TotalTime>
  <Words>1777</Words>
  <Application>Microsoft Office PowerPoint</Application>
  <PresentationFormat>On-screen Show (4:3)</PresentationFormat>
  <Paragraphs>192</Paragraphs>
  <Slides>24</Slides>
  <Notes>15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Nature: Inspiration for products and processes</vt:lpstr>
      <vt:lpstr>PowerPoint Presentation</vt:lpstr>
      <vt:lpstr>PowerPoint Presentation</vt:lpstr>
      <vt:lpstr>Nature as an inspiration for product design</vt:lpstr>
      <vt:lpstr>Biomimicry </vt:lpstr>
      <vt:lpstr>Nature and business lifecycle </vt:lpstr>
      <vt:lpstr>Stages in the Business Lifecycle</vt:lpstr>
      <vt:lpstr>Responses to Change </vt:lpstr>
      <vt:lpstr>Nature and business practice</vt:lpstr>
      <vt:lpstr>Implications for Business </vt:lpstr>
      <vt:lpstr>Nature as a product</vt:lpstr>
      <vt:lpstr>Wind Power</vt:lpstr>
      <vt:lpstr>Solar Power</vt:lpstr>
      <vt:lpstr>Eneas’s Solar Collector and Photovoltaic Cells on a Satellite </vt:lpstr>
      <vt:lpstr>Architecture</vt:lpstr>
      <vt:lpstr>The Second Jacobs House, Wisconsin </vt:lpstr>
      <vt:lpstr>PowerPoint Presentation</vt:lpstr>
      <vt:lpstr>Nature and business processes</vt:lpstr>
      <vt:lpstr>Circular Economy </vt:lpstr>
      <vt:lpstr>Technical Cycle: Circular Process in Cars</vt:lpstr>
      <vt:lpstr>Biological Cycle: Toast Ale and Babylone </vt:lpstr>
      <vt:lpstr>Limiting Impact of Supply Chains</vt:lpstr>
      <vt:lpstr>The Entrepreneurial Management Model</vt:lpstr>
      <vt:lpstr>Further reading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and music</dc:title>
  <dc:creator>Catherine Casson</dc:creator>
  <cp:lastModifiedBy>Catherine Casson</cp:lastModifiedBy>
  <cp:revision>120</cp:revision>
  <cp:lastPrinted>2016-03-08T13:04:37Z</cp:lastPrinted>
  <dcterms:created xsi:type="dcterms:W3CDTF">2015-02-08T17:34:00Z</dcterms:created>
  <dcterms:modified xsi:type="dcterms:W3CDTF">2018-02-21T16:00:29Z</dcterms:modified>
</cp:coreProperties>
</file>