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20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89FAC268-497B-E34D-A8B8-714A86D7B394}" type="datetimeFigureOut">
              <a:rPr lang="en-US" smtClean="0"/>
              <a:t>21/09/16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74C9B-5051-7A40-932A-453ADFF47C47}" type="slidenum">
              <a:rPr lang="en-US" smtClean="0"/>
              <a:t>‹#›</a:t>
            </a:fld>
            <a:endParaRPr lang="en-US"/>
          </a:p>
        </p:txBody>
      </p:sp>
    </p:spTree>
    <p:extLst>
      <p:ext uri="{BB962C8B-B14F-4D97-AF65-F5344CB8AC3E}">
        <p14:creationId xmlns:p14="http://schemas.microsoft.com/office/powerpoint/2010/main" val="268319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9FAC268-497B-E34D-A8B8-714A86D7B394}" type="datetimeFigureOut">
              <a:rPr lang="en-US" smtClean="0"/>
              <a:t>21/09/16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74C9B-5051-7A40-932A-453ADFF47C47}" type="slidenum">
              <a:rPr lang="en-US" smtClean="0"/>
              <a:t>‹#›</a:t>
            </a:fld>
            <a:endParaRPr lang="en-US"/>
          </a:p>
        </p:txBody>
      </p:sp>
    </p:spTree>
    <p:extLst>
      <p:ext uri="{BB962C8B-B14F-4D97-AF65-F5344CB8AC3E}">
        <p14:creationId xmlns:p14="http://schemas.microsoft.com/office/powerpoint/2010/main" val="120978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9FAC268-497B-E34D-A8B8-714A86D7B394}" type="datetimeFigureOut">
              <a:rPr lang="en-US" smtClean="0"/>
              <a:t>21/09/16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74C9B-5051-7A40-932A-453ADFF47C47}" type="slidenum">
              <a:rPr lang="en-US" smtClean="0"/>
              <a:t>‹#›</a:t>
            </a:fld>
            <a:endParaRPr lang="en-US"/>
          </a:p>
        </p:txBody>
      </p:sp>
    </p:spTree>
    <p:extLst>
      <p:ext uri="{BB962C8B-B14F-4D97-AF65-F5344CB8AC3E}">
        <p14:creationId xmlns:p14="http://schemas.microsoft.com/office/powerpoint/2010/main" val="86016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9FAC268-497B-E34D-A8B8-714A86D7B394}" type="datetimeFigureOut">
              <a:rPr lang="en-US" smtClean="0"/>
              <a:t>21/09/16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74C9B-5051-7A40-932A-453ADFF47C47}" type="slidenum">
              <a:rPr lang="en-US" smtClean="0"/>
              <a:t>‹#›</a:t>
            </a:fld>
            <a:endParaRPr lang="en-US"/>
          </a:p>
        </p:txBody>
      </p:sp>
    </p:spTree>
    <p:extLst>
      <p:ext uri="{BB962C8B-B14F-4D97-AF65-F5344CB8AC3E}">
        <p14:creationId xmlns:p14="http://schemas.microsoft.com/office/powerpoint/2010/main" val="253386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9FAC268-497B-E34D-A8B8-714A86D7B394}" type="datetimeFigureOut">
              <a:rPr lang="en-US" smtClean="0"/>
              <a:t>21/09/16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74C9B-5051-7A40-932A-453ADFF47C47}" type="slidenum">
              <a:rPr lang="en-US" smtClean="0"/>
              <a:t>‹#›</a:t>
            </a:fld>
            <a:endParaRPr lang="en-US"/>
          </a:p>
        </p:txBody>
      </p:sp>
    </p:spTree>
    <p:extLst>
      <p:ext uri="{BB962C8B-B14F-4D97-AF65-F5344CB8AC3E}">
        <p14:creationId xmlns:p14="http://schemas.microsoft.com/office/powerpoint/2010/main" val="2201937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89FAC268-497B-E34D-A8B8-714A86D7B394}" type="datetimeFigureOut">
              <a:rPr lang="en-US" smtClean="0"/>
              <a:t>21/09/16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74C9B-5051-7A40-932A-453ADFF47C47}" type="slidenum">
              <a:rPr lang="en-US" smtClean="0"/>
              <a:t>‹#›</a:t>
            </a:fld>
            <a:endParaRPr lang="en-US"/>
          </a:p>
        </p:txBody>
      </p:sp>
    </p:spTree>
    <p:extLst>
      <p:ext uri="{BB962C8B-B14F-4D97-AF65-F5344CB8AC3E}">
        <p14:creationId xmlns:p14="http://schemas.microsoft.com/office/powerpoint/2010/main" val="2005366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89FAC268-497B-E34D-A8B8-714A86D7B394}" type="datetimeFigureOut">
              <a:rPr lang="en-US" smtClean="0"/>
              <a:t>21/09/16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74C9B-5051-7A40-932A-453ADFF47C47}" type="slidenum">
              <a:rPr lang="en-US" smtClean="0"/>
              <a:t>‹#›</a:t>
            </a:fld>
            <a:endParaRPr lang="en-US"/>
          </a:p>
        </p:txBody>
      </p:sp>
    </p:spTree>
    <p:extLst>
      <p:ext uri="{BB962C8B-B14F-4D97-AF65-F5344CB8AC3E}">
        <p14:creationId xmlns:p14="http://schemas.microsoft.com/office/powerpoint/2010/main" val="235205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89FAC268-497B-E34D-A8B8-714A86D7B394}" type="datetimeFigureOut">
              <a:rPr lang="en-US" smtClean="0"/>
              <a:t>21/09/16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74C9B-5051-7A40-932A-453ADFF47C47}" type="slidenum">
              <a:rPr lang="en-US" smtClean="0"/>
              <a:t>‹#›</a:t>
            </a:fld>
            <a:endParaRPr lang="en-US"/>
          </a:p>
        </p:txBody>
      </p:sp>
    </p:spTree>
    <p:extLst>
      <p:ext uri="{BB962C8B-B14F-4D97-AF65-F5344CB8AC3E}">
        <p14:creationId xmlns:p14="http://schemas.microsoft.com/office/powerpoint/2010/main" val="330900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AC268-497B-E34D-A8B8-714A86D7B394}" type="datetimeFigureOut">
              <a:rPr lang="en-US" smtClean="0"/>
              <a:t>21/09/16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274C9B-5051-7A40-932A-453ADFF47C47}" type="slidenum">
              <a:rPr lang="en-US" smtClean="0"/>
              <a:t>‹#›</a:t>
            </a:fld>
            <a:endParaRPr lang="en-US"/>
          </a:p>
        </p:txBody>
      </p:sp>
    </p:spTree>
    <p:extLst>
      <p:ext uri="{BB962C8B-B14F-4D97-AF65-F5344CB8AC3E}">
        <p14:creationId xmlns:p14="http://schemas.microsoft.com/office/powerpoint/2010/main" val="116892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9FAC268-497B-E34D-A8B8-714A86D7B394}" type="datetimeFigureOut">
              <a:rPr lang="en-US" smtClean="0"/>
              <a:t>21/09/16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74C9B-5051-7A40-932A-453ADFF47C47}" type="slidenum">
              <a:rPr lang="en-US" smtClean="0"/>
              <a:t>‹#›</a:t>
            </a:fld>
            <a:endParaRPr lang="en-US"/>
          </a:p>
        </p:txBody>
      </p:sp>
    </p:spTree>
    <p:extLst>
      <p:ext uri="{BB962C8B-B14F-4D97-AF65-F5344CB8AC3E}">
        <p14:creationId xmlns:p14="http://schemas.microsoft.com/office/powerpoint/2010/main" val="303852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9FAC268-497B-E34D-A8B8-714A86D7B394}" type="datetimeFigureOut">
              <a:rPr lang="en-US" smtClean="0"/>
              <a:t>21/09/16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74C9B-5051-7A40-932A-453ADFF47C47}" type="slidenum">
              <a:rPr lang="en-US" smtClean="0"/>
              <a:t>‹#›</a:t>
            </a:fld>
            <a:endParaRPr lang="en-US"/>
          </a:p>
        </p:txBody>
      </p:sp>
    </p:spTree>
    <p:extLst>
      <p:ext uri="{BB962C8B-B14F-4D97-AF65-F5344CB8AC3E}">
        <p14:creationId xmlns:p14="http://schemas.microsoft.com/office/powerpoint/2010/main" val="40569298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AC268-497B-E34D-A8B8-714A86D7B394}" type="datetimeFigureOut">
              <a:rPr lang="en-US" smtClean="0"/>
              <a:t>21/09/16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74C9B-5051-7A40-932A-453ADFF47C47}" type="slidenum">
              <a:rPr lang="en-US" smtClean="0"/>
              <a:t>‹#›</a:t>
            </a:fld>
            <a:endParaRPr lang="en-US"/>
          </a:p>
        </p:txBody>
      </p:sp>
    </p:spTree>
    <p:extLst>
      <p:ext uri="{BB962C8B-B14F-4D97-AF65-F5344CB8AC3E}">
        <p14:creationId xmlns:p14="http://schemas.microsoft.com/office/powerpoint/2010/main" val="3863009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duncan.hull@manchester.ac.u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ndrea.schalk@manchester.ac.u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udentnet.cs.manchester.ac.uk/ugt/programmethemes.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Year 2</a:t>
            </a:r>
            <a:endParaRPr lang="en-US" dirty="0"/>
          </a:p>
        </p:txBody>
      </p:sp>
      <p:sp>
        <p:nvSpPr>
          <p:cNvPr id="3" name="Subtitle 2"/>
          <p:cNvSpPr>
            <a:spLocks noGrp="1"/>
          </p:cNvSpPr>
          <p:nvPr>
            <p:ph type="subTitle" idx="1"/>
          </p:nvPr>
        </p:nvSpPr>
        <p:spPr/>
        <p:txBody>
          <a:bodyPr/>
          <a:lstStyle/>
          <a:p>
            <a:r>
              <a:rPr lang="en-US" dirty="0" smtClean="0"/>
              <a:t>Duncan Hull</a:t>
            </a:r>
          </a:p>
          <a:p>
            <a:r>
              <a:rPr lang="en-US" dirty="0" smtClean="0"/>
              <a:t>Year 2 UG tutor</a:t>
            </a:r>
            <a:endParaRPr lang="en-US" dirty="0"/>
          </a:p>
        </p:txBody>
      </p:sp>
    </p:spTree>
    <p:extLst>
      <p:ext uri="{BB962C8B-B14F-4D97-AF65-F5344CB8AC3E}">
        <p14:creationId xmlns:p14="http://schemas.microsoft.com/office/powerpoint/2010/main" val="359459605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not worth it</a:t>
            </a:r>
            <a:endParaRPr lang="en-US" dirty="0"/>
          </a:p>
        </p:txBody>
      </p:sp>
      <p:sp>
        <p:nvSpPr>
          <p:cNvPr id="3" name="Content Placeholder 2"/>
          <p:cNvSpPr>
            <a:spLocks noGrp="1"/>
          </p:cNvSpPr>
          <p:nvPr>
            <p:ph idx="1"/>
          </p:nvPr>
        </p:nvSpPr>
        <p:spPr/>
        <p:txBody>
          <a:bodyPr/>
          <a:lstStyle/>
          <a:p>
            <a:r>
              <a:rPr lang="en-US" dirty="0"/>
              <a:t>We do catch people. Don’t know what percentage (because we don’t know about the ones we don’t catch). But we do catch more than we’d like to catch. And we do </a:t>
            </a:r>
            <a:r>
              <a:rPr lang="en-US" dirty="0" err="1"/>
              <a:t>penalise</a:t>
            </a:r>
            <a:r>
              <a:rPr lang="en-US" dirty="0"/>
              <a:t> them. There are people over the last couple of years who have failed their degrees because we caught them cheating. Don’t do it. </a:t>
            </a:r>
            <a:endParaRPr lang="en-US" dirty="0" smtClean="0"/>
          </a:p>
          <a:p>
            <a:endParaRPr lang="en-US" dirty="0"/>
          </a:p>
        </p:txBody>
      </p:sp>
    </p:spTree>
    <p:extLst>
      <p:ext uri="{BB962C8B-B14F-4D97-AF65-F5344CB8AC3E}">
        <p14:creationId xmlns:p14="http://schemas.microsoft.com/office/powerpoint/2010/main" val="7543875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normAutofit lnSpcReduction="10000"/>
          </a:bodyPr>
          <a:lstStyle/>
          <a:p>
            <a:r>
              <a:rPr lang="en-US" dirty="0" smtClean="0"/>
              <a:t>Don’t suffer in silence, talk to</a:t>
            </a:r>
          </a:p>
          <a:p>
            <a:pPr lvl="1"/>
            <a:r>
              <a:rPr lang="en-US" dirty="0" smtClean="0"/>
              <a:t>Lecturer, lab </a:t>
            </a:r>
            <a:r>
              <a:rPr lang="en-US" dirty="0" err="1" smtClean="0"/>
              <a:t>organiser</a:t>
            </a:r>
            <a:endParaRPr lang="en-US" dirty="0" smtClean="0"/>
          </a:p>
          <a:p>
            <a:pPr lvl="1"/>
            <a:r>
              <a:rPr lang="en-US" dirty="0" smtClean="0"/>
              <a:t>Personal tutor</a:t>
            </a:r>
          </a:p>
          <a:p>
            <a:pPr lvl="1"/>
            <a:r>
              <a:rPr lang="en-US" dirty="0" smtClean="0"/>
              <a:t>Year tutor</a:t>
            </a:r>
          </a:p>
          <a:p>
            <a:pPr lvl="1"/>
            <a:r>
              <a:rPr lang="en-US" dirty="0" smtClean="0"/>
              <a:t>University </a:t>
            </a:r>
            <a:r>
              <a:rPr lang="en-US" dirty="0" err="1" smtClean="0"/>
              <a:t>Counselling</a:t>
            </a:r>
            <a:r>
              <a:rPr lang="en-US" dirty="0" smtClean="0"/>
              <a:t> </a:t>
            </a:r>
            <a:r>
              <a:rPr lang="en-US" dirty="0" err="1" smtClean="0"/>
              <a:t>Serivce</a:t>
            </a:r>
            <a:endParaRPr lang="en-US" dirty="0" smtClean="0"/>
          </a:p>
          <a:p>
            <a:pPr lvl="1"/>
            <a:r>
              <a:rPr lang="en-US" dirty="0" smtClean="0"/>
              <a:t>Anyone you feel comfortable with</a:t>
            </a:r>
          </a:p>
          <a:p>
            <a:endParaRPr lang="en-US" dirty="0" smtClean="0"/>
          </a:p>
          <a:p>
            <a:r>
              <a:rPr lang="en-US" dirty="0" smtClean="0"/>
              <a:t>But talk early and often, before you fall behind, esp. with lab work</a:t>
            </a:r>
          </a:p>
        </p:txBody>
      </p:sp>
    </p:spTree>
    <p:extLst>
      <p:ext uri="{BB962C8B-B14F-4D97-AF65-F5344CB8AC3E}">
        <p14:creationId xmlns:p14="http://schemas.microsoft.com/office/powerpoint/2010/main" val="30700119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Illness</a:t>
            </a:r>
            <a:endParaRPr lang="en-US" dirty="0"/>
          </a:p>
        </p:txBody>
      </p:sp>
      <p:sp>
        <p:nvSpPr>
          <p:cNvPr id="3" name="Content Placeholder 2"/>
          <p:cNvSpPr>
            <a:spLocks noGrp="1"/>
          </p:cNvSpPr>
          <p:nvPr>
            <p:ph idx="1"/>
          </p:nvPr>
        </p:nvSpPr>
        <p:spPr/>
        <p:txBody>
          <a:bodyPr/>
          <a:lstStyle/>
          <a:p>
            <a:r>
              <a:rPr lang="en-US" dirty="0" smtClean="0"/>
              <a:t>Inform the Student </a:t>
            </a:r>
            <a:r>
              <a:rPr lang="en-US" smtClean="0"/>
              <a:t>Support Office (SSO)</a:t>
            </a:r>
            <a:endParaRPr lang="en-US" dirty="0" smtClean="0"/>
          </a:p>
          <a:p>
            <a:r>
              <a:rPr lang="en-US" dirty="0" smtClean="0"/>
              <a:t>Inform your personal tutor</a:t>
            </a:r>
          </a:p>
          <a:p>
            <a:r>
              <a:rPr lang="en-US" dirty="0" smtClean="0"/>
              <a:t>Negotiate any late deadlines</a:t>
            </a:r>
          </a:p>
          <a:p>
            <a:r>
              <a:rPr lang="en-US" dirty="0" smtClean="0"/>
              <a:t>For short periods of illness (less than a week), get a self certification from from SSO</a:t>
            </a:r>
            <a:br>
              <a:rPr lang="en-US" dirty="0" smtClean="0"/>
            </a:br>
            <a:r>
              <a:rPr lang="en-US" dirty="0" smtClean="0"/>
              <a:t>For longer periods, you must get a doctor’s note or documentary evidence (register with doctor now if you haven’t already)</a:t>
            </a:r>
            <a:endParaRPr lang="en-US" dirty="0"/>
          </a:p>
        </p:txBody>
      </p:sp>
    </p:spTree>
    <p:extLst>
      <p:ext uri="{BB962C8B-B14F-4D97-AF65-F5344CB8AC3E}">
        <p14:creationId xmlns:p14="http://schemas.microsoft.com/office/powerpoint/2010/main" val="33765830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circumstances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MC can be taken into account</a:t>
            </a:r>
          </a:p>
          <a:p>
            <a:r>
              <a:rPr lang="en-US" dirty="0" smtClean="0"/>
              <a:t>Considered by a small committee </a:t>
            </a:r>
            <a:r>
              <a:rPr lang="en-US" b="1" dirty="0" smtClean="0"/>
              <a:t>IN CONFIDENCE</a:t>
            </a:r>
          </a:p>
          <a:p>
            <a:r>
              <a:rPr lang="en-US" dirty="0"/>
              <a:t>Recommendations made to the examiners’ meetings with no reference to the detailed circumstances </a:t>
            </a:r>
          </a:p>
          <a:p>
            <a:r>
              <a:rPr lang="en-US" dirty="0"/>
              <a:t>WE MUST HAVE FORMS ON PAPER </a:t>
            </a:r>
            <a:r>
              <a:rPr lang="en-US" dirty="0" smtClean="0"/>
              <a:t>(from SSO)</a:t>
            </a:r>
            <a:endParaRPr lang="en-US" dirty="0"/>
          </a:p>
          <a:p>
            <a:r>
              <a:rPr lang="en-US" dirty="0" smtClean="0"/>
              <a:t>Provide </a:t>
            </a:r>
            <a:r>
              <a:rPr lang="en-US" dirty="0"/>
              <a:t>any documentary evidence (so register with a doctor now) </a:t>
            </a:r>
          </a:p>
          <a:p>
            <a:r>
              <a:rPr lang="en-US" dirty="0"/>
              <a:t>Tell us how it has affected your studies </a:t>
            </a:r>
          </a:p>
          <a:p>
            <a:r>
              <a:rPr lang="en-US" dirty="0"/>
              <a:t>Exams, coursework, attendance etc. Submit sooner rather than later. </a:t>
            </a:r>
          </a:p>
          <a:p>
            <a:r>
              <a:rPr lang="en-US" dirty="0"/>
              <a:t>Deadlines are in the handbook. </a:t>
            </a:r>
          </a:p>
          <a:p>
            <a:endParaRPr lang="en-US" b="1" dirty="0"/>
          </a:p>
        </p:txBody>
      </p:sp>
    </p:spTree>
    <p:extLst>
      <p:ext uri="{BB962C8B-B14F-4D97-AF65-F5344CB8AC3E}">
        <p14:creationId xmlns:p14="http://schemas.microsoft.com/office/powerpoint/2010/main" val="140281545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a:t>
            </a:r>
            <a:endParaRPr lang="en-US" dirty="0"/>
          </a:p>
        </p:txBody>
      </p:sp>
      <p:sp>
        <p:nvSpPr>
          <p:cNvPr id="3" name="Content Placeholder 2"/>
          <p:cNvSpPr>
            <a:spLocks noGrp="1"/>
          </p:cNvSpPr>
          <p:nvPr>
            <p:ph idx="1"/>
          </p:nvPr>
        </p:nvSpPr>
        <p:spPr/>
        <p:txBody>
          <a:bodyPr/>
          <a:lstStyle/>
          <a:p>
            <a:r>
              <a:rPr lang="en-US" dirty="0" smtClean="0"/>
              <a:t>Second year PASS session are in </a:t>
            </a:r>
            <a:r>
              <a:rPr lang="en-US" dirty="0" err="1" smtClean="0"/>
              <a:t>collab</a:t>
            </a:r>
            <a:r>
              <a:rPr lang="en-US" dirty="0" smtClean="0"/>
              <a:t> on Friday 1pm</a:t>
            </a:r>
          </a:p>
          <a:p>
            <a:pPr lvl="1"/>
            <a:r>
              <a:rPr lang="en-US" dirty="0" smtClean="0"/>
              <a:t>Picking course options</a:t>
            </a:r>
          </a:p>
          <a:p>
            <a:pPr lvl="1"/>
            <a:r>
              <a:rPr lang="en-US" dirty="0" smtClean="0"/>
              <a:t>Placement advice</a:t>
            </a:r>
          </a:p>
          <a:p>
            <a:pPr lvl="1"/>
            <a:r>
              <a:rPr lang="en-US" dirty="0" smtClean="0"/>
              <a:t>Free food!</a:t>
            </a:r>
          </a:p>
          <a:p>
            <a:pPr lvl="1"/>
            <a:endParaRPr lang="en-US" dirty="0"/>
          </a:p>
          <a:p>
            <a:pPr lvl="1"/>
            <a:r>
              <a:rPr lang="en-US" dirty="0" smtClean="0"/>
              <a:t>Sign up to be a PASS tutor (consolidate what already you know)</a:t>
            </a:r>
            <a:endParaRPr lang="en-US" dirty="0"/>
          </a:p>
        </p:txBody>
      </p:sp>
    </p:spTree>
    <p:extLst>
      <p:ext uri="{BB962C8B-B14F-4D97-AF65-F5344CB8AC3E}">
        <p14:creationId xmlns:p14="http://schemas.microsoft.com/office/powerpoint/2010/main" val="27293178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luck</a:t>
            </a:r>
            <a:endParaRPr lang="en-US" dirty="0"/>
          </a:p>
        </p:txBody>
      </p:sp>
      <p:pic>
        <p:nvPicPr>
          <p:cNvPr id="4" name="Picture 3" descr="clover.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507" y="1417638"/>
            <a:ext cx="7137519" cy="4758346"/>
          </a:xfrm>
          <a:prstGeom prst="rect">
            <a:avLst/>
          </a:prstGeom>
        </p:spPr>
      </p:pic>
    </p:spTree>
    <p:extLst>
      <p:ext uri="{BB962C8B-B14F-4D97-AF65-F5344CB8AC3E}">
        <p14:creationId xmlns:p14="http://schemas.microsoft.com/office/powerpoint/2010/main" val="633893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Where?</a:t>
            </a:r>
            <a:endParaRPr lang="en-US" dirty="0"/>
          </a:p>
        </p:txBody>
      </p:sp>
      <p:sp>
        <p:nvSpPr>
          <p:cNvPr id="3" name="Content Placeholder 2"/>
          <p:cNvSpPr>
            <a:spLocks noGrp="1"/>
          </p:cNvSpPr>
          <p:nvPr>
            <p:ph idx="1"/>
          </p:nvPr>
        </p:nvSpPr>
        <p:spPr/>
        <p:txBody>
          <a:bodyPr/>
          <a:lstStyle/>
          <a:p>
            <a:pPr lvl="1"/>
            <a:r>
              <a:rPr lang="en-US" dirty="0" smtClean="0"/>
              <a:t>The person you contact when you have a problem that your personal tutor can’t handle</a:t>
            </a:r>
          </a:p>
          <a:p>
            <a:pPr lvl="1"/>
            <a:r>
              <a:rPr lang="en-US" dirty="0"/>
              <a:t>(</a:t>
            </a:r>
            <a:r>
              <a:rPr lang="en-US" dirty="0" smtClean="0"/>
              <a:t>following on from Sean </a:t>
            </a:r>
            <a:r>
              <a:rPr lang="en-US" dirty="0" err="1" smtClean="0"/>
              <a:t>Bechhofer</a:t>
            </a:r>
            <a:r>
              <a:rPr lang="en-US" dirty="0" smtClean="0"/>
              <a:t> who was your first year tutor)</a:t>
            </a:r>
          </a:p>
          <a:p>
            <a:pPr lvl="1"/>
            <a:endParaRPr lang="en-US" dirty="0"/>
          </a:p>
          <a:p>
            <a:pPr lvl="1"/>
            <a:r>
              <a:rPr lang="en-US" dirty="0" smtClean="0"/>
              <a:t>Office: Room LF25, Kilburn</a:t>
            </a:r>
          </a:p>
          <a:p>
            <a:pPr lvl="1"/>
            <a:r>
              <a:rPr lang="en-US" dirty="0" smtClean="0"/>
              <a:t>Email: </a:t>
            </a:r>
            <a:r>
              <a:rPr lang="en-US" dirty="0" smtClean="0">
                <a:hlinkClick r:id="rId2"/>
              </a:rPr>
              <a:t>duncan.hull@manchester.ac.uk</a:t>
            </a:r>
            <a:endParaRPr lang="en-US" dirty="0" smtClean="0"/>
          </a:p>
          <a:p>
            <a:pPr lvl="1"/>
            <a:r>
              <a:rPr lang="en-US" dirty="0" smtClean="0"/>
              <a:t>Please use </a:t>
            </a:r>
            <a:r>
              <a:rPr lang="en-US" dirty="0" err="1" smtClean="0"/>
              <a:t>hashtag</a:t>
            </a:r>
            <a:r>
              <a:rPr lang="en-US" dirty="0" smtClean="0"/>
              <a:t> #year2 in your emails</a:t>
            </a:r>
            <a:endParaRPr lang="en-US" dirty="0"/>
          </a:p>
        </p:txBody>
      </p:sp>
    </p:spTree>
    <p:extLst>
      <p:ext uri="{BB962C8B-B14F-4D97-AF65-F5344CB8AC3E}">
        <p14:creationId xmlns:p14="http://schemas.microsoft.com/office/powerpoint/2010/main" val="14168658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a:t>
            </a:r>
            <a:r>
              <a:rPr lang="en-US" dirty="0" err="1" smtClean="0"/>
              <a:t>Honours</a:t>
            </a:r>
            <a:r>
              <a:rPr lang="en-US" dirty="0" smtClean="0"/>
              <a:t> CS &amp; </a:t>
            </a:r>
            <a:r>
              <a:rPr lang="en-US" dirty="0" err="1" smtClean="0"/>
              <a:t>Maths</a:t>
            </a:r>
            <a:endParaRPr lang="en-US" dirty="0"/>
          </a:p>
        </p:txBody>
      </p:sp>
      <p:sp>
        <p:nvSpPr>
          <p:cNvPr id="3" name="Content Placeholder 2"/>
          <p:cNvSpPr>
            <a:spLocks noGrp="1"/>
          </p:cNvSpPr>
          <p:nvPr>
            <p:ph idx="1"/>
          </p:nvPr>
        </p:nvSpPr>
        <p:spPr/>
        <p:txBody>
          <a:bodyPr/>
          <a:lstStyle/>
          <a:p>
            <a:r>
              <a:rPr lang="en-US" dirty="0" smtClean="0"/>
              <a:t>Andrea </a:t>
            </a:r>
            <a:r>
              <a:rPr lang="en-US" dirty="0" err="1" smtClean="0"/>
              <a:t>Schalk</a:t>
            </a:r>
            <a:endParaRPr lang="en-US" dirty="0" smtClean="0"/>
          </a:p>
          <a:p>
            <a:r>
              <a:rPr lang="en-US" dirty="0" smtClean="0"/>
              <a:t>Room 2.34</a:t>
            </a:r>
          </a:p>
          <a:p>
            <a:r>
              <a:rPr lang="en-US" dirty="0" smtClean="0"/>
              <a:t>Email: </a:t>
            </a:r>
            <a:r>
              <a:rPr lang="en-US" dirty="0" smtClean="0">
                <a:hlinkClick r:id="rId2"/>
              </a:rPr>
              <a:t>andrea.schalk@manchester.ac.uk</a:t>
            </a:r>
            <a:r>
              <a:rPr lang="en-US" dirty="0" smtClean="0"/>
              <a:t> </a:t>
            </a:r>
            <a:endParaRPr lang="en-US" dirty="0"/>
          </a:p>
        </p:txBody>
      </p:sp>
    </p:spTree>
    <p:extLst>
      <p:ext uri="{BB962C8B-B14F-4D97-AF65-F5344CB8AC3E}">
        <p14:creationId xmlns:p14="http://schemas.microsoft.com/office/powerpoint/2010/main" val="33175441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unit selection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Theme requirements differ by degree </a:t>
            </a:r>
            <a:r>
              <a:rPr lang="en-US" dirty="0" err="1" smtClean="0"/>
              <a:t>programme</a:t>
            </a:r>
            <a:endParaRPr lang="en-US" dirty="0" smtClean="0"/>
          </a:p>
          <a:p>
            <a:r>
              <a:rPr lang="en-US" dirty="0" smtClean="0"/>
              <a:t>CS, CM, CSBM: free choice</a:t>
            </a:r>
          </a:p>
          <a:p>
            <a:r>
              <a:rPr lang="en-US" dirty="0" smtClean="0"/>
              <a:t>AI, CSE et see </a:t>
            </a:r>
            <a:r>
              <a:rPr lang="en-US" dirty="0" smtClean="0">
                <a:hlinkClick r:id="rId2"/>
              </a:rPr>
              <a:t>http://studentnet.cs.manchester.ac.uk/ugt/programmethemes.php</a:t>
            </a:r>
            <a:r>
              <a:rPr lang="en-US" dirty="0" smtClean="0"/>
              <a:t> </a:t>
            </a:r>
            <a:endParaRPr lang="en-US" dirty="0"/>
          </a:p>
          <a:p>
            <a:r>
              <a:rPr lang="en-US" dirty="0" smtClean="0"/>
              <a:t>Permission must be granted for any not in the approved list</a:t>
            </a:r>
          </a:p>
          <a:p>
            <a:r>
              <a:rPr lang="en-US" dirty="0" smtClean="0"/>
              <a:t>Select course units NOW, changes allowed up to week 2</a:t>
            </a:r>
            <a:endParaRPr lang="en-US" dirty="0"/>
          </a:p>
        </p:txBody>
      </p:sp>
    </p:spTree>
    <p:extLst>
      <p:ext uri="{BB962C8B-B14F-4D97-AF65-F5344CB8AC3E}">
        <p14:creationId xmlns:p14="http://schemas.microsoft.com/office/powerpoint/2010/main" val="40819795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change</a:t>
            </a:r>
            <a:endParaRPr lang="en-US" dirty="0"/>
          </a:p>
        </p:txBody>
      </p:sp>
      <p:sp>
        <p:nvSpPr>
          <p:cNvPr id="3" name="Content Placeholder 2"/>
          <p:cNvSpPr>
            <a:spLocks noGrp="1"/>
          </p:cNvSpPr>
          <p:nvPr>
            <p:ph idx="1"/>
          </p:nvPr>
        </p:nvSpPr>
        <p:spPr/>
        <p:txBody>
          <a:bodyPr/>
          <a:lstStyle/>
          <a:p>
            <a:r>
              <a:rPr lang="en-US" dirty="0" smtClean="0"/>
              <a:t>You can change degree program subject to having met the right conditions and having permission</a:t>
            </a:r>
          </a:p>
          <a:p>
            <a:pPr lvl="1"/>
            <a:r>
              <a:rPr lang="en-US" dirty="0" smtClean="0"/>
              <a:t>Discuss with personal tutor</a:t>
            </a:r>
          </a:p>
          <a:p>
            <a:pPr lvl="1"/>
            <a:r>
              <a:rPr lang="en-US" dirty="0" smtClean="0"/>
              <a:t>Changes on / off IE, fill in change of degree form and get me to sign it</a:t>
            </a:r>
          </a:p>
          <a:p>
            <a:pPr lvl="1"/>
            <a:r>
              <a:rPr lang="en-US" dirty="0" smtClean="0"/>
              <a:t>For off /  on </a:t>
            </a:r>
            <a:r>
              <a:rPr lang="en-US" dirty="0" err="1" smtClean="0"/>
              <a:t>Meng</a:t>
            </a:r>
            <a:r>
              <a:rPr lang="en-US" dirty="0" smtClean="0"/>
              <a:t> see Nick Filer</a:t>
            </a:r>
          </a:p>
          <a:p>
            <a:pPr lvl="1"/>
            <a:r>
              <a:rPr lang="en-US" dirty="0" smtClean="0"/>
              <a:t>Changing to four year </a:t>
            </a:r>
            <a:r>
              <a:rPr lang="en-US" dirty="0" err="1" smtClean="0"/>
              <a:t>programmes</a:t>
            </a:r>
            <a:r>
              <a:rPr lang="en-US" dirty="0" smtClean="0"/>
              <a:t> has funding implications </a:t>
            </a:r>
            <a:endParaRPr lang="en-US" dirty="0"/>
          </a:p>
        </p:txBody>
      </p:sp>
    </p:spTree>
    <p:extLst>
      <p:ext uri="{BB962C8B-B14F-4D97-AF65-F5344CB8AC3E}">
        <p14:creationId xmlns:p14="http://schemas.microsoft.com/office/powerpoint/2010/main" val="35639695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year tutorials</a:t>
            </a:r>
            <a:endParaRPr lang="en-US" dirty="0"/>
          </a:p>
        </p:txBody>
      </p:sp>
      <p:sp>
        <p:nvSpPr>
          <p:cNvPr id="3" name="Content Placeholder 2"/>
          <p:cNvSpPr>
            <a:spLocks noGrp="1"/>
          </p:cNvSpPr>
          <p:nvPr>
            <p:ph idx="1"/>
          </p:nvPr>
        </p:nvSpPr>
        <p:spPr/>
        <p:txBody>
          <a:bodyPr/>
          <a:lstStyle/>
          <a:p>
            <a:r>
              <a:rPr lang="en-US" dirty="0" smtClean="0"/>
              <a:t>Two per semester</a:t>
            </a:r>
          </a:p>
          <a:p>
            <a:r>
              <a:rPr lang="en-US" dirty="0" smtClean="0"/>
              <a:t>Sem1 (weeks 1 and 2): Reflection on Year 1; Review of CV, course unit selection</a:t>
            </a:r>
          </a:p>
          <a:p>
            <a:r>
              <a:rPr lang="en-US" dirty="0" smtClean="0"/>
              <a:t>Sem1 (weeks 10 and 11) Review of Sem1; Sem2 Course unit choices; exam preparation</a:t>
            </a:r>
          </a:p>
          <a:p>
            <a:pPr marL="0" indent="0">
              <a:buNone/>
            </a:pPr>
            <a:endParaRPr lang="en-US" dirty="0" smtClean="0"/>
          </a:p>
          <a:p>
            <a:pPr marL="0" indent="0">
              <a:buNone/>
            </a:pPr>
            <a:r>
              <a:rPr lang="en-US" dirty="0" smtClean="0"/>
              <a:t>Around 75% have the same tutor as last year</a:t>
            </a:r>
            <a:endParaRPr lang="en-US" dirty="0"/>
          </a:p>
        </p:txBody>
      </p:sp>
    </p:spTree>
    <p:extLst>
      <p:ext uri="{BB962C8B-B14F-4D97-AF65-F5344CB8AC3E}">
        <p14:creationId xmlns:p14="http://schemas.microsoft.com/office/powerpoint/2010/main" val="6480899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year labs</a:t>
            </a:r>
            <a:endParaRPr lang="en-US" dirty="0"/>
          </a:p>
        </p:txBody>
      </p:sp>
      <p:sp>
        <p:nvSpPr>
          <p:cNvPr id="3" name="Content Placeholder 2"/>
          <p:cNvSpPr>
            <a:spLocks noGrp="1"/>
          </p:cNvSpPr>
          <p:nvPr>
            <p:ph idx="1"/>
          </p:nvPr>
        </p:nvSpPr>
        <p:spPr/>
        <p:txBody>
          <a:bodyPr/>
          <a:lstStyle/>
          <a:p>
            <a:r>
              <a:rPr lang="en-US" dirty="0" smtClean="0"/>
              <a:t>Lab group information available soon, read carefully via Arcade &amp; </a:t>
            </a:r>
            <a:r>
              <a:rPr lang="en-US" dirty="0" err="1" smtClean="0"/>
              <a:t>MyManchester</a:t>
            </a:r>
            <a:endParaRPr lang="en-US" dirty="0" smtClean="0"/>
          </a:p>
          <a:p>
            <a:r>
              <a:rPr lang="en-US" dirty="0" smtClean="0"/>
              <a:t>Lab group assignments depend on your course</a:t>
            </a:r>
          </a:p>
          <a:p>
            <a:pPr lvl="1"/>
            <a:r>
              <a:rPr lang="en-US" dirty="0" smtClean="0"/>
              <a:t>Unit choice changes may change lab group</a:t>
            </a:r>
          </a:p>
          <a:p>
            <a:pPr lvl="1"/>
            <a:r>
              <a:rPr lang="en-US" dirty="0" smtClean="0"/>
              <a:t>Lab groups fluctuate during first two weeks</a:t>
            </a:r>
          </a:p>
          <a:p>
            <a:pPr lvl="1"/>
            <a:r>
              <a:rPr lang="en-US" dirty="0" smtClean="0"/>
              <a:t>Individual preferences can’t be taken into account</a:t>
            </a:r>
            <a:endParaRPr lang="en-US" dirty="0"/>
          </a:p>
        </p:txBody>
      </p:sp>
    </p:spTree>
    <p:extLst>
      <p:ext uri="{BB962C8B-B14F-4D97-AF65-F5344CB8AC3E}">
        <p14:creationId xmlns:p14="http://schemas.microsoft.com/office/powerpoint/2010/main" val="10287972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Attendance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Satisfactory attendance is a requirement to pass the year! For students with Tier 4 passports it is a requirement to be allowed to stay.</a:t>
            </a:r>
          </a:p>
          <a:p>
            <a:pPr lvl="1"/>
            <a:r>
              <a:rPr lang="en-US" dirty="0" smtClean="0"/>
              <a:t>Full attendance is required at all lectures, laboratories, examples classes and any tutorials which may be scheduled. Completed laboratory work should be handed in on time. Attendance at laboratories and examples classes, and at many lectures, is monitored and attendance registers kept. Please note that the expectation is that students will be required to undertake approximately forty hours per week of study i.e. an average of one hour’s private study will be required for every scheduled hour of lectures, laboratories etc. and some students may require much more time than this. BEING A STUDENT IS A FULL-TIME OCCUPATION! Absence for holidays is not permitted in term-time.</a:t>
            </a:r>
          </a:p>
          <a:p>
            <a:pPr marL="914400" lvl="2" indent="0">
              <a:buNone/>
            </a:pPr>
            <a:r>
              <a:rPr lang="en-US" dirty="0"/>
              <a:t>(</a:t>
            </a:r>
            <a:r>
              <a:rPr lang="en-US" dirty="0" smtClean="0"/>
              <a:t>Undergraduate Handbook)</a:t>
            </a:r>
          </a:p>
          <a:p>
            <a:endParaRPr lang="en-US" dirty="0" smtClean="0"/>
          </a:p>
          <a:p>
            <a:r>
              <a:rPr lang="en-US" dirty="0" err="1" smtClean="0"/>
              <a:t>Hackathons</a:t>
            </a:r>
            <a:r>
              <a:rPr lang="en-US" dirty="0" smtClean="0"/>
              <a:t> are great but not holidays, balance work and other activities carefully, second year is one of the most demanding of the degree</a:t>
            </a:r>
            <a:endParaRPr lang="en-US" dirty="0"/>
          </a:p>
        </p:txBody>
      </p:sp>
    </p:spTree>
    <p:extLst>
      <p:ext uri="{BB962C8B-B14F-4D97-AF65-F5344CB8AC3E}">
        <p14:creationId xmlns:p14="http://schemas.microsoft.com/office/powerpoint/2010/main" val="41590725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conduct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Don’t cheat in the labs</a:t>
            </a:r>
          </a:p>
          <a:p>
            <a:r>
              <a:rPr lang="en-US" dirty="0" smtClean="0"/>
              <a:t>Don’t copy code</a:t>
            </a:r>
          </a:p>
          <a:p>
            <a:r>
              <a:rPr lang="en-US" dirty="0" smtClean="0"/>
              <a:t>Don’t cheat in the exams</a:t>
            </a:r>
          </a:p>
          <a:p>
            <a:r>
              <a:rPr lang="en-US" dirty="0" smtClean="0"/>
              <a:t>Don’t hack</a:t>
            </a:r>
          </a:p>
          <a:p>
            <a:r>
              <a:rPr lang="en-US" dirty="0" smtClean="0"/>
              <a:t>The penalty for any of these can be very serious....</a:t>
            </a:r>
          </a:p>
          <a:p>
            <a:r>
              <a:rPr lang="en-US" dirty="0" smtClean="0"/>
              <a:t>The School, the EPS Faculty, and the University all have resources to help you understand and avoid Plagiarism in your writing.</a:t>
            </a:r>
            <a:endParaRPr lang="en-US" dirty="0"/>
          </a:p>
        </p:txBody>
      </p:sp>
    </p:spTree>
    <p:extLst>
      <p:ext uri="{BB962C8B-B14F-4D97-AF65-F5344CB8AC3E}">
        <p14:creationId xmlns:p14="http://schemas.microsoft.com/office/powerpoint/2010/main" val="6582776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2144</TotalTime>
  <Words>772</Words>
  <Application>Microsoft Macintosh PowerPoint</Application>
  <PresentationFormat>On-screen Show (4:3)</PresentationFormat>
  <Paragraphs>84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to Year 2</vt:lpstr>
      <vt:lpstr>Who? Where?</vt:lpstr>
      <vt:lpstr>Joint Honours CS &amp; Maths</vt:lpstr>
      <vt:lpstr>Course unit selection</vt:lpstr>
      <vt:lpstr>Degree change</vt:lpstr>
      <vt:lpstr>Second year tutorials</vt:lpstr>
      <vt:lpstr>2nd year labs</vt:lpstr>
      <vt:lpstr>Attendance</vt:lpstr>
      <vt:lpstr>Code of conduct</vt:lpstr>
      <vt:lpstr>It’s not worth it</vt:lpstr>
      <vt:lpstr>Problems?</vt:lpstr>
      <vt:lpstr>Illness</vt:lpstr>
      <vt:lpstr>Mitigating circumstances</vt:lpstr>
      <vt:lpstr>PASS</vt:lpstr>
      <vt:lpstr>Good luck</vt:lpstr>
    </vt:vector>
  </TitlesOfParts>
  <Company>University of Manchester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Year 2</dc:title>
  <dc:creator>Duncan Hull</dc:creator>
  <cp:lastModifiedBy>Duncan Hull</cp:lastModifiedBy>
  <cp:revision>11</cp:revision>
  <dcterms:created xsi:type="dcterms:W3CDTF">2016-09-21T11:22:54Z</dcterms:created>
  <dcterms:modified xsi:type="dcterms:W3CDTF">2016-09-22T23:07:26Z</dcterms:modified>
</cp:coreProperties>
</file>