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46" d="100"/>
          <a:sy n="46" d="100"/>
        </p:scale>
        <p:origin x="145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861-2574-482D-BA70-AAB7C71E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83A38-456F-4DB4-9848-E96B8D84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5FE8-95FA-45AB-BA83-9E822BAB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B06D-C567-441B-AD39-E161D235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705A-7E59-4519-B9D6-30775A7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97EA-945B-41F8-B2AB-2D496D4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EF79-FF90-46F1-8D27-D9AEE7FB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F084-9FDC-4B19-BB90-5DB61B7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8642-4CFF-4A0A-8BA0-A6C3DB53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9FFA-FCA0-4A3E-B695-E5CF30CD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5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B136D-C9B7-466A-BE0D-D84FF498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7D5DC-396C-4FB4-B935-90B461DB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3E66-E446-4498-AC8C-B7F4C3B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2369-2FD4-4607-8DEA-F00D1EF3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301D-2267-4EDE-9F3A-84C30FE1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EE31-1010-4257-AA0E-3490822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C99B-13FF-4469-80EC-E5F5E69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4775-E28A-4B6C-BBB6-73C8B86B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278A-1346-4158-94E1-7203CA2E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F15A-8A70-418C-B4F2-F3AB515D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B162-95D1-4C5B-AAC1-54BC3C0F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71F2-F91B-405A-92DA-5A882619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7767-712A-4316-AD0A-ED99DBEF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B07B-42BE-4166-93D1-2BA2616D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2AFB-892E-42FB-9909-92C0C5C2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3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97D5-E03C-482F-8437-561D621F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E75E-9E10-416B-905F-F082E0F5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65B9-075B-4D86-A107-17C8374A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DDC3-2711-49B2-8528-8043F6AD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131D-A9CD-4DF8-9F62-3689633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00FC-D1CA-4DD1-BDA8-BAA43E61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C881-B40D-4E12-B6BF-C0CEE866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61C83-AB9C-4973-8E27-DAE534DA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7C3C4-30A0-418D-943D-A017FC72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48543-41DC-4113-AB16-630710537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080E1-DCC0-4809-8B0E-6055DBF6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9E14F-8530-4405-9384-F2B6E8F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BA81-061A-43D9-9880-F6D1697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553E9-ACEF-44A3-95EC-B55EB3B3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5B48-4DF1-4D00-BDA6-47ABF928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2F103-324F-4350-BA6C-419E2B96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0F261-BA0E-4358-9BD8-D936CEB0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B975-E057-4266-977E-56945C5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DBE2E-F061-4C09-906B-5AB14697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73003-89A5-4389-858A-8E23A368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A7E5-1EB6-464F-AF12-4D803A1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5A1-B7DF-4706-85AD-3D9605EE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3C57-710E-46E7-9E7E-D563B93D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31CDC-672D-4F88-95C1-A4B080B1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39E5-0361-4A61-BD4B-4B22EE84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941D-07FC-4B9C-8EF9-174B0C1F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C73F-C12E-4814-BD16-6E990FE7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C49-090D-4AA2-99AA-06D7DD60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1AB08-1958-4AD5-AE3B-D8BAF4A4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B8C58-2644-49ED-B38A-98E7D62FE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1AD7-0E74-4E26-9BAD-E8503AFC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0DE7-DDAA-4E97-878D-07ABC947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B135-7FFA-4B2B-9B98-B05C60C5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6528E-2AF4-4844-9EE1-1F1E66C9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1C7C-D314-4496-90B7-5630F6F0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0581-5CA0-41B1-AF1B-11ACFCD7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075-1002-4AE7-8743-34EDBDC8217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B491-112C-49B5-BB9E-AD341BF7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3115-69CC-4978-97AF-DEC5CA46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319F-E54B-4703-9A31-F0D65F4B2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E864-CE4C-430D-8F44-37CC0D09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1856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DA8CA37-2381-4510-B53E-82105023AB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24169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For the Compile Time we will take another example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0F7499-4F02-476D-8477-9A5804842809}"/>
              </a:ext>
            </a:extLst>
          </p:cNvPr>
          <p:cNvSpPr txBox="1">
            <a:spLocks/>
          </p:cNvSpPr>
          <p:nvPr/>
        </p:nvSpPr>
        <p:spPr>
          <a:xfrm>
            <a:off x="567297" y="325433"/>
            <a:ext cx="482478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 a class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B7269E-297C-48BD-A004-13C0D341CFF7}"/>
              </a:ext>
            </a:extLst>
          </p:cNvPr>
          <p:cNvSpPr txBox="1">
            <a:spLocks/>
          </p:cNvSpPr>
          <p:nvPr/>
        </p:nvSpPr>
        <p:spPr>
          <a:xfrm>
            <a:off x="233266" y="2941630"/>
            <a:ext cx="6020084" cy="1241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the runtime we had different classes with a same-name method inside each of them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C8A9B-5F8D-43E9-96BE-26CF724DD9E8}"/>
              </a:ext>
            </a:extLst>
          </p:cNvPr>
          <p:cNvSpPr txBox="1"/>
          <p:nvPr/>
        </p:nvSpPr>
        <p:spPr>
          <a:xfrm>
            <a:off x="6712416" y="244714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Same.java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852F4-BCA3-43BC-9199-C51BCA3AF640}"/>
              </a:ext>
            </a:extLst>
          </p:cNvPr>
          <p:cNvSpPr txBox="1"/>
          <p:nvPr/>
        </p:nvSpPr>
        <p:spPr>
          <a:xfrm>
            <a:off x="6712416" y="634655"/>
            <a:ext cx="5246318" cy="379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Same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(“Two integers: “ + a + “, ” + b); </a:t>
            </a:r>
            <a:br>
              <a:rPr lang="en-GB" dirty="0"/>
            </a:br>
            <a:r>
              <a:rPr lang="en-GB" dirty="0"/>
              <a:t>    } </a:t>
            </a:r>
          </a:p>
          <a:p>
            <a:endParaRPr lang="en-GB" dirty="0"/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(double a)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(“One double: “ + a); </a:t>
            </a:r>
            <a:br>
              <a:rPr lang="en-GB" dirty="0"/>
            </a:br>
            <a:r>
              <a:rPr lang="en-GB" dirty="0"/>
              <a:t>    }</a:t>
            </a:r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a)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 An integer: “ + a);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9368B9-58EE-405E-9DFA-2CCDA892BED7}"/>
              </a:ext>
            </a:extLst>
          </p:cNvPr>
          <p:cNvSpPr txBox="1">
            <a:spLocks/>
          </p:cNvSpPr>
          <p:nvPr/>
        </p:nvSpPr>
        <p:spPr>
          <a:xfrm>
            <a:off x="567297" y="1410066"/>
            <a:ext cx="4824789" cy="10224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three same-name methods inside 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C7C95C-853F-4BC4-9E22-D7CCA28E5CC8}"/>
              </a:ext>
            </a:extLst>
          </p:cNvPr>
          <p:cNvSpPr txBox="1">
            <a:spLocks/>
          </p:cNvSpPr>
          <p:nvPr/>
        </p:nvSpPr>
        <p:spPr>
          <a:xfrm>
            <a:off x="292075" y="4582311"/>
            <a:ext cx="6020084" cy="131531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the compile time all of the methods with the same name are inside one class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6D16F0-E143-4A7B-BBF8-4A8C054A90EE}"/>
              </a:ext>
            </a:extLst>
          </p:cNvPr>
          <p:cNvSpPr txBox="1">
            <a:spLocks/>
          </p:cNvSpPr>
          <p:nvPr/>
        </p:nvSpPr>
        <p:spPr>
          <a:xfrm>
            <a:off x="6705873" y="4447047"/>
            <a:ext cx="5246318" cy="721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procedure is called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62C61A-EAAA-4D70-A7E6-5EB0E3899B79}"/>
              </a:ext>
            </a:extLst>
          </p:cNvPr>
          <p:cNvSpPr txBox="1">
            <a:spLocks/>
          </p:cNvSpPr>
          <p:nvPr/>
        </p:nvSpPr>
        <p:spPr>
          <a:xfrm>
            <a:off x="6712416" y="5168637"/>
            <a:ext cx="5246318" cy="12496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 Overloading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39FDA-EC32-4568-8F10-91EFE2BCED6E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 flipV="1">
            <a:off x="5392086" y="439685"/>
            <a:ext cx="1320330" cy="233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EB4E0F-4D38-4A9C-AEBE-98210275887D}"/>
              </a:ext>
            </a:extLst>
          </p:cNvPr>
          <p:cNvCxnSpPr>
            <a:stCxn id="7" idx="3"/>
          </p:cNvCxnSpPr>
          <p:nvPr/>
        </p:nvCxnSpPr>
        <p:spPr>
          <a:xfrm flipV="1">
            <a:off x="5392086" y="1209325"/>
            <a:ext cx="2627575" cy="711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78C568-BE06-40FB-8E02-AFF6FFBD887D}"/>
              </a:ext>
            </a:extLst>
          </p:cNvPr>
          <p:cNvCxnSpPr>
            <a:stCxn id="7" idx="3"/>
          </p:cNvCxnSpPr>
          <p:nvPr/>
        </p:nvCxnSpPr>
        <p:spPr>
          <a:xfrm>
            <a:off x="5392086" y="1921299"/>
            <a:ext cx="2487616" cy="257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F1D8B6-25D4-432A-80F4-964B66B93C31}"/>
              </a:ext>
            </a:extLst>
          </p:cNvPr>
          <p:cNvCxnSpPr>
            <a:stCxn id="7" idx="3"/>
          </p:cNvCxnSpPr>
          <p:nvPr/>
        </p:nvCxnSpPr>
        <p:spPr>
          <a:xfrm>
            <a:off x="5392086" y="1921299"/>
            <a:ext cx="2725547" cy="102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5" grpId="0" animBg="1"/>
      <p:bldP spid="15" grpId="1" animBg="1"/>
      <p:bldP spid="26" grpId="0" animBg="1"/>
      <p:bldP spid="26" grpId="1" animBg="1"/>
      <p:bldP spid="11" grpId="0" animBg="1"/>
      <p:bldP spid="11" grpId="1" animBg="1"/>
      <p:bldP spid="13" grpId="0" animBg="1"/>
      <p:bldP spid="1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BC8A9B-5F8D-43E9-96BE-26CF724DD9E8}"/>
              </a:ext>
            </a:extLst>
          </p:cNvPr>
          <p:cNvSpPr txBox="1"/>
          <p:nvPr/>
        </p:nvSpPr>
        <p:spPr>
          <a:xfrm>
            <a:off x="6712416" y="244714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Same.java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852F4-BCA3-43BC-9199-C51BCA3AF640}"/>
              </a:ext>
            </a:extLst>
          </p:cNvPr>
          <p:cNvSpPr txBox="1"/>
          <p:nvPr/>
        </p:nvSpPr>
        <p:spPr>
          <a:xfrm>
            <a:off x="6712416" y="634655"/>
            <a:ext cx="5246318" cy="379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Same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b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(“Two integers: “ + a + “, ” + b); </a:t>
            </a:r>
            <a:br>
              <a:rPr lang="en-GB" dirty="0"/>
            </a:br>
            <a:r>
              <a:rPr lang="en-GB" dirty="0"/>
              <a:t>    } </a:t>
            </a:r>
          </a:p>
          <a:p>
            <a:endParaRPr lang="en-GB" dirty="0"/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double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(“One double: “ + a); </a:t>
            </a:r>
            <a:br>
              <a:rPr lang="en-GB" dirty="0"/>
            </a:br>
            <a:r>
              <a:rPr lang="en-GB" dirty="0"/>
              <a:t>    }</a:t>
            </a:r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 An integer: “ + a);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58BC1B-288C-4130-9F83-CE6001D3661D}"/>
              </a:ext>
            </a:extLst>
          </p:cNvPr>
          <p:cNvSpPr txBox="1">
            <a:spLocks/>
          </p:cNvSpPr>
          <p:nvPr/>
        </p:nvSpPr>
        <p:spPr>
          <a:xfrm>
            <a:off x="701757" y="428815"/>
            <a:ext cx="4824789" cy="721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Ok Great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DB35A60-A43E-4456-A91D-4CF3B6C965FD}"/>
              </a:ext>
            </a:extLst>
          </p:cNvPr>
          <p:cNvSpPr txBox="1">
            <a:spLocks/>
          </p:cNvSpPr>
          <p:nvPr/>
        </p:nvSpPr>
        <p:spPr>
          <a:xfrm>
            <a:off x="758458" y="1722369"/>
            <a:ext cx="4824789" cy="721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But…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9CFAD7-A496-4384-B692-5AAB4654BD51}"/>
              </a:ext>
            </a:extLst>
          </p:cNvPr>
          <p:cNvSpPr txBox="1">
            <a:spLocks/>
          </p:cNvSpPr>
          <p:nvPr/>
        </p:nvSpPr>
        <p:spPr>
          <a:xfrm>
            <a:off x="758458" y="3041779"/>
            <a:ext cx="4824789" cy="10450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the program know who is who?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2492FC-A762-430A-A6E1-336CDB933BE9}"/>
              </a:ext>
            </a:extLst>
          </p:cNvPr>
          <p:cNvSpPr txBox="1">
            <a:spLocks/>
          </p:cNvSpPr>
          <p:nvPr/>
        </p:nvSpPr>
        <p:spPr>
          <a:xfrm>
            <a:off x="524167" y="4625327"/>
            <a:ext cx="5508073" cy="15018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Maybe you have noticed the fact that each method has different parameters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A60934-EB26-49AA-9A4E-4D6BC5EADAC5}"/>
              </a:ext>
            </a:extLst>
          </p:cNvPr>
          <p:cNvCxnSpPr>
            <a:stCxn id="19" idx="3"/>
          </p:cNvCxnSpPr>
          <p:nvPr/>
        </p:nvCxnSpPr>
        <p:spPr>
          <a:xfrm flipV="1">
            <a:off x="6032240" y="2158195"/>
            <a:ext cx="3065107" cy="3218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EC2E6-64E1-4595-9FF5-83499600F2D0}"/>
              </a:ext>
            </a:extLst>
          </p:cNvPr>
          <p:cNvCxnSpPr>
            <a:stCxn id="19" idx="3"/>
          </p:cNvCxnSpPr>
          <p:nvPr/>
        </p:nvCxnSpPr>
        <p:spPr>
          <a:xfrm flipV="1">
            <a:off x="6032240" y="3301195"/>
            <a:ext cx="2803849" cy="2075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75410F-53C0-4D71-9E8E-B05CAFF3ABFA}"/>
              </a:ext>
            </a:extLst>
          </p:cNvPr>
          <p:cNvCxnSpPr>
            <a:stCxn id="19" idx="3"/>
          </p:cNvCxnSpPr>
          <p:nvPr/>
        </p:nvCxnSpPr>
        <p:spPr>
          <a:xfrm flipV="1">
            <a:off x="6032240" y="4132435"/>
            <a:ext cx="2813180" cy="12437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9343F9-1ABC-45B8-92E4-55791E199EF7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114152" y="1150405"/>
            <a:ext cx="56701" cy="571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59FBF-F6A5-46D3-80FE-D91C5ACF28A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3170853" y="2443959"/>
            <a:ext cx="0" cy="597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77E69-C24A-403E-A2A3-889AD536852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170853" y="4086808"/>
            <a:ext cx="107351" cy="538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BC8A9B-5F8D-43E9-96BE-26CF724DD9E8}"/>
              </a:ext>
            </a:extLst>
          </p:cNvPr>
          <p:cNvSpPr txBox="1"/>
          <p:nvPr/>
        </p:nvSpPr>
        <p:spPr>
          <a:xfrm>
            <a:off x="6712416" y="244714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Same.java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42EA66-D0DB-4E6F-96CC-5BD491F0631F}"/>
              </a:ext>
            </a:extLst>
          </p:cNvPr>
          <p:cNvSpPr txBox="1"/>
          <p:nvPr/>
        </p:nvSpPr>
        <p:spPr>
          <a:xfrm>
            <a:off x="753265" y="244714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Same.java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38BB45-8160-4866-BA33-59A09936DCE2}"/>
              </a:ext>
            </a:extLst>
          </p:cNvPr>
          <p:cNvSpPr txBox="1"/>
          <p:nvPr/>
        </p:nvSpPr>
        <p:spPr>
          <a:xfrm>
            <a:off x="753265" y="634655"/>
            <a:ext cx="5246318" cy="2542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 err="1"/>
              <a:t>SameTest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 </a:t>
            </a:r>
          </a:p>
          <a:p>
            <a:r>
              <a:rPr lang="en-GB" dirty="0"/>
              <a:t>        Same s = new Same();</a:t>
            </a:r>
          </a:p>
          <a:p>
            <a:r>
              <a:rPr lang="en-GB" dirty="0"/>
              <a:t>        </a:t>
            </a:r>
            <a:r>
              <a:rPr lang="en-GB" dirty="0" err="1"/>
              <a:t>s.</a:t>
            </a:r>
            <a:r>
              <a:rPr lang="en-GB" dirty="0" err="1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10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20</a:t>
            </a:r>
            <a:r>
              <a:rPr lang="en-GB" dirty="0"/>
              <a:t>);</a:t>
            </a:r>
          </a:p>
          <a:p>
            <a:r>
              <a:rPr lang="en-GB" dirty="0"/>
              <a:t>        </a:t>
            </a:r>
            <a:r>
              <a:rPr lang="en-GB" dirty="0" err="1"/>
              <a:t>s.</a:t>
            </a:r>
            <a:r>
              <a:rPr lang="en-GB" dirty="0" err="1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4.5</a:t>
            </a:r>
            <a:r>
              <a:rPr lang="en-GB" dirty="0"/>
              <a:t>);</a:t>
            </a:r>
          </a:p>
          <a:p>
            <a:r>
              <a:rPr lang="en-GB" dirty="0"/>
              <a:t>        </a:t>
            </a:r>
            <a:r>
              <a:rPr lang="en-GB" dirty="0" err="1"/>
              <a:t>s.</a:t>
            </a:r>
            <a:r>
              <a:rPr lang="en-GB" dirty="0" err="1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45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1A6BB4B-177C-40A3-A858-2CA9F9F570FE}"/>
              </a:ext>
            </a:extLst>
          </p:cNvPr>
          <p:cNvSpPr txBox="1">
            <a:spLocks/>
          </p:cNvSpPr>
          <p:nvPr/>
        </p:nvSpPr>
        <p:spPr>
          <a:xfrm>
            <a:off x="6802424" y="4906875"/>
            <a:ext cx="4963478" cy="10450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give it a try!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D727C4-C25A-4F8C-94B7-CA56D04D365D}"/>
              </a:ext>
            </a:extLst>
          </p:cNvPr>
          <p:cNvSpPr txBox="1"/>
          <p:nvPr/>
        </p:nvSpPr>
        <p:spPr>
          <a:xfrm>
            <a:off x="6712416" y="634655"/>
            <a:ext cx="5246318" cy="379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Same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b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(“Two integers: “ + a + “, ” + b); </a:t>
            </a:r>
            <a:br>
              <a:rPr lang="en-GB" dirty="0"/>
            </a:br>
            <a:r>
              <a:rPr lang="en-GB" dirty="0"/>
              <a:t>    } </a:t>
            </a:r>
          </a:p>
          <a:p>
            <a:endParaRPr lang="en-GB" dirty="0"/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double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(“One double: “ + a); </a:t>
            </a:r>
            <a:br>
              <a:rPr lang="en-GB" dirty="0"/>
            </a:br>
            <a:r>
              <a:rPr lang="en-GB" dirty="0"/>
              <a:t>    }</a:t>
            </a:r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 An integer: “ + a);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9EF9F-3CDA-40D5-8A5A-1158956FCA70}"/>
              </a:ext>
            </a:extLst>
          </p:cNvPr>
          <p:cNvSpPr txBox="1"/>
          <p:nvPr/>
        </p:nvSpPr>
        <p:spPr>
          <a:xfrm>
            <a:off x="715942" y="3485957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812F88-6C8E-4C0B-92D7-AF2AC4B43662}"/>
              </a:ext>
            </a:extLst>
          </p:cNvPr>
          <p:cNvSpPr txBox="1"/>
          <p:nvPr/>
        </p:nvSpPr>
        <p:spPr>
          <a:xfrm>
            <a:off x="715942" y="3885638"/>
            <a:ext cx="5246318" cy="2337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Two integers: 10, 20 </a:t>
            </a:r>
          </a:p>
          <a:p>
            <a:r>
              <a:rPr lang="en-GB" dirty="0"/>
              <a:t>One double: 4.5 </a:t>
            </a:r>
          </a:p>
          <a:p>
            <a:r>
              <a:rPr lang="en-GB" dirty="0"/>
              <a:t>An integer: 45 </a:t>
            </a:r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19BE96-1236-4987-9E93-F4A7DEEA5355}"/>
              </a:ext>
            </a:extLst>
          </p:cNvPr>
          <p:cNvCxnSpPr/>
          <p:nvPr/>
        </p:nvCxnSpPr>
        <p:spPr>
          <a:xfrm flipV="1">
            <a:off x="2743200" y="1222310"/>
            <a:ext cx="6064898" cy="4198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450B0A-3A25-44D0-BA26-AB831735E7BF}"/>
              </a:ext>
            </a:extLst>
          </p:cNvPr>
          <p:cNvCxnSpPr/>
          <p:nvPr/>
        </p:nvCxnSpPr>
        <p:spPr>
          <a:xfrm>
            <a:off x="2435290" y="1959429"/>
            <a:ext cx="6265506" cy="12129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95EF8-0865-4E71-B6A1-3EE6FB3E4360}"/>
              </a:ext>
            </a:extLst>
          </p:cNvPr>
          <p:cNvCxnSpPr/>
          <p:nvPr/>
        </p:nvCxnSpPr>
        <p:spPr>
          <a:xfrm>
            <a:off x="2388637" y="2229843"/>
            <a:ext cx="6326155" cy="62065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9CFAD7-A496-4384-B692-5AAB4654BD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032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80EBF9F-4132-40BF-B77E-350E43293F1E}"/>
              </a:ext>
            </a:extLst>
          </p:cNvPr>
          <p:cNvSpPr txBox="1">
            <a:spLocks/>
          </p:cNvSpPr>
          <p:nvPr/>
        </p:nvSpPr>
        <p:spPr>
          <a:xfrm>
            <a:off x="759485" y="2603241"/>
            <a:ext cx="5002168" cy="10450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Polymorphism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A6D99C-EF98-410D-838C-4E8E6E76CCDD}"/>
              </a:ext>
            </a:extLst>
          </p:cNvPr>
          <p:cNvSpPr txBox="1">
            <a:spLocks/>
          </p:cNvSpPr>
          <p:nvPr/>
        </p:nvSpPr>
        <p:spPr>
          <a:xfrm>
            <a:off x="6559562" y="2603241"/>
            <a:ext cx="4824789" cy="17397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Doing a single action in many ways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C6CCC2F-CAE1-49D3-BC07-22C1A0EB3E1E}"/>
              </a:ext>
            </a:extLst>
          </p:cNvPr>
          <p:cNvSpPr/>
          <p:nvPr/>
        </p:nvSpPr>
        <p:spPr>
          <a:xfrm>
            <a:off x="5761653" y="3249183"/>
            <a:ext cx="797909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F03EA9F-135C-4EB9-8D02-DAC5073739E9}"/>
              </a:ext>
            </a:extLst>
          </p:cNvPr>
          <p:cNvSpPr txBox="1">
            <a:spLocks/>
          </p:cNvSpPr>
          <p:nvPr/>
        </p:nvSpPr>
        <p:spPr>
          <a:xfrm>
            <a:off x="3186404" y="3654109"/>
            <a:ext cx="257524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Morph = Form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1667807-869F-485F-A2DE-379FE0E9481B}"/>
              </a:ext>
            </a:extLst>
          </p:cNvPr>
          <p:cNvSpPr txBox="1">
            <a:spLocks/>
          </p:cNvSpPr>
          <p:nvPr/>
        </p:nvSpPr>
        <p:spPr>
          <a:xfrm>
            <a:off x="759485" y="3648270"/>
            <a:ext cx="242691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 = Many</a:t>
            </a:r>
          </a:p>
        </p:txBody>
      </p:sp>
    </p:spTree>
    <p:extLst>
      <p:ext uri="{BB962C8B-B14F-4D97-AF65-F5344CB8AC3E}">
        <p14:creationId xmlns:p14="http://schemas.microsoft.com/office/powerpoint/2010/main" val="22158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6" grpId="0" animBg="1"/>
      <p:bldP spid="26" grpId="1" animBg="1"/>
      <p:bldP spid="27" grpId="0" animBg="1"/>
      <p:bldP spid="27" grpId="1" animBg="1"/>
      <p:bldP spid="2" grpId="0" animBg="1"/>
      <p:bldP spid="2" grpId="1" animBg="1"/>
      <p:bldP spid="29" grpId="0" animBg="1"/>
      <p:bldP spid="29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BC8A9B-5F8D-43E9-96BE-26CF724DD9E8}"/>
              </a:ext>
            </a:extLst>
          </p:cNvPr>
          <p:cNvSpPr txBox="1"/>
          <p:nvPr/>
        </p:nvSpPr>
        <p:spPr>
          <a:xfrm>
            <a:off x="6656432" y="2443959"/>
            <a:ext cx="524631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Same.java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852F4-BCA3-43BC-9199-C51BCA3AF640}"/>
              </a:ext>
            </a:extLst>
          </p:cNvPr>
          <p:cNvSpPr txBox="1"/>
          <p:nvPr/>
        </p:nvSpPr>
        <p:spPr>
          <a:xfrm>
            <a:off x="6656432" y="2833900"/>
            <a:ext cx="5246318" cy="379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Same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b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(“Two integers: “ + a + “, ” + b); </a:t>
            </a:r>
            <a:br>
              <a:rPr lang="en-GB" dirty="0"/>
            </a:br>
            <a:r>
              <a:rPr lang="en-GB" dirty="0"/>
              <a:t>    } </a:t>
            </a:r>
          </a:p>
          <a:p>
            <a:endParaRPr lang="en-GB" dirty="0"/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double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(“One double: “ + a); </a:t>
            </a:r>
            <a:br>
              <a:rPr lang="en-GB" dirty="0"/>
            </a:br>
            <a:r>
              <a:rPr lang="en-GB" dirty="0"/>
              <a:t>    }</a:t>
            </a:r>
          </a:p>
          <a:p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same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a</a:t>
            </a:r>
            <a:r>
              <a:rPr lang="en-GB" dirty="0"/>
              <a:t>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 An integer: “ + a);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174B1-EDA7-4A7C-A70E-A44C74ED9C86}"/>
              </a:ext>
            </a:extLst>
          </p:cNvPr>
          <p:cNvSpPr txBox="1"/>
          <p:nvPr/>
        </p:nvSpPr>
        <p:spPr>
          <a:xfrm>
            <a:off x="600865" y="470461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A36BF-7433-4212-A486-9442D05B7840}"/>
              </a:ext>
            </a:extLst>
          </p:cNvPr>
          <p:cNvSpPr txBox="1"/>
          <p:nvPr/>
        </p:nvSpPr>
        <p:spPr>
          <a:xfrm>
            <a:off x="600865" y="5094551"/>
            <a:ext cx="4824790" cy="1531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4060D-543D-48D0-A8D4-CE00FFED26E1}"/>
              </a:ext>
            </a:extLst>
          </p:cNvPr>
          <p:cNvSpPr txBox="1"/>
          <p:nvPr/>
        </p:nvSpPr>
        <p:spPr>
          <a:xfrm>
            <a:off x="600865" y="2441353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F20B1-5E4E-441E-A6A5-AE64AC734599}"/>
              </a:ext>
            </a:extLst>
          </p:cNvPr>
          <p:cNvSpPr txBox="1"/>
          <p:nvPr/>
        </p:nvSpPr>
        <p:spPr>
          <a:xfrm>
            <a:off x="600865" y="2831294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80EBF9F-4132-40BF-B77E-350E43293F1E}"/>
              </a:ext>
            </a:extLst>
          </p:cNvPr>
          <p:cNvSpPr txBox="1">
            <a:spLocks/>
          </p:cNvSpPr>
          <p:nvPr/>
        </p:nvSpPr>
        <p:spPr>
          <a:xfrm>
            <a:off x="3614261" y="86834"/>
            <a:ext cx="4963478" cy="8954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Polymorphism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E60194-4380-4B15-B46E-D5147A907229}"/>
              </a:ext>
            </a:extLst>
          </p:cNvPr>
          <p:cNvSpPr txBox="1">
            <a:spLocks/>
          </p:cNvSpPr>
          <p:nvPr/>
        </p:nvSpPr>
        <p:spPr>
          <a:xfrm>
            <a:off x="6747791" y="1579595"/>
            <a:ext cx="4963478" cy="7121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 Time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880890-8531-496A-9A1B-A87028C91828}"/>
              </a:ext>
            </a:extLst>
          </p:cNvPr>
          <p:cNvSpPr txBox="1">
            <a:spLocks/>
          </p:cNvSpPr>
          <p:nvPr/>
        </p:nvSpPr>
        <p:spPr>
          <a:xfrm>
            <a:off x="600865" y="1579595"/>
            <a:ext cx="4963478" cy="7121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803C76-91F7-486F-AF41-5FA7D97AC427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flipH="1">
            <a:off x="3082604" y="982300"/>
            <a:ext cx="3013396" cy="597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DFDA8-A940-4ECC-922D-994CE371CD61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6096000" y="982300"/>
            <a:ext cx="3133530" cy="597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F64EBA-5EFB-4E21-A90F-8DE6F2BB56CD}"/>
              </a:ext>
            </a:extLst>
          </p:cNvPr>
          <p:cNvSpPr txBox="1"/>
          <p:nvPr/>
        </p:nvSpPr>
        <p:spPr>
          <a:xfrm>
            <a:off x="6752945" y="3425769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Car.java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10A1D-EAF1-4ECA-9160-576D41B9F0DB}"/>
              </a:ext>
            </a:extLst>
          </p:cNvPr>
          <p:cNvSpPr txBox="1"/>
          <p:nvPr/>
        </p:nvSpPr>
        <p:spPr>
          <a:xfrm>
            <a:off x="6752945" y="3810162"/>
            <a:ext cx="4824790" cy="2938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0000"/>
                </a:solidFill>
              </a:rPr>
              <a:t>Car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v.drive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714B4-EEAD-4D9C-B427-7710992034DE}"/>
              </a:ext>
            </a:extLst>
          </p:cNvPr>
          <p:cNvSpPr txBox="1"/>
          <p:nvPr/>
        </p:nvSpPr>
        <p:spPr>
          <a:xfrm>
            <a:off x="1132807" y="3425769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02EC6-B615-4854-8974-87F138167327}"/>
              </a:ext>
            </a:extLst>
          </p:cNvPr>
          <p:cNvSpPr txBox="1"/>
          <p:nvPr/>
        </p:nvSpPr>
        <p:spPr>
          <a:xfrm>
            <a:off x="1132807" y="3815710"/>
            <a:ext cx="4824790" cy="2938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0000"/>
                </a:solidFill>
              </a:rPr>
              <a:t>Bus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v.drive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B2008B5-74DB-4293-A0CF-55F16BF065B2}"/>
              </a:ext>
            </a:extLst>
          </p:cNvPr>
          <p:cNvSpPr txBox="1">
            <a:spLocks/>
          </p:cNvSpPr>
          <p:nvPr/>
        </p:nvSpPr>
        <p:spPr>
          <a:xfrm>
            <a:off x="1049628" y="1323444"/>
            <a:ext cx="9274694" cy="13497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 time we have learned how to re-implement an instance method from a superclass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9978A61-536C-4414-8F09-BB1F792E32F2}"/>
              </a:ext>
            </a:extLst>
          </p:cNvPr>
          <p:cNvSpPr txBox="1">
            <a:spLocks/>
          </p:cNvSpPr>
          <p:nvPr/>
        </p:nvSpPr>
        <p:spPr>
          <a:xfrm>
            <a:off x="-335901" y="79309"/>
            <a:ext cx="12192000" cy="1189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What is it?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FDDE09B-5D86-44DD-9458-65401B96830F}"/>
              </a:ext>
            </a:extLst>
          </p:cNvPr>
          <p:cNvSpPr txBox="1">
            <a:spLocks/>
          </p:cNvSpPr>
          <p:nvPr/>
        </p:nvSpPr>
        <p:spPr>
          <a:xfrm>
            <a:off x="1049627" y="148592"/>
            <a:ext cx="9274695" cy="11476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take a look at these 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860C-6448-4905-BF0C-207B44CE464A}"/>
              </a:ext>
            </a:extLst>
          </p:cNvPr>
          <p:cNvSpPr txBox="1"/>
          <p:nvPr/>
        </p:nvSpPr>
        <p:spPr>
          <a:xfrm>
            <a:off x="6710268" y="141053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D32E0-613E-4C15-A6EC-C20A96D9E530}"/>
              </a:ext>
            </a:extLst>
          </p:cNvPr>
          <p:cNvSpPr txBox="1"/>
          <p:nvPr/>
        </p:nvSpPr>
        <p:spPr>
          <a:xfrm>
            <a:off x="6710267" y="1740957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890F2FD-9A3F-432E-B03C-6C59ED931670}"/>
              </a:ext>
            </a:extLst>
          </p:cNvPr>
          <p:cNvSpPr txBox="1">
            <a:spLocks/>
          </p:cNvSpPr>
          <p:nvPr/>
        </p:nvSpPr>
        <p:spPr>
          <a:xfrm>
            <a:off x="6710266" y="377890"/>
            <a:ext cx="4824791" cy="10516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 a Vehicle superclass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CE33917-D738-4835-8BA0-8384D18E03B5}"/>
              </a:ext>
            </a:extLst>
          </p:cNvPr>
          <p:cNvSpPr txBox="1">
            <a:spLocks/>
          </p:cNvSpPr>
          <p:nvPr/>
        </p:nvSpPr>
        <p:spPr>
          <a:xfrm>
            <a:off x="993710" y="356290"/>
            <a:ext cx="5516381" cy="6963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Two subclasses of Vehicle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79C7F47-2EE8-49B4-9BDD-838947E471DB}"/>
              </a:ext>
            </a:extLst>
          </p:cNvPr>
          <p:cNvSpPr txBox="1">
            <a:spLocks/>
          </p:cNvSpPr>
          <p:nvPr/>
        </p:nvSpPr>
        <p:spPr>
          <a:xfrm>
            <a:off x="1049627" y="1658903"/>
            <a:ext cx="5516381" cy="1189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Three methods with the same name but different message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5584A8-3390-4BD4-B693-6B8A97851B6D}"/>
              </a:ext>
            </a:extLst>
          </p:cNvPr>
          <p:cNvCxnSpPr>
            <a:stCxn id="36" idx="2"/>
            <a:endCxn id="26" idx="1"/>
          </p:cNvCxnSpPr>
          <p:nvPr/>
        </p:nvCxnSpPr>
        <p:spPr>
          <a:xfrm>
            <a:off x="3751901" y="1052615"/>
            <a:ext cx="3001044" cy="256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3CF15-3164-45D8-B815-17125102FC98}"/>
              </a:ext>
            </a:extLst>
          </p:cNvPr>
          <p:cNvCxnSpPr>
            <a:stCxn id="36" idx="2"/>
            <a:endCxn id="30" idx="0"/>
          </p:cNvCxnSpPr>
          <p:nvPr/>
        </p:nvCxnSpPr>
        <p:spPr>
          <a:xfrm flipH="1">
            <a:off x="3545202" y="1052615"/>
            <a:ext cx="206699" cy="2373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48FEBB-AC43-493D-A2DB-ED92EB06D05A}"/>
              </a:ext>
            </a:extLst>
          </p:cNvPr>
          <p:cNvCxnSpPr>
            <a:stCxn id="37" idx="2"/>
          </p:cNvCxnSpPr>
          <p:nvPr/>
        </p:nvCxnSpPr>
        <p:spPr>
          <a:xfrm flipH="1">
            <a:off x="2878494" y="2848556"/>
            <a:ext cx="929324" cy="1336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7F220A-21EA-4DA4-A72D-9FFAE3730B0E}"/>
              </a:ext>
            </a:extLst>
          </p:cNvPr>
          <p:cNvCxnSpPr>
            <a:stCxn id="37" idx="2"/>
          </p:cNvCxnSpPr>
          <p:nvPr/>
        </p:nvCxnSpPr>
        <p:spPr>
          <a:xfrm flipV="1">
            <a:off x="3807818" y="2313992"/>
            <a:ext cx="4286488" cy="534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68DF6F-CFA6-4FC5-B749-165B5B4A401D}"/>
              </a:ext>
            </a:extLst>
          </p:cNvPr>
          <p:cNvCxnSpPr>
            <a:stCxn id="37" idx="2"/>
          </p:cNvCxnSpPr>
          <p:nvPr/>
        </p:nvCxnSpPr>
        <p:spPr>
          <a:xfrm>
            <a:off x="3807818" y="2848556"/>
            <a:ext cx="4379794" cy="127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22" grpId="0" animBg="1"/>
      <p:bldP spid="22" grpId="2" animBg="1"/>
      <p:bldP spid="22" grpId="3" animBg="1"/>
      <p:bldP spid="27" grpId="0"/>
      <p:bldP spid="27" grpId="1"/>
      <p:bldP spid="27" grpId="2"/>
      <p:bldP spid="34" grpId="0" animBg="1"/>
      <p:bldP spid="34" grpId="1" animBg="1"/>
      <p:bldP spid="24" grpId="0" animBg="1"/>
      <p:bldP spid="2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F64EBA-5EFB-4E21-A90F-8DE6F2BB56CD}"/>
              </a:ext>
            </a:extLst>
          </p:cNvPr>
          <p:cNvSpPr txBox="1"/>
          <p:nvPr/>
        </p:nvSpPr>
        <p:spPr>
          <a:xfrm>
            <a:off x="6752945" y="3425769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Car.java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10A1D-EAF1-4ECA-9160-576D41B9F0DB}"/>
              </a:ext>
            </a:extLst>
          </p:cNvPr>
          <p:cNvSpPr txBox="1"/>
          <p:nvPr/>
        </p:nvSpPr>
        <p:spPr>
          <a:xfrm>
            <a:off x="6752944" y="3815710"/>
            <a:ext cx="4824790" cy="2938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0000"/>
                </a:solidFill>
              </a:rPr>
              <a:t>Car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v.drive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860C-6448-4905-BF0C-207B44CE464A}"/>
              </a:ext>
            </a:extLst>
          </p:cNvPr>
          <p:cNvSpPr txBox="1"/>
          <p:nvPr/>
        </p:nvSpPr>
        <p:spPr>
          <a:xfrm>
            <a:off x="6752944" y="411124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D32E0-613E-4C15-A6EC-C20A96D9E530}"/>
              </a:ext>
            </a:extLst>
          </p:cNvPr>
          <p:cNvSpPr txBox="1"/>
          <p:nvPr/>
        </p:nvSpPr>
        <p:spPr>
          <a:xfrm>
            <a:off x="6752943" y="741551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13EC57-3637-47A0-B534-8585296C1978}"/>
              </a:ext>
            </a:extLst>
          </p:cNvPr>
          <p:cNvSpPr txBox="1">
            <a:spLocks/>
          </p:cNvSpPr>
          <p:nvPr/>
        </p:nvSpPr>
        <p:spPr>
          <a:xfrm>
            <a:off x="6752944" y="2374095"/>
            <a:ext cx="4824790" cy="10516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will the Car class display?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4DB19-20C2-4DCE-A12D-0A94F9F12C82}"/>
              </a:ext>
            </a:extLst>
          </p:cNvPr>
          <p:cNvSpPr txBox="1"/>
          <p:nvPr/>
        </p:nvSpPr>
        <p:spPr>
          <a:xfrm>
            <a:off x="669818" y="4651467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558C1-24DA-4D34-8CC8-CA4405A20FB7}"/>
              </a:ext>
            </a:extLst>
          </p:cNvPr>
          <p:cNvSpPr txBox="1"/>
          <p:nvPr/>
        </p:nvSpPr>
        <p:spPr>
          <a:xfrm>
            <a:off x="669817" y="5041408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Cars can be driven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AC82FB5-8340-4035-9054-5B6D523C0F0B}"/>
              </a:ext>
            </a:extLst>
          </p:cNvPr>
          <p:cNvSpPr txBox="1">
            <a:spLocks/>
          </p:cNvSpPr>
          <p:nvPr/>
        </p:nvSpPr>
        <p:spPr>
          <a:xfrm>
            <a:off x="669817" y="4114800"/>
            <a:ext cx="4824788" cy="5366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Why?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251138-D413-4C3A-A9D1-9ACAA73BF059}"/>
              </a:ext>
            </a:extLst>
          </p:cNvPr>
          <p:cNvSpPr txBox="1">
            <a:spLocks/>
          </p:cNvSpPr>
          <p:nvPr/>
        </p:nvSpPr>
        <p:spPr>
          <a:xfrm>
            <a:off x="711805" y="2216780"/>
            <a:ext cx="4824788" cy="15989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the syntax we will see that there is a Car instead of a Vehicle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9E45CF-9E78-431E-9D0A-520A626FE1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536593" y="3016245"/>
            <a:ext cx="3094223" cy="27665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7CB6E0B-815E-4969-9258-2316AD41682F}"/>
              </a:ext>
            </a:extLst>
          </p:cNvPr>
          <p:cNvSpPr txBox="1">
            <a:spLocks/>
          </p:cNvSpPr>
          <p:nvPr/>
        </p:nvSpPr>
        <p:spPr>
          <a:xfrm>
            <a:off x="669817" y="478146"/>
            <a:ext cx="4824788" cy="15989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we would replace the Car with the Vehicle then the result will change as well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CB721-19D2-4219-B3BF-387C7B6D9DC9}"/>
              </a:ext>
            </a:extLst>
          </p:cNvPr>
          <p:cNvSpPr txBox="1"/>
          <p:nvPr/>
        </p:nvSpPr>
        <p:spPr>
          <a:xfrm>
            <a:off x="663034" y="5041408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Vehicles can be driven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FC8574-33B0-43A9-AC87-C759D34BEE0F}"/>
              </a:ext>
            </a:extLst>
          </p:cNvPr>
          <p:cNvSpPr txBox="1"/>
          <p:nvPr/>
        </p:nvSpPr>
        <p:spPr>
          <a:xfrm>
            <a:off x="6752943" y="3828008"/>
            <a:ext cx="4824790" cy="2938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v.drive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35A14F2-2377-433F-8DC6-21A78232F2C7}"/>
              </a:ext>
            </a:extLst>
          </p:cNvPr>
          <p:cNvSpPr txBox="1">
            <a:spLocks/>
          </p:cNvSpPr>
          <p:nvPr/>
        </p:nvSpPr>
        <p:spPr>
          <a:xfrm>
            <a:off x="669817" y="468305"/>
            <a:ext cx="4824788" cy="15989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Because the object type is Vehicle but the initialization is a Car type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9033378-CAF3-4704-A84E-0D0A55F9F7FB}"/>
              </a:ext>
            </a:extLst>
          </p:cNvPr>
          <p:cNvSpPr txBox="1">
            <a:spLocks/>
          </p:cNvSpPr>
          <p:nvPr/>
        </p:nvSpPr>
        <p:spPr>
          <a:xfrm>
            <a:off x="614266" y="2722819"/>
            <a:ext cx="4824788" cy="6960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 IS-A Vehicle</a:t>
            </a:r>
          </a:p>
        </p:txBody>
      </p:sp>
    </p:spTree>
    <p:extLst>
      <p:ext uri="{BB962C8B-B14F-4D97-AF65-F5344CB8AC3E}">
        <p14:creationId xmlns:p14="http://schemas.microsoft.com/office/powerpoint/2010/main" val="41119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24" grpId="0" animBg="1"/>
      <p:bldP spid="24" grpId="1" animBg="1"/>
      <p:bldP spid="25" grpId="0" animBg="1"/>
      <p:bldP spid="25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32" grpId="0" animBg="1"/>
      <p:bldP spid="32" grpId="1" animBg="1"/>
      <p:bldP spid="38" grpId="0" animBg="1"/>
      <p:bldP spid="38" grpId="1" animBg="1"/>
      <p:bldP spid="39" grpId="0" animBg="1"/>
      <p:bldP spid="39" grpId="1" animBg="1"/>
      <p:bldP spid="3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FD714B4-EEAD-4D9C-B427-7710992034DE}"/>
              </a:ext>
            </a:extLst>
          </p:cNvPr>
          <p:cNvSpPr txBox="1"/>
          <p:nvPr/>
        </p:nvSpPr>
        <p:spPr>
          <a:xfrm>
            <a:off x="6710267" y="3372717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02EC6-B615-4854-8974-87F138167327}"/>
              </a:ext>
            </a:extLst>
          </p:cNvPr>
          <p:cNvSpPr txBox="1"/>
          <p:nvPr/>
        </p:nvSpPr>
        <p:spPr>
          <a:xfrm>
            <a:off x="6710267" y="3762658"/>
            <a:ext cx="4824790" cy="2938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0000"/>
                </a:solidFill>
              </a:rPr>
              <a:t>Bus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v.drive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B2008B5-74DB-4293-A0CF-55F16BF065B2}"/>
              </a:ext>
            </a:extLst>
          </p:cNvPr>
          <p:cNvSpPr txBox="1">
            <a:spLocks/>
          </p:cNvSpPr>
          <p:nvPr/>
        </p:nvSpPr>
        <p:spPr>
          <a:xfrm>
            <a:off x="527113" y="1529205"/>
            <a:ext cx="5397825" cy="6912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Again!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FDDE09B-5D86-44DD-9458-65401B96830F}"/>
              </a:ext>
            </a:extLst>
          </p:cNvPr>
          <p:cNvSpPr txBox="1">
            <a:spLocks/>
          </p:cNvSpPr>
          <p:nvPr/>
        </p:nvSpPr>
        <p:spPr>
          <a:xfrm>
            <a:off x="1049529" y="94354"/>
            <a:ext cx="9274695" cy="11476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about Bus class?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860C-6448-4905-BF0C-207B44CE464A}"/>
              </a:ext>
            </a:extLst>
          </p:cNvPr>
          <p:cNvSpPr txBox="1"/>
          <p:nvPr/>
        </p:nvSpPr>
        <p:spPr>
          <a:xfrm>
            <a:off x="6710268" y="141053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D32E0-613E-4C15-A6EC-C20A96D9E530}"/>
              </a:ext>
            </a:extLst>
          </p:cNvPr>
          <p:cNvSpPr txBox="1"/>
          <p:nvPr/>
        </p:nvSpPr>
        <p:spPr>
          <a:xfrm>
            <a:off x="6710267" y="1740957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45C707-17C5-434C-9249-51E8007DA7A2}"/>
              </a:ext>
            </a:extLst>
          </p:cNvPr>
          <p:cNvSpPr txBox="1">
            <a:spLocks/>
          </p:cNvSpPr>
          <p:nvPr/>
        </p:nvSpPr>
        <p:spPr>
          <a:xfrm>
            <a:off x="527113" y="2318930"/>
            <a:ext cx="5397825" cy="6912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type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1EFB02-2AC8-4740-B411-CE83B17476E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24938" y="2664569"/>
            <a:ext cx="1520890" cy="30227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1FF4FDD-61A4-4570-A2D7-64EEF5ACC3D6}"/>
              </a:ext>
            </a:extLst>
          </p:cNvPr>
          <p:cNvSpPr txBox="1">
            <a:spLocks/>
          </p:cNvSpPr>
          <p:nvPr/>
        </p:nvSpPr>
        <p:spPr>
          <a:xfrm>
            <a:off x="527114" y="3084579"/>
            <a:ext cx="5397825" cy="6912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 initialization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A2BBA2-E63E-4D60-B830-0402C75D6A1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24939" y="3430218"/>
            <a:ext cx="2565918" cy="23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3500438-1455-4395-89FE-02DF5E5954ED}"/>
              </a:ext>
            </a:extLst>
          </p:cNvPr>
          <p:cNvSpPr txBox="1">
            <a:spLocks/>
          </p:cNvSpPr>
          <p:nvPr/>
        </p:nvSpPr>
        <p:spPr>
          <a:xfrm>
            <a:off x="527113" y="3952590"/>
            <a:ext cx="5397825" cy="10760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method that will run will be from Bus Class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1D906-1FE4-4173-8A33-430C2D6F696C}"/>
              </a:ext>
            </a:extLst>
          </p:cNvPr>
          <p:cNvSpPr txBox="1"/>
          <p:nvPr/>
        </p:nvSpPr>
        <p:spPr>
          <a:xfrm>
            <a:off x="918407" y="5252649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262F2-2495-4AAA-8FBA-3BA9A4DAB114}"/>
              </a:ext>
            </a:extLst>
          </p:cNvPr>
          <p:cNvSpPr txBox="1"/>
          <p:nvPr/>
        </p:nvSpPr>
        <p:spPr>
          <a:xfrm>
            <a:off x="918406" y="5642590"/>
            <a:ext cx="4824790" cy="79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Vehicles can be driven</a:t>
            </a:r>
          </a:p>
        </p:txBody>
      </p:sp>
    </p:spTree>
    <p:extLst>
      <p:ext uri="{BB962C8B-B14F-4D97-AF65-F5344CB8AC3E}">
        <p14:creationId xmlns:p14="http://schemas.microsoft.com/office/powerpoint/2010/main" val="10627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22" grpId="0" animBg="1"/>
      <p:bldP spid="22" grpId="1" animBg="1"/>
      <p:bldP spid="22" grpId="2" animBg="1"/>
      <p:bldP spid="34" grpId="0" animBg="1"/>
      <p:bldP spid="34" grpId="1" animBg="1"/>
      <p:bldP spid="24" grpId="0" animBg="1"/>
      <p:bldP spid="24" grpId="1" animBg="1"/>
      <p:bldP spid="25" grpId="0" animBg="1"/>
      <p:bldP spid="25" grpId="1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32" grpId="0" animBg="1"/>
      <p:bldP spid="32" grpId="1" animBg="1"/>
      <p:bldP spid="33" grpId="0" animBg="1"/>
      <p:bldP spid="33" grpId="1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FD714B4-EEAD-4D9C-B427-7710992034DE}"/>
              </a:ext>
            </a:extLst>
          </p:cNvPr>
          <p:cNvSpPr txBox="1"/>
          <p:nvPr/>
        </p:nvSpPr>
        <p:spPr>
          <a:xfrm>
            <a:off x="6899028" y="251912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02EC6-B615-4854-8974-87F138167327}"/>
              </a:ext>
            </a:extLst>
          </p:cNvPr>
          <p:cNvSpPr txBox="1"/>
          <p:nvPr/>
        </p:nvSpPr>
        <p:spPr>
          <a:xfrm>
            <a:off x="6899028" y="2909061"/>
            <a:ext cx="4824790" cy="1531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FDDE09B-5D86-44DD-9458-65401B96830F}"/>
              </a:ext>
            </a:extLst>
          </p:cNvPr>
          <p:cNvSpPr txBox="1">
            <a:spLocks/>
          </p:cNvSpPr>
          <p:nvPr/>
        </p:nvSpPr>
        <p:spPr>
          <a:xfrm>
            <a:off x="252413" y="216884"/>
            <a:ext cx="6453188" cy="10760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Now let’s take a look at all the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860C-6448-4905-BF0C-207B44CE464A}"/>
              </a:ext>
            </a:extLst>
          </p:cNvPr>
          <p:cNvSpPr txBox="1"/>
          <p:nvPr/>
        </p:nvSpPr>
        <p:spPr>
          <a:xfrm>
            <a:off x="6899028" y="216884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D32E0-613E-4C15-A6EC-C20A96D9E530}"/>
              </a:ext>
            </a:extLst>
          </p:cNvPr>
          <p:cNvSpPr txBox="1"/>
          <p:nvPr/>
        </p:nvSpPr>
        <p:spPr>
          <a:xfrm>
            <a:off x="6899027" y="547311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3500438-1455-4395-89FE-02DF5E5954ED}"/>
              </a:ext>
            </a:extLst>
          </p:cNvPr>
          <p:cNvSpPr txBox="1">
            <a:spLocks/>
          </p:cNvSpPr>
          <p:nvPr/>
        </p:nvSpPr>
        <p:spPr>
          <a:xfrm>
            <a:off x="386086" y="1910057"/>
            <a:ext cx="5397825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DE82-C3A5-448C-9063-A1C7F1311D97}"/>
              </a:ext>
            </a:extLst>
          </p:cNvPr>
          <p:cNvSpPr txBox="1"/>
          <p:nvPr/>
        </p:nvSpPr>
        <p:spPr>
          <a:xfrm>
            <a:off x="6899028" y="4862558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Car.java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F294F-082A-4B20-81D2-A0BD179F7616}"/>
              </a:ext>
            </a:extLst>
          </p:cNvPr>
          <p:cNvSpPr txBox="1"/>
          <p:nvPr/>
        </p:nvSpPr>
        <p:spPr>
          <a:xfrm>
            <a:off x="6899027" y="5252500"/>
            <a:ext cx="4824790" cy="1489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AF6787-5510-40A1-9B59-27F00F957A3F}"/>
              </a:ext>
            </a:extLst>
          </p:cNvPr>
          <p:cNvSpPr txBox="1">
            <a:spLocks/>
          </p:cNvSpPr>
          <p:nvPr/>
        </p:nvSpPr>
        <p:spPr>
          <a:xfrm>
            <a:off x="436092" y="3059383"/>
            <a:ext cx="5397825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Subclasses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B6E92B4-9A6A-405D-AEAC-DDDC428C829B}"/>
              </a:ext>
            </a:extLst>
          </p:cNvPr>
          <p:cNvSpPr txBox="1">
            <a:spLocks/>
          </p:cNvSpPr>
          <p:nvPr/>
        </p:nvSpPr>
        <p:spPr>
          <a:xfrm>
            <a:off x="468182" y="4149636"/>
            <a:ext cx="5397825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Same-Name Methods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8405F-A08C-46FB-90A2-6D200DF65945}"/>
              </a:ext>
            </a:extLst>
          </p:cNvPr>
          <p:cNvSpPr txBox="1">
            <a:spLocks/>
          </p:cNvSpPr>
          <p:nvPr/>
        </p:nvSpPr>
        <p:spPr>
          <a:xfrm>
            <a:off x="468183" y="5239890"/>
            <a:ext cx="5397825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Different Messages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8C3BB0-80AF-452A-B08B-9EF5726B5A1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783911" y="900112"/>
            <a:ext cx="1869427" cy="13144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19642E-FB0D-42C1-94C2-882D66C9BE61}"/>
              </a:ext>
            </a:extLst>
          </p:cNvPr>
          <p:cNvCxnSpPr>
            <a:stCxn id="18" idx="3"/>
            <a:endCxn id="30" idx="1"/>
          </p:cNvCxnSpPr>
          <p:nvPr/>
        </p:nvCxnSpPr>
        <p:spPr>
          <a:xfrm flipV="1">
            <a:off x="5833917" y="2714091"/>
            <a:ext cx="1065111" cy="649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56E10-50B8-483D-A7C9-BE5A4D8C1D6B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5833917" y="3363915"/>
            <a:ext cx="1065111" cy="1693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B6CA3-243D-4F51-BFAA-7D479A0DA56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866007" y="1150647"/>
            <a:ext cx="2425506" cy="3303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2E2BF6-F186-44EE-A1E6-EE130786AFE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866007" y="3390251"/>
            <a:ext cx="1269903" cy="1063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049634-1301-41D7-8113-CA006DCC365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866007" y="4454168"/>
            <a:ext cx="1286571" cy="1253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22BEFC-6814-445B-9E52-CBCAB61AD4E1}"/>
              </a:ext>
            </a:extLst>
          </p:cNvPr>
          <p:cNvCxnSpPr>
            <a:stCxn id="21" idx="3"/>
          </p:cNvCxnSpPr>
          <p:nvPr/>
        </p:nvCxnSpPr>
        <p:spPr>
          <a:xfrm>
            <a:off x="5866008" y="5544422"/>
            <a:ext cx="1468242" cy="41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AF8C84-1938-4FAA-B93F-C86B3B3B6393}"/>
              </a:ext>
            </a:extLst>
          </p:cNvPr>
          <p:cNvCxnSpPr>
            <a:stCxn id="21" idx="3"/>
          </p:cNvCxnSpPr>
          <p:nvPr/>
        </p:nvCxnSpPr>
        <p:spPr>
          <a:xfrm flipV="1">
            <a:off x="5866008" y="3691919"/>
            <a:ext cx="1468242" cy="1852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CC9734-0CEF-4E79-B759-91A85F93F9FC}"/>
              </a:ext>
            </a:extLst>
          </p:cNvPr>
          <p:cNvCxnSpPr>
            <a:stCxn id="21" idx="3"/>
          </p:cNvCxnSpPr>
          <p:nvPr/>
        </p:nvCxnSpPr>
        <p:spPr>
          <a:xfrm flipV="1">
            <a:off x="5866008" y="1374611"/>
            <a:ext cx="1551497" cy="4169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24" grpId="0" animBg="1"/>
      <p:bldP spid="24" grpId="1" animBg="1"/>
      <p:bldP spid="25" grpId="0" animBg="1"/>
      <p:bldP spid="25" grpId="1" animBg="1"/>
      <p:bldP spid="32" grpId="0" animBg="1"/>
      <p:bldP spid="3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FD714B4-EEAD-4D9C-B427-7710992034DE}"/>
              </a:ext>
            </a:extLst>
          </p:cNvPr>
          <p:cNvSpPr txBox="1"/>
          <p:nvPr/>
        </p:nvSpPr>
        <p:spPr>
          <a:xfrm>
            <a:off x="6899028" y="251912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02EC6-B615-4854-8974-87F138167327}"/>
              </a:ext>
            </a:extLst>
          </p:cNvPr>
          <p:cNvSpPr txBox="1"/>
          <p:nvPr/>
        </p:nvSpPr>
        <p:spPr>
          <a:xfrm>
            <a:off x="6899028" y="2909061"/>
            <a:ext cx="4824790" cy="1531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860C-6448-4905-BF0C-207B44CE464A}"/>
              </a:ext>
            </a:extLst>
          </p:cNvPr>
          <p:cNvSpPr txBox="1"/>
          <p:nvPr/>
        </p:nvSpPr>
        <p:spPr>
          <a:xfrm>
            <a:off x="6899028" y="216884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D32E0-613E-4C15-A6EC-C20A96D9E530}"/>
              </a:ext>
            </a:extLst>
          </p:cNvPr>
          <p:cNvSpPr txBox="1"/>
          <p:nvPr/>
        </p:nvSpPr>
        <p:spPr>
          <a:xfrm>
            <a:off x="6899027" y="547311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1D906-1FE4-4173-8A33-430C2D6F696C}"/>
              </a:ext>
            </a:extLst>
          </p:cNvPr>
          <p:cNvSpPr txBox="1"/>
          <p:nvPr/>
        </p:nvSpPr>
        <p:spPr>
          <a:xfrm>
            <a:off x="885000" y="903005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262F2-2495-4AAA-8FBA-3BA9A4DAB114}"/>
              </a:ext>
            </a:extLst>
          </p:cNvPr>
          <p:cNvSpPr txBox="1"/>
          <p:nvPr/>
        </p:nvSpPr>
        <p:spPr>
          <a:xfrm>
            <a:off x="884999" y="1292946"/>
            <a:ext cx="4824790" cy="9755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Vehicles can be driven</a:t>
            </a:r>
          </a:p>
          <a:p>
            <a:r>
              <a:rPr lang="en-GB" dirty="0"/>
              <a:t>Buses can be driven</a:t>
            </a:r>
          </a:p>
          <a:p>
            <a:r>
              <a:rPr lang="en-GB" dirty="0"/>
              <a:t>Cars can be driven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DE82-C3A5-448C-9063-A1C7F1311D97}"/>
              </a:ext>
            </a:extLst>
          </p:cNvPr>
          <p:cNvSpPr txBox="1"/>
          <p:nvPr/>
        </p:nvSpPr>
        <p:spPr>
          <a:xfrm>
            <a:off x="6899028" y="4862558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Car.java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F294F-082A-4B20-81D2-A0BD179F7616}"/>
              </a:ext>
            </a:extLst>
          </p:cNvPr>
          <p:cNvSpPr txBox="1"/>
          <p:nvPr/>
        </p:nvSpPr>
        <p:spPr>
          <a:xfrm>
            <a:off x="6899027" y="5252500"/>
            <a:ext cx="4824790" cy="1489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drive()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0AA72F-F6AD-427F-B0A3-8ACF58380BBF}"/>
              </a:ext>
            </a:extLst>
          </p:cNvPr>
          <p:cNvSpPr txBox="1"/>
          <p:nvPr/>
        </p:nvSpPr>
        <p:spPr>
          <a:xfrm>
            <a:off x="841831" y="3208301"/>
            <a:ext cx="4824789" cy="3712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Demo.java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87180-ED3C-4083-A1C7-33C92C3AAFE4}"/>
              </a:ext>
            </a:extLst>
          </p:cNvPr>
          <p:cNvSpPr txBox="1"/>
          <p:nvPr/>
        </p:nvSpPr>
        <p:spPr>
          <a:xfrm>
            <a:off x="841830" y="3598241"/>
            <a:ext cx="4824790" cy="3144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Demo { </a:t>
            </a: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v = new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b = new </a:t>
            </a:r>
            <a:r>
              <a:rPr lang="en-GB" dirty="0">
                <a:solidFill>
                  <a:srgbClr val="FF0000"/>
                </a:solidFill>
              </a:rPr>
              <a:t>Bus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c = new </a:t>
            </a:r>
            <a:r>
              <a:rPr lang="en-GB" dirty="0">
                <a:solidFill>
                  <a:srgbClr val="FF0000"/>
                </a:solidFill>
              </a:rPr>
              <a:t>Car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v.</a:t>
            </a:r>
            <a:r>
              <a:rPr lang="en-GB" dirty="0" err="1">
                <a:solidFill>
                  <a:schemeClr val="accent1"/>
                </a:solidFill>
              </a:rPr>
              <a:t>drive</a:t>
            </a:r>
            <a:r>
              <a:rPr lang="en-GB" dirty="0"/>
              <a:t>();  //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Message</a:t>
            </a:r>
          </a:p>
          <a:p>
            <a:r>
              <a:rPr lang="en-GB" dirty="0"/>
              <a:t>        </a:t>
            </a:r>
            <a:r>
              <a:rPr lang="en-GB" dirty="0" err="1"/>
              <a:t>b.</a:t>
            </a:r>
            <a:r>
              <a:rPr lang="en-GB" dirty="0" err="1">
                <a:solidFill>
                  <a:schemeClr val="accent1"/>
                </a:solidFill>
              </a:rPr>
              <a:t>drive</a:t>
            </a:r>
            <a:r>
              <a:rPr lang="en-GB" dirty="0"/>
              <a:t>(); // </a:t>
            </a:r>
            <a:r>
              <a:rPr lang="en-GB" dirty="0">
                <a:solidFill>
                  <a:srgbClr val="FF0000"/>
                </a:solidFill>
              </a:rPr>
              <a:t>Bus</a:t>
            </a:r>
            <a:r>
              <a:rPr lang="en-GB" dirty="0"/>
              <a:t> Message</a:t>
            </a:r>
          </a:p>
          <a:p>
            <a:r>
              <a:rPr lang="en-GB" dirty="0"/>
              <a:t>        </a:t>
            </a:r>
            <a:r>
              <a:rPr lang="en-GB" dirty="0" err="1"/>
              <a:t>c.</a:t>
            </a:r>
            <a:r>
              <a:rPr lang="en-GB" dirty="0" err="1">
                <a:solidFill>
                  <a:schemeClr val="accent1"/>
                </a:solidFill>
              </a:rPr>
              <a:t>drive</a:t>
            </a:r>
            <a:r>
              <a:rPr lang="en-GB" dirty="0"/>
              <a:t>(); // </a:t>
            </a:r>
            <a:r>
              <a:rPr lang="en-GB" dirty="0">
                <a:solidFill>
                  <a:srgbClr val="FF0000"/>
                </a:solidFill>
              </a:rPr>
              <a:t>Car</a:t>
            </a:r>
            <a:r>
              <a:rPr lang="en-GB" dirty="0"/>
              <a:t> Message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49FB432-AC30-43D3-A236-32D5EE082735}"/>
              </a:ext>
            </a:extLst>
          </p:cNvPr>
          <p:cNvSpPr txBox="1">
            <a:spLocks/>
          </p:cNvSpPr>
          <p:nvPr/>
        </p:nvSpPr>
        <p:spPr>
          <a:xfrm>
            <a:off x="884999" y="2409558"/>
            <a:ext cx="4781621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Main Class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9EE93BC-7B6F-44D1-B1B6-FD14A4FCF489}"/>
              </a:ext>
            </a:extLst>
          </p:cNvPr>
          <p:cNvSpPr txBox="1">
            <a:spLocks/>
          </p:cNvSpPr>
          <p:nvPr/>
        </p:nvSpPr>
        <p:spPr>
          <a:xfrm>
            <a:off x="884998" y="152853"/>
            <a:ext cx="4824789" cy="609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Outputs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BF3410-3E98-4B5A-BBBA-E741EA6DB5E6}"/>
              </a:ext>
            </a:extLst>
          </p:cNvPr>
          <p:cNvCxnSpPr>
            <a:cxnSpLocks/>
          </p:cNvCxnSpPr>
          <p:nvPr/>
        </p:nvCxnSpPr>
        <p:spPr>
          <a:xfrm flipH="1">
            <a:off x="4048126" y="1162050"/>
            <a:ext cx="3295649" cy="4186238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BFAD4-C57D-4DE7-A4C9-E1DD9E88E1A7}"/>
              </a:ext>
            </a:extLst>
          </p:cNvPr>
          <p:cNvCxnSpPr/>
          <p:nvPr/>
        </p:nvCxnSpPr>
        <p:spPr>
          <a:xfrm flipH="1">
            <a:off x="3824288" y="3429000"/>
            <a:ext cx="3333750" cy="23050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2E5D9E-FC81-4DB3-9D13-43F947EB363F}"/>
              </a:ext>
            </a:extLst>
          </p:cNvPr>
          <p:cNvCxnSpPr/>
          <p:nvPr/>
        </p:nvCxnSpPr>
        <p:spPr>
          <a:xfrm flipH="1">
            <a:off x="3733800" y="5753100"/>
            <a:ext cx="3443288" cy="2476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405436-EB76-4A95-B6C3-12703C835CCC}"/>
              </a:ext>
            </a:extLst>
          </p:cNvPr>
          <p:cNvCxnSpPr>
            <a:cxnSpLocks/>
          </p:cNvCxnSpPr>
          <p:nvPr/>
        </p:nvCxnSpPr>
        <p:spPr>
          <a:xfrm flipH="1">
            <a:off x="3424239" y="761916"/>
            <a:ext cx="3581400" cy="3486234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728BFB-5E3A-43B7-970B-4712F44031AE}"/>
              </a:ext>
            </a:extLst>
          </p:cNvPr>
          <p:cNvCxnSpPr>
            <a:cxnSpLocks/>
          </p:cNvCxnSpPr>
          <p:nvPr/>
        </p:nvCxnSpPr>
        <p:spPr>
          <a:xfrm flipH="1">
            <a:off x="3490913" y="857250"/>
            <a:ext cx="3852862" cy="3776663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9DABAE-CAE0-4E3F-A2E4-9B98227F14A2}"/>
              </a:ext>
            </a:extLst>
          </p:cNvPr>
          <p:cNvCxnSpPr>
            <a:cxnSpLocks/>
          </p:cNvCxnSpPr>
          <p:nvPr/>
        </p:nvCxnSpPr>
        <p:spPr>
          <a:xfrm flipH="1">
            <a:off x="3424239" y="857250"/>
            <a:ext cx="3733799" cy="40767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71F01-C1C4-4CDE-8F5E-76F699C740AE}"/>
              </a:ext>
            </a:extLst>
          </p:cNvPr>
          <p:cNvCxnSpPr>
            <a:endCxn id="30" idx="0"/>
          </p:cNvCxnSpPr>
          <p:nvPr/>
        </p:nvCxnSpPr>
        <p:spPr>
          <a:xfrm>
            <a:off x="7158038" y="857250"/>
            <a:ext cx="2153385" cy="166187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7395F7-E0DD-4ACC-9F3F-7E779717BE3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343775" y="1162050"/>
            <a:ext cx="1967648" cy="370050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4" grpId="0" animBg="1"/>
      <p:bldP spid="25" grpId="0" animBg="1"/>
      <p:bldP spid="33" grpId="0" animBg="1"/>
      <p:bldP spid="39" grpId="0" animBg="1"/>
      <p:bldP spid="16" grpId="0" animBg="1"/>
      <p:bldP spid="17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449FB432-AC30-43D3-A236-32D5EE082735}"/>
              </a:ext>
            </a:extLst>
          </p:cNvPr>
          <p:cNvSpPr txBox="1">
            <a:spLocks/>
          </p:cNvSpPr>
          <p:nvPr/>
        </p:nvSpPr>
        <p:spPr>
          <a:xfrm>
            <a:off x="6500095" y="340511"/>
            <a:ext cx="4781621" cy="1061598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Ok, great you showed us overriding again, so?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9EE93BC-7B6F-44D1-B1B6-FD14A4FCF489}"/>
              </a:ext>
            </a:extLst>
          </p:cNvPr>
          <p:cNvSpPr txBox="1">
            <a:spLocks/>
          </p:cNvSpPr>
          <p:nvPr/>
        </p:nvSpPr>
        <p:spPr>
          <a:xfrm>
            <a:off x="728766" y="340511"/>
            <a:ext cx="4892531" cy="1061598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Now you are going to say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2C9995B-EAEC-472A-8FFB-98C0F4D3AEA6}"/>
              </a:ext>
            </a:extLst>
          </p:cNvPr>
          <p:cNvSpPr txBox="1">
            <a:spLocks/>
          </p:cNvSpPr>
          <p:nvPr/>
        </p:nvSpPr>
        <p:spPr>
          <a:xfrm>
            <a:off x="542787" y="1611446"/>
            <a:ext cx="10796806" cy="1280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Actually Polymorphism and Overriding are strongly related to each other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5B942A7-E8A8-48BA-8569-0823CAF793A5}"/>
              </a:ext>
            </a:extLst>
          </p:cNvPr>
          <p:cNvSpPr txBox="1">
            <a:spLocks/>
          </p:cNvSpPr>
          <p:nvPr/>
        </p:nvSpPr>
        <p:spPr>
          <a:xfrm>
            <a:off x="471339" y="3879979"/>
            <a:ext cx="5074154" cy="17354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Polymorphism 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679B4C3-8B16-4A3D-996E-7B6FC37952CF}"/>
              </a:ext>
            </a:extLst>
          </p:cNvPr>
          <p:cNvSpPr txBox="1">
            <a:spLocks/>
          </p:cNvSpPr>
          <p:nvPr/>
        </p:nvSpPr>
        <p:spPr>
          <a:xfrm>
            <a:off x="6456926" y="5908426"/>
            <a:ext cx="482478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Morph = Form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9CDDCC6-D198-4F22-86DD-50140389D316}"/>
              </a:ext>
            </a:extLst>
          </p:cNvPr>
          <p:cNvSpPr txBox="1">
            <a:spLocks/>
          </p:cNvSpPr>
          <p:nvPr/>
        </p:nvSpPr>
        <p:spPr>
          <a:xfrm>
            <a:off x="6456927" y="3117857"/>
            <a:ext cx="482478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 = Many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EA3AECC-5869-4C4A-9097-18773B682967}"/>
              </a:ext>
            </a:extLst>
          </p:cNvPr>
          <p:cNvSpPr txBox="1">
            <a:spLocks/>
          </p:cNvSpPr>
          <p:nvPr/>
        </p:nvSpPr>
        <p:spPr>
          <a:xfrm>
            <a:off x="6456927" y="4225871"/>
            <a:ext cx="4824789" cy="11933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Doing a single action in many ways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ADA7B3-2973-4ADE-8C9A-B0ECFAE0E660}"/>
              </a:ext>
            </a:extLst>
          </p:cNvPr>
          <p:cNvCxnSpPr>
            <a:stCxn id="32" idx="0"/>
            <a:endCxn id="41" idx="2"/>
          </p:cNvCxnSpPr>
          <p:nvPr/>
        </p:nvCxnSpPr>
        <p:spPr>
          <a:xfrm flipV="1">
            <a:off x="8869321" y="5419241"/>
            <a:ext cx="1" cy="4891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A198C3-62A3-4040-AD20-F4841AACBE79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8869322" y="3812583"/>
            <a:ext cx="0" cy="413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6A55A-1417-4DB0-B3D5-D2F008477769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 flipV="1">
            <a:off x="5545493" y="3465220"/>
            <a:ext cx="911434" cy="128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0CB68-C8D3-4C2D-82AB-1FD297EDB00D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5545493" y="4747685"/>
            <a:ext cx="911433" cy="150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4FDFC-6B6C-443D-9A44-B29CBD5F8A2D}"/>
              </a:ext>
            </a:extLst>
          </p:cNvPr>
          <p:cNvCxnSpPr>
            <a:stCxn id="41" idx="1"/>
            <a:endCxn id="23" idx="3"/>
          </p:cNvCxnSpPr>
          <p:nvPr/>
        </p:nvCxnSpPr>
        <p:spPr>
          <a:xfrm flipH="1" flipV="1">
            <a:off x="5545493" y="4747685"/>
            <a:ext cx="911434" cy="748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22" grpId="0" animBg="1"/>
      <p:bldP spid="22" grpId="1" animBg="1"/>
      <p:bldP spid="23" grpId="0" animBg="1"/>
      <p:bldP spid="23" grpId="1" animBg="1"/>
      <p:bldP spid="32" grpId="0" animBg="1"/>
      <p:bldP spid="32" grpId="1" animBg="1"/>
      <p:bldP spid="34" grpId="0" animBg="1"/>
      <p:bldP spid="34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70F3043C-0E0E-4E43-BCB7-A7C6FC39C735}"/>
              </a:ext>
            </a:extLst>
          </p:cNvPr>
          <p:cNvSpPr txBox="1">
            <a:spLocks/>
          </p:cNvSpPr>
          <p:nvPr/>
        </p:nvSpPr>
        <p:spPr>
          <a:xfrm>
            <a:off x="619234" y="259072"/>
            <a:ext cx="5912196" cy="23021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had three different classes with three different messages and the ability to call a single method *drive()* to display one of the three </a:t>
            </a:r>
            <a:r>
              <a:rPr lang="en-US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mesages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3771-4285-44A0-B706-9F9AFD763EE2}"/>
              </a:ext>
            </a:extLst>
          </p:cNvPr>
          <p:cNvSpPr txBox="1"/>
          <p:nvPr/>
        </p:nvSpPr>
        <p:spPr>
          <a:xfrm>
            <a:off x="6899028" y="2519120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Bus.java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8FB81-1229-40CF-BF73-74B54249F47C}"/>
              </a:ext>
            </a:extLst>
          </p:cNvPr>
          <p:cNvSpPr txBox="1"/>
          <p:nvPr/>
        </p:nvSpPr>
        <p:spPr>
          <a:xfrm>
            <a:off x="6899028" y="2909061"/>
            <a:ext cx="4824790" cy="1531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Bus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(“Buses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F9688-FC3E-40B2-B7CE-171D033871C6}"/>
              </a:ext>
            </a:extLst>
          </p:cNvPr>
          <p:cNvSpPr txBox="1"/>
          <p:nvPr/>
        </p:nvSpPr>
        <p:spPr>
          <a:xfrm>
            <a:off x="6899028" y="216884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Vehicle.java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19E5A-47AC-437B-AE73-ABD465EEBCC7}"/>
              </a:ext>
            </a:extLst>
          </p:cNvPr>
          <p:cNvSpPr txBox="1"/>
          <p:nvPr/>
        </p:nvSpPr>
        <p:spPr>
          <a:xfrm>
            <a:off x="6899027" y="547311"/>
            <a:ext cx="4824790" cy="1549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(“Vehicles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A8EFF-437F-4A79-8946-93A01AA62BD6}"/>
              </a:ext>
            </a:extLst>
          </p:cNvPr>
          <p:cNvSpPr txBox="1"/>
          <p:nvPr/>
        </p:nvSpPr>
        <p:spPr>
          <a:xfrm>
            <a:off x="6899028" y="4862558"/>
            <a:ext cx="4824789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Car.java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53067-C2C1-4F50-8281-1B56BA199520}"/>
              </a:ext>
            </a:extLst>
          </p:cNvPr>
          <p:cNvSpPr txBox="1"/>
          <p:nvPr/>
        </p:nvSpPr>
        <p:spPr>
          <a:xfrm>
            <a:off x="6899027" y="5252500"/>
            <a:ext cx="4824790" cy="1489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class Car extends </a:t>
            </a:r>
            <a:r>
              <a:rPr lang="en-GB" dirty="0">
                <a:solidFill>
                  <a:srgbClr val="FFFF00"/>
                </a:solidFill>
              </a:rPr>
              <a:t>Vehicle</a:t>
            </a:r>
            <a:r>
              <a:rPr lang="en-GB" dirty="0"/>
              <a:t> { 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>
                <a:solidFill>
                  <a:schemeClr val="accent1"/>
                </a:solidFill>
              </a:rPr>
              <a:t>drive</a:t>
            </a:r>
            <a:r>
              <a:rPr lang="en-GB" dirty="0"/>
              <a:t>() {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(“Cars can be driven"); </a:t>
            </a:r>
            <a:br>
              <a:rPr lang="en-GB" dirty="0"/>
            </a:br>
            <a:r>
              <a:rPr lang="en-GB" dirty="0"/>
              <a:t>    }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83E89E-B2D8-417D-97DB-C551285D6650}"/>
              </a:ext>
            </a:extLst>
          </p:cNvPr>
          <p:cNvSpPr txBox="1">
            <a:spLocks/>
          </p:cNvSpPr>
          <p:nvPr/>
        </p:nvSpPr>
        <p:spPr>
          <a:xfrm>
            <a:off x="6653318" y="925516"/>
            <a:ext cx="491411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BE08C4-69B8-4064-9731-4CD733AA8581}"/>
              </a:ext>
            </a:extLst>
          </p:cNvPr>
          <p:cNvSpPr txBox="1">
            <a:spLocks/>
          </p:cNvSpPr>
          <p:nvPr/>
        </p:nvSpPr>
        <p:spPr>
          <a:xfrm>
            <a:off x="6653319" y="3331514"/>
            <a:ext cx="491411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A4296C4-4098-4D8F-B5BB-C75304912CC1}"/>
              </a:ext>
            </a:extLst>
          </p:cNvPr>
          <p:cNvSpPr txBox="1">
            <a:spLocks/>
          </p:cNvSpPr>
          <p:nvPr/>
        </p:nvSpPr>
        <p:spPr>
          <a:xfrm>
            <a:off x="6653320" y="5674953"/>
            <a:ext cx="491411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B2CD9C4-86FA-4365-8432-EDDB62E69D5B}"/>
              </a:ext>
            </a:extLst>
          </p:cNvPr>
          <p:cNvSpPr txBox="1">
            <a:spLocks/>
          </p:cNvSpPr>
          <p:nvPr/>
        </p:nvSpPr>
        <p:spPr>
          <a:xfrm>
            <a:off x="3921682" y="4174888"/>
            <a:ext cx="1804943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998E99D-C4B2-41A9-B45D-FC88D9734F62}"/>
              </a:ext>
            </a:extLst>
          </p:cNvPr>
          <p:cNvSpPr txBox="1">
            <a:spLocks/>
          </p:cNvSpPr>
          <p:nvPr/>
        </p:nvSpPr>
        <p:spPr>
          <a:xfrm>
            <a:off x="3976228" y="4174889"/>
            <a:ext cx="1210842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450E61D-0FAA-4FBC-A915-648B37AC09BA}"/>
              </a:ext>
            </a:extLst>
          </p:cNvPr>
          <p:cNvSpPr txBox="1">
            <a:spLocks/>
          </p:cNvSpPr>
          <p:nvPr/>
        </p:nvSpPr>
        <p:spPr>
          <a:xfrm>
            <a:off x="3995983" y="4174887"/>
            <a:ext cx="1112686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Car()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0D4AD20-A7C6-41F2-8A50-F2F4613E6415}"/>
              </a:ext>
            </a:extLst>
          </p:cNvPr>
          <p:cNvSpPr txBox="1">
            <a:spLocks/>
          </p:cNvSpPr>
          <p:nvPr/>
        </p:nvSpPr>
        <p:spPr>
          <a:xfrm>
            <a:off x="946009" y="4174889"/>
            <a:ext cx="3049974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v = new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D11536-08DA-49EF-B5F0-956D1A3DA8F2}"/>
              </a:ext>
            </a:extLst>
          </p:cNvPr>
          <p:cNvSpPr txBox="1">
            <a:spLocks/>
          </p:cNvSpPr>
          <p:nvPr/>
        </p:nvSpPr>
        <p:spPr>
          <a:xfrm>
            <a:off x="958624" y="4674220"/>
            <a:ext cx="3049974" cy="49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v.drive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CE4A-FD98-4B15-B493-977C5ACA80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2" y="216884"/>
            <a:ext cx="1660601" cy="4122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F6D76D-0A9B-4CBF-B4C2-C5C91C025AF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99" y="336299"/>
            <a:ext cx="2118170" cy="38351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4A31FB-4087-4969-A3D4-C09CBE384F8F}"/>
              </a:ext>
            </a:extLst>
          </p:cNvPr>
          <p:cNvSpPr txBox="1"/>
          <p:nvPr/>
        </p:nvSpPr>
        <p:spPr>
          <a:xfrm>
            <a:off x="958625" y="5285776"/>
            <a:ext cx="4824789" cy="499333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DCAF3-193E-40FB-B60E-984393061E2E}"/>
              </a:ext>
            </a:extLst>
          </p:cNvPr>
          <p:cNvSpPr txBox="1"/>
          <p:nvPr/>
        </p:nvSpPr>
        <p:spPr>
          <a:xfrm>
            <a:off x="958624" y="5797080"/>
            <a:ext cx="4824790" cy="614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800" b="1" dirty="0"/>
              <a:t>Vehicles can be driven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7251E-0395-48DD-BFF6-A50C2CC6BF7C}"/>
              </a:ext>
            </a:extLst>
          </p:cNvPr>
          <p:cNvSpPr txBox="1"/>
          <p:nvPr/>
        </p:nvSpPr>
        <p:spPr>
          <a:xfrm>
            <a:off x="958624" y="5809051"/>
            <a:ext cx="4824790" cy="614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800" b="1" dirty="0"/>
              <a:t>Buses can be driven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8B480-3BF1-4102-8DB1-A4537B862A4A}"/>
              </a:ext>
            </a:extLst>
          </p:cNvPr>
          <p:cNvSpPr txBox="1"/>
          <p:nvPr/>
        </p:nvSpPr>
        <p:spPr>
          <a:xfrm>
            <a:off x="958624" y="5808074"/>
            <a:ext cx="4824790" cy="614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800" b="1" dirty="0"/>
              <a:t>Cars can be driven</a:t>
            </a:r>
          </a:p>
        </p:txBody>
      </p:sp>
    </p:spTree>
    <p:extLst>
      <p:ext uri="{BB962C8B-B14F-4D97-AF65-F5344CB8AC3E}">
        <p14:creationId xmlns:p14="http://schemas.microsoft.com/office/powerpoint/2010/main" val="42808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5B942A7-E8A8-48BA-8569-0823CAF793A5}"/>
              </a:ext>
            </a:extLst>
          </p:cNvPr>
          <p:cNvSpPr txBox="1">
            <a:spLocks/>
          </p:cNvSpPr>
          <p:nvPr/>
        </p:nvSpPr>
        <p:spPr>
          <a:xfrm>
            <a:off x="747297" y="3695950"/>
            <a:ext cx="5074154" cy="17354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Polymorphism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9CDDCC6-D198-4F22-86DD-50140389D316}"/>
              </a:ext>
            </a:extLst>
          </p:cNvPr>
          <p:cNvSpPr txBox="1">
            <a:spLocks/>
          </p:cNvSpPr>
          <p:nvPr/>
        </p:nvSpPr>
        <p:spPr>
          <a:xfrm>
            <a:off x="6895871" y="3117858"/>
            <a:ext cx="482478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6A55A-1417-4DB0-B3D5-D2F0084777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5821451" y="3465221"/>
            <a:ext cx="1074420" cy="1098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0CB68-C8D3-4C2D-82AB-1FD297EDB00D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5821451" y="4563656"/>
            <a:ext cx="1074421" cy="1002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60F7499-4F02-476D-8477-9A5804842809}"/>
              </a:ext>
            </a:extLst>
          </p:cNvPr>
          <p:cNvSpPr txBox="1">
            <a:spLocks/>
          </p:cNvSpPr>
          <p:nvPr/>
        </p:nvSpPr>
        <p:spPr>
          <a:xfrm>
            <a:off x="6895872" y="5218534"/>
            <a:ext cx="4824789" cy="694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 Time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A8CA37-2381-4510-B53E-82105023AB37}"/>
              </a:ext>
            </a:extLst>
          </p:cNvPr>
          <p:cNvSpPr txBox="1">
            <a:spLocks/>
          </p:cNvSpPr>
          <p:nvPr/>
        </p:nvSpPr>
        <p:spPr>
          <a:xfrm>
            <a:off x="538913" y="220872"/>
            <a:ext cx="11114173" cy="12078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After all the examples, we now know that polymorphism is the ability to use the same function once but have different results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71478F-2D86-458F-B9C3-6025748E43B7}"/>
              </a:ext>
            </a:extLst>
          </p:cNvPr>
          <p:cNvSpPr txBox="1">
            <a:spLocks/>
          </p:cNvSpPr>
          <p:nvPr/>
        </p:nvSpPr>
        <p:spPr>
          <a:xfrm>
            <a:off x="538913" y="1575860"/>
            <a:ext cx="11114173" cy="12078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But… Polymorphism can be classified into two types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0952606-187A-45A3-A534-089E9452CB6B}"/>
              </a:ext>
            </a:extLst>
          </p:cNvPr>
          <p:cNvSpPr txBox="1">
            <a:spLocks/>
          </p:cNvSpPr>
          <p:nvPr/>
        </p:nvSpPr>
        <p:spPr>
          <a:xfrm>
            <a:off x="6895870" y="3810060"/>
            <a:ext cx="4824789" cy="11538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the examples presented so far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B7269E-297C-48BD-A004-13C0D341CFF7}"/>
              </a:ext>
            </a:extLst>
          </p:cNvPr>
          <p:cNvSpPr txBox="1">
            <a:spLocks/>
          </p:cNvSpPr>
          <p:nvPr/>
        </p:nvSpPr>
        <p:spPr>
          <a:xfrm>
            <a:off x="6895870" y="5926760"/>
            <a:ext cx="4824789" cy="721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2599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4" grpId="0" animBg="1"/>
      <p:bldP spid="3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EF9E2-944C-46CE-9041-FD9174F44437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663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Alex Malan</dc:creator>
  <cp:lastModifiedBy>Andreea Avramescu</cp:lastModifiedBy>
  <cp:revision>23</cp:revision>
  <dcterms:created xsi:type="dcterms:W3CDTF">2018-03-02T00:30:20Z</dcterms:created>
  <dcterms:modified xsi:type="dcterms:W3CDTF">2018-03-06T13:11:37Z</dcterms:modified>
</cp:coreProperties>
</file>