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4737"/>
  </p:normalViewPr>
  <p:slideViewPr>
    <p:cSldViewPr snapToGrid="0" snapToObjects="1">
      <p:cViewPr varScale="1">
        <p:scale>
          <a:sx n="80" d="100"/>
          <a:sy n="80" d="100"/>
        </p:scale>
        <p:origin x="3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D1-A98D-1F48-A210-5A676FD8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E6F69-1A51-9543-8C71-EE1B7FE8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F0D1-A473-B347-B2EC-7401E544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5A15-564F-2549-B93D-E1C76A57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01CF-A2F5-5A4E-9B7E-563BA9DC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4AD4-C0C9-3245-B054-CACF6586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BFFEC-664E-B94C-AE85-2410161C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190E-E5EE-3B41-8E3D-25ADA9CB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C6FF-3CF4-1D41-8C2E-A5C74D5C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8524-2484-A24F-A3A5-91A945A7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BEF5F-E3D7-C648-9476-DCFC0B67A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8AFDC-F92B-4845-A2D3-1E2DD528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294F-CF6B-E643-AE77-92FA1ADB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B8CA-2425-0342-A6FF-F56A8479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9A8C-A82E-6D46-B20E-573DBB5D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AF20-1EBC-9741-8422-1538EB0F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554B-F957-7E48-9F68-5728C01E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5D32-90D1-C74F-998B-FBC8372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1335-754D-C745-BDDF-B7F2D24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A7C4-D3E5-B345-9392-F5989D1D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A6F7-E757-5B42-806C-07FAE0F7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29AC-F141-D94E-B670-40049091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1ABC-4758-6E45-8C64-EC8ED4BC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2B0F-5A40-9A43-ADA5-0DC852D4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8DCB-CA17-4E4B-989B-598C8606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EDC5-2704-2D4B-89CD-EA697416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1F30-4B8B-8747-9400-7AC02CC0E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AFD3-467C-F043-819B-779CCD61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3F05-E821-6E44-AB78-98F5EE3C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C4577-A1AA-4F45-A8D9-50868D03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D31C5-FEBE-6144-9F3E-E16DABE2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708E-D8F8-9846-B038-BD5F5F1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37DF-B649-754C-8396-302CAD15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B32D9-3F82-3B44-8633-92BF0775A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367F5-4508-6840-9188-9A23F42A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DC931-D593-D74D-9B05-F7A636511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436CB-D0FA-6943-832F-D4111007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8EAD5-4C85-9E4D-9E2F-C217A3B6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38910-253C-0C4F-B8EA-F5EA5A7B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DBDA-A701-814E-BE69-D2E1842F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B6A9-9B0C-4A4F-9EA8-581A8D36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D67D1-4981-CB40-A132-0BB061D3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2C2F1-1411-C54B-A3E3-8BDCD615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2BFB9-5F8D-604A-905B-2DAD0AA1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87D66-2B88-654C-8B7B-C0E1864F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A28B-0160-1A48-AE00-DC00E075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F4C4-E7B3-F348-9FAA-C714D143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2F2D-36D9-F74B-86BC-CFA23EF8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7F697-BDA2-9B43-948A-058E050B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C849E-ECA6-4E41-B098-07A0BA8E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ACF2-0014-A342-A0B0-19F06E13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1981F-3616-0445-9B1C-02CE18FF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7FF7-8523-2440-BC24-B44DAF54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6F5D7-63CB-D447-AF00-3A034AD58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BC64E-C880-B142-9414-68EDBA808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9D5F4-7A58-A846-A6D1-B309B45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B964-458D-EF49-BEE5-D1E5CE7B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7AD1-9709-C94C-B998-20E0CEBB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94D20-E5F8-554F-8108-B589FD8B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D6F3C-9C7B-CA43-AEA8-419834BA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80A8-52BA-954B-9C99-2E8399A07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1E79-A81D-6B49-8949-1345F516FF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F236-5A9F-EA49-A5F1-E3D70BAB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9CA2-0566-8B42-A79E-0F574C5A3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E1C8-7B5C-9542-905E-400F799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DEE31-C7A9-704F-9E87-B395EB1448F9}"/>
              </a:ext>
            </a:extLst>
          </p:cNvPr>
          <p:cNvSpPr txBox="1"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8569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DEE31-C7A9-704F-9E87-B395EB1448F9}"/>
              </a:ext>
            </a:extLst>
          </p:cNvPr>
          <p:cNvSpPr txBox="1"/>
          <p:nvPr/>
        </p:nvSpPr>
        <p:spPr>
          <a:xfrm>
            <a:off x="1546593" y="116634"/>
            <a:ext cx="9501188" cy="1238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What do we know so far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5F576-1D01-FF43-86C1-16F640959572}"/>
              </a:ext>
            </a:extLst>
          </p:cNvPr>
          <p:cNvSpPr txBox="1"/>
          <p:nvPr/>
        </p:nvSpPr>
        <p:spPr>
          <a:xfrm>
            <a:off x="1546593" y="2374400"/>
            <a:ext cx="950118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What is a Java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BDAEC-C72F-944B-8334-2647DE889296}"/>
              </a:ext>
            </a:extLst>
          </p:cNvPr>
          <p:cNvSpPr txBox="1"/>
          <p:nvPr/>
        </p:nvSpPr>
        <p:spPr>
          <a:xfrm>
            <a:off x="1546593" y="1572570"/>
            <a:ext cx="950118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How do we organize a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FB75-5C14-D34D-ACB6-EDA3C1CBFBC9}"/>
              </a:ext>
            </a:extLst>
          </p:cNvPr>
          <p:cNvSpPr txBox="1"/>
          <p:nvPr/>
        </p:nvSpPr>
        <p:spPr>
          <a:xfrm>
            <a:off x="1546593" y="3179138"/>
            <a:ext cx="950118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What are the components of a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C9EFC-64EA-DD48-A6C3-39D2C221644F}"/>
              </a:ext>
            </a:extLst>
          </p:cNvPr>
          <p:cNvSpPr txBox="1"/>
          <p:nvPr/>
        </p:nvSpPr>
        <p:spPr>
          <a:xfrm>
            <a:off x="1546593" y="3983876"/>
            <a:ext cx="950118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How to create an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6D1F2-7526-2841-B12D-41BBD094B81B}"/>
              </a:ext>
            </a:extLst>
          </p:cNvPr>
          <p:cNvSpPr txBox="1"/>
          <p:nvPr/>
        </p:nvSpPr>
        <p:spPr>
          <a:xfrm>
            <a:off x="1546593" y="4792986"/>
            <a:ext cx="950118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How to use an object to access and use other classes methods</a:t>
            </a:r>
          </a:p>
        </p:txBody>
      </p:sp>
    </p:spTree>
    <p:extLst>
      <p:ext uri="{BB962C8B-B14F-4D97-AF65-F5344CB8AC3E}">
        <p14:creationId xmlns:p14="http://schemas.microsoft.com/office/powerpoint/2010/main" val="339285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DEE31-C7A9-704F-9E87-B395EB1448F9}"/>
              </a:ext>
            </a:extLst>
          </p:cNvPr>
          <p:cNvSpPr txBox="1"/>
          <p:nvPr/>
        </p:nvSpPr>
        <p:spPr>
          <a:xfrm>
            <a:off x="0" y="438151"/>
            <a:ext cx="12192000" cy="112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We will take a look at two type of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5F576-1D01-FF43-86C1-16F640959572}"/>
              </a:ext>
            </a:extLst>
          </p:cNvPr>
          <p:cNvSpPr txBox="1"/>
          <p:nvPr/>
        </p:nvSpPr>
        <p:spPr>
          <a:xfrm>
            <a:off x="810985" y="2229598"/>
            <a:ext cx="4360573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Mutator</a:t>
            </a:r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BDAEC-C72F-944B-8334-2647DE889296}"/>
              </a:ext>
            </a:extLst>
          </p:cNvPr>
          <p:cNvSpPr txBox="1"/>
          <p:nvPr/>
        </p:nvSpPr>
        <p:spPr>
          <a:xfrm>
            <a:off x="6482443" y="2229598"/>
            <a:ext cx="436057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Accessor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FB75-5C14-D34D-ACB6-EDA3C1CBFBC9}"/>
              </a:ext>
            </a:extLst>
          </p:cNvPr>
          <p:cNvSpPr txBox="1"/>
          <p:nvPr/>
        </p:nvSpPr>
        <p:spPr>
          <a:xfrm>
            <a:off x="6952694" y="3485442"/>
            <a:ext cx="3420071" cy="12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Used to retrieve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C9EFC-64EA-DD48-A6C3-39D2C221644F}"/>
              </a:ext>
            </a:extLst>
          </p:cNvPr>
          <p:cNvSpPr txBox="1"/>
          <p:nvPr/>
        </p:nvSpPr>
        <p:spPr>
          <a:xfrm>
            <a:off x="1180543" y="3479150"/>
            <a:ext cx="3621456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Used to set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6D1F2-7526-2841-B12D-41BBD094B81B}"/>
              </a:ext>
            </a:extLst>
          </p:cNvPr>
          <p:cNvSpPr txBox="1"/>
          <p:nvPr/>
        </p:nvSpPr>
        <p:spPr>
          <a:xfrm>
            <a:off x="6913274" y="5504703"/>
            <a:ext cx="3929743" cy="49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public void </a:t>
            </a:r>
            <a:r>
              <a:rPr lang="en-GB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getTeacherName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60C94-0086-C04A-81E9-1E8B0370BC2E}"/>
              </a:ext>
            </a:extLst>
          </p:cNvPr>
          <p:cNvSpPr txBox="1"/>
          <p:nvPr/>
        </p:nvSpPr>
        <p:spPr>
          <a:xfrm>
            <a:off x="547066" y="5504703"/>
            <a:ext cx="5391092" cy="49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public void </a:t>
            </a:r>
            <a:r>
              <a:rPr lang="en-GB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setTeacherName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(String </a:t>
            </a:r>
            <a:r>
              <a:rPr lang="en-GB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tName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FA0DCC-35E5-45EE-9A3B-9862AB02130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991272" y="1564821"/>
            <a:ext cx="3104728" cy="6647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6F47AE-E139-4E0E-A31C-EDF3812E2E9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096000" y="1564821"/>
            <a:ext cx="2566730" cy="6647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D0D76-97B4-4997-A198-73891FD536D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991271" y="2814373"/>
            <a:ext cx="1" cy="6647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D1B077-AB86-42A4-8E73-F2098394F9C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662730" y="2814373"/>
            <a:ext cx="0" cy="6710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3C917-1AB6-4B54-ABC8-A97E96663DD2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2991271" y="4063925"/>
            <a:ext cx="251341" cy="144077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3AB83C-8701-48D5-AE03-A1A48ECF317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662730" y="4685552"/>
            <a:ext cx="215416" cy="81915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9843944-EABB-4446-9964-F0E0DD368880}"/>
              </a:ext>
            </a:extLst>
          </p:cNvPr>
          <p:cNvSpPr txBox="1"/>
          <p:nvPr/>
        </p:nvSpPr>
        <p:spPr>
          <a:xfrm>
            <a:off x="1545149" y="2786509"/>
            <a:ext cx="9501188" cy="10415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we change the code from the 2</a:t>
            </a:r>
            <a:r>
              <a:rPr lang="en-US" sz="2800" b="1" baseline="30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lecture so it will be an accessor?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A9EDC-D687-4FCC-A0B0-C3F191CE6EDF}"/>
              </a:ext>
            </a:extLst>
          </p:cNvPr>
          <p:cNvSpPr txBox="1"/>
          <p:nvPr/>
        </p:nvSpPr>
        <p:spPr>
          <a:xfrm>
            <a:off x="1486920" y="3846279"/>
            <a:ext cx="9768145" cy="14986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dirty="0"/>
              <a:t>public void </a:t>
            </a:r>
            <a:r>
              <a:rPr lang="en-GB" sz="2400" dirty="0" err="1"/>
              <a:t>getTeacherName</a:t>
            </a:r>
            <a:r>
              <a:rPr lang="en-GB" sz="2400" dirty="0"/>
              <a:t>()</a:t>
            </a:r>
          </a:p>
          <a:p>
            <a:r>
              <a:rPr lang="en-GB" sz="2400" dirty="0"/>
              <a:t>    {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System.out.println</a:t>
            </a:r>
            <a:r>
              <a:rPr lang="en-GB" sz="2400" dirty="0"/>
              <a:t>(“The mathematics teacher is called”+ </a:t>
            </a:r>
            <a:r>
              <a:rPr lang="en-GB" sz="2400" dirty="0" err="1"/>
              <a:t>teacherName</a:t>
            </a:r>
            <a:r>
              <a:rPr lang="en-GB" sz="2400" dirty="0"/>
              <a:t>);</a:t>
            </a:r>
          </a:p>
          <a:p>
            <a:r>
              <a:rPr lang="en-GB" sz="2400" dirty="0"/>
              <a:t>    } // Instance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6D1F2-7526-2841-B12D-41BBD094B81B}"/>
              </a:ext>
            </a:extLst>
          </p:cNvPr>
          <p:cNvSpPr txBox="1"/>
          <p:nvPr/>
        </p:nvSpPr>
        <p:spPr>
          <a:xfrm>
            <a:off x="1545149" y="2776228"/>
            <a:ext cx="9709916" cy="10415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This is retrieving the name of the teacher</a:t>
            </a:r>
            <a:endParaRPr lang="en-GB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34B8C-2619-9247-86FB-CB147C7AAB9A}"/>
              </a:ext>
            </a:extLst>
          </p:cNvPr>
          <p:cNvSpPr txBox="1"/>
          <p:nvPr/>
        </p:nvSpPr>
        <p:spPr>
          <a:xfrm>
            <a:off x="6804943" y="5392305"/>
            <a:ext cx="4801126" cy="127538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We use the ‘get’ keyword followed by a name of our choice for the method</a:t>
            </a:r>
            <a:endParaRPr lang="en-GB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B1A619-A80D-DD49-B046-D02DC4A9E4B4}"/>
              </a:ext>
            </a:extLst>
          </p:cNvPr>
          <p:cNvSpPr txBox="1"/>
          <p:nvPr/>
        </p:nvSpPr>
        <p:spPr>
          <a:xfrm>
            <a:off x="610924" y="5834119"/>
            <a:ext cx="5615434" cy="7457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 err="1"/>
              <a:t>objectName.getTeacherName</a:t>
            </a:r>
            <a:r>
              <a:rPr lang="en-GB" sz="2800" b="1" dirty="0"/>
              <a:t>();</a:t>
            </a:r>
            <a:endParaRPr lang="en-GB" sz="44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A5A071-6D78-8C4B-A54F-813B78F3BD03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 flipH="1">
            <a:off x="3418641" y="5344886"/>
            <a:ext cx="2952352" cy="489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4D7536-ED11-4F64-A180-10BE6C5F677A}"/>
              </a:ext>
            </a:extLst>
          </p:cNvPr>
          <p:cNvSpPr txBox="1"/>
          <p:nvPr/>
        </p:nvSpPr>
        <p:spPr>
          <a:xfrm>
            <a:off x="7993171" y="964532"/>
            <a:ext cx="3730752" cy="863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Name Convention Scheme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A60B4-F891-4B93-A38D-846A2B31EF79}"/>
              </a:ext>
            </a:extLst>
          </p:cNvPr>
          <p:cNvSpPr txBox="1"/>
          <p:nvPr/>
        </p:nvSpPr>
        <p:spPr>
          <a:xfrm>
            <a:off x="7993171" y="1828333"/>
            <a:ext cx="3730752" cy="86546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05E9BB-CD25-413E-BE34-F38C5EB91B12}"/>
              </a:ext>
            </a:extLst>
          </p:cNvPr>
          <p:cNvSpPr txBox="1"/>
          <p:nvPr/>
        </p:nvSpPr>
        <p:spPr>
          <a:xfrm>
            <a:off x="0" y="0"/>
            <a:ext cx="12192000" cy="9314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Accessor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8194E-F0AB-49D4-930C-F4ACEEE247A8}"/>
              </a:ext>
            </a:extLst>
          </p:cNvPr>
          <p:cNvSpPr txBox="1"/>
          <p:nvPr/>
        </p:nvSpPr>
        <p:spPr>
          <a:xfrm>
            <a:off x="680348" y="1137254"/>
            <a:ext cx="2525495" cy="518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E36363-F980-4BC4-BF5F-43493A5FEA32}"/>
              </a:ext>
            </a:extLst>
          </p:cNvPr>
          <p:cNvSpPr txBox="1"/>
          <p:nvPr/>
        </p:nvSpPr>
        <p:spPr>
          <a:xfrm>
            <a:off x="680348" y="1658014"/>
            <a:ext cx="6912437" cy="865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Those types of methods are used to retrieve/return an information. </a:t>
            </a:r>
            <a:endParaRPr lang="en-US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8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13" grpId="0" animBg="1"/>
      <p:bldP spid="13" grpId="1" animBg="1"/>
      <p:bldP spid="14" grpId="0"/>
      <p:bldP spid="14" grpId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EEBBBFF-76B4-4C91-9222-0722BDFFCEA5}"/>
              </a:ext>
            </a:extLst>
          </p:cNvPr>
          <p:cNvSpPr txBox="1"/>
          <p:nvPr/>
        </p:nvSpPr>
        <p:spPr>
          <a:xfrm>
            <a:off x="7993171" y="964532"/>
            <a:ext cx="3730752" cy="863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Name Convention Scheme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442282-EE0E-414A-9BD6-402E062D20A3}"/>
              </a:ext>
            </a:extLst>
          </p:cNvPr>
          <p:cNvSpPr txBox="1"/>
          <p:nvPr/>
        </p:nvSpPr>
        <p:spPr>
          <a:xfrm>
            <a:off x="7993171" y="1828333"/>
            <a:ext cx="3730752" cy="86546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EE31-C7A9-704F-9E87-B395EB1448F9}"/>
              </a:ext>
            </a:extLst>
          </p:cNvPr>
          <p:cNvSpPr txBox="1"/>
          <p:nvPr/>
        </p:nvSpPr>
        <p:spPr>
          <a:xfrm>
            <a:off x="0" y="0"/>
            <a:ext cx="12192000" cy="9314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 err="1">
                <a:latin typeface="Helvetica" pitchFamily="2" charset="0"/>
              </a:rPr>
              <a:t>Mutator</a:t>
            </a:r>
            <a:r>
              <a:rPr lang="en-US" sz="4800" dirty="0">
                <a:latin typeface="Helvetica" pitchFamily="2" charset="0"/>
              </a:rPr>
              <a:t>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5F576-1D01-FF43-86C1-16F640959572}"/>
              </a:ext>
            </a:extLst>
          </p:cNvPr>
          <p:cNvSpPr txBox="1"/>
          <p:nvPr/>
        </p:nvSpPr>
        <p:spPr>
          <a:xfrm>
            <a:off x="468076" y="1828332"/>
            <a:ext cx="6912437" cy="865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Used to set a value to a private variable field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BDAEC-C72F-944B-8334-2647DE889296}"/>
              </a:ext>
            </a:extLst>
          </p:cNvPr>
          <p:cNvSpPr txBox="1"/>
          <p:nvPr/>
        </p:nvSpPr>
        <p:spPr>
          <a:xfrm>
            <a:off x="468077" y="1299491"/>
            <a:ext cx="2525495" cy="518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FB75-5C14-D34D-ACB6-EDA3C1CBFBC9}"/>
              </a:ext>
            </a:extLst>
          </p:cNvPr>
          <p:cNvSpPr txBox="1"/>
          <p:nvPr/>
        </p:nvSpPr>
        <p:spPr>
          <a:xfrm>
            <a:off x="1289672" y="2841099"/>
            <a:ext cx="9501188" cy="10415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we change the code from the 2</a:t>
            </a:r>
            <a:r>
              <a:rPr lang="en-US" sz="2800" b="1" baseline="30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lecture so it will be a </a:t>
            </a:r>
            <a:r>
              <a:rPr lang="en-US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mutator</a:t>
            </a:r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60C94-0086-C04A-81E9-1E8B0370BC2E}"/>
              </a:ext>
            </a:extLst>
          </p:cNvPr>
          <p:cNvSpPr txBox="1"/>
          <p:nvPr/>
        </p:nvSpPr>
        <p:spPr>
          <a:xfrm>
            <a:off x="4029306" y="4172621"/>
            <a:ext cx="5325639" cy="6243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 we define a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mutator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34B8C-2619-9247-86FB-CB147C7AAB9A}"/>
              </a:ext>
            </a:extLst>
          </p:cNvPr>
          <p:cNvSpPr txBox="1"/>
          <p:nvPr/>
        </p:nvSpPr>
        <p:spPr>
          <a:xfrm>
            <a:off x="468076" y="2789408"/>
            <a:ext cx="10322784" cy="983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use the ‘set’ keyword followed by a name of our choice for the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EF8D0-F0F0-F247-AF80-FCB311601BF5}"/>
              </a:ext>
            </a:extLst>
          </p:cNvPr>
          <p:cNvSpPr txBox="1"/>
          <p:nvPr/>
        </p:nvSpPr>
        <p:spPr>
          <a:xfrm>
            <a:off x="480383" y="4949408"/>
            <a:ext cx="705947" cy="528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A42AA-A2E4-CA4A-A2AB-A17A8ED6F4D6}"/>
              </a:ext>
            </a:extLst>
          </p:cNvPr>
          <p:cNvSpPr txBox="1"/>
          <p:nvPr/>
        </p:nvSpPr>
        <p:spPr>
          <a:xfrm>
            <a:off x="1203855" y="4941533"/>
            <a:ext cx="2596252" cy="528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teacherName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6E7FE-6B7D-0E40-9F35-968E2F4D7634}"/>
              </a:ext>
            </a:extLst>
          </p:cNvPr>
          <p:cNvSpPr txBox="1"/>
          <p:nvPr/>
        </p:nvSpPr>
        <p:spPr>
          <a:xfrm>
            <a:off x="468076" y="4182653"/>
            <a:ext cx="3561230" cy="612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Yes! But first…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0E00F-FA2B-CF4F-B91D-F7B218F1DB6F}"/>
              </a:ext>
            </a:extLst>
          </p:cNvPr>
          <p:cNvSpPr txBox="1"/>
          <p:nvPr/>
        </p:nvSpPr>
        <p:spPr>
          <a:xfrm>
            <a:off x="10790860" y="2785796"/>
            <a:ext cx="965719" cy="9765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4000" dirty="0"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A834A-A61A-7944-B966-C12C9D25AAF7}"/>
              </a:ext>
            </a:extLst>
          </p:cNvPr>
          <p:cNvSpPr txBox="1"/>
          <p:nvPr/>
        </p:nvSpPr>
        <p:spPr>
          <a:xfrm>
            <a:off x="468075" y="3780300"/>
            <a:ext cx="11288504" cy="983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parameter that will be used inside the method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45158F-8CBA-E146-B7E7-B80AE7C1E8A5}"/>
              </a:ext>
            </a:extLst>
          </p:cNvPr>
          <p:cNvSpPr txBox="1"/>
          <p:nvPr/>
        </p:nvSpPr>
        <p:spPr>
          <a:xfrm>
            <a:off x="3817632" y="4941533"/>
            <a:ext cx="2634721" cy="528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tName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E9A24-931A-CC42-A2D8-EA17A1722197}"/>
              </a:ext>
            </a:extLst>
          </p:cNvPr>
          <p:cNvSpPr txBox="1"/>
          <p:nvPr/>
        </p:nvSpPr>
        <p:spPr>
          <a:xfrm>
            <a:off x="6563173" y="4961249"/>
            <a:ext cx="5193406" cy="1432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Mutator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method can be viewed as a Constructor method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A6D0A-CDAC-B840-9483-77914C3D0D2E}"/>
              </a:ext>
            </a:extLst>
          </p:cNvPr>
          <p:cNvSpPr txBox="1"/>
          <p:nvPr/>
        </p:nvSpPr>
        <p:spPr>
          <a:xfrm>
            <a:off x="480752" y="5478094"/>
            <a:ext cx="5971601" cy="12454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dirty="0"/>
              <a:t>public void </a:t>
            </a:r>
            <a:r>
              <a:rPr lang="en-GB" sz="2400" dirty="0" err="1"/>
              <a:t>setTeacherName</a:t>
            </a:r>
            <a:r>
              <a:rPr lang="en-GB" sz="2400" dirty="0"/>
              <a:t>(String </a:t>
            </a:r>
            <a:r>
              <a:rPr lang="en-GB" sz="2400" dirty="0" err="1"/>
              <a:t>tName</a:t>
            </a:r>
            <a:r>
              <a:rPr lang="en-GB" sz="2400" dirty="0"/>
              <a:t>){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teacherName</a:t>
            </a:r>
            <a:r>
              <a:rPr lang="en-GB" sz="2400" dirty="0"/>
              <a:t> = </a:t>
            </a:r>
            <a:r>
              <a:rPr lang="en-GB" sz="2400" dirty="0" err="1"/>
              <a:t>tName</a:t>
            </a:r>
            <a:r>
              <a:rPr lang="en-GB" sz="2400" dirty="0"/>
              <a:t>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2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4" grpId="0"/>
      <p:bldP spid="4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8" grpId="0" animBg="1"/>
      <p:bldP spid="8" grpId="1" animBg="1"/>
      <p:bldP spid="8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3" grpId="0" animBg="1"/>
      <p:bldP spid="23" grpId="1" animBg="1"/>
      <p:bldP spid="23" grpId="2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BBDAEC-C72F-944B-8334-2647DE889296}"/>
              </a:ext>
            </a:extLst>
          </p:cNvPr>
          <p:cNvSpPr txBox="1"/>
          <p:nvPr/>
        </p:nvSpPr>
        <p:spPr>
          <a:xfrm>
            <a:off x="0" y="1"/>
            <a:ext cx="12192000" cy="7182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Let’s change the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45158F-8CBA-E146-B7E7-B80AE7C1E8A5}"/>
              </a:ext>
            </a:extLst>
          </p:cNvPr>
          <p:cNvSpPr txBox="1"/>
          <p:nvPr/>
        </p:nvSpPr>
        <p:spPr>
          <a:xfrm>
            <a:off x="4803079" y="2476501"/>
            <a:ext cx="2456955" cy="142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Use of </a:t>
            </a:r>
            <a:r>
              <a:rPr lang="en-GB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mutator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method instead of Constructor Method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6A163C-EB4A-7545-A700-1BC443CC0F9B}"/>
              </a:ext>
            </a:extLst>
          </p:cNvPr>
          <p:cNvSpPr txBox="1"/>
          <p:nvPr/>
        </p:nvSpPr>
        <p:spPr>
          <a:xfrm>
            <a:off x="258517" y="635922"/>
            <a:ext cx="4432361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Last Lecture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EE680-5E8F-1540-95B7-711E4006B281}"/>
              </a:ext>
            </a:extLst>
          </p:cNvPr>
          <p:cNvSpPr txBox="1"/>
          <p:nvPr/>
        </p:nvSpPr>
        <p:spPr>
          <a:xfrm>
            <a:off x="241961" y="2223816"/>
            <a:ext cx="4448911" cy="53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       String </a:t>
            </a:r>
            <a:r>
              <a:rPr lang="en-GB" dirty="0" err="1"/>
              <a:t>teacherName</a:t>
            </a:r>
            <a:r>
              <a:rPr lang="en-GB" dirty="0"/>
              <a:t>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E05856-DFDE-BC4A-9CEB-57AB3A059E93}"/>
              </a:ext>
            </a:extLst>
          </p:cNvPr>
          <p:cNvSpPr txBox="1"/>
          <p:nvPr/>
        </p:nvSpPr>
        <p:spPr>
          <a:xfrm>
            <a:off x="241966" y="1224769"/>
            <a:ext cx="4448912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b="1" dirty="0" err="1"/>
              <a:t>Mathematics.java</a:t>
            </a:r>
            <a:r>
              <a:rPr lang="en-GB" b="1" dirty="0"/>
              <a:t> 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D80F9-85C1-2B43-9CC8-FC17872B4A79}"/>
              </a:ext>
            </a:extLst>
          </p:cNvPr>
          <p:cNvSpPr txBox="1"/>
          <p:nvPr/>
        </p:nvSpPr>
        <p:spPr>
          <a:xfrm>
            <a:off x="241961" y="2755630"/>
            <a:ext cx="444891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    public Mathematics(String name) 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  </a:t>
            </a:r>
            <a:r>
              <a:rPr lang="en-GB" dirty="0" err="1"/>
              <a:t>teacherName</a:t>
            </a:r>
            <a:r>
              <a:rPr lang="en-GB" dirty="0"/>
              <a:t> = name;</a:t>
            </a:r>
          </a:p>
          <a:p>
            <a:r>
              <a:rPr lang="en-GB" dirty="0"/>
              <a:t>    } // Constructor Method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2BF046-E3DC-4A4B-9B26-F80D19EE6A7C}"/>
              </a:ext>
            </a:extLst>
          </p:cNvPr>
          <p:cNvSpPr txBox="1"/>
          <p:nvPr/>
        </p:nvSpPr>
        <p:spPr>
          <a:xfrm>
            <a:off x="225417" y="4232958"/>
            <a:ext cx="444891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    public void </a:t>
            </a:r>
            <a:r>
              <a:rPr lang="en-GB" dirty="0" err="1"/>
              <a:t>getTeacherName</a:t>
            </a:r>
            <a:r>
              <a:rPr lang="en-GB" dirty="0"/>
              <a:t>()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(“The mathematics 	teacher is called”+ </a:t>
            </a:r>
            <a:r>
              <a:rPr lang="en-GB" dirty="0" err="1"/>
              <a:t>teacherName</a:t>
            </a:r>
            <a:r>
              <a:rPr lang="en-GB" dirty="0"/>
              <a:t>);</a:t>
            </a:r>
          </a:p>
          <a:p>
            <a:r>
              <a:rPr lang="en-GB" dirty="0"/>
              <a:t>    } // Instance Method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B60F5-6E5E-6442-88B5-0199D9B38A1C}"/>
              </a:ext>
            </a:extLst>
          </p:cNvPr>
          <p:cNvSpPr txBox="1"/>
          <p:nvPr/>
        </p:nvSpPr>
        <p:spPr>
          <a:xfrm>
            <a:off x="241961" y="1589093"/>
            <a:ext cx="444891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public class Mathematics </a:t>
            </a:r>
          </a:p>
          <a:p>
            <a:r>
              <a:rPr lang="en-GB" dirty="0"/>
              <a:t>{    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D882A2-46C3-E447-9740-C7D083FD71C5}"/>
              </a:ext>
            </a:extLst>
          </p:cNvPr>
          <p:cNvSpPr txBox="1"/>
          <p:nvPr/>
        </p:nvSpPr>
        <p:spPr>
          <a:xfrm>
            <a:off x="225417" y="5723607"/>
            <a:ext cx="44489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38FC1B-03AD-E44E-8442-4F6C0E4C9BF2}"/>
              </a:ext>
            </a:extLst>
          </p:cNvPr>
          <p:cNvSpPr txBox="1"/>
          <p:nvPr/>
        </p:nvSpPr>
        <p:spPr>
          <a:xfrm>
            <a:off x="7445411" y="605367"/>
            <a:ext cx="4432361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Now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91506D-188E-004C-9DB0-5F3E2678B6B7}"/>
              </a:ext>
            </a:extLst>
          </p:cNvPr>
          <p:cNvSpPr txBox="1"/>
          <p:nvPr/>
        </p:nvSpPr>
        <p:spPr>
          <a:xfrm>
            <a:off x="7445406" y="2173801"/>
            <a:ext cx="4448911" cy="53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       String </a:t>
            </a:r>
            <a:r>
              <a:rPr lang="en-GB" dirty="0" err="1"/>
              <a:t>teacherName</a:t>
            </a:r>
            <a:r>
              <a:rPr lang="en-GB" dirty="0"/>
              <a:t>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3604D5-0D05-2D44-A2D7-FE8A6DEC2E46}"/>
              </a:ext>
            </a:extLst>
          </p:cNvPr>
          <p:cNvSpPr txBox="1"/>
          <p:nvPr/>
        </p:nvSpPr>
        <p:spPr>
          <a:xfrm>
            <a:off x="7445411" y="1174754"/>
            <a:ext cx="4448912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b="1" dirty="0" err="1"/>
              <a:t>Mathematics.java</a:t>
            </a:r>
            <a:r>
              <a:rPr lang="en-GB" b="1" dirty="0"/>
              <a:t> 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1B12B-4DA7-A549-8331-203AB08022D1}"/>
              </a:ext>
            </a:extLst>
          </p:cNvPr>
          <p:cNvSpPr txBox="1"/>
          <p:nvPr/>
        </p:nvSpPr>
        <p:spPr>
          <a:xfrm>
            <a:off x="7445406" y="2705615"/>
            <a:ext cx="4448911" cy="1214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 public void </a:t>
            </a:r>
            <a:r>
              <a:rPr lang="en-GB" dirty="0" err="1"/>
              <a:t>setTeacherName</a:t>
            </a:r>
            <a:r>
              <a:rPr lang="en-GB" dirty="0"/>
              <a:t>(String </a:t>
            </a:r>
            <a:r>
              <a:rPr lang="en-GB" dirty="0" err="1"/>
              <a:t>tName</a:t>
            </a:r>
            <a:r>
              <a:rPr lang="en-GB" dirty="0"/>
              <a:t>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</a:t>
            </a:r>
            <a:r>
              <a:rPr lang="en-GB" dirty="0" err="1"/>
              <a:t>teacherName</a:t>
            </a:r>
            <a:r>
              <a:rPr lang="en-GB" dirty="0"/>
              <a:t> = </a:t>
            </a:r>
            <a:r>
              <a:rPr lang="en-GB" dirty="0" err="1"/>
              <a:t>tName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339CBF-BFD5-F94B-BF41-0FE1FE8BE539}"/>
              </a:ext>
            </a:extLst>
          </p:cNvPr>
          <p:cNvSpPr txBox="1"/>
          <p:nvPr/>
        </p:nvSpPr>
        <p:spPr>
          <a:xfrm>
            <a:off x="7428862" y="3918365"/>
            <a:ext cx="444891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    public void </a:t>
            </a:r>
            <a:r>
              <a:rPr lang="en-GB" dirty="0" err="1"/>
              <a:t>getTeacherName</a:t>
            </a:r>
            <a:r>
              <a:rPr lang="en-GB" dirty="0"/>
              <a:t>()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(“The mathematics 	teacher is called”+ </a:t>
            </a:r>
            <a:r>
              <a:rPr lang="en-GB" dirty="0" err="1"/>
              <a:t>teacherName</a:t>
            </a:r>
            <a:r>
              <a:rPr lang="en-GB" dirty="0"/>
              <a:t>);</a:t>
            </a:r>
          </a:p>
          <a:p>
            <a:r>
              <a:rPr lang="en-GB" dirty="0"/>
              <a:t>    } // Instance Method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BA62F8-FE20-F544-B3D0-E1FD563C20BA}"/>
              </a:ext>
            </a:extLst>
          </p:cNvPr>
          <p:cNvSpPr txBox="1"/>
          <p:nvPr/>
        </p:nvSpPr>
        <p:spPr>
          <a:xfrm>
            <a:off x="7445406" y="1539078"/>
            <a:ext cx="444891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public class Mathematics </a:t>
            </a:r>
          </a:p>
          <a:p>
            <a:r>
              <a:rPr lang="en-GB" dirty="0"/>
              <a:t>{    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3B0DB8-509B-7F4A-9BC4-32E22F6D08EA}"/>
              </a:ext>
            </a:extLst>
          </p:cNvPr>
          <p:cNvSpPr txBox="1"/>
          <p:nvPr/>
        </p:nvSpPr>
        <p:spPr>
          <a:xfrm>
            <a:off x="7428862" y="5395693"/>
            <a:ext cx="44489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59165-CEC8-BC45-88A3-A2CA29D430CF}"/>
              </a:ext>
            </a:extLst>
          </p:cNvPr>
          <p:cNvSpPr/>
          <p:nvPr/>
        </p:nvSpPr>
        <p:spPr>
          <a:xfrm>
            <a:off x="224960" y="6111077"/>
            <a:ext cx="60388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 Mathematics math = new Mathematics(“John Bury”);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A5A380-1E9D-114B-B53F-E3DAD8BF278D}"/>
              </a:ext>
            </a:extLst>
          </p:cNvPr>
          <p:cNvSpPr/>
          <p:nvPr/>
        </p:nvSpPr>
        <p:spPr>
          <a:xfrm>
            <a:off x="224960" y="6487463"/>
            <a:ext cx="28734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math.getTeacherName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02CD90-E470-644F-9C87-669B5D0D19C2}"/>
              </a:ext>
            </a:extLst>
          </p:cNvPr>
          <p:cNvSpPr/>
          <p:nvPr/>
        </p:nvSpPr>
        <p:spPr>
          <a:xfrm>
            <a:off x="7445406" y="6100582"/>
            <a:ext cx="42327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math.setTeacherName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(“John Bury”);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182E4D-90B6-0646-A421-8458F356F41F}"/>
              </a:ext>
            </a:extLst>
          </p:cNvPr>
          <p:cNvSpPr/>
          <p:nvPr/>
        </p:nvSpPr>
        <p:spPr>
          <a:xfrm>
            <a:off x="7445406" y="5765025"/>
            <a:ext cx="46666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 Mathematics math = new Mathematics();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66DC02-AA0C-214A-B4AA-DC41627F89AC}"/>
              </a:ext>
            </a:extLst>
          </p:cNvPr>
          <p:cNvSpPr/>
          <p:nvPr/>
        </p:nvSpPr>
        <p:spPr>
          <a:xfrm>
            <a:off x="7445406" y="6462271"/>
            <a:ext cx="28734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math.getTeacherName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F4CCF-9F3D-5D49-9352-3B6590EF0BA0}"/>
              </a:ext>
            </a:extLst>
          </p:cNvPr>
          <p:cNvSpPr txBox="1"/>
          <p:nvPr/>
        </p:nvSpPr>
        <p:spPr>
          <a:xfrm>
            <a:off x="4803080" y="4888721"/>
            <a:ext cx="2456954" cy="1011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Same 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0E408B-2D5E-4B47-AC49-D425B57C2994}"/>
              </a:ext>
            </a:extLst>
          </p:cNvPr>
          <p:cNvSpPr txBox="1"/>
          <p:nvPr/>
        </p:nvSpPr>
        <p:spPr>
          <a:xfrm>
            <a:off x="4834568" y="903472"/>
            <a:ext cx="2467136" cy="10119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2 Ways</a:t>
            </a:r>
          </a:p>
        </p:txBody>
      </p:sp>
    </p:spTree>
    <p:extLst>
      <p:ext uri="{BB962C8B-B14F-4D97-AF65-F5344CB8AC3E}">
        <p14:creationId xmlns:p14="http://schemas.microsoft.com/office/powerpoint/2010/main" val="33578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0" grpId="0" animBg="1"/>
      <p:bldP spid="20" grpId="1" animBg="1"/>
      <p:bldP spid="25" grpId="0"/>
      <p:bldP spid="25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3" grpId="0" animBg="1"/>
      <p:bldP spid="3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DEE31-C7A9-704F-9E87-B395EB1448F9}"/>
              </a:ext>
            </a:extLst>
          </p:cNvPr>
          <p:cNvSpPr txBox="1"/>
          <p:nvPr/>
        </p:nvSpPr>
        <p:spPr>
          <a:xfrm>
            <a:off x="0" y="1"/>
            <a:ext cx="12191999" cy="9954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5F576-1D01-FF43-86C1-16F640959572}"/>
              </a:ext>
            </a:extLst>
          </p:cNvPr>
          <p:cNvSpPr txBox="1"/>
          <p:nvPr/>
        </p:nvSpPr>
        <p:spPr>
          <a:xfrm>
            <a:off x="751116" y="1729900"/>
            <a:ext cx="1003662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B. </a:t>
            </a:r>
            <a:r>
              <a:rPr lang="en-US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Mutator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Methods set value to a private field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BDAEC-C72F-944B-8334-2647DE889296}"/>
              </a:ext>
            </a:extLst>
          </p:cNvPr>
          <p:cNvSpPr txBox="1"/>
          <p:nvPr/>
        </p:nvSpPr>
        <p:spPr>
          <a:xfrm>
            <a:off x="751115" y="1058518"/>
            <a:ext cx="1003662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A. Accessor Methods retrieve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FB75-5C14-D34D-ACB6-EDA3C1CBFBC9}"/>
              </a:ext>
            </a:extLst>
          </p:cNvPr>
          <p:cNvSpPr txBox="1"/>
          <p:nvPr/>
        </p:nvSpPr>
        <p:spPr>
          <a:xfrm>
            <a:off x="751114" y="2468411"/>
            <a:ext cx="1003662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C. </a:t>
            </a:r>
            <a:r>
              <a:rPr lang="en-US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Mutator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Methods can be used as a Constructor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6D1F2-7526-2841-B12D-41BBD094B81B}"/>
              </a:ext>
            </a:extLst>
          </p:cNvPr>
          <p:cNvSpPr txBox="1"/>
          <p:nvPr/>
        </p:nvSpPr>
        <p:spPr>
          <a:xfrm>
            <a:off x="452396" y="5954607"/>
            <a:ext cx="4062308" cy="49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public void </a:t>
            </a:r>
            <a:r>
              <a:rPr lang="en-GB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getTeacherName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60C94-0086-C04A-81E9-1E8B0370BC2E}"/>
              </a:ext>
            </a:extLst>
          </p:cNvPr>
          <p:cNvSpPr txBox="1"/>
          <p:nvPr/>
        </p:nvSpPr>
        <p:spPr>
          <a:xfrm>
            <a:off x="6017867" y="5950305"/>
            <a:ext cx="5482891" cy="49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public void </a:t>
            </a:r>
            <a:r>
              <a:rPr lang="en-GB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setTeacherName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(String </a:t>
            </a:r>
            <a:r>
              <a:rPr lang="en-GB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tName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1F169-64C6-1645-A5DD-F721AEB3D8C8}"/>
              </a:ext>
            </a:extLst>
          </p:cNvPr>
          <p:cNvSpPr txBox="1"/>
          <p:nvPr/>
        </p:nvSpPr>
        <p:spPr>
          <a:xfrm>
            <a:off x="410672" y="4250485"/>
            <a:ext cx="3784887" cy="8654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Name Convention Scheme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24BBF-D515-5045-8B2D-60D3C468EFF9}"/>
              </a:ext>
            </a:extLst>
          </p:cNvPr>
          <p:cNvSpPr txBox="1"/>
          <p:nvPr/>
        </p:nvSpPr>
        <p:spPr>
          <a:xfrm>
            <a:off x="4195559" y="4250485"/>
            <a:ext cx="1342220" cy="86546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43EE5E-1623-8648-8777-A47AB9E3D2A4}"/>
              </a:ext>
            </a:extLst>
          </p:cNvPr>
          <p:cNvSpPr txBox="1"/>
          <p:nvPr/>
        </p:nvSpPr>
        <p:spPr>
          <a:xfrm>
            <a:off x="5954484" y="4252145"/>
            <a:ext cx="3730752" cy="863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Name Convention Scheme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EE213-0D52-564C-B8D5-7780A86F96D1}"/>
              </a:ext>
            </a:extLst>
          </p:cNvPr>
          <p:cNvSpPr txBox="1"/>
          <p:nvPr/>
        </p:nvSpPr>
        <p:spPr>
          <a:xfrm>
            <a:off x="9685236" y="4250485"/>
            <a:ext cx="1292816" cy="86546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5D266-E3A0-1045-9123-E254D6831D1F}"/>
              </a:ext>
            </a:extLst>
          </p:cNvPr>
          <p:cNvSpPr txBox="1"/>
          <p:nvPr/>
        </p:nvSpPr>
        <p:spPr>
          <a:xfrm>
            <a:off x="6410626" y="3390464"/>
            <a:ext cx="3730752" cy="498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Mutator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069FE-15D5-6143-B206-15B1C854BE4F}"/>
              </a:ext>
            </a:extLst>
          </p:cNvPr>
          <p:cNvSpPr txBox="1"/>
          <p:nvPr/>
        </p:nvSpPr>
        <p:spPr>
          <a:xfrm>
            <a:off x="1052636" y="3386314"/>
            <a:ext cx="3730752" cy="498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Accessor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3F0202-15A1-4A45-B041-A64F9A92F8A2}"/>
              </a:ext>
            </a:extLst>
          </p:cNvPr>
          <p:cNvSpPr txBox="1"/>
          <p:nvPr/>
        </p:nvSpPr>
        <p:spPr>
          <a:xfrm>
            <a:off x="6017867" y="5451884"/>
            <a:ext cx="1839764" cy="498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8A0E3-B47F-4A4F-ADFD-91057CFF7ABC}"/>
              </a:ext>
            </a:extLst>
          </p:cNvPr>
          <p:cNvSpPr txBox="1"/>
          <p:nvPr/>
        </p:nvSpPr>
        <p:spPr>
          <a:xfrm>
            <a:off x="446314" y="5454794"/>
            <a:ext cx="1893293" cy="498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9A82DB-8D81-405D-BF8F-9CBF38DA1CBD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2303116" y="3884735"/>
            <a:ext cx="614896" cy="365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2ACB2-AF0E-4319-BB18-980FFD1B242A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>
            <a:off x="2918012" y="3884735"/>
            <a:ext cx="1948657" cy="365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2234A-C598-404A-9291-7922AC5AA7D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7819860" y="3888885"/>
            <a:ext cx="456142" cy="363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317F7C-FD72-4452-AF73-7EA091B1FBAA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8276002" y="3888885"/>
            <a:ext cx="2055642" cy="36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DBCD81-4927-415D-859C-FD8BF40DE833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1392961" y="5115946"/>
            <a:ext cx="910155" cy="338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F5CD47-5B59-4B01-BE6F-535011C52FD6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6937749" y="5115946"/>
            <a:ext cx="882111" cy="3359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463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Alex-Radu Malan</dc:creator>
  <cp:lastModifiedBy>Andreea Avramescu</cp:lastModifiedBy>
  <cp:revision>15</cp:revision>
  <dcterms:created xsi:type="dcterms:W3CDTF">2018-02-23T01:11:45Z</dcterms:created>
  <dcterms:modified xsi:type="dcterms:W3CDTF">2018-03-06T11:22:39Z</dcterms:modified>
</cp:coreProperties>
</file>