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2"/>
    <p:restoredTop sz="94737"/>
  </p:normalViewPr>
  <p:slideViewPr>
    <p:cSldViewPr snapToGrid="0" snapToObjects="1">
      <p:cViewPr varScale="1">
        <p:scale>
          <a:sx n="82" d="100"/>
          <a:sy n="82" d="100"/>
        </p:scale>
        <p:origin x="346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CE789-AF8C-9444-9853-D316DC301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2A3C8F-F9D3-694E-93CE-B9CF75BDB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35FC2-4226-724F-A2CF-329C97B08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9FE32-1238-0045-8D2D-E7F2F44A6637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127F6-825B-E44D-9F14-F7E79605C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ECEBC-7754-3C49-AD6F-07932F964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A3BD-1EBB-7649-99E0-BAD2DD111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05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DC683-C05D-2544-B7B4-7D54AE4D1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139947-9FA7-F148-8A00-7A3200FC2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08483-AD48-A344-B2F1-358AF7A62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9FE32-1238-0045-8D2D-E7F2F44A6637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DE79E-8CE0-6B49-85F7-1ADF374E6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FC9B2-F980-7E42-AA2D-E15E5E283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A3BD-1EBB-7649-99E0-BAD2DD111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45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EE9FDC-7DAB-6D49-9EC0-AD04EFB7A5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D8106A-7DD1-4745-8088-B1F8FDA5E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EE841-91E8-FD47-988A-EB89B55C7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9FE32-1238-0045-8D2D-E7F2F44A6637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E55F6-1764-3941-9488-8D6A2E778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1BF63-74BD-2248-811B-65914F804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A3BD-1EBB-7649-99E0-BAD2DD111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4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4CC11-7F4D-2940-9739-1737CFEAF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48EDE-0BCB-2B41-9B74-640C5C52B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6F3D1-2FBA-E54E-B2A9-C288121FD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9FE32-1238-0045-8D2D-E7F2F44A6637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F2DE8-9DDF-0D4F-B831-0F7414751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BCC9C-B04D-1B46-92E7-6033B2F20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A3BD-1EBB-7649-99E0-BAD2DD111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38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CFA10-472C-7340-AAAE-F3D1FB9B3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34204-3F6A-3D4D-96FE-698E5ADBF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DD98C-F13F-BB4E-926A-0C6F8638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9FE32-1238-0045-8D2D-E7F2F44A6637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BD8DB-B996-6F46-BEBD-296CAE2D1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B6CF1-033B-724B-A9AA-3A4133495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A3BD-1EBB-7649-99E0-BAD2DD111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50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7E3CE-E11A-7747-AD63-7BCDE0C33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C62DF-F37F-7D4E-82B5-522600819A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BDD97-F31E-3F4C-8856-22FA95169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EBA85-EE36-CD49-AD14-CB2603868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9FE32-1238-0045-8D2D-E7F2F44A6637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D5E97-CD24-A547-8739-863172E9E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4565A-A994-1745-ACAA-CA7E0A22A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A3BD-1EBB-7649-99E0-BAD2DD111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3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AAB92-D278-1942-8BD3-B4A1A26C4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13240-A9B4-C04F-AE30-0AB4D2505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6E714F-C66C-CE4F-8E35-77236E253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AC0910-BAF7-0540-9270-85AFE549C9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1D6397-DEFA-3846-BC5B-E26DD82049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AEA6B9-D1D6-7348-8FE3-A87225775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9FE32-1238-0045-8D2D-E7F2F44A6637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42B9AB-55CF-0F43-8372-709607408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830B76-16BD-F24B-9D51-3F5B02D88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A3BD-1EBB-7649-99E0-BAD2DD111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3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EA6B1-A103-0C44-A5D8-BF1B7419A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2F67D8-4E6A-B84B-92CF-95BA8EF4A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9FE32-1238-0045-8D2D-E7F2F44A6637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D9CF0D-B0D3-9E4E-924D-146A08DA3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700600-4DE3-3D46-88A6-DC8A825F2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A3BD-1EBB-7649-99E0-BAD2DD111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8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919764-3369-4E4D-A16F-1A8C92F3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9FE32-1238-0045-8D2D-E7F2F44A6637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5DD3DA-9E7E-C14B-BADB-CCA0EC35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01FA9-D2D0-554E-B9F5-D2E5821CC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A3BD-1EBB-7649-99E0-BAD2DD111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13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468F5-8C15-644F-BA06-CAE362B1B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22B1A-5CF8-B241-A37F-514F3D35B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847FBF-B845-D844-80D7-E2614B999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DF9A3-02AF-8642-8681-A7B84BB3C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9FE32-1238-0045-8D2D-E7F2F44A6637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3C1DD-382B-8A4F-AA38-2FE40A8F4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02F33-A15A-2147-A9D8-58FCA0BD2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A3BD-1EBB-7649-99E0-BAD2DD111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64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0CCBA-77AA-7740-8FF8-70033F4C2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EB503D-92E6-4A4C-AC9B-60457DE4E2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AE01E9-9BDC-4444-BED4-752A2DC9F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891F0-CEEF-D549-9ECC-23A09DA4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9FE32-1238-0045-8D2D-E7F2F44A6637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97449-A91B-B344-A1D7-F22C24ACD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C9321-7060-B243-A239-B7B8D3827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A3BD-1EBB-7649-99E0-BAD2DD111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64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9ECC88-8C71-904C-8EE6-0BE1C2073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63CB4-E4C5-8247-9C1E-D831934D2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71F83-0C74-6045-B5BA-BAB0C4D616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9FE32-1238-0045-8D2D-E7F2F44A6637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FAE60-E442-6146-88D4-18F6DB338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FBAB5-240B-A64F-8AF4-57BCA3974E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CA3BD-1EBB-7649-99E0-BAD2DD111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26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971AB-AE83-5347-9BE7-ED22F359C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r>
              <a:rPr lang="en-US" sz="5400" dirty="0">
                <a:latin typeface="Helvetica" pitchFamily="2" charset="0"/>
              </a:rPr>
              <a:t>Multiple use of an Object</a:t>
            </a:r>
          </a:p>
        </p:txBody>
      </p:sp>
    </p:spTree>
    <p:extLst>
      <p:ext uri="{BB962C8B-B14F-4D97-AF65-F5344CB8AC3E}">
        <p14:creationId xmlns:p14="http://schemas.microsoft.com/office/powerpoint/2010/main" val="29772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971AB-AE83-5347-9BE7-ED22F359C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6558" y="1121030"/>
            <a:ext cx="8658884" cy="799346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r>
              <a:rPr lang="en-US" sz="2800" b="1" dirty="0">
                <a:latin typeface="Helvetica" pitchFamily="2" charset="0"/>
              </a:rPr>
              <a:t>We have learned so far how to use one Object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48BA619-8CED-DA41-B2A2-407ABCC263F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90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Helvetica" pitchFamily="2" charset="0"/>
              </a:rPr>
              <a:t>Let’s make our program more complex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CB2D5F9-47DC-9647-B3F7-800826270CAA}"/>
              </a:ext>
            </a:extLst>
          </p:cNvPr>
          <p:cNvSpPr txBox="1">
            <a:spLocks/>
          </p:cNvSpPr>
          <p:nvPr/>
        </p:nvSpPr>
        <p:spPr>
          <a:xfrm>
            <a:off x="5379721" y="2363499"/>
            <a:ext cx="1255808" cy="5598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Helvetica" pitchFamily="2" charset="0"/>
              </a:rPr>
              <a:t>math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F91837E-02D2-464C-B7BF-F1150870034B}"/>
              </a:ext>
            </a:extLst>
          </p:cNvPr>
          <p:cNvSpPr txBox="1">
            <a:spLocks/>
          </p:cNvSpPr>
          <p:nvPr/>
        </p:nvSpPr>
        <p:spPr>
          <a:xfrm>
            <a:off x="1766558" y="3311948"/>
            <a:ext cx="8658884" cy="6227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Helvetica" pitchFamily="2" charset="0"/>
              </a:rPr>
              <a:t>But we have more than just a class in the School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91F2AA-AAB0-D242-87B4-01AA81CF08DE}"/>
              </a:ext>
            </a:extLst>
          </p:cNvPr>
          <p:cNvSpPr txBox="1">
            <a:spLocks noChangeAspect="1"/>
          </p:cNvSpPr>
          <p:nvPr/>
        </p:nvSpPr>
        <p:spPr>
          <a:xfrm>
            <a:off x="9748667" y="4308301"/>
            <a:ext cx="2127882" cy="369332"/>
          </a:xfrm>
          <a:prstGeom prst="rect">
            <a:avLst/>
          </a:prstGeom>
          <a:solidFill>
            <a:srgbClr val="7030A0"/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Mathematics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10AEF7-9AC4-5A4D-8CC9-8FF84EF8AB40}"/>
              </a:ext>
            </a:extLst>
          </p:cNvPr>
          <p:cNvSpPr txBox="1">
            <a:spLocks noChangeAspect="1"/>
          </p:cNvSpPr>
          <p:nvPr/>
        </p:nvSpPr>
        <p:spPr>
          <a:xfrm>
            <a:off x="8967451" y="5060147"/>
            <a:ext cx="2127882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Spanish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077549-2AA7-B845-BCDD-58219EE2C3B8}"/>
              </a:ext>
            </a:extLst>
          </p:cNvPr>
          <p:cNvSpPr txBox="1">
            <a:spLocks noChangeAspect="1"/>
          </p:cNvSpPr>
          <p:nvPr/>
        </p:nvSpPr>
        <p:spPr>
          <a:xfrm>
            <a:off x="6119592" y="5277496"/>
            <a:ext cx="2127882" cy="369332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Biology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721BCC-3AB2-3642-ADEF-52E8704E2873}"/>
              </a:ext>
            </a:extLst>
          </p:cNvPr>
          <p:cNvSpPr txBox="1">
            <a:spLocks noChangeAspect="1"/>
          </p:cNvSpPr>
          <p:nvPr/>
        </p:nvSpPr>
        <p:spPr>
          <a:xfrm>
            <a:off x="3503796" y="5280292"/>
            <a:ext cx="2127882" cy="36653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Physics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35857A-9E04-0D43-8B08-3D0FF9D89BB4}"/>
              </a:ext>
            </a:extLst>
          </p:cNvPr>
          <p:cNvSpPr txBox="1">
            <a:spLocks noChangeAspect="1"/>
          </p:cNvSpPr>
          <p:nvPr/>
        </p:nvSpPr>
        <p:spPr>
          <a:xfrm>
            <a:off x="897114" y="5060505"/>
            <a:ext cx="2127882" cy="369332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German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484575A-DC1B-F44F-AFCD-CA3B663B5901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>
            <a:off x="6096000" y="3934685"/>
            <a:ext cx="3652667" cy="5582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4AD986-0BBD-8943-AA24-FE42040B5216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>
            <a:off x="6096000" y="3934685"/>
            <a:ext cx="2871451" cy="13101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690E186-465C-4249-92CE-30B74956AD7A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6096000" y="3934685"/>
            <a:ext cx="1087533" cy="13428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DA07A0-3962-EF4F-A0DD-656DA30832FB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4567737" y="3934685"/>
            <a:ext cx="1528263" cy="134560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B2ECDEF-5ED7-7D4B-9056-C3A90B47EDD9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flipH="1">
            <a:off x="1961055" y="3934685"/>
            <a:ext cx="4134945" cy="112582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860EE56-10A8-A64F-84C3-B544386C1D46}"/>
              </a:ext>
            </a:extLst>
          </p:cNvPr>
          <p:cNvSpPr txBox="1">
            <a:spLocks noChangeAspect="1"/>
          </p:cNvSpPr>
          <p:nvPr/>
        </p:nvSpPr>
        <p:spPr>
          <a:xfrm>
            <a:off x="550313" y="4307276"/>
            <a:ext cx="2130719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Informatics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3C82E5F-93DE-8646-AEAD-34AD17B72824}"/>
              </a:ext>
            </a:extLst>
          </p:cNvPr>
          <p:cNvCxnSpPr>
            <a:cxnSpLocks/>
            <a:stCxn id="5" idx="2"/>
            <a:endCxn id="16" idx="3"/>
          </p:cNvCxnSpPr>
          <p:nvPr/>
        </p:nvCxnSpPr>
        <p:spPr>
          <a:xfrm flipH="1">
            <a:off x="2681032" y="3934685"/>
            <a:ext cx="3414968" cy="5572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8A90063E-4A45-0F4A-85BE-DA84F5B97B51}"/>
              </a:ext>
            </a:extLst>
          </p:cNvPr>
          <p:cNvSpPr txBox="1">
            <a:spLocks/>
          </p:cNvSpPr>
          <p:nvPr/>
        </p:nvSpPr>
        <p:spPr>
          <a:xfrm>
            <a:off x="1615672" y="5865038"/>
            <a:ext cx="9144000" cy="6227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Helvetica" pitchFamily="2" charset="0"/>
              </a:rPr>
              <a:t>Let’s take three of Them!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84F8547-422A-441D-A173-5DFDA585ADA1}"/>
              </a:ext>
            </a:extLst>
          </p:cNvPr>
          <p:cNvCxnSpPr>
            <a:stCxn id="2" idx="2"/>
            <a:endCxn id="4" idx="0"/>
          </p:cNvCxnSpPr>
          <p:nvPr/>
        </p:nvCxnSpPr>
        <p:spPr>
          <a:xfrm flipH="1">
            <a:off x="6007625" y="1920376"/>
            <a:ext cx="88375" cy="4431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7BBD897-F743-4F91-9790-4E538C7F543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007625" y="2923316"/>
            <a:ext cx="88375" cy="3886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37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3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3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9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5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1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3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9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5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3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1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/>
      <p:bldP spid="3" grpId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6" grpId="0" animBg="1"/>
      <p:bldP spid="16" grpId="1" animBg="1"/>
      <p:bldP spid="19" grpId="0" animBg="1"/>
      <p:bldP spid="19" grpId="1" animBg="1"/>
      <p:bldP spid="19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1AF7055D-10DA-804C-BE0D-5E959C7471A9}"/>
              </a:ext>
            </a:extLst>
          </p:cNvPr>
          <p:cNvSpPr txBox="1"/>
          <p:nvPr/>
        </p:nvSpPr>
        <p:spPr>
          <a:xfrm>
            <a:off x="4398771" y="352633"/>
            <a:ext cx="3428606" cy="14061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sz="1200" dirty="0">
                <a:latin typeface="Helvetica" pitchFamily="2" charset="0"/>
              </a:rPr>
              <a:t>public class School </a:t>
            </a:r>
          </a:p>
          <a:p>
            <a:r>
              <a:rPr lang="en-GB" sz="1200" dirty="0">
                <a:latin typeface="Helvetica" pitchFamily="2" charset="0"/>
              </a:rPr>
              <a:t>{   </a:t>
            </a:r>
          </a:p>
          <a:p>
            <a:r>
              <a:rPr lang="en-GB" sz="1200" dirty="0"/>
              <a:t>    public static void main(String </a:t>
            </a:r>
            <a:r>
              <a:rPr lang="en-GB" sz="1200" dirty="0" err="1"/>
              <a:t>args</a:t>
            </a:r>
            <a:r>
              <a:rPr lang="en-GB" sz="1200" dirty="0"/>
              <a:t>[]) </a:t>
            </a:r>
          </a:p>
          <a:p>
            <a:r>
              <a:rPr lang="en-GB" sz="1200" dirty="0"/>
              <a:t>    {</a:t>
            </a:r>
          </a:p>
          <a:p>
            <a:r>
              <a:rPr lang="en-GB" sz="1200" dirty="0"/>
              <a:t>        ….</a:t>
            </a:r>
          </a:p>
          <a:p>
            <a:r>
              <a:rPr lang="en-GB" sz="1200" dirty="0">
                <a:latin typeface="Helvetica" pitchFamily="2" charset="0"/>
              </a:rPr>
              <a:t>   } // main</a:t>
            </a:r>
          </a:p>
          <a:p>
            <a:r>
              <a:rPr lang="en-GB" sz="1200" dirty="0">
                <a:latin typeface="Helvetica" pitchFamily="2" charset="0"/>
              </a:rPr>
              <a:t>}    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0359A5-0A96-7A4C-A3AA-A6779C4F9038}"/>
              </a:ext>
            </a:extLst>
          </p:cNvPr>
          <p:cNvSpPr txBox="1"/>
          <p:nvPr/>
        </p:nvSpPr>
        <p:spPr>
          <a:xfrm>
            <a:off x="4398771" y="75634"/>
            <a:ext cx="3428606" cy="276999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sz="1200" b="1" dirty="0" err="1">
                <a:latin typeface="Helvetica" pitchFamily="2" charset="0"/>
              </a:rPr>
              <a:t>School.java</a:t>
            </a:r>
            <a:r>
              <a:rPr lang="en-GB" sz="1200" b="1" dirty="0">
                <a:latin typeface="Helvetica" pitchFamily="2" charset="0"/>
              </a:rPr>
              <a:t> 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DCE90A-17A0-E94F-8F7E-58AA9339B3D4}"/>
              </a:ext>
            </a:extLst>
          </p:cNvPr>
          <p:cNvSpPr txBox="1"/>
          <p:nvPr/>
        </p:nvSpPr>
        <p:spPr>
          <a:xfrm>
            <a:off x="4398771" y="1963814"/>
            <a:ext cx="3428606" cy="274319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sz="1200" b="1" dirty="0" err="1">
                <a:latin typeface="Helvetica" pitchFamily="2" charset="0"/>
              </a:rPr>
              <a:t>Mathematics.java</a:t>
            </a:r>
            <a:r>
              <a:rPr lang="en-GB" sz="1200" b="1" dirty="0">
                <a:latin typeface="Helvetica" pitchFamily="2" charset="0"/>
              </a:rPr>
              <a:t> 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FDC129-AF70-224F-97D3-96F25173499E}"/>
              </a:ext>
            </a:extLst>
          </p:cNvPr>
          <p:cNvSpPr txBox="1"/>
          <p:nvPr/>
        </p:nvSpPr>
        <p:spPr>
          <a:xfrm>
            <a:off x="201179" y="1756194"/>
            <a:ext cx="3428606" cy="276999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sz="1200" b="1" dirty="0" err="1">
                <a:latin typeface="Helvetica" pitchFamily="2" charset="0"/>
              </a:rPr>
              <a:t>Physics.java</a:t>
            </a:r>
            <a:r>
              <a:rPr lang="en-GB" sz="1200" b="1" dirty="0">
                <a:latin typeface="Helvetica" pitchFamily="2" charset="0"/>
              </a:rPr>
              <a:t> 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9040FC-9F7D-4147-B457-C2AF5741B93E}"/>
              </a:ext>
            </a:extLst>
          </p:cNvPr>
          <p:cNvSpPr txBox="1"/>
          <p:nvPr/>
        </p:nvSpPr>
        <p:spPr>
          <a:xfrm>
            <a:off x="8445583" y="1943367"/>
            <a:ext cx="3424830" cy="276999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sz="1200" b="1" dirty="0" err="1">
                <a:latin typeface="Helvetica" pitchFamily="2" charset="0"/>
              </a:rPr>
              <a:t>Informatics.java</a:t>
            </a:r>
            <a:r>
              <a:rPr lang="en-GB" sz="1200" b="1" dirty="0">
                <a:latin typeface="Helvetica" pitchFamily="2" charset="0"/>
              </a:rPr>
              <a:t> 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12365A-157F-B141-AACA-EC25FA948CC6}"/>
              </a:ext>
            </a:extLst>
          </p:cNvPr>
          <p:cNvSpPr txBox="1"/>
          <p:nvPr/>
        </p:nvSpPr>
        <p:spPr>
          <a:xfrm>
            <a:off x="8445583" y="2220366"/>
            <a:ext cx="3424830" cy="36043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sz="1200" dirty="0"/>
              <a:t>public class Informatics {     </a:t>
            </a:r>
          </a:p>
          <a:p>
            <a:r>
              <a:rPr lang="en-GB" sz="1200" dirty="0"/>
              <a:t>     </a:t>
            </a:r>
            <a:r>
              <a:rPr lang="en-GB" sz="1200" dirty="0" err="1"/>
              <a:t>int</a:t>
            </a:r>
            <a:r>
              <a:rPr lang="en-GB" sz="1200" dirty="0"/>
              <a:t> </a:t>
            </a:r>
            <a:r>
              <a:rPr lang="en-GB" sz="1200" dirty="0" err="1"/>
              <a:t>peopleAttend</a:t>
            </a:r>
            <a:r>
              <a:rPr lang="en-GB" sz="1200" dirty="0"/>
              <a:t>;</a:t>
            </a:r>
          </a:p>
          <a:p>
            <a:r>
              <a:rPr lang="en-GB" sz="1200" dirty="0"/>
              <a:t>      String </a:t>
            </a:r>
            <a:r>
              <a:rPr lang="en-GB" sz="1200" dirty="0" err="1"/>
              <a:t>teacherName</a:t>
            </a:r>
            <a:r>
              <a:rPr lang="en-GB" sz="1200" dirty="0"/>
              <a:t>; </a:t>
            </a:r>
          </a:p>
          <a:p>
            <a:r>
              <a:rPr lang="en-GB" sz="1200" dirty="0"/>
              <a:t>    </a:t>
            </a:r>
          </a:p>
          <a:p>
            <a:r>
              <a:rPr lang="en-GB" sz="1200" dirty="0"/>
              <a:t>     public </a:t>
            </a:r>
            <a:r>
              <a:rPr lang="en-GB" sz="1200" dirty="0">
                <a:solidFill>
                  <a:schemeClr val="bg1"/>
                </a:solidFill>
              </a:rPr>
              <a:t>Mathematics(</a:t>
            </a:r>
            <a:r>
              <a:rPr lang="en-GB" sz="1200" dirty="0" err="1">
                <a:solidFill>
                  <a:schemeClr val="bg1"/>
                </a:solidFill>
              </a:rPr>
              <a:t>int</a:t>
            </a:r>
            <a:r>
              <a:rPr lang="en-GB" sz="1200" dirty="0">
                <a:solidFill>
                  <a:schemeClr val="bg1"/>
                </a:solidFill>
              </a:rPr>
              <a:t> seats, String name) </a:t>
            </a:r>
            <a:r>
              <a:rPr lang="en-GB" sz="1200" dirty="0"/>
              <a:t>{</a:t>
            </a:r>
          </a:p>
          <a:p>
            <a:r>
              <a:rPr lang="en-GB" sz="1200" dirty="0"/>
              <a:t>         </a:t>
            </a:r>
            <a:r>
              <a:rPr lang="en-GB" sz="1200" dirty="0" err="1"/>
              <a:t>peopleAttend</a:t>
            </a:r>
            <a:r>
              <a:rPr lang="en-GB" sz="1200" dirty="0"/>
              <a:t> = seats;</a:t>
            </a:r>
          </a:p>
          <a:p>
            <a:r>
              <a:rPr lang="en-GB" sz="1200" dirty="0"/>
              <a:t>         </a:t>
            </a:r>
            <a:r>
              <a:rPr lang="en-GB" sz="1200" dirty="0" err="1"/>
              <a:t>teacherName</a:t>
            </a:r>
            <a:r>
              <a:rPr lang="en-GB" sz="1200" dirty="0"/>
              <a:t> = name;</a:t>
            </a:r>
          </a:p>
          <a:p>
            <a:r>
              <a:rPr lang="en-GB" sz="1200" dirty="0"/>
              <a:t>     }</a:t>
            </a:r>
          </a:p>
          <a:p>
            <a:endParaRPr lang="en-GB" sz="1200" dirty="0"/>
          </a:p>
          <a:p>
            <a:r>
              <a:rPr lang="en-GB" sz="1200" dirty="0"/>
              <a:t>     public void </a:t>
            </a:r>
            <a:r>
              <a:rPr lang="en-GB" sz="1200" dirty="0" err="1"/>
              <a:t>peopleTotal</a:t>
            </a:r>
            <a:r>
              <a:rPr lang="en-GB" sz="1200" dirty="0"/>
              <a:t>() {</a:t>
            </a:r>
          </a:p>
          <a:p>
            <a:r>
              <a:rPr lang="en-GB" sz="1200" dirty="0"/>
              <a:t>         </a:t>
            </a:r>
            <a:r>
              <a:rPr lang="en-GB" sz="1200" dirty="0" err="1"/>
              <a:t>System.out.println</a:t>
            </a:r>
            <a:r>
              <a:rPr lang="en-GB" sz="1200" dirty="0"/>
              <a:t>(“People attending the course is: ”+ </a:t>
            </a:r>
            <a:r>
              <a:rPr lang="en-GB" sz="1200" dirty="0" err="1"/>
              <a:t>peopleAttend</a:t>
            </a:r>
            <a:r>
              <a:rPr lang="en-GB" sz="1200" dirty="0"/>
              <a:t>);</a:t>
            </a:r>
          </a:p>
          <a:p>
            <a:r>
              <a:rPr lang="en-GB" sz="1200" dirty="0"/>
              <a:t>    }</a:t>
            </a:r>
          </a:p>
          <a:p>
            <a:endParaRPr lang="en-GB" sz="1200" dirty="0"/>
          </a:p>
          <a:p>
            <a:r>
              <a:rPr lang="en-GB" sz="1200" dirty="0"/>
              <a:t>    public void </a:t>
            </a:r>
            <a:r>
              <a:rPr lang="en-GB" sz="1200" dirty="0" err="1"/>
              <a:t>getTeacherName</a:t>
            </a:r>
            <a:r>
              <a:rPr lang="en-GB" sz="1200" dirty="0"/>
              <a:t>() {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System.out.println</a:t>
            </a:r>
            <a:r>
              <a:rPr lang="en-GB" sz="1200" dirty="0"/>
              <a:t>(“The course teacher is called ”+ </a:t>
            </a:r>
            <a:r>
              <a:rPr lang="en-GB" sz="1200" dirty="0" err="1"/>
              <a:t>teacherName</a:t>
            </a:r>
            <a:r>
              <a:rPr lang="en-GB" sz="1200" dirty="0"/>
              <a:t>);</a:t>
            </a:r>
          </a:p>
          <a:p>
            <a:r>
              <a:rPr lang="en-GB" sz="1200" dirty="0"/>
              <a:t>    }</a:t>
            </a:r>
          </a:p>
          <a:p>
            <a:r>
              <a:rPr lang="en-GB" sz="1200" dirty="0"/>
              <a:t>}     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79FCD8-F7FF-494D-BD1B-B611FA7609A4}"/>
              </a:ext>
            </a:extLst>
          </p:cNvPr>
          <p:cNvSpPr txBox="1"/>
          <p:nvPr/>
        </p:nvSpPr>
        <p:spPr>
          <a:xfrm>
            <a:off x="4398771" y="2220367"/>
            <a:ext cx="3428606" cy="36043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sz="1200" dirty="0"/>
              <a:t>public class Mathematics {     </a:t>
            </a:r>
          </a:p>
          <a:p>
            <a:r>
              <a:rPr lang="en-GB" sz="1200" dirty="0"/>
              <a:t>     </a:t>
            </a:r>
            <a:r>
              <a:rPr lang="en-GB" sz="1200" dirty="0" err="1"/>
              <a:t>int</a:t>
            </a:r>
            <a:r>
              <a:rPr lang="en-GB" sz="1200" dirty="0"/>
              <a:t> </a:t>
            </a:r>
            <a:r>
              <a:rPr lang="en-GB" sz="1200" dirty="0" err="1"/>
              <a:t>seatsAvailable</a:t>
            </a:r>
            <a:r>
              <a:rPr lang="en-GB" sz="1200" dirty="0"/>
              <a:t>;</a:t>
            </a:r>
          </a:p>
          <a:p>
            <a:r>
              <a:rPr lang="en-GB" sz="1200" dirty="0"/>
              <a:t>      String </a:t>
            </a:r>
            <a:r>
              <a:rPr lang="en-GB" sz="1200" dirty="0" err="1"/>
              <a:t>teacherName</a:t>
            </a:r>
            <a:r>
              <a:rPr lang="en-GB" sz="1200" dirty="0"/>
              <a:t>; </a:t>
            </a:r>
          </a:p>
          <a:p>
            <a:r>
              <a:rPr lang="en-GB" sz="1200" dirty="0"/>
              <a:t>    </a:t>
            </a:r>
          </a:p>
          <a:p>
            <a:r>
              <a:rPr lang="en-GB" sz="1200" dirty="0"/>
              <a:t>     public </a:t>
            </a:r>
            <a:r>
              <a:rPr lang="en-GB" sz="1200" dirty="0">
                <a:solidFill>
                  <a:schemeClr val="bg1"/>
                </a:solidFill>
              </a:rPr>
              <a:t>Mathematics(</a:t>
            </a:r>
            <a:r>
              <a:rPr lang="en-GB" sz="1200" dirty="0" err="1">
                <a:solidFill>
                  <a:schemeClr val="bg1"/>
                </a:solidFill>
              </a:rPr>
              <a:t>int</a:t>
            </a:r>
            <a:r>
              <a:rPr lang="en-GB" sz="1200" dirty="0">
                <a:solidFill>
                  <a:schemeClr val="bg1"/>
                </a:solidFill>
              </a:rPr>
              <a:t> seats, String name) </a:t>
            </a:r>
            <a:r>
              <a:rPr lang="en-GB" sz="1200" dirty="0"/>
              <a:t>{</a:t>
            </a:r>
          </a:p>
          <a:p>
            <a:r>
              <a:rPr lang="en-GB" sz="1200" dirty="0"/>
              <a:t>         </a:t>
            </a:r>
            <a:r>
              <a:rPr lang="en-GB" sz="1200" dirty="0" err="1"/>
              <a:t>seatsAvailable</a:t>
            </a:r>
            <a:r>
              <a:rPr lang="en-GB" sz="1200" dirty="0"/>
              <a:t> = seats;</a:t>
            </a:r>
          </a:p>
          <a:p>
            <a:r>
              <a:rPr lang="en-GB" sz="1200" dirty="0"/>
              <a:t>         </a:t>
            </a:r>
            <a:r>
              <a:rPr lang="en-GB" sz="1200" dirty="0" err="1"/>
              <a:t>teacherName</a:t>
            </a:r>
            <a:r>
              <a:rPr lang="en-GB" sz="1200" dirty="0"/>
              <a:t> = name;</a:t>
            </a:r>
          </a:p>
          <a:p>
            <a:r>
              <a:rPr lang="en-GB" sz="1200" dirty="0"/>
              <a:t>     }</a:t>
            </a:r>
          </a:p>
          <a:p>
            <a:endParaRPr lang="en-GB" sz="1200" dirty="0"/>
          </a:p>
          <a:p>
            <a:r>
              <a:rPr lang="en-GB" sz="1200" dirty="0"/>
              <a:t>     public void </a:t>
            </a:r>
            <a:r>
              <a:rPr lang="en-GB" sz="1200" dirty="0" err="1"/>
              <a:t>getTeacherName</a:t>
            </a:r>
            <a:r>
              <a:rPr lang="en-GB" sz="1200" dirty="0"/>
              <a:t>() {</a:t>
            </a:r>
          </a:p>
          <a:p>
            <a:r>
              <a:rPr lang="en-GB" sz="1200" dirty="0"/>
              <a:t>         </a:t>
            </a:r>
            <a:r>
              <a:rPr lang="en-GB" sz="1200" dirty="0" err="1"/>
              <a:t>System.out.println</a:t>
            </a:r>
            <a:r>
              <a:rPr lang="en-GB" sz="1200" dirty="0"/>
              <a:t>(“The mathematics teacher is called ”+ </a:t>
            </a:r>
            <a:r>
              <a:rPr lang="en-GB" sz="1200" dirty="0" err="1"/>
              <a:t>teacherName</a:t>
            </a:r>
            <a:r>
              <a:rPr lang="en-GB" sz="1200" dirty="0"/>
              <a:t>);</a:t>
            </a:r>
          </a:p>
          <a:p>
            <a:r>
              <a:rPr lang="en-GB" sz="1200" dirty="0"/>
              <a:t>    }</a:t>
            </a:r>
          </a:p>
          <a:p>
            <a:endParaRPr lang="en-GB" sz="1200" dirty="0"/>
          </a:p>
          <a:p>
            <a:r>
              <a:rPr lang="en-GB" sz="1200" dirty="0"/>
              <a:t>    public void </a:t>
            </a:r>
            <a:r>
              <a:rPr lang="en-GB" sz="1200" dirty="0" err="1"/>
              <a:t>seatsCounter</a:t>
            </a:r>
            <a:r>
              <a:rPr lang="en-GB" sz="1200" dirty="0"/>
              <a:t>() {</a:t>
            </a:r>
          </a:p>
          <a:p>
            <a:r>
              <a:rPr lang="en-GB" sz="1200" dirty="0"/>
              <a:t>         </a:t>
            </a:r>
            <a:r>
              <a:rPr lang="en-GB" sz="1200" dirty="0" err="1"/>
              <a:t>int</a:t>
            </a:r>
            <a:r>
              <a:rPr lang="en-GB" sz="1200" dirty="0"/>
              <a:t> count = 1;</a:t>
            </a:r>
          </a:p>
          <a:p>
            <a:r>
              <a:rPr lang="en-GB" sz="1200" dirty="0"/>
              <a:t>         return </a:t>
            </a:r>
            <a:r>
              <a:rPr lang="en-GB" sz="1200" dirty="0" err="1"/>
              <a:t>seatsAvailable</a:t>
            </a:r>
            <a:r>
              <a:rPr lang="en-GB" sz="1200" dirty="0"/>
              <a:t> – count;</a:t>
            </a:r>
          </a:p>
          <a:p>
            <a:r>
              <a:rPr lang="en-GB" sz="1200" dirty="0"/>
              <a:t>    }</a:t>
            </a:r>
          </a:p>
          <a:p>
            <a:r>
              <a:rPr lang="en-GB" sz="1200" dirty="0"/>
              <a:t>}     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7B5D79B-45DF-8848-AF0A-14B89C66A938}"/>
              </a:ext>
            </a:extLst>
          </p:cNvPr>
          <p:cNvSpPr txBox="1"/>
          <p:nvPr/>
        </p:nvSpPr>
        <p:spPr>
          <a:xfrm>
            <a:off x="201179" y="2015431"/>
            <a:ext cx="3428606" cy="48312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sz="1200" dirty="0"/>
              <a:t>public class Physics {     </a:t>
            </a:r>
          </a:p>
          <a:p>
            <a:r>
              <a:rPr lang="en-GB" sz="1200" dirty="0"/>
              <a:t>    </a:t>
            </a:r>
            <a:r>
              <a:rPr lang="en-GB" sz="1200" dirty="0" err="1"/>
              <a:t>int</a:t>
            </a:r>
            <a:r>
              <a:rPr lang="en-GB" sz="1200" dirty="0"/>
              <a:t> time;</a:t>
            </a:r>
          </a:p>
          <a:p>
            <a:r>
              <a:rPr lang="en-GB" sz="1200" dirty="0"/>
              <a:t>    String </a:t>
            </a:r>
            <a:r>
              <a:rPr lang="en-GB" sz="1200" dirty="0" err="1"/>
              <a:t>teacherName</a:t>
            </a:r>
            <a:r>
              <a:rPr lang="en-GB" sz="1200" dirty="0"/>
              <a:t>; </a:t>
            </a:r>
          </a:p>
          <a:p>
            <a:endParaRPr lang="en-GB" sz="1200" dirty="0"/>
          </a:p>
          <a:p>
            <a:r>
              <a:rPr lang="en-GB" sz="1200" dirty="0">
                <a:solidFill>
                  <a:schemeClr val="bg1"/>
                </a:solidFill>
              </a:rPr>
              <a:t>    public Mathematics(</a:t>
            </a:r>
            <a:r>
              <a:rPr lang="en-GB" sz="1200" dirty="0" err="1">
                <a:solidFill>
                  <a:schemeClr val="bg1"/>
                </a:solidFill>
              </a:rPr>
              <a:t>int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timeIs</a:t>
            </a:r>
            <a:r>
              <a:rPr lang="en-GB" sz="1200" dirty="0">
                <a:solidFill>
                  <a:schemeClr val="bg1"/>
                </a:solidFill>
              </a:rPr>
              <a:t>, String name) </a:t>
            </a:r>
            <a:r>
              <a:rPr lang="en-GB" sz="1200" dirty="0"/>
              <a:t>{</a:t>
            </a:r>
          </a:p>
          <a:p>
            <a:r>
              <a:rPr lang="en-GB" sz="1200" dirty="0"/>
              <a:t>        time = </a:t>
            </a:r>
            <a:r>
              <a:rPr lang="en-GB" sz="1200" dirty="0" err="1"/>
              <a:t>timeIs</a:t>
            </a:r>
            <a:r>
              <a:rPr lang="en-GB" sz="1200" dirty="0"/>
              <a:t>;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teacherName</a:t>
            </a:r>
            <a:r>
              <a:rPr lang="en-GB" sz="1200" dirty="0"/>
              <a:t> = name;</a:t>
            </a:r>
          </a:p>
          <a:p>
            <a:r>
              <a:rPr lang="en-GB" sz="1200" dirty="0"/>
              <a:t>    }</a:t>
            </a:r>
          </a:p>
          <a:p>
            <a:endParaRPr lang="en-GB" sz="1200" dirty="0"/>
          </a:p>
          <a:p>
            <a:r>
              <a:rPr lang="en-GB" sz="1200" dirty="0"/>
              <a:t>    public void </a:t>
            </a:r>
            <a:r>
              <a:rPr lang="en-GB" sz="1200" dirty="0" err="1"/>
              <a:t>schedulePeriod</a:t>
            </a:r>
            <a:r>
              <a:rPr lang="en-GB" sz="1200" dirty="0"/>
              <a:t>() {</a:t>
            </a:r>
          </a:p>
          <a:p>
            <a:r>
              <a:rPr lang="en-GB" sz="1200" dirty="0"/>
              <a:t>        if(time &lt; 12) {</a:t>
            </a:r>
          </a:p>
          <a:p>
            <a:r>
              <a:rPr lang="en-GB" sz="1200" dirty="0"/>
              <a:t>            </a:t>
            </a:r>
            <a:r>
              <a:rPr lang="en-GB" sz="1200" dirty="0" err="1"/>
              <a:t>System.out.println</a:t>
            </a:r>
            <a:r>
              <a:rPr lang="en-GB" sz="1200" dirty="0"/>
              <a:t>(“Morning class”);</a:t>
            </a:r>
          </a:p>
          <a:p>
            <a:r>
              <a:rPr lang="en-GB" sz="1200" dirty="0"/>
              <a:t>        } // if</a:t>
            </a:r>
          </a:p>
          <a:p>
            <a:r>
              <a:rPr lang="en-GB" sz="1200" dirty="0"/>
              <a:t>        else if(time &gt;= 12 &amp;&amp; time &lt; 18) {</a:t>
            </a:r>
          </a:p>
          <a:p>
            <a:r>
              <a:rPr lang="en-GB" sz="1200" dirty="0"/>
              <a:t>            </a:t>
            </a:r>
            <a:r>
              <a:rPr lang="en-GB" sz="1200" dirty="0" err="1"/>
              <a:t>System.out.println</a:t>
            </a:r>
            <a:r>
              <a:rPr lang="en-GB" sz="1200" dirty="0"/>
              <a:t>(“Afternoon class”);</a:t>
            </a:r>
          </a:p>
          <a:p>
            <a:r>
              <a:rPr lang="en-GB" sz="1200" dirty="0"/>
              <a:t>        } // else-if</a:t>
            </a:r>
          </a:p>
          <a:p>
            <a:r>
              <a:rPr lang="en-GB" sz="1200" dirty="0"/>
              <a:t>        else {</a:t>
            </a:r>
          </a:p>
          <a:p>
            <a:r>
              <a:rPr lang="en-GB" sz="1200" dirty="0"/>
              <a:t>            </a:t>
            </a:r>
            <a:r>
              <a:rPr lang="en-GB" sz="1200" dirty="0" err="1"/>
              <a:t>System.out.println</a:t>
            </a:r>
            <a:r>
              <a:rPr lang="en-GB" sz="1200" dirty="0"/>
              <a:t>(“No class”);</a:t>
            </a:r>
          </a:p>
          <a:p>
            <a:r>
              <a:rPr lang="en-GB" sz="1200" dirty="0"/>
              <a:t>       } // else</a:t>
            </a:r>
          </a:p>
          <a:p>
            <a:r>
              <a:rPr lang="en-GB" sz="1200" dirty="0"/>
              <a:t>    } // </a:t>
            </a:r>
            <a:r>
              <a:rPr lang="en-GB" sz="1200" dirty="0" err="1"/>
              <a:t>schedulePeriod</a:t>
            </a:r>
            <a:endParaRPr lang="en-GB" sz="1200" dirty="0"/>
          </a:p>
          <a:p>
            <a:endParaRPr lang="en-GB" sz="1200" dirty="0"/>
          </a:p>
          <a:p>
            <a:r>
              <a:rPr lang="en-GB" sz="1200" dirty="0"/>
              <a:t>   public void </a:t>
            </a:r>
            <a:r>
              <a:rPr lang="en-GB" sz="1200" dirty="0" err="1"/>
              <a:t>getTeacherName</a:t>
            </a:r>
            <a:r>
              <a:rPr lang="en-GB" sz="1200" dirty="0"/>
              <a:t>() {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System.out.println</a:t>
            </a:r>
            <a:r>
              <a:rPr lang="en-GB" sz="1200" dirty="0"/>
              <a:t>(“The mathematics teacher is called”+ </a:t>
            </a:r>
            <a:r>
              <a:rPr lang="en-GB" sz="1200" dirty="0" err="1"/>
              <a:t>teacherName</a:t>
            </a:r>
            <a:r>
              <a:rPr lang="en-GB" sz="1200" dirty="0"/>
              <a:t>);</a:t>
            </a:r>
          </a:p>
          <a:p>
            <a:r>
              <a:rPr lang="en-GB" sz="1200" dirty="0"/>
              <a:t>   } // </a:t>
            </a:r>
            <a:r>
              <a:rPr lang="en-GB" sz="1200" dirty="0" err="1"/>
              <a:t>getTeacherName</a:t>
            </a:r>
            <a:endParaRPr lang="en-GB" sz="1200" dirty="0"/>
          </a:p>
          <a:p>
            <a:r>
              <a:rPr lang="en-GB" sz="1200" dirty="0"/>
              <a:t>} // Physics     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8BCFBC9-3F20-7448-9083-CEA0B33F43B4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>
            <a:off x="6113074" y="1758820"/>
            <a:ext cx="0" cy="20499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46B497A-FBA0-9642-8A08-A994C41F21FD}"/>
              </a:ext>
            </a:extLst>
          </p:cNvPr>
          <p:cNvCxnSpPr>
            <a:cxnSpLocks/>
            <a:stCxn id="20" idx="2"/>
            <a:endCxn id="25" idx="0"/>
          </p:cNvCxnSpPr>
          <p:nvPr/>
        </p:nvCxnSpPr>
        <p:spPr>
          <a:xfrm flipH="1" flipV="1">
            <a:off x="1915482" y="1756194"/>
            <a:ext cx="4197592" cy="26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C72E872-8192-DE42-B53A-3E722CC05DE3}"/>
              </a:ext>
            </a:extLst>
          </p:cNvPr>
          <p:cNvCxnSpPr>
            <a:cxnSpLocks/>
            <a:stCxn id="20" idx="2"/>
            <a:endCxn id="29" idx="0"/>
          </p:cNvCxnSpPr>
          <p:nvPr/>
        </p:nvCxnSpPr>
        <p:spPr>
          <a:xfrm>
            <a:off x="6113074" y="1758820"/>
            <a:ext cx="4044924" cy="18454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82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xit" presetSubtype="2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6" presetClass="exit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6" presetClass="exit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6" presetClass="exit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6" presetClass="exit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6" presetClass="exit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6" presetClass="exit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6" presetClass="exit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3" grpId="0" animBg="1"/>
      <p:bldP spid="23" grpId="1" animBg="1"/>
      <p:bldP spid="23" grpId="2" animBg="1"/>
      <p:bldP spid="25" grpId="0" animBg="1"/>
      <p:bldP spid="25" grpId="1" animBg="1"/>
      <p:bldP spid="25" grpId="2" animBg="1"/>
      <p:bldP spid="29" grpId="0" animBg="1"/>
      <p:bldP spid="29" grpId="1" animBg="1"/>
      <p:bldP spid="29" grpId="2" animBg="1"/>
      <p:bldP spid="39" grpId="0" animBg="1"/>
      <p:bldP spid="39" grpId="1" animBg="1"/>
      <p:bldP spid="39" grpId="2" animBg="1"/>
      <p:bldP spid="40" grpId="0" animBg="1"/>
      <p:bldP spid="40" grpId="1" animBg="1"/>
      <p:bldP spid="40" grpId="2" animBg="1"/>
      <p:bldP spid="44" grpId="0" animBg="1"/>
      <p:bldP spid="44" grpId="1" animBg="1"/>
      <p:bldP spid="44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1AF7055D-10DA-804C-BE0D-5E959C7471A9}"/>
              </a:ext>
            </a:extLst>
          </p:cNvPr>
          <p:cNvSpPr txBox="1"/>
          <p:nvPr/>
        </p:nvSpPr>
        <p:spPr>
          <a:xfrm>
            <a:off x="5203443" y="352633"/>
            <a:ext cx="5897486" cy="22442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sz="1200" dirty="0">
                <a:latin typeface="Helvetica" pitchFamily="2" charset="0"/>
              </a:rPr>
              <a:t>public class School {   </a:t>
            </a:r>
          </a:p>
          <a:p>
            <a:r>
              <a:rPr lang="en-GB" sz="1200" dirty="0"/>
              <a:t>    public static void main(String </a:t>
            </a:r>
            <a:r>
              <a:rPr lang="en-GB" sz="1200" dirty="0" err="1"/>
              <a:t>args</a:t>
            </a:r>
            <a:r>
              <a:rPr lang="en-GB" sz="1200" dirty="0"/>
              <a:t>[]) {</a:t>
            </a:r>
          </a:p>
          <a:p>
            <a:r>
              <a:rPr lang="en-GB" sz="1200" dirty="0"/>
              <a:t>        </a:t>
            </a:r>
            <a:r>
              <a:rPr lang="en-GB" sz="1200" dirty="0">
                <a:solidFill>
                  <a:schemeClr val="bg1"/>
                </a:solidFill>
              </a:rPr>
              <a:t>Physics </a:t>
            </a:r>
            <a:r>
              <a:rPr lang="en-GB" sz="1200" dirty="0" err="1">
                <a:solidFill>
                  <a:schemeClr val="bg1"/>
                </a:solidFill>
              </a:rPr>
              <a:t>phy</a:t>
            </a:r>
            <a:r>
              <a:rPr lang="en-GB" sz="1200" dirty="0">
                <a:solidFill>
                  <a:schemeClr val="bg1"/>
                </a:solidFill>
              </a:rPr>
              <a:t> = new Physics(10, “Susanne George”);</a:t>
            </a:r>
          </a:p>
          <a:p>
            <a:r>
              <a:rPr lang="en-GB" sz="1200" dirty="0">
                <a:solidFill>
                  <a:schemeClr val="bg1"/>
                </a:solidFill>
              </a:rPr>
              <a:t>        Mathematics math = new Mathematics(34, “John Bury”);</a:t>
            </a:r>
          </a:p>
          <a:p>
            <a:r>
              <a:rPr lang="en-GB" sz="1200" dirty="0">
                <a:solidFill>
                  <a:schemeClr val="bg1"/>
                </a:solidFill>
              </a:rPr>
              <a:t>        Informatics info = new Informatics(28, “Andrew Gibbons”);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        </a:t>
            </a:r>
            <a:r>
              <a:rPr lang="en-GB" sz="1200" dirty="0" err="1">
                <a:solidFill>
                  <a:schemeClr val="bg1"/>
                </a:solidFill>
              </a:rPr>
              <a:t>phy.schedulePeriod</a:t>
            </a:r>
            <a:r>
              <a:rPr lang="en-GB" sz="1200" dirty="0">
                <a:solidFill>
                  <a:schemeClr val="bg1"/>
                </a:solidFill>
              </a:rPr>
              <a:t>(); </a:t>
            </a:r>
          </a:p>
          <a:p>
            <a:r>
              <a:rPr lang="en-GB" sz="1200" dirty="0">
                <a:solidFill>
                  <a:schemeClr val="bg1"/>
                </a:solidFill>
              </a:rPr>
              <a:t>        </a:t>
            </a:r>
            <a:r>
              <a:rPr lang="en-GB" sz="1200" dirty="0" err="1">
                <a:solidFill>
                  <a:schemeClr val="bg1"/>
                </a:solidFill>
              </a:rPr>
              <a:t>phy.getTeacherName</a:t>
            </a:r>
            <a:r>
              <a:rPr lang="en-GB" sz="1200" dirty="0">
                <a:solidFill>
                  <a:schemeClr val="bg1"/>
                </a:solidFill>
              </a:rPr>
              <a:t>();</a:t>
            </a:r>
          </a:p>
          <a:p>
            <a:r>
              <a:rPr lang="en-GB" sz="1200" dirty="0">
                <a:solidFill>
                  <a:schemeClr val="bg1"/>
                </a:solidFill>
              </a:rPr>
              <a:t>        </a:t>
            </a:r>
            <a:r>
              <a:rPr lang="en-GB" sz="1200" dirty="0" err="1">
                <a:solidFill>
                  <a:schemeClr val="bg1"/>
                </a:solidFill>
              </a:rPr>
              <a:t>math.getTeacherName</a:t>
            </a:r>
            <a:r>
              <a:rPr lang="en-GB" sz="1200" dirty="0">
                <a:solidFill>
                  <a:schemeClr val="bg1"/>
                </a:solidFill>
              </a:rPr>
              <a:t>();</a:t>
            </a:r>
          </a:p>
          <a:p>
            <a:r>
              <a:rPr lang="en-GB" sz="1200" dirty="0">
                <a:solidFill>
                  <a:schemeClr val="bg1"/>
                </a:solidFill>
              </a:rPr>
              <a:t>        </a:t>
            </a:r>
            <a:r>
              <a:rPr lang="en-GB" sz="1200" dirty="0" err="1">
                <a:solidFill>
                  <a:schemeClr val="bg1"/>
                </a:solidFill>
              </a:rPr>
              <a:t>info.peopleTotal</a:t>
            </a:r>
            <a:r>
              <a:rPr lang="en-GB" sz="1200" dirty="0">
                <a:solidFill>
                  <a:schemeClr val="bg1"/>
                </a:solidFill>
              </a:rPr>
              <a:t>();</a:t>
            </a:r>
          </a:p>
          <a:p>
            <a:r>
              <a:rPr lang="en-GB" sz="1200" dirty="0">
                <a:solidFill>
                  <a:schemeClr val="bg1"/>
                </a:solidFill>
              </a:rPr>
              <a:t>        </a:t>
            </a:r>
            <a:r>
              <a:rPr lang="en-GB" sz="1200" dirty="0" err="1">
                <a:solidFill>
                  <a:schemeClr val="bg1"/>
                </a:solidFill>
              </a:rPr>
              <a:t>info.getTeacherName</a:t>
            </a:r>
            <a:r>
              <a:rPr lang="en-GB" sz="1200" dirty="0">
                <a:solidFill>
                  <a:schemeClr val="bg1"/>
                </a:solidFill>
              </a:rPr>
              <a:t>();</a:t>
            </a:r>
          </a:p>
          <a:p>
            <a:r>
              <a:rPr lang="en-GB" sz="1200" dirty="0">
                <a:latin typeface="Helvetica" pitchFamily="2" charset="0"/>
              </a:rPr>
              <a:t>   }  </a:t>
            </a:r>
          </a:p>
          <a:p>
            <a:r>
              <a:rPr lang="en-GB" sz="1200" dirty="0">
                <a:latin typeface="Helvetica" pitchFamily="2" charset="0"/>
              </a:rPr>
              <a:t>}    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0359A5-0A96-7A4C-A3AA-A6779C4F9038}"/>
              </a:ext>
            </a:extLst>
          </p:cNvPr>
          <p:cNvSpPr txBox="1"/>
          <p:nvPr/>
        </p:nvSpPr>
        <p:spPr>
          <a:xfrm>
            <a:off x="5203443" y="75634"/>
            <a:ext cx="5897486" cy="292491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sz="1200" b="1" dirty="0" err="1">
                <a:latin typeface="Helvetica" pitchFamily="2" charset="0"/>
              </a:rPr>
              <a:t>School.java</a:t>
            </a:r>
            <a:r>
              <a:rPr lang="en-GB" sz="1200" b="1" dirty="0">
                <a:latin typeface="Helvetica" pitchFamily="2" charset="0"/>
              </a:rPr>
              <a:t> 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DCE90A-17A0-E94F-8F7E-58AA9339B3D4}"/>
              </a:ext>
            </a:extLst>
          </p:cNvPr>
          <p:cNvSpPr txBox="1"/>
          <p:nvPr/>
        </p:nvSpPr>
        <p:spPr>
          <a:xfrm>
            <a:off x="4398771" y="2788404"/>
            <a:ext cx="3428606" cy="274319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sz="1200" b="1" dirty="0" err="1">
                <a:latin typeface="Helvetica" pitchFamily="2" charset="0"/>
              </a:rPr>
              <a:t>Mathematics.java</a:t>
            </a:r>
            <a:r>
              <a:rPr lang="en-GB" sz="1200" b="1" dirty="0">
                <a:latin typeface="Helvetica" pitchFamily="2" charset="0"/>
              </a:rPr>
              <a:t> 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FDC129-AF70-224F-97D3-96F25173499E}"/>
              </a:ext>
            </a:extLst>
          </p:cNvPr>
          <p:cNvSpPr txBox="1"/>
          <p:nvPr/>
        </p:nvSpPr>
        <p:spPr>
          <a:xfrm>
            <a:off x="351959" y="1958448"/>
            <a:ext cx="3428606" cy="276999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sz="1200" b="1" dirty="0" err="1">
                <a:latin typeface="Helvetica" pitchFamily="2" charset="0"/>
              </a:rPr>
              <a:t>Physics.java</a:t>
            </a:r>
            <a:r>
              <a:rPr lang="en-GB" sz="1200" b="1" dirty="0">
                <a:latin typeface="Helvetica" pitchFamily="2" charset="0"/>
              </a:rPr>
              <a:t> 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9040FC-9F7D-4147-B457-C2AF5741B93E}"/>
              </a:ext>
            </a:extLst>
          </p:cNvPr>
          <p:cNvSpPr txBox="1"/>
          <p:nvPr/>
        </p:nvSpPr>
        <p:spPr>
          <a:xfrm>
            <a:off x="8445583" y="2767958"/>
            <a:ext cx="3424830" cy="276999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sz="1200" b="1" dirty="0" err="1">
                <a:latin typeface="Helvetica" pitchFamily="2" charset="0"/>
              </a:rPr>
              <a:t>Informatics.java</a:t>
            </a:r>
            <a:r>
              <a:rPr lang="en-GB" sz="1200" b="1" dirty="0">
                <a:latin typeface="Helvetica" pitchFamily="2" charset="0"/>
              </a:rPr>
              <a:t> 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12365A-157F-B141-AACA-EC25FA948CC6}"/>
              </a:ext>
            </a:extLst>
          </p:cNvPr>
          <p:cNvSpPr txBox="1"/>
          <p:nvPr/>
        </p:nvSpPr>
        <p:spPr>
          <a:xfrm>
            <a:off x="8445583" y="3044957"/>
            <a:ext cx="3424830" cy="36043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sz="1200" dirty="0">
                <a:latin typeface="Helvetica" pitchFamily="2" charset="0"/>
              </a:rPr>
              <a:t>public class Informatics {     </a:t>
            </a:r>
          </a:p>
          <a:p>
            <a:r>
              <a:rPr lang="en-GB" sz="1200" dirty="0">
                <a:latin typeface="Helvetica" pitchFamily="2" charset="0"/>
              </a:rPr>
              <a:t>    </a:t>
            </a:r>
            <a:r>
              <a:rPr lang="en-GB" sz="1200" dirty="0"/>
              <a:t> </a:t>
            </a:r>
            <a:r>
              <a:rPr lang="en-GB" sz="1200" dirty="0" err="1"/>
              <a:t>int</a:t>
            </a:r>
            <a:r>
              <a:rPr lang="en-GB" sz="1200" dirty="0"/>
              <a:t> </a:t>
            </a:r>
            <a:r>
              <a:rPr lang="en-GB" sz="1200" dirty="0" err="1"/>
              <a:t>peopleAttend</a:t>
            </a:r>
            <a:r>
              <a:rPr lang="en-GB" sz="1200" dirty="0"/>
              <a:t>;</a:t>
            </a:r>
          </a:p>
          <a:p>
            <a:r>
              <a:rPr lang="en-GB" sz="1200" dirty="0"/>
              <a:t>      String </a:t>
            </a:r>
            <a:r>
              <a:rPr lang="en-GB" sz="1200" dirty="0" err="1"/>
              <a:t>teacherName</a:t>
            </a:r>
            <a:r>
              <a:rPr lang="en-GB" sz="1200" dirty="0"/>
              <a:t>; </a:t>
            </a:r>
          </a:p>
          <a:p>
            <a:r>
              <a:rPr lang="en-GB" sz="1200" dirty="0"/>
              <a:t>    </a:t>
            </a:r>
          </a:p>
          <a:p>
            <a:r>
              <a:rPr lang="en-GB" sz="1200" dirty="0"/>
              <a:t>     public </a:t>
            </a:r>
            <a:r>
              <a:rPr lang="en-GB" sz="1200" dirty="0">
                <a:solidFill>
                  <a:schemeClr val="bg1"/>
                </a:solidFill>
              </a:rPr>
              <a:t>Informatics(</a:t>
            </a:r>
            <a:r>
              <a:rPr lang="en-GB" sz="1200" dirty="0" err="1">
                <a:solidFill>
                  <a:schemeClr val="bg1"/>
                </a:solidFill>
              </a:rPr>
              <a:t>int</a:t>
            </a:r>
            <a:r>
              <a:rPr lang="en-GB" sz="1200" dirty="0">
                <a:solidFill>
                  <a:schemeClr val="bg1"/>
                </a:solidFill>
              </a:rPr>
              <a:t> seats, String name) </a:t>
            </a:r>
            <a:r>
              <a:rPr lang="en-GB" sz="1200" dirty="0"/>
              <a:t>{</a:t>
            </a:r>
          </a:p>
          <a:p>
            <a:r>
              <a:rPr lang="en-GB" sz="1200" dirty="0"/>
              <a:t>         </a:t>
            </a:r>
            <a:r>
              <a:rPr lang="en-GB" sz="1200" dirty="0" err="1"/>
              <a:t>peopleAttend</a:t>
            </a:r>
            <a:r>
              <a:rPr lang="en-GB" sz="1200" dirty="0"/>
              <a:t> = seats;</a:t>
            </a:r>
          </a:p>
          <a:p>
            <a:r>
              <a:rPr lang="en-GB" sz="1200" dirty="0"/>
              <a:t>         </a:t>
            </a:r>
            <a:r>
              <a:rPr lang="en-GB" sz="1200" dirty="0" err="1"/>
              <a:t>teacherName</a:t>
            </a:r>
            <a:r>
              <a:rPr lang="en-GB" sz="1200" dirty="0"/>
              <a:t> = name;</a:t>
            </a:r>
          </a:p>
          <a:p>
            <a:r>
              <a:rPr lang="en-GB" sz="1200" dirty="0"/>
              <a:t>     }</a:t>
            </a:r>
          </a:p>
          <a:p>
            <a:endParaRPr lang="en-GB" sz="1200" dirty="0"/>
          </a:p>
          <a:p>
            <a:r>
              <a:rPr lang="en-GB" sz="1200" dirty="0"/>
              <a:t>     public void </a:t>
            </a:r>
            <a:r>
              <a:rPr lang="en-GB" sz="1200" dirty="0" err="1"/>
              <a:t>peopleTotal</a:t>
            </a:r>
            <a:r>
              <a:rPr lang="en-GB" sz="1200" dirty="0"/>
              <a:t>() {</a:t>
            </a:r>
          </a:p>
          <a:p>
            <a:r>
              <a:rPr lang="en-GB" sz="1200" dirty="0"/>
              <a:t>         </a:t>
            </a:r>
            <a:r>
              <a:rPr lang="en-GB" sz="1200" dirty="0" err="1"/>
              <a:t>System.out.println</a:t>
            </a:r>
            <a:r>
              <a:rPr lang="en-GB" sz="1200" dirty="0"/>
              <a:t>(“People attending the course is: ”+ </a:t>
            </a:r>
            <a:r>
              <a:rPr lang="en-GB" sz="1200" dirty="0" err="1"/>
              <a:t>peopleAttend</a:t>
            </a:r>
            <a:r>
              <a:rPr lang="en-GB" sz="1200" dirty="0"/>
              <a:t>);</a:t>
            </a:r>
          </a:p>
          <a:p>
            <a:r>
              <a:rPr lang="en-GB" sz="1200" dirty="0"/>
              <a:t>    }</a:t>
            </a:r>
          </a:p>
          <a:p>
            <a:endParaRPr lang="en-GB" sz="1200" dirty="0">
              <a:latin typeface="Helvetica" pitchFamily="2" charset="0"/>
            </a:endParaRPr>
          </a:p>
          <a:p>
            <a:r>
              <a:rPr lang="en-GB" sz="1200" dirty="0"/>
              <a:t>    public void </a:t>
            </a:r>
            <a:r>
              <a:rPr lang="en-GB" sz="1200" dirty="0" err="1"/>
              <a:t>getTeacherName</a:t>
            </a:r>
            <a:r>
              <a:rPr lang="en-GB" sz="1200" dirty="0"/>
              <a:t>() {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System.out.println</a:t>
            </a:r>
            <a:r>
              <a:rPr lang="en-GB" sz="1200" dirty="0"/>
              <a:t>(“The course teacher is called ”+ </a:t>
            </a:r>
            <a:r>
              <a:rPr lang="en-GB" sz="1200" dirty="0" err="1"/>
              <a:t>teacherName</a:t>
            </a:r>
            <a:r>
              <a:rPr lang="en-GB" sz="1200" dirty="0"/>
              <a:t>);</a:t>
            </a:r>
          </a:p>
          <a:p>
            <a:r>
              <a:rPr lang="en-GB" sz="1200" dirty="0"/>
              <a:t>    }</a:t>
            </a:r>
            <a:endParaRPr lang="en-GB" sz="1200" dirty="0">
              <a:latin typeface="Helvetica" pitchFamily="2" charset="0"/>
            </a:endParaRPr>
          </a:p>
          <a:p>
            <a:r>
              <a:rPr lang="en-GB" sz="1200" dirty="0">
                <a:latin typeface="Helvetica" pitchFamily="2" charset="0"/>
              </a:rPr>
              <a:t>}     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79FCD8-F7FF-494D-BD1B-B611FA7609A4}"/>
              </a:ext>
            </a:extLst>
          </p:cNvPr>
          <p:cNvSpPr txBox="1"/>
          <p:nvPr/>
        </p:nvSpPr>
        <p:spPr>
          <a:xfrm>
            <a:off x="4398771" y="3044957"/>
            <a:ext cx="3428606" cy="36043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sz="1200" dirty="0">
                <a:latin typeface="Helvetica" pitchFamily="2" charset="0"/>
              </a:rPr>
              <a:t>public class Mathematics {     </a:t>
            </a:r>
          </a:p>
          <a:p>
            <a:r>
              <a:rPr lang="en-GB" sz="1200" dirty="0">
                <a:latin typeface="Helvetica" pitchFamily="2" charset="0"/>
              </a:rPr>
              <a:t>     </a:t>
            </a:r>
            <a:r>
              <a:rPr lang="en-GB" sz="1200" dirty="0" err="1"/>
              <a:t>int</a:t>
            </a:r>
            <a:r>
              <a:rPr lang="en-GB" sz="1200" dirty="0"/>
              <a:t> </a:t>
            </a:r>
            <a:r>
              <a:rPr lang="en-GB" sz="1200" dirty="0" err="1"/>
              <a:t>seatsAvailable</a:t>
            </a:r>
            <a:r>
              <a:rPr lang="en-GB" sz="1200" dirty="0"/>
              <a:t>;</a:t>
            </a:r>
          </a:p>
          <a:p>
            <a:r>
              <a:rPr lang="en-GB" sz="1200" dirty="0"/>
              <a:t>      String </a:t>
            </a:r>
            <a:r>
              <a:rPr lang="en-GB" sz="1200" dirty="0" err="1"/>
              <a:t>teacherName</a:t>
            </a:r>
            <a:r>
              <a:rPr lang="en-GB" sz="1200" dirty="0"/>
              <a:t>; </a:t>
            </a:r>
          </a:p>
          <a:p>
            <a:r>
              <a:rPr lang="en-GB" sz="1200" dirty="0"/>
              <a:t>    </a:t>
            </a:r>
          </a:p>
          <a:p>
            <a:r>
              <a:rPr lang="en-GB" sz="1200" dirty="0"/>
              <a:t>     public </a:t>
            </a:r>
            <a:r>
              <a:rPr lang="en-GB" sz="1200" dirty="0">
                <a:solidFill>
                  <a:schemeClr val="bg1"/>
                </a:solidFill>
              </a:rPr>
              <a:t>Mathematics(</a:t>
            </a:r>
            <a:r>
              <a:rPr lang="en-GB" sz="1200" dirty="0" err="1">
                <a:solidFill>
                  <a:schemeClr val="bg1"/>
                </a:solidFill>
              </a:rPr>
              <a:t>int</a:t>
            </a:r>
            <a:r>
              <a:rPr lang="en-GB" sz="1200" dirty="0">
                <a:solidFill>
                  <a:schemeClr val="bg1"/>
                </a:solidFill>
              </a:rPr>
              <a:t> seats, String name) </a:t>
            </a:r>
            <a:r>
              <a:rPr lang="en-GB" sz="1200" dirty="0"/>
              <a:t>{</a:t>
            </a:r>
          </a:p>
          <a:p>
            <a:r>
              <a:rPr lang="en-GB" sz="1200" dirty="0"/>
              <a:t>         </a:t>
            </a:r>
            <a:r>
              <a:rPr lang="en-GB" sz="1200" dirty="0" err="1"/>
              <a:t>seatsAvailable</a:t>
            </a:r>
            <a:r>
              <a:rPr lang="en-GB" sz="1200" dirty="0"/>
              <a:t> = seats;</a:t>
            </a:r>
          </a:p>
          <a:p>
            <a:r>
              <a:rPr lang="en-GB" sz="1200" dirty="0"/>
              <a:t>         </a:t>
            </a:r>
            <a:r>
              <a:rPr lang="en-GB" sz="1200" dirty="0" err="1"/>
              <a:t>teacherName</a:t>
            </a:r>
            <a:r>
              <a:rPr lang="en-GB" sz="1200" dirty="0"/>
              <a:t> = name;</a:t>
            </a:r>
          </a:p>
          <a:p>
            <a:r>
              <a:rPr lang="en-GB" sz="1200" dirty="0"/>
              <a:t>     }</a:t>
            </a:r>
          </a:p>
          <a:p>
            <a:endParaRPr lang="en-GB" sz="1200" dirty="0"/>
          </a:p>
          <a:p>
            <a:r>
              <a:rPr lang="en-GB" sz="1200" dirty="0"/>
              <a:t>     public void </a:t>
            </a:r>
            <a:r>
              <a:rPr lang="en-GB" sz="1200" dirty="0" err="1"/>
              <a:t>getTeacherName</a:t>
            </a:r>
            <a:r>
              <a:rPr lang="en-GB" sz="1200" dirty="0"/>
              <a:t>() {</a:t>
            </a:r>
          </a:p>
          <a:p>
            <a:r>
              <a:rPr lang="en-GB" sz="1200" dirty="0"/>
              <a:t>         </a:t>
            </a:r>
            <a:r>
              <a:rPr lang="en-GB" sz="1200" dirty="0" err="1"/>
              <a:t>System.out.println</a:t>
            </a:r>
            <a:r>
              <a:rPr lang="en-GB" sz="1200" dirty="0"/>
              <a:t>(“The mathematics teacher is called ”+ </a:t>
            </a:r>
            <a:r>
              <a:rPr lang="en-GB" sz="1200" dirty="0" err="1"/>
              <a:t>teacherName</a:t>
            </a:r>
            <a:r>
              <a:rPr lang="en-GB" sz="1200" dirty="0"/>
              <a:t>);</a:t>
            </a:r>
          </a:p>
          <a:p>
            <a:r>
              <a:rPr lang="en-GB" sz="1200" dirty="0"/>
              <a:t>    }</a:t>
            </a:r>
          </a:p>
          <a:p>
            <a:endParaRPr lang="en-GB" sz="1200" dirty="0">
              <a:latin typeface="Helvetica" pitchFamily="2" charset="0"/>
            </a:endParaRPr>
          </a:p>
          <a:p>
            <a:r>
              <a:rPr lang="en-GB" sz="1200" dirty="0"/>
              <a:t>    public void </a:t>
            </a:r>
            <a:r>
              <a:rPr lang="en-GB" sz="1200" dirty="0" err="1"/>
              <a:t>seatsCounter</a:t>
            </a:r>
            <a:r>
              <a:rPr lang="en-GB" sz="1200" dirty="0"/>
              <a:t>() {</a:t>
            </a:r>
          </a:p>
          <a:p>
            <a:r>
              <a:rPr lang="en-GB" sz="1200" dirty="0"/>
              <a:t>         </a:t>
            </a:r>
            <a:r>
              <a:rPr lang="en-GB" sz="1200" dirty="0" err="1"/>
              <a:t>int</a:t>
            </a:r>
            <a:r>
              <a:rPr lang="en-GB" sz="1200" dirty="0"/>
              <a:t> count = 1;</a:t>
            </a:r>
          </a:p>
          <a:p>
            <a:r>
              <a:rPr lang="en-GB" sz="1200" dirty="0"/>
              <a:t>         return </a:t>
            </a:r>
            <a:r>
              <a:rPr lang="en-GB" sz="1200" dirty="0" err="1"/>
              <a:t>seatsAvailable</a:t>
            </a:r>
            <a:r>
              <a:rPr lang="en-GB" sz="1200" dirty="0"/>
              <a:t> – count;</a:t>
            </a:r>
          </a:p>
          <a:p>
            <a:r>
              <a:rPr lang="en-GB" sz="1200" dirty="0"/>
              <a:t>    }</a:t>
            </a:r>
            <a:endParaRPr lang="en-GB" sz="1200" dirty="0">
              <a:latin typeface="Helvetica" pitchFamily="2" charset="0"/>
            </a:endParaRPr>
          </a:p>
          <a:p>
            <a:r>
              <a:rPr lang="en-GB" sz="1200" dirty="0">
                <a:latin typeface="Helvetica" pitchFamily="2" charset="0"/>
              </a:rPr>
              <a:t>}     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7B5D79B-45DF-8848-AF0A-14B89C66A938}"/>
              </a:ext>
            </a:extLst>
          </p:cNvPr>
          <p:cNvSpPr txBox="1"/>
          <p:nvPr/>
        </p:nvSpPr>
        <p:spPr>
          <a:xfrm>
            <a:off x="351959" y="2217685"/>
            <a:ext cx="3428606" cy="48455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sz="1200" dirty="0">
                <a:latin typeface="Helvetica" pitchFamily="2" charset="0"/>
              </a:rPr>
              <a:t>public class Physics {     </a:t>
            </a:r>
          </a:p>
          <a:p>
            <a:r>
              <a:rPr lang="en-GB" sz="1200" dirty="0">
                <a:latin typeface="Helvetica" pitchFamily="2" charset="0"/>
              </a:rPr>
              <a:t>   </a:t>
            </a:r>
            <a:r>
              <a:rPr lang="en-GB" sz="1200" dirty="0" err="1"/>
              <a:t>int</a:t>
            </a:r>
            <a:r>
              <a:rPr lang="en-GB" sz="1200" dirty="0"/>
              <a:t> time;</a:t>
            </a:r>
          </a:p>
          <a:p>
            <a:r>
              <a:rPr lang="en-GB" sz="1200" dirty="0"/>
              <a:t>    String </a:t>
            </a:r>
            <a:r>
              <a:rPr lang="en-GB" sz="1200" dirty="0" err="1"/>
              <a:t>teacherName</a:t>
            </a:r>
            <a:r>
              <a:rPr lang="en-GB" sz="1200" dirty="0"/>
              <a:t>; </a:t>
            </a:r>
          </a:p>
          <a:p>
            <a:endParaRPr lang="en-GB" sz="1200" dirty="0"/>
          </a:p>
          <a:p>
            <a:r>
              <a:rPr lang="en-GB" sz="1200" dirty="0">
                <a:solidFill>
                  <a:schemeClr val="bg1"/>
                </a:solidFill>
              </a:rPr>
              <a:t>    public Physics(</a:t>
            </a:r>
            <a:r>
              <a:rPr lang="en-GB" sz="1200" dirty="0" err="1">
                <a:solidFill>
                  <a:schemeClr val="bg1"/>
                </a:solidFill>
              </a:rPr>
              <a:t>int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timeIs</a:t>
            </a:r>
            <a:r>
              <a:rPr lang="en-GB" sz="1200" dirty="0">
                <a:solidFill>
                  <a:schemeClr val="bg1"/>
                </a:solidFill>
              </a:rPr>
              <a:t>, String name) </a:t>
            </a:r>
            <a:r>
              <a:rPr lang="en-GB" sz="1200" dirty="0"/>
              <a:t>{</a:t>
            </a:r>
          </a:p>
          <a:p>
            <a:r>
              <a:rPr lang="en-GB" sz="1200" dirty="0"/>
              <a:t>        time = </a:t>
            </a:r>
            <a:r>
              <a:rPr lang="en-GB" sz="1200" dirty="0" err="1"/>
              <a:t>timeIs</a:t>
            </a:r>
            <a:r>
              <a:rPr lang="en-GB" sz="1200" dirty="0"/>
              <a:t>;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teacherName</a:t>
            </a:r>
            <a:r>
              <a:rPr lang="en-GB" sz="1200" dirty="0"/>
              <a:t> = name;</a:t>
            </a:r>
          </a:p>
          <a:p>
            <a:r>
              <a:rPr lang="en-GB" sz="1200" dirty="0"/>
              <a:t>     }  // Constructor</a:t>
            </a:r>
          </a:p>
          <a:p>
            <a:endParaRPr lang="en-GB" sz="1200" dirty="0"/>
          </a:p>
          <a:p>
            <a:r>
              <a:rPr lang="en-GB" sz="1200" dirty="0"/>
              <a:t>    public void </a:t>
            </a:r>
            <a:r>
              <a:rPr lang="en-GB" sz="1200" dirty="0" err="1"/>
              <a:t>schedulePeriod</a:t>
            </a:r>
            <a:r>
              <a:rPr lang="en-GB" sz="1200" dirty="0"/>
              <a:t>() {</a:t>
            </a:r>
          </a:p>
          <a:p>
            <a:r>
              <a:rPr lang="en-GB" sz="1200" dirty="0"/>
              <a:t>        if(time &lt; 12) {</a:t>
            </a:r>
          </a:p>
          <a:p>
            <a:r>
              <a:rPr lang="en-GB" sz="1200" dirty="0"/>
              <a:t>            </a:t>
            </a:r>
            <a:r>
              <a:rPr lang="en-GB" sz="1200" dirty="0" err="1"/>
              <a:t>System.out.println</a:t>
            </a:r>
            <a:r>
              <a:rPr lang="en-GB" sz="1200" dirty="0"/>
              <a:t>(“Morning class”);</a:t>
            </a:r>
          </a:p>
          <a:p>
            <a:r>
              <a:rPr lang="en-GB" sz="1200" dirty="0"/>
              <a:t>        }  </a:t>
            </a:r>
          </a:p>
          <a:p>
            <a:r>
              <a:rPr lang="en-GB" sz="1200" dirty="0"/>
              <a:t>        else if(time &gt;= 12 &amp;&amp; time &lt; 18) {</a:t>
            </a:r>
          </a:p>
          <a:p>
            <a:r>
              <a:rPr lang="en-GB" sz="1200" dirty="0"/>
              <a:t>            </a:t>
            </a:r>
            <a:r>
              <a:rPr lang="en-GB" sz="1200" dirty="0" err="1"/>
              <a:t>System.out.println</a:t>
            </a:r>
            <a:r>
              <a:rPr lang="en-GB" sz="1200" dirty="0"/>
              <a:t>(“Afternoon class”);</a:t>
            </a:r>
          </a:p>
          <a:p>
            <a:r>
              <a:rPr lang="en-GB" sz="1200" dirty="0"/>
              <a:t>        } </a:t>
            </a:r>
          </a:p>
          <a:p>
            <a:r>
              <a:rPr lang="en-GB" sz="1200" dirty="0"/>
              <a:t>        else {</a:t>
            </a:r>
          </a:p>
          <a:p>
            <a:r>
              <a:rPr lang="en-GB" sz="1200" dirty="0"/>
              <a:t>            </a:t>
            </a:r>
            <a:r>
              <a:rPr lang="en-GB" sz="1200" dirty="0" err="1"/>
              <a:t>System.out.println</a:t>
            </a:r>
            <a:r>
              <a:rPr lang="en-GB" sz="1200" dirty="0"/>
              <a:t>(“No class”);</a:t>
            </a:r>
          </a:p>
          <a:p>
            <a:r>
              <a:rPr lang="en-GB" sz="1200" dirty="0">
                <a:latin typeface="Helvetica" pitchFamily="2" charset="0"/>
              </a:rPr>
              <a:t>       } // else</a:t>
            </a:r>
          </a:p>
          <a:p>
            <a:r>
              <a:rPr lang="en-GB" sz="1200" dirty="0">
                <a:latin typeface="Helvetica" pitchFamily="2" charset="0"/>
              </a:rPr>
              <a:t>    } // </a:t>
            </a:r>
            <a:r>
              <a:rPr lang="en-GB" sz="1200" dirty="0" err="1">
                <a:latin typeface="Helvetica" pitchFamily="2" charset="0"/>
              </a:rPr>
              <a:t>schedulePeriod</a:t>
            </a:r>
            <a:endParaRPr lang="en-GB" sz="1200" dirty="0">
              <a:latin typeface="Helvetica" pitchFamily="2" charset="0"/>
            </a:endParaRPr>
          </a:p>
          <a:p>
            <a:endParaRPr lang="en-GB" sz="1200" dirty="0">
              <a:latin typeface="Helvetica" pitchFamily="2" charset="0"/>
            </a:endParaRPr>
          </a:p>
          <a:p>
            <a:r>
              <a:rPr lang="en-GB" sz="1200" dirty="0"/>
              <a:t>    public void </a:t>
            </a:r>
            <a:r>
              <a:rPr lang="en-GB" sz="1200" dirty="0" err="1"/>
              <a:t>getTeacherName</a:t>
            </a:r>
            <a:r>
              <a:rPr lang="en-GB" sz="1200" dirty="0"/>
              <a:t>() {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System.out.println</a:t>
            </a:r>
            <a:r>
              <a:rPr lang="en-GB" sz="1200" dirty="0"/>
              <a:t>(“The physics teacher is called”+ </a:t>
            </a:r>
            <a:r>
              <a:rPr lang="en-GB" sz="1200" dirty="0" err="1"/>
              <a:t>teacherName</a:t>
            </a:r>
            <a:r>
              <a:rPr lang="en-GB" sz="1200" dirty="0"/>
              <a:t>);</a:t>
            </a:r>
          </a:p>
          <a:p>
            <a:r>
              <a:rPr lang="en-GB" sz="1200" dirty="0"/>
              <a:t>   } // </a:t>
            </a:r>
            <a:r>
              <a:rPr lang="en-GB" sz="1200" dirty="0" err="1"/>
              <a:t>getTeacherName</a:t>
            </a:r>
            <a:endParaRPr lang="en-GB" sz="1200" dirty="0">
              <a:latin typeface="Helvetica" pitchFamily="2" charset="0"/>
            </a:endParaRPr>
          </a:p>
          <a:p>
            <a:r>
              <a:rPr lang="en-GB" sz="1200" dirty="0">
                <a:latin typeface="Helvetica" pitchFamily="2" charset="0"/>
              </a:rPr>
              <a:t>} // Physics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8BCFBC9-3F20-7448-9083-CEA0B33F43B4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 flipH="1">
            <a:off x="6113074" y="2596896"/>
            <a:ext cx="2039112" cy="19150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46B497A-FBA0-9642-8A08-A994C41F21FD}"/>
              </a:ext>
            </a:extLst>
          </p:cNvPr>
          <p:cNvCxnSpPr>
            <a:cxnSpLocks/>
            <a:stCxn id="20" idx="1"/>
            <a:endCxn id="25" idx="0"/>
          </p:cNvCxnSpPr>
          <p:nvPr/>
        </p:nvCxnSpPr>
        <p:spPr>
          <a:xfrm flipH="1">
            <a:off x="2066262" y="1474765"/>
            <a:ext cx="3137181" cy="48368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C72E872-8192-DE42-B53A-3E722CC05DE3}"/>
              </a:ext>
            </a:extLst>
          </p:cNvPr>
          <p:cNvCxnSpPr>
            <a:cxnSpLocks/>
            <a:stCxn id="20" idx="2"/>
            <a:endCxn id="29" idx="0"/>
          </p:cNvCxnSpPr>
          <p:nvPr/>
        </p:nvCxnSpPr>
        <p:spPr>
          <a:xfrm>
            <a:off x="8152186" y="2596896"/>
            <a:ext cx="2005812" cy="17106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tle 1">
            <a:extLst>
              <a:ext uri="{FF2B5EF4-FFF2-40B4-BE49-F238E27FC236}">
                <a16:creationId xmlns:a16="http://schemas.microsoft.com/office/drawing/2014/main" id="{5AD5FE15-5182-8D42-B881-BA3AF5C93646}"/>
              </a:ext>
            </a:extLst>
          </p:cNvPr>
          <p:cNvSpPr txBox="1">
            <a:spLocks/>
          </p:cNvSpPr>
          <p:nvPr/>
        </p:nvSpPr>
        <p:spPr>
          <a:xfrm>
            <a:off x="523680" y="68344"/>
            <a:ext cx="2857360" cy="4276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/>
                </a:solidFill>
                <a:latin typeface="Helvetica" pitchFamily="2" charset="0"/>
              </a:rPr>
              <a:t>Creating</a:t>
            </a:r>
            <a:r>
              <a:rPr lang="en-US" sz="2400" b="1" dirty="0">
                <a:latin typeface="Helvetica" pitchFamily="2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Helvetica" pitchFamily="2" charset="0"/>
              </a:rPr>
              <a:t>Objects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AF344D4-9B64-7E46-A818-329565D40981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3381040" y="282191"/>
            <a:ext cx="2099741" cy="5627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0A8D06D-13A8-5F40-A466-B8AC60711A57}"/>
              </a:ext>
            </a:extLst>
          </p:cNvPr>
          <p:cNvCxnSpPr>
            <a:cxnSpLocks/>
            <a:stCxn id="58" idx="2"/>
            <a:endCxn id="60" idx="0"/>
          </p:cNvCxnSpPr>
          <p:nvPr/>
        </p:nvCxnSpPr>
        <p:spPr>
          <a:xfrm>
            <a:off x="9303923" y="460382"/>
            <a:ext cx="1736464" cy="284969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3129A00-3904-7D4F-9E41-8F6D747537AF}"/>
              </a:ext>
            </a:extLst>
          </p:cNvPr>
          <p:cNvCxnSpPr/>
          <p:nvPr/>
        </p:nvCxnSpPr>
        <p:spPr>
          <a:xfrm flipH="1">
            <a:off x="2432304" y="1609344"/>
            <a:ext cx="3072384" cy="2404872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5780A9F-D4DB-A447-976C-26CB464DC5EC}"/>
              </a:ext>
            </a:extLst>
          </p:cNvPr>
          <p:cNvCxnSpPr/>
          <p:nvPr/>
        </p:nvCxnSpPr>
        <p:spPr>
          <a:xfrm flipH="1">
            <a:off x="2537835" y="1809438"/>
            <a:ext cx="3038752" cy="4006146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473CC95-CD6D-7840-853C-B3F87D855CA5}"/>
              </a:ext>
            </a:extLst>
          </p:cNvPr>
          <p:cNvCxnSpPr/>
          <p:nvPr/>
        </p:nvCxnSpPr>
        <p:spPr>
          <a:xfrm flipH="1">
            <a:off x="6482187" y="1958448"/>
            <a:ext cx="650443" cy="2888690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306CA6A-4C30-0D42-B72A-802D80232A50}"/>
              </a:ext>
            </a:extLst>
          </p:cNvPr>
          <p:cNvCxnSpPr/>
          <p:nvPr/>
        </p:nvCxnSpPr>
        <p:spPr>
          <a:xfrm>
            <a:off x="6734792" y="2217686"/>
            <a:ext cx="1978976" cy="2629452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F33B3F3-D3C2-C349-9878-0DFD132BC756}"/>
              </a:ext>
            </a:extLst>
          </p:cNvPr>
          <p:cNvCxnSpPr/>
          <p:nvPr/>
        </p:nvCxnSpPr>
        <p:spPr>
          <a:xfrm>
            <a:off x="7016000" y="2340864"/>
            <a:ext cx="1625869" cy="3474720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>
            <a:extLst>
              <a:ext uri="{FF2B5EF4-FFF2-40B4-BE49-F238E27FC236}">
                <a16:creationId xmlns:a16="http://schemas.microsoft.com/office/drawing/2014/main" id="{ACDC3D7C-1C20-2545-8BE9-04167FC9998A}"/>
              </a:ext>
            </a:extLst>
          </p:cNvPr>
          <p:cNvSpPr txBox="1">
            <a:spLocks/>
          </p:cNvSpPr>
          <p:nvPr/>
        </p:nvSpPr>
        <p:spPr>
          <a:xfrm>
            <a:off x="136850" y="780479"/>
            <a:ext cx="993799" cy="39451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solidFill>
                  <a:schemeClr val="bg1"/>
                </a:solidFill>
                <a:latin typeface="Helvetica" pitchFamily="2" charset="0"/>
              </a:rPr>
              <a:t>phy</a:t>
            </a:r>
            <a:endParaRPr lang="en-US" sz="24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74DF4CA-6647-6944-B55A-395C7C6D6B70}"/>
              </a:ext>
            </a:extLst>
          </p:cNvPr>
          <p:cNvSpPr txBox="1">
            <a:spLocks/>
          </p:cNvSpPr>
          <p:nvPr/>
        </p:nvSpPr>
        <p:spPr>
          <a:xfrm>
            <a:off x="1591322" y="962577"/>
            <a:ext cx="992197" cy="39451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/>
                </a:solidFill>
                <a:latin typeface="Helvetica" pitchFamily="2" charset="0"/>
              </a:rPr>
              <a:t>math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66E7497F-75C4-244B-BE2F-0B91EA19F42B}"/>
              </a:ext>
            </a:extLst>
          </p:cNvPr>
          <p:cNvSpPr txBox="1">
            <a:spLocks/>
          </p:cNvSpPr>
          <p:nvPr/>
        </p:nvSpPr>
        <p:spPr>
          <a:xfrm>
            <a:off x="3125561" y="894134"/>
            <a:ext cx="993798" cy="39451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/>
                </a:solidFill>
                <a:latin typeface="Helvetica" pitchFamily="2" charset="0"/>
              </a:rPr>
              <a:t>info</a:t>
            </a:r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93319072-5EEB-BA42-8F15-C644CC1048CC}"/>
              </a:ext>
            </a:extLst>
          </p:cNvPr>
          <p:cNvSpPr txBox="1">
            <a:spLocks/>
          </p:cNvSpPr>
          <p:nvPr/>
        </p:nvSpPr>
        <p:spPr>
          <a:xfrm>
            <a:off x="10153322" y="2448456"/>
            <a:ext cx="2844221" cy="43048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solidFill>
                  <a:schemeClr val="bg1"/>
                </a:solidFill>
                <a:latin typeface="Helvetica" pitchFamily="2" charset="0"/>
              </a:rPr>
              <a:t>schedulePeriod</a:t>
            </a:r>
            <a:endParaRPr lang="en-US" sz="24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CF40B0-E096-45ED-9715-6A7054EF2AFC}"/>
              </a:ext>
            </a:extLst>
          </p:cNvPr>
          <p:cNvCxnSpPr>
            <a:stCxn id="38" idx="2"/>
            <a:endCxn id="36" idx="0"/>
          </p:cNvCxnSpPr>
          <p:nvPr/>
        </p:nvCxnSpPr>
        <p:spPr>
          <a:xfrm flipH="1">
            <a:off x="633750" y="496037"/>
            <a:ext cx="1318610" cy="2844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17A8DE-4AD9-49D1-80FF-FE4A55D17DDB}"/>
              </a:ext>
            </a:extLst>
          </p:cNvPr>
          <p:cNvCxnSpPr>
            <a:stCxn id="38" idx="2"/>
            <a:endCxn id="37" idx="0"/>
          </p:cNvCxnSpPr>
          <p:nvPr/>
        </p:nvCxnSpPr>
        <p:spPr>
          <a:xfrm>
            <a:off x="1952360" y="496037"/>
            <a:ext cx="135061" cy="4665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DDFE57F-F4F5-4E90-A73D-9989FA580D16}"/>
              </a:ext>
            </a:extLst>
          </p:cNvPr>
          <p:cNvCxnSpPr>
            <a:cxnSpLocks/>
            <a:stCxn id="38" idx="2"/>
            <a:endCxn id="45" idx="0"/>
          </p:cNvCxnSpPr>
          <p:nvPr/>
        </p:nvCxnSpPr>
        <p:spPr>
          <a:xfrm>
            <a:off x="1952360" y="496037"/>
            <a:ext cx="1670100" cy="3980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itle 1">
            <a:extLst>
              <a:ext uri="{FF2B5EF4-FFF2-40B4-BE49-F238E27FC236}">
                <a16:creationId xmlns:a16="http://schemas.microsoft.com/office/drawing/2014/main" id="{3523A9CB-D3E9-475F-86AD-A8A55321580B}"/>
              </a:ext>
            </a:extLst>
          </p:cNvPr>
          <p:cNvSpPr txBox="1">
            <a:spLocks/>
          </p:cNvSpPr>
          <p:nvPr/>
        </p:nvSpPr>
        <p:spPr>
          <a:xfrm>
            <a:off x="7400014" y="32689"/>
            <a:ext cx="3807818" cy="4276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/>
                </a:solidFill>
                <a:latin typeface="Helvetica" pitchFamily="2" charset="0"/>
              </a:rPr>
              <a:t>Make use of Methods</a:t>
            </a:r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3DDAA8A7-DD65-4F65-9C11-D4F15CA9E6C6}"/>
              </a:ext>
            </a:extLst>
          </p:cNvPr>
          <p:cNvSpPr txBox="1">
            <a:spLocks/>
          </p:cNvSpPr>
          <p:nvPr/>
        </p:nvSpPr>
        <p:spPr>
          <a:xfrm>
            <a:off x="7762463" y="1507715"/>
            <a:ext cx="3082919" cy="4211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solidFill>
                  <a:schemeClr val="bg1"/>
                </a:solidFill>
                <a:latin typeface="Helvetica" pitchFamily="2" charset="0"/>
              </a:rPr>
              <a:t>getTeacherName</a:t>
            </a:r>
            <a:endParaRPr lang="en-US" sz="24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60" name="Title 1">
            <a:extLst>
              <a:ext uri="{FF2B5EF4-FFF2-40B4-BE49-F238E27FC236}">
                <a16:creationId xmlns:a16="http://schemas.microsoft.com/office/drawing/2014/main" id="{7C99D9A1-DF3C-48B0-B055-0926379C9DAE}"/>
              </a:ext>
            </a:extLst>
          </p:cNvPr>
          <p:cNvSpPr txBox="1">
            <a:spLocks/>
          </p:cNvSpPr>
          <p:nvPr/>
        </p:nvSpPr>
        <p:spPr>
          <a:xfrm>
            <a:off x="9925334" y="745351"/>
            <a:ext cx="2230105" cy="4179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solidFill>
                  <a:schemeClr val="bg1"/>
                </a:solidFill>
                <a:latin typeface="Helvetica" pitchFamily="2" charset="0"/>
              </a:rPr>
              <a:t>peopleTotal</a:t>
            </a:r>
            <a:endParaRPr lang="en-US" sz="24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92D0897-54FD-412F-8BEA-C87117339864}"/>
              </a:ext>
            </a:extLst>
          </p:cNvPr>
          <p:cNvCxnSpPr>
            <a:cxnSpLocks/>
            <a:stCxn id="58" idx="2"/>
            <a:endCxn id="59" idx="0"/>
          </p:cNvCxnSpPr>
          <p:nvPr/>
        </p:nvCxnSpPr>
        <p:spPr>
          <a:xfrm>
            <a:off x="9303923" y="460382"/>
            <a:ext cx="0" cy="1047333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A7B1F17-2E9F-4F34-A099-D1A55F5617EF}"/>
              </a:ext>
            </a:extLst>
          </p:cNvPr>
          <p:cNvCxnSpPr>
            <a:cxnSpLocks/>
            <a:stCxn id="58" idx="2"/>
            <a:endCxn id="49" idx="0"/>
          </p:cNvCxnSpPr>
          <p:nvPr/>
        </p:nvCxnSpPr>
        <p:spPr>
          <a:xfrm>
            <a:off x="9303923" y="460382"/>
            <a:ext cx="2271510" cy="1988074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94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4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0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6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2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8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4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3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0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3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6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3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2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3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8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4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0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6"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2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8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4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0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6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2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4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0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6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2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8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4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0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6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2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8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4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3" grpId="0" animBg="1"/>
      <p:bldP spid="23" grpId="1" animBg="1"/>
      <p:bldP spid="25" grpId="0" animBg="1"/>
      <p:bldP spid="25" grpId="1" animBg="1"/>
      <p:bldP spid="29" grpId="0" animBg="1"/>
      <p:bldP spid="29" grpId="1" animBg="1"/>
      <p:bldP spid="39" grpId="0" animBg="1"/>
      <p:bldP spid="39" grpId="1" animBg="1"/>
      <p:bldP spid="40" grpId="0" animBg="1"/>
      <p:bldP spid="40" grpId="1" animBg="1"/>
      <p:bldP spid="44" grpId="0" animBg="1"/>
      <p:bldP spid="44" grpId="1" animBg="1"/>
      <p:bldP spid="38" grpId="0" animBg="1"/>
      <p:bldP spid="38" grpId="1" animBg="1"/>
      <p:bldP spid="36" grpId="0" animBg="1"/>
      <p:bldP spid="36" grpId="1" animBg="1"/>
      <p:bldP spid="37" grpId="0" animBg="1"/>
      <p:bldP spid="37" grpId="1" animBg="1"/>
      <p:bldP spid="45" grpId="0" animBg="1"/>
      <p:bldP spid="45" grpId="1" animBg="1"/>
      <p:bldP spid="49" grpId="0" animBg="1"/>
      <p:bldP spid="49" grpId="1" animBg="1"/>
      <p:bldP spid="49" grpId="2" animBg="1"/>
      <p:bldP spid="58" grpId="0" animBg="1"/>
      <p:bldP spid="58" grpId="1" animBg="1"/>
      <p:bldP spid="58" grpId="2" animBg="1"/>
      <p:bldP spid="59" grpId="0" animBg="1"/>
      <p:bldP spid="59" grpId="1" animBg="1"/>
      <p:bldP spid="59" grpId="2" animBg="1"/>
      <p:bldP spid="60" grpId="0" animBg="1"/>
      <p:bldP spid="60" grpId="1" animBg="1"/>
      <p:bldP spid="60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8DF7DE5F-CA65-7B48-B344-6906CA870FCE}"/>
              </a:ext>
            </a:extLst>
          </p:cNvPr>
          <p:cNvSpPr txBox="1"/>
          <p:nvPr/>
        </p:nvSpPr>
        <p:spPr>
          <a:xfrm>
            <a:off x="6845020" y="1448704"/>
            <a:ext cx="4883238" cy="2469394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  <a:latin typeface="Helvetica" pitchFamily="2" charset="0"/>
              </a:rPr>
              <a:t>Morning Class</a:t>
            </a:r>
          </a:p>
          <a:p>
            <a:endParaRPr lang="en-GB" sz="1400" dirty="0">
              <a:latin typeface="Helvetica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7960220-2B5B-9844-918C-5815FFBEF9D2}"/>
              </a:ext>
            </a:extLst>
          </p:cNvPr>
          <p:cNvSpPr txBox="1"/>
          <p:nvPr/>
        </p:nvSpPr>
        <p:spPr>
          <a:xfrm>
            <a:off x="6845020" y="1171705"/>
            <a:ext cx="4883238" cy="3218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sz="1200" b="1" dirty="0">
                <a:latin typeface="Helvetica" pitchFamily="2" charset="0"/>
              </a:rPr>
              <a:t>OUTPUT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F7055D-10DA-804C-BE0D-5E959C7471A9}"/>
              </a:ext>
            </a:extLst>
          </p:cNvPr>
          <p:cNvSpPr txBox="1"/>
          <p:nvPr/>
        </p:nvSpPr>
        <p:spPr>
          <a:xfrm>
            <a:off x="397028" y="1364282"/>
            <a:ext cx="5897486" cy="28769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sz="1400" dirty="0">
                <a:latin typeface="Helvetica" pitchFamily="2" charset="0"/>
              </a:rPr>
              <a:t>public class School {   </a:t>
            </a:r>
          </a:p>
          <a:p>
            <a:r>
              <a:rPr lang="en-GB" sz="1400" dirty="0"/>
              <a:t>    public static void main(String </a:t>
            </a:r>
            <a:r>
              <a:rPr lang="en-GB" sz="1400" dirty="0" err="1"/>
              <a:t>args</a:t>
            </a:r>
            <a:r>
              <a:rPr lang="en-GB" sz="1400" dirty="0"/>
              <a:t>[]) {</a:t>
            </a:r>
          </a:p>
          <a:p>
            <a:r>
              <a:rPr lang="en-GB" sz="1400" dirty="0"/>
              <a:t>        </a:t>
            </a:r>
            <a:r>
              <a:rPr lang="en-GB" sz="1400" dirty="0">
                <a:solidFill>
                  <a:schemeClr val="bg1"/>
                </a:solidFill>
              </a:rPr>
              <a:t>Physics </a:t>
            </a:r>
            <a:r>
              <a:rPr lang="en-GB" sz="1400" dirty="0" err="1">
                <a:solidFill>
                  <a:schemeClr val="bg1"/>
                </a:solidFill>
              </a:rPr>
              <a:t>phy</a:t>
            </a:r>
            <a:r>
              <a:rPr lang="en-GB" sz="1400" dirty="0">
                <a:solidFill>
                  <a:schemeClr val="bg1"/>
                </a:solidFill>
              </a:rPr>
              <a:t> = new Physics(10, “Susanne George”);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     Mathematics math = new Mathematics(34, “John Bury”);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     Informatics info = new Informatics(28, “Andrew Gibbons”);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        </a:t>
            </a:r>
            <a:r>
              <a:rPr lang="en-GB" sz="1400" dirty="0" err="1">
                <a:solidFill>
                  <a:schemeClr val="bg1"/>
                </a:solidFill>
              </a:rPr>
              <a:t>phy.schedulePeriod</a:t>
            </a:r>
            <a:r>
              <a:rPr lang="en-GB" sz="1400" dirty="0">
                <a:solidFill>
                  <a:schemeClr val="bg1"/>
                </a:solidFill>
              </a:rPr>
              <a:t>(); 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     </a:t>
            </a:r>
            <a:r>
              <a:rPr lang="en-GB" sz="1400" dirty="0" err="1">
                <a:solidFill>
                  <a:schemeClr val="bg1"/>
                </a:solidFill>
              </a:rPr>
              <a:t>phy.getTeacherName</a:t>
            </a:r>
            <a:r>
              <a:rPr lang="en-GB" sz="1400" dirty="0">
                <a:solidFill>
                  <a:schemeClr val="bg1"/>
                </a:solidFill>
              </a:rPr>
              <a:t>();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     </a:t>
            </a:r>
            <a:r>
              <a:rPr lang="en-GB" sz="1400" dirty="0" err="1">
                <a:solidFill>
                  <a:schemeClr val="bg1"/>
                </a:solidFill>
              </a:rPr>
              <a:t>math.getTeacherName</a:t>
            </a:r>
            <a:r>
              <a:rPr lang="en-GB" sz="1400" dirty="0">
                <a:solidFill>
                  <a:schemeClr val="bg1"/>
                </a:solidFill>
              </a:rPr>
              <a:t>();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     </a:t>
            </a:r>
            <a:r>
              <a:rPr lang="en-GB" sz="1400" dirty="0" err="1">
                <a:solidFill>
                  <a:schemeClr val="bg1"/>
                </a:solidFill>
              </a:rPr>
              <a:t>info.peopleTotal</a:t>
            </a:r>
            <a:r>
              <a:rPr lang="en-GB" sz="1400" dirty="0">
                <a:solidFill>
                  <a:schemeClr val="bg1"/>
                </a:solidFill>
              </a:rPr>
              <a:t>();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     </a:t>
            </a:r>
            <a:r>
              <a:rPr lang="en-GB" sz="1400" dirty="0" err="1">
                <a:solidFill>
                  <a:schemeClr val="bg1"/>
                </a:solidFill>
              </a:rPr>
              <a:t>info.getTeacherName</a:t>
            </a:r>
            <a:r>
              <a:rPr lang="en-GB" sz="1400" dirty="0">
                <a:solidFill>
                  <a:schemeClr val="bg1"/>
                </a:solidFill>
              </a:rPr>
              <a:t>();</a:t>
            </a:r>
          </a:p>
          <a:p>
            <a:r>
              <a:rPr lang="en-GB" sz="1400" dirty="0">
                <a:latin typeface="Helvetica" pitchFamily="2" charset="0"/>
              </a:rPr>
              <a:t>   }  </a:t>
            </a:r>
          </a:p>
          <a:p>
            <a:r>
              <a:rPr lang="en-GB" sz="1400" dirty="0">
                <a:latin typeface="Helvetica" pitchFamily="2" charset="0"/>
              </a:rPr>
              <a:t>}    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0359A5-0A96-7A4C-A3AA-A6779C4F9038}"/>
              </a:ext>
            </a:extLst>
          </p:cNvPr>
          <p:cNvSpPr txBox="1"/>
          <p:nvPr/>
        </p:nvSpPr>
        <p:spPr>
          <a:xfrm>
            <a:off x="397028" y="1087284"/>
            <a:ext cx="5897486" cy="321832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sz="1200" b="1" dirty="0" err="1">
                <a:latin typeface="Helvetica" pitchFamily="2" charset="0"/>
              </a:rPr>
              <a:t>School.java</a:t>
            </a:r>
            <a:r>
              <a:rPr lang="en-GB" sz="1200" b="1" dirty="0">
                <a:latin typeface="Helvetica" pitchFamily="2" charset="0"/>
              </a:rPr>
              <a:t> 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9A008B23-023E-E443-8215-851B9B781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12191999" cy="1070649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Helvetica" pitchFamily="2" charset="0"/>
              </a:rPr>
              <a:t>Let’s check the output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CE80D21-3480-B04B-AE03-8D56BB5EE1B1}"/>
              </a:ext>
            </a:extLst>
          </p:cNvPr>
          <p:cNvSpPr txBox="1"/>
          <p:nvPr/>
        </p:nvSpPr>
        <p:spPr>
          <a:xfrm>
            <a:off x="397028" y="4340987"/>
            <a:ext cx="3428606" cy="276999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sz="1200" b="1" dirty="0" err="1">
                <a:latin typeface="Helvetica" pitchFamily="2" charset="0"/>
              </a:rPr>
              <a:t>Physics.java</a:t>
            </a:r>
            <a:r>
              <a:rPr lang="en-GB" sz="1200" b="1" dirty="0">
                <a:latin typeface="Helvetica" pitchFamily="2" charset="0"/>
              </a:rPr>
              <a:t> 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7A7B62B-99DE-4847-98C5-1293167F8B1D}"/>
              </a:ext>
            </a:extLst>
          </p:cNvPr>
          <p:cNvSpPr txBox="1"/>
          <p:nvPr/>
        </p:nvSpPr>
        <p:spPr>
          <a:xfrm>
            <a:off x="397028" y="4600225"/>
            <a:ext cx="3428606" cy="216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sz="1200" dirty="0"/>
              <a:t>….</a:t>
            </a:r>
          </a:p>
          <a:p>
            <a:r>
              <a:rPr lang="en-GB" sz="1200" dirty="0"/>
              <a:t>    public void </a:t>
            </a:r>
            <a:r>
              <a:rPr lang="en-GB" sz="1200" dirty="0" err="1"/>
              <a:t>schedulePeriod</a:t>
            </a:r>
            <a:r>
              <a:rPr lang="en-GB" sz="1200" dirty="0"/>
              <a:t>() {</a:t>
            </a:r>
          </a:p>
          <a:p>
            <a:r>
              <a:rPr lang="en-GB" sz="1200" dirty="0"/>
              <a:t>        if(time &lt; 12) {</a:t>
            </a:r>
          </a:p>
          <a:p>
            <a:r>
              <a:rPr lang="en-GB" sz="1200" dirty="0"/>
              <a:t>            </a:t>
            </a:r>
            <a:r>
              <a:rPr lang="en-GB" sz="1200" dirty="0" err="1"/>
              <a:t>System.out.println</a:t>
            </a:r>
            <a:r>
              <a:rPr lang="en-GB" sz="1200" dirty="0"/>
              <a:t>(“Morning class”);</a:t>
            </a:r>
          </a:p>
          <a:p>
            <a:r>
              <a:rPr lang="en-GB" sz="1200" dirty="0"/>
              <a:t>        }</a:t>
            </a:r>
          </a:p>
          <a:p>
            <a:r>
              <a:rPr lang="en-GB" sz="1200" dirty="0"/>
              <a:t>        else if(time &gt;= 12 &amp;&amp; time &lt; 18) {</a:t>
            </a:r>
          </a:p>
          <a:p>
            <a:r>
              <a:rPr lang="en-GB" sz="1200" dirty="0"/>
              <a:t>            </a:t>
            </a:r>
            <a:r>
              <a:rPr lang="en-GB" sz="1200" dirty="0" err="1"/>
              <a:t>System.out.println</a:t>
            </a:r>
            <a:r>
              <a:rPr lang="en-GB" sz="1200" dirty="0"/>
              <a:t>(“Afternoon class”);</a:t>
            </a:r>
          </a:p>
          <a:p>
            <a:r>
              <a:rPr lang="en-GB" sz="1200" dirty="0"/>
              <a:t>        }</a:t>
            </a:r>
          </a:p>
          <a:p>
            <a:r>
              <a:rPr lang="en-GB" sz="1200" dirty="0"/>
              <a:t>        else {</a:t>
            </a:r>
          </a:p>
          <a:p>
            <a:r>
              <a:rPr lang="en-GB" sz="1200" dirty="0"/>
              <a:t>            </a:t>
            </a:r>
            <a:r>
              <a:rPr lang="en-GB" sz="1200" dirty="0" err="1"/>
              <a:t>System.out.println</a:t>
            </a:r>
            <a:r>
              <a:rPr lang="en-GB" sz="1200" dirty="0"/>
              <a:t>(“No class”);</a:t>
            </a:r>
            <a:endParaRPr lang="en-GB" sz="1200" dirty="0">
              <a:latin typeface="Helvetica" pitchFamily="2" charset="0"/>
            </a:endParaRPr>
          </a:p>
          <a:p>
            <a:r>
              <a:rPr lang="en-GB" sz="1200" dirty="0"/>
              <a:t>…..</a:t>
            </a:r>
            <a:r>
              <a:rPr lang="en-GB" sz="1200" dirty="0">
                <a:latin typeface="Helvetica" pitchFamily="2" charset="0"/>
              </a:rPr>
              <a:t>    </a:t>
            </a:r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B9EA1DA-339E-7946-BE80-6C7EBB5A0103}"/>
              </a:ext>
            </a:extLst>
          </p:cNvPr>
          <p:cNvSpPr txBox="1">
            <a:spLocks/>
          </p:cNvSpPr>
          <p:nvPr/>
        </p:nvSpPr>
        <p:spPr>
          <a:xfrm>
            <a:off x="4756346" y="5243126"/>
            <a:ext cx="1846563" cy="4952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Helvetica" pitchFamily="2" charset="0"/>
              </a:rPr>
              <a:t>time = 10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E70F5E7-6F1F-A24A-961E-7C62FACA96DF}"/>
              </a:ext>
            </a:extLst>
          </p:cNvPr>
          <p:cNvCxnSpPr>
            <a:cxnSpLocks/>
            <a:stCxn id="61" idx="0"/>
          </p:cNvCxnSpPr>
          <p:nvPr/>
        </p:nvCxnSpPr>
        <p:spPr>
          <a:xfrm flipH="1" flipV="1">
            <a:off x="2879622" y="2029683"/>
            <a:ext cx="2800006" cy="3213443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itle 1">
            <a:extLst>
              <a:ext uri="{FF2B5EF4-FFF2-40B4-BE49-F238E27FC236}">
                <a16:creationId xmlns:a16="http://schemas.microsoft.com/office/drawing/2014/main" id="{5E096D54-40B0-034B-BDFE-27157CAFDC43}"/>
              </a:ext>
            </a:extLst>
          </p:cNvPr>
          <p:cNvSpPr txBox="1">
            <a:spLocks/>
          </p:cNvSpPr>
          <p:nvPr/>
        </p:nvSpPr>
        <p:spPr>
          <a:xfrm>
            <a:off x="7752594" y="5200243"/>
            <a:ext cx="1846563" cy="4952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Helvetica" pitchFamily="2" charset="0"/>
              </a:rPr>
              <a:t>10 &lt; 12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C36F44D-2EA6-F94A-9726-25DB105D65A1}"/>
              </a:ext>
            </a:extLst>
          </p:cNvPr>
          <p:cNvCxnSpPr>
            <a:cxnSpLocks/>
            <a:stCxn id="61" idx="3"/>
            <a:endCxn id="63" idx="1"/>
          </p:cNvCxnSpPr>
          <p:nvPr/>
        </p:nvCxnSpPr>
        <p:spPr>
          <a:xfrm flipV="1">
            <a:off x="6602909" y="5447844"/>
            <a:ext cx="1149685" cy="428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D01B09-2650-5C46-96A5-4AA64CA71921}"/>
              </a:ext>
            </a:extLst>
          </p:cNvPr>
          <p:cNvCxnSpPr>
            <a:cxnSpLocks/>
            <a:stCxn id="61" idx="1"/>
          </p:cNvCxnSpPr>
          <p:nvPr/>
        </p:nvCxnSpPr>
        <p:spPr>
          <a:xfrm flipH="1" flipV="1">
            <a:off x="1568670" y="5200243"/>
            <a:ext cx="3187676" cy="2904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D9DA63A-A968-C847-9276-C65205921F2F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7315200" y="1770536"/>
            <a:ext cx="1360676" cy="342970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itle 1">
            <a:extLst>
              <a:ext uri="{FF2B5EF4-FFF2-40B4-BE49-F238E27FC236}">
                <a16:creationId xmlns:a16="http://schemas.microsoft.com/office/drawing/2014/main" id="{360DEF07-2DBA-284D-848B-9D8E4980906F}"/>
              </a:ext>
            </a:extLst>
          </p:cNvPr>
          <p:cNvSpPr txBox="1">
            <a:spLocks/>
          </p:cNvSpPr>
          <p:nvPr/>
        </p:nvSpPr>
        <p:spPr>
          <a:xfrm>
            <a:off x="6845020" y="1821589"/>
            <a:ext cx="5034823" cy="12403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Helvetica" pitchFamily="2" charset="0"/>
              </a:rPr>
              <a:t>In what period of the day is the Physics class being held?</a:t>
            </a:r>
          </a:p>
        </p:txBody>
      </p:sp>
    </p:spTree>
    <p:extLst>
      <p:ext uri="{BB962C8B-B14F-4D97-AF65-F5344CB8AC3E}">
        <p14:creationId xmlns:p14="http://schemas.microsoft.com/office/powerpoint/2010/main" val="287045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7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3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5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3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7"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0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3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9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5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5" grpId="1" animBg="1"/>
      <p:bldP spid="49" grpId="0" animBg="1"/>
      <p:bldP spid="49" grpId="1" animBg="1"/>
      <p:bldP spid="20" grpId="0" animBg="1"/>
      <p:bldP spid="20" grpId="1" animBg="1"/>
      <p:bldP spid="21" grpId="0" animBg="1"/>
      <p:bldP spid="21" grpId="1" animBg="1"/>
      <p:bldP spid="52" grpId="0"/>
      <p:bldP spid="52" grpId="1"/>
      <p:bldP spid="57" grpId="0" animBg="1"/>
      <p:bldP spid="57" grpId="1" animBg="1"/>
      <p:bldP spid="58" grpId="0" animBg="1"/>
      <p:bldP spid="58" grpId="1" animBg="1"/>
      <p:bldP spid="61" grpId="0" animBg="1"/>
      <p:bldP spid="61" grpId="1" animBg="1"/>
      <p:bldP spid="63" grpId="0" animBg="1"/>
      <p:bldP spid="63" grpId="1" animBg="1"/>
      <p:bldP spid="69" grpId="0" animBg="1"/>
      <p:bldP spid="69" grpId="1" animBg="1"/>
      <p:bldP spid="69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8DF7DE5F-CA65-7B48-B344-6906CA870FCE}"/>
              </a:ext>
            </a:extLst>
          </p:cNvPr>
          <p:cNvSpPr txBox="1"/>
          <p:nvPr/>
        </p:nvSpPr>
        <p:spPr>
          <a:xfrm>
            <a:off x="6532444" y="1461359"/>
            <a:ext cx="4883238" cy="2469394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  <a:latin typeface="Helvetica" pitchFamily="2" charset="0"/>
                <a:cs typeface="Didot" panose="02000503000000020003" pitchFamily="2" charset="-79"/>
              </a:rPr>
              <a:t>Morning Class</a:t>
            </a:r>
          </a:p>
          <a:p>
            <a:r>
              <a:rPr lang="en-GB" sz="1600" dirty="0">
                <a:solidFill>
                  <a:schemeClr val="tx1"/>
                </a:solidFill>
                <a:latin typeface="Helvetica" pitchFamily="2" charset="0"/>
                <a:cs typeface="Didot" panose="02000503000000020003" pitchFamily="2" charset="-79"/>
              </a:rPr>
              <a:t>The mathematics teacher is called Susanne George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7960220-2B5B-9844-918C-5815FFBEF9D2}"/>
              </a:ext>
            </a:extLst>
          </p:cNvPr>
          <p:cNvSpPr txBox="1"/>
          <p:nvPr/>
        </p:nvSpPr>
        <p:spPr>
          <a:xfrm>
            <a:off x="6527779" y="1187758"/>
            <a:ext cx="4883238" cy="3218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sz="1200" b="1" dirty="0">
                <a:latin typeface="Helvetica" pitchFamily="2" charset="0"/>
              </a:rPr>
              <a:t>OUTPUT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F7055D-10DA-804C-BE0D-5E959C7471A9}"/>
              </a:ext>
            </a:extLst>
          </p:cNvPr>
          <p:cNvSpPr txBox="1"/>
          <p:nvPr/>
        </p:nvSpPr>
        <p:spPr>
          <a:xfrm>
            <a:off x="470571" y="1461359"/>
            <a:ext cx="5897486" cy="29206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sz="1400" dirty="0">
                <a:latin typeface="Helvetica" pitchFamily="2" charset="0"/>
              </a:rPr>
              <a:t>public class School {   </a:t>
            </a:r>
          </a:p>
          <a:p>
            <a:r>
              <a:rPr lang="en-GB" sz="1400" dirty="0"/>
              <a:t>    public static void main(String </a:t>
            </a:r>
            <a:r>
              <a:rPr lang="en-GB" sz="1400" dirty="0" err="1"/>
              <a:t>args</a:t>
            </a:r>
            <a:r>
              <a:rPr lang="en-GB" sz="1400" dirty="0"/>
              <a:t>[]) {</a:t>
            </a:r>
          </a:p>
          <a:p>
            <a:r>
              <a:rPr lang="en-GB" sz="1400" dirty="0"/>
              <a:t>        </a:t>
            </a:r>
            <a:r>
              <a:rPr lang="en-GB" sz="1400" dirty="0">
                <a:solidFill>
                  <a:schemeClr val="bg1"/>
                </a:solidFill>
              </a:rPr>
              <a:t>Physics </a:t>
            </a:r>
            <a:r>
              <a:rPr lang="en-GB" sz="1400" dirty="0" err="1">
                <a:solidFill>
                  <a:schemeClr val="bg1"/>
                </a:solidFill>
              </a:rPr>
              <a:t>phy</a:t>
            </a:r>
            <a:r>
              <a:rPr lang="en-GB" sz="1400" dirty="0">
                <a:solidFill>
                  <a:schemeClr val="bg1"/>
                </a:solidFill>
              </a:rPr>
              <a:t> = new Physics(10, “Susanne George”);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     Mathematics math = new Mathematics(34, “John Bury”);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     Informatics info = new Informatics(28, “Andrew Gibbons”);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        </a:t>
            </a:r>
            <a:r>
              <a:rPr lang="en-GB" sz="1400" dirty="0" err="1">
                <a:solidFill>
                  <a:schemeClr val="bg1"/>
                </a:solidFill>
              </a:rPr>
              <a:t>phy.schedulePeriod</a:t>
            </a:r>
            <a:r>
              <a:rPr lang="en-GB" sz="1400" dirty="0">
                <a:solidFill>
                  <a:schemeClr val="bg1"/>
                </a:solidFill>
              </a:rPr>
              <a:t>(); 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     </a:t>
            </a:r>
            <a:r>
              <a:rPr lang="en-GB" sz="1400" dirty="0" err="1">
                <a:solidFill>
                  <a:schemeClr val="bg1"/>
                </a:solidFill>
              </a:rPr>
              <a:t>phy.getTeacherName</a:t>
            </a:r>
            <a:r>
              <a:rPr lang="en-GB" sz="1400" dirty="0">
                <a:solidFill>
                  <a:schemeClr val="bg1"/>
                </a:solidFill>
              </a:rPr>
              <a:t>();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     </a:t>
            </a:r>
            <a:r>
              <a:rPr lang="en-GB" sz="1400" dirty="0" err="1">
                <a:solidFill>
                  <a:schemeClr val="bg1"/>
                </a:solidFill>
              </a:rPr>
              <a:t>math.getTeacherName</a:t>
            </a:r>
            <a:r>
              <a:rPr lang="en-GB" sz="1400" dirty="0">
                <a:solidFill>
                  <a:schemeClr val="bg1"/>
                </a:solidFill>
              </a:rPr>
              <a:t>();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     </a:t>
            </a:r>
            <a:r>
              <a:rPr lang="en-GB" sz="1400" dirty="0" err="1">
                <a:solidFill>
                  <a:schemeClr val="bg1"/>
                </a:solidFill>
              </a:rPr>
              <a:t>info.peopleTotal</a:t>
            </a:r>
            <a:r>
              <a:rPr lang="en-GB" sz="1400" dirty="0">
                <a:solidFill>
                  <a:schemeClr val="bg1"/>
                </a:solidFill>
              </a:rPr>
              <a:t>();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     </a:t>
            </a:r>
            <a:r>
              <a:rPr lang="en-GB" sz="1400" dirty="0" err="1">
                <a:solidFill>
                  <a:schemeClr val="bg1"/>
                </a:solidFill>
              </a:rPr>
              <a:t>info.getTeacherName</a:t>
            </a:r>
            <a:r>
              <a:rPr lang="en-GB" sz="1400" dirty="0">
                <a:solidFill>
                  <a:schemeClr val="bg1"/>
                </a:solidFill>
              </a:rPr>
              <a:t>();</a:t>
            </a:r>
          </a:p>
          <a:p>
            <a:r>
              <a:rPr lang="en-GB" sz="1400" dirty="0">
                <a:latin typeface="Helvetica" pitchFamily="2" charset="0"/>
              </a:rPr>
              <a:t>   }  </a:t>
            </a:r>
          </a:p>
          <a:p>
            <a:r>
              <a:rPr lang="en-GB" sz="1400" dirty="0">
                <a:latin typeface="Helvetica" pitchFamily="2" charset="0"/>
              </a:rPr>
              <a:t>}    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0359A5-0A96-7A4C-A3AA-A6779C4F9038}"/>
              </a:ext>
            </a:extLst>
          </p:cNvPr>
          <p:cNvSpPr txBox="1"/>
          <p:nvPr/>
        </p:nvSpPr>
        <p:spPr>
          <a:xfrm>
            <a:off x="470571" y="1184361"/>
            <a:ext cx="5897486" cy="321832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sz="1200" b="1" dirty="0" err="1">
                <a:latin typeface="Helvetica" pitchFamily="2" charset="0"/>
              </a:rPr>
              <a:t>School.java</a:t>
            </a:r>
            <a:r>
              <a:rPr lang="en-GB" sz="1200" b="1" dirty="0">
                <a:latin typeface="Helvetica" pitchFamily="2" charset="0"/>
              </a:rPr>
              <a:t> 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9A008B23-023E-E443-8215-851B9B781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12192000" cy="1068278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Helvetica" pitchFamily="2" charset="0"/>
              </a:rPr>
              <a:t>Let’s check the output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CE80D21-3480-B04B-AE03-8D56BB5EE1B1}"/>
              </a:ext>
            </a:extLst>
          </p:cNvPr>
          <p:cNvSpPr txBox="1"/>
          <p:nvPr/>
        </p:nvSpPr>
        <p:spPr>
          <a:xfrm>
            <a:off x="470571" y="4626455"/>
            <a:ext cx="3428606" cy="276999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sz="1200" b="1" dirty="0" err="1">
                <a:latin typeface="Helvetica" pitchFamily="2" charset="0"/>
              </a:rPr>
              <a:t>Physics.java</a:t>
            </a:r>
            <a:r>
              <a:rPr lang="en-GB" sz="1200" b="1" dirty="0">
                <a:latin typeface="Helvetica" pitchFamily="2" charset="0"/>
              </a:rPr>
              <a:t>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AB8696-1627-4D4A-981F-6010F997D6CE}"/>
              </a:ext>
            </a:extLst>
          </p:cNvPr>
          <p:cNvSpPr txBox="1"/>
          <p:nvPr/>
        </p:nvSpPr>
        <p:spPr>
          <a:xfrm>
            <a:off x="470571" y="4903454"/>
            <a:ext cx="3428606" cy="12455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sz="1200" dirty="0">
                <a:latin typeface="Helvetica" pitchFamily="2" charset="0"/>
              </a:rPr>
              <a:t>….</a:t>
            </a:r>
          </a:p>
          <a:p>
            <a:r>
              <a:rPr lang="en-GB" sz="1200" dirty="0"/>
              <a:t>   public void </a:t>
            </a:r>
            <a:r>
              <a:rPr lang="en-GB" sz="1200" dirty="0" err="1"/>
              <a:t>getTeacherName</a:t>
            </a:r>
            <a:r>
              <a:rPr lang="en-GB" sz="1200" dirty="0"/>
              <a:t>() {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System.out.println</a:t>
            </a:r>
            <a:r>
              <a:rPr lang="en-GB" sz="1200" dirty="0"/>
              <a:t>(“The physics teacher is called”+ </a:t>
            </a:r>
            <a:r>
              <a:rPr lang="en-GB" sz="1200" dirty="0" err="1"/>
              <a:t>teacherName</a:t>
            </a:r>
            <a:r>
              <a:rPr lang="en-GB" sz="1200" dirty="0"/>
              <a:t>);</a:t>
            </a:r>
          </a:p>
          <a:p>
            <a:r>
              <a:rPr lang="en-GB" sz="1200" dirty="0"/>
              <a:t>   }</a:t>
            </a:r>
            <a:endParaRPr lang="en-GB" sz="1200" dirty="0">
              <a:latin typeface="Helvetica" pitchFamily="2" charset="0"/>
            </a:endParaRPr>
          </a:p>
          <a:p>
            <a:r>
              <a:rPr lang="en-GB" sz="1200" dirty="0">
                <a:latin typeface="Helvetica" pitchFamily="2" charset="0"/>
              </a:rPr>
              <a:t>}     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319BF88-084E-8649-A3FE-D775C3B549B5}"/>
              </a:ext>
            </a:extLst>
          </p:cNvPr>
          <p:cNvSpPr txBox="1">
            <a:spLocks/>
          </p:cNvSpPr>
          <p:nvPr/>
        </p:nvSpPr>
        <p:spPr>
          <a:xfrm>
            <a:off x="4680324" y="5109289"/>
            <a:ext cx="7099573" cy="4276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>
                <a:solidFill>
                  <a:schemeClr val="bg1"/>
                </a:solidFill>
                <a:latin typeface="Helvetica" pitchFamily="2" charset="0"/>
              </a:rPr>
              <a:t>teacherName</a:t>
            </a:r>
            <a:r>
              <a:rPr lang="en-US" sz="2800" b="1" dirty="0">
                <a:solidFill>
                  <a:schemeClr val="bg1"/>
                </a:solidFill>
                <a:latin typeface="Helvetica" pitchFamily="2" charset="0"/>
              </a:rPr>
              <a:t> = “Susanne George”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A10E917-A031-0D42-9B71-E4748EFF5D97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3722914" y="2127380"/>
            <a:ext cx="4507197" cy="2981909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AE1BF93-B84B-D343-8DD9-1BB9E0C279F4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2080727" y="5323136"/>
            <a:ext cx="2599597" cy="23399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3B5DC46-3AB7-C449-85F5-8A76B939561D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8230111" y="1996751"/>
            <a:ext cx="2280824" cy="311253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>
            <a:extLst>
              <a:ext uri="{FF2B5EF4-FFF2-40B4-BE49-F238E27FC236}">
                <a16:creationId xmlns:a16="http://schemas.microsoft.com/office/drawing/2014/main" id="{C2B08FD7-7431-D34A-B3C7-D6C9C0AABDF0}"/>
              </a:ext>
            </a:extLst>
          </p:cNvPr>
          <p:cNvSpPr txBox="1">
            <a:spLocks/>
          </p:cNvSpPr>
          <p:nvPr/>
        </p:nvSpPr>
        <p:spPr>
          <a:xfrm>
            <a:off x="5454395" y="5670242"/>
            <a:ext cx="5457757" cy="9246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Helvetica" pitchFamily="2" charset="0"/>
              </a:rPr>
              <a:t>What is the name of our Physics teacher?</a:t>
            </a:r>
          </a:p>
        </p:txBody>
      </p:sp>
    </p:spTree>
    <p:extLst>
      <p:ext uri="{BB962C8B-B14F-4D97-AF65-F5344CB8AC3E}">
        <p14:creationId xmlns:p14="http://schemas.microsoft.com/office/powerpoint/2010/main" val="133509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8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0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6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5" grpId="1" animBg="1"/>
      <p:bldP spid="49" grpId="0" animBg="1"/>
      <p:bldP spid="49" grpId="1" animBg="1"/>
      <p:bldP spid="20" grpId="0" animBg="1"/>
      <p:bldP spid="20" grpId="1" animBg="1"/>
      <p:bldP spid="21" grpId="0" animBg="1"/>
      <p:bldP spid="21" grpId="1" animBg="1"/>
      <p:bldP spid="52" grpId="0"/>
      <p:bldP spid="52" grpId="1"/>
      <p:bldP spid="57" grpId="0" animBg="1"/>
      <p:bldP spid="57" grpId="1" animBg="1"/>
      <p:bldP spid="15" grpId="0" animBg="1"/>
      <p:bldP spid="15" grpId="1" animBg="1"/>
      <p:bldP spid="16" grpId="0" animBg="1"/>
      <p:bldP spid="16" grpId="1" animBg="1"/>
      <p:bldP spid="28" grpId="0" animBg="1"/>
      <p:bldP spid="2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C7960220-2B5B-9844-918C-5815FFBEF9D2}"/>
              </a:ext>
            </a:extLst>
          </p:cNvPr>
          <p:cNvSpPr txBox="1"/>
          <p:nvPr/>
        </p:nvSpPr>
        <p:spPr>
          <a:xfrm>
            <a:off x="6294514" y="1550547"/>
            <a:ext cx="4883238" cy="3218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sz="1200" b="1" dirty="0">
                <a:latin typeface="Helvetica" pitchFamily="2" charset="0"/>
              </a:rPr>
              <a:t>OUTPUT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0A8800-232D-F74C-A50D-E3CA1A5482B0}"/>
              </a:ext>
            </a:extLst>
          </p:cNvPr>
          <p:cNvSpPr txBox="1"/>
          <p:nvPr/>
        </p:nvSpPr>
        <p:spPr>
          <a:xfrm>
            <a:off x="6294514" y="1886219"/>
            <a:ext cx="4883238" cy="2469394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  <a:latin typeface="Helvetica" pitchFamily="2" charset="0"/>
                <a:cs typeface="Didot" panose="02000503000000020003" pitchFamily="2" charset="-79"/>
              </a:rPr>
              <a:t>Morning Class</a:t>
            </a:r>
          </a:p>
          <a:p>
            <a:r>
              <a:rPr lang="en-GB" sz="1600" dirty="0">
                <a:solidFill>
                  <a:schemeClr val="tx1"/>
                </a:solidFill>
                <a:latin typeface="Helvetica" pitchFamily="2" charset="0"/>
                <a:cs typeface="Didot" panose="02000503000000020003" pitchFamily="2" charset="-79"/>
              </a:rPr>
              <a:t>The physics teacher is called Susanne George</a:t>
            </a:r>
          </a:p>
          <a:p>
            <a:r>
              <a:rPr lang="en-GB" sz="1600" dirty="0">
                <a:solidFill>
                  <a:schemeClr val="tx1"/>
                </a:solidFill>
                <a:latin typeface="Helvetica" pitchFamily="2" charset="0"/>
                <a:cs typeface="Didot" panose="02000503000000020003" pitchFamily="2" charset="-79"/>
              </a:rPr>
              <a:t>The mathematics teacher is called John Bury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78E41A-066E-454A-8287-CDEE35A1E613}"/>
              </a:ext>
            </a:extLst>
          </p:cNvPr>
          <p:cNvSpPr txBox="1"/>
          <p:nvPr/>
        </p:nvSpPr>
        <p:spPr>
          <a:xfrm>
            <a:off x="237306" y="4979013"/>
            <a:ext cx="3428606" cy="274319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sz="1200" b="1" dirty="0" err="1">
                <a:latin typeface="Helvetica" pitchFamily="2" charset="0"/>
              </a:rPr>
              <a:t>Mathematics.java</a:t>
            </a:r>
            <a:r>
              <a:rPr lang="en-GB" sz="1200" b="1" dirty="0">
                <a:latin typeface="Helvetica" pitchFamily="2" charset="0"/>
              </a:rPr>
              <a:t>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F8DF33-2CDD-3B48-94C7-46517BEECD82}"/>
              </a:ext>
            </a:extLst>
          </p:cNvPr>
          <p:cNvSpPr txBox="1"/>
          <p:nvPr/>
        </p:nvSpPr>
        <p:spPr>
          <a:xfrm>
            <a:off x="237306" y="5255964"/>
            <a:ext cx="3428606" cy="12401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sz="1200" dirty="0"/>
              <a:t>….</a:t>
            </a:r>
          </a:p>
          <a:p>
            <a:r>
              <a:rPr lang="en-GB" sz="1200" dirty="0"/>
              <a:t>     public void </a:t>
            </a:r>
            <a:r>
              <a:rPr lang="en-GB" sz="1200" dirty="0" err="1"/>
              <a:t>getTeacherName</a:t>
            </a:r>
            <a:r>
              <a:rPr lang="en-GB" sz="1200" dirty="0"/>
              <a:t>() {</a:t>
            </a:r>
          </a:p>
          <a:p>
            <a:r>
              <a:rPr lang="en-GB" sz="1200" dirty="0"/>
              <a:t>         </a:t>
            </a:r>
            <a:r>
              <a:rPr lang="en-GB" sz="1200" dirty="0" err="1"/>
              <a:t>System.out.println</a:t>
            </a:r>
            <a:r>
              <a:rPr lang="en-GB" sz="1200" dirty="0"/>
              <a:t>(“The mathematics teacher is called ”+ </a:t>
            </a:r>
            <a:r>
              <a:rPr lang="en-GB" sz="1200" dirty="0" err="1"/>
              <a:t>teacherName</a:t>
            </a:r>
            <a:r>
              <a:rPr lang="en-GB" sz="1200" dirty="0"/>
              <a:t>);</a:t>
            </a:r>
          </a:p>
          <a:p>
            <a:r>
              <a:rPr lang="en-GB" sz="1200" dirty="0"/>
              <a:t>    }</a:t>
            </a:r>
          </a:p>
          <a:p>
            <a:r>
              <a:rPr lang="en-GB" sz="1200" dirty="0">
                <a:latin typeface="Helvetica" pitchFamily="2" charset="0"/>
              </a:rPr>
              <a:t>….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F7055D-10DA-804C-BE0D-5E959C7471A9}"/>
              </a:ext>
            </a:extLst>
          </p:cNvPr>
          <p:cNvSpPr txBox="1"/>
          <p:nvPr/>
        </p:nvSpPr>
        <p:spPr>
          <a:xfrm>
            <a:off x="237306" y="1827546"/>
            <a:ext cx="5897486" cy="28868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sz="1400" dirty="0">
                <a:latin typeface="Helvetica" pitchFamily="2" charset="0"/>
              </a:rPr>
              <a:t>public class School {   </a:t>
            </a:r>
          </a:p>
          <a:p>
            <a:r>
              <a:rPr lang="en-GB" sz="1400" dirty="0"/>
              <a:t>    public static void main(String </a:t>
            </a:r>
            <a:r>
              <a:rPr lang="en-GB" sz="1400" dirty="0" err="1"/>
              <a:t>args</a:t>
            </a:r>
            <a:r>
              <a:rPr lang="en-GB" sz="1400" dirty="0"/>
              <a:t>[]) {</a:t>
            </a:r>
          </a:p>
          <a:p>
            <a:r>
              <a:rPr lang="en-GB" sz="1400" dirty="0"/>
              <a:t>        </a:t>
            </a:r>
            <a:r>
              <a:rPr lang="en-GB" sz="1400" dirty="0">
                <a:solidFill>
                  <a:schemeClr val="bg1"/>
                </a:solidFill>
              </a:rPr>
              <a:t>Physics </a:t>
            </a:r>
            <a:r>
              <a:rPr lang="en-GB" sz="1400" dirty="0" err="1">
                <a:solidFill>
                  <a:schemeClr val="bg1"/>
                </a:solidFill>
              </a:rPr>
              <a:t>phy</a:t>
            </a:r>
            <a:r>
              <a:rPr lang="en-GB" sz="1400" dirty="0">
                <a:solidFill>
                  <a:schemeClr val="bg1"/>
                </a:solidFill>
              </a:rPr>
              <a:t> = new Physics(10, “Susanne George”);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     Mathematics math = new Mathematics(34, “John Bury”);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     Informatics info = new Informatics(28, “Andrew Gibbons”);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        </a:t>
            </a:r>
            <a:r>
              <a:rPr lang="en-GB" sz="1400" dirty="0" err="1">
                <a:solidFill>
                  <a:schemeClr val="bg1"/>
                </a:solidFill>
              </a:rPr>
              <a:t>phy.schedulePeriod</a:t>
            </a:r>
            <a:r>
              <a:rPr lang="en-GB" sz="1400" dirty="0">
                <a:solidFill>
                  <a:schemeClr val="bg1"/>
                </a:solidFill>
              </a:rPr>
              <a:t>(); 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     </a:t>
            </a:r>
            <a:r>
              <a:rPr lang="en-GB" sz="1400" dirty="0" err="1">
                <a:solidFill>
                  <a:schemeClr val="bg1"/>
                </a:solidFill>
              </a:rPr>
              <a:t>phy.getTeacherName</a:t>
            </a:r>
            <a:r>
              <a:rPr lang="en-GB" sz="1400" dirty="0">
                <a:solidFill>
                  <a:schemeClr val="bg1"/>
                </a:solidFill>
              </a:rPr>
              <a:t>();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     </a:t>
            </a:r>
            <a:r>
              <a:rPr lang="en-GB" sz="1400" dirty="0" err="1">
                <a:solidFill>
                  <a:schemeClr val="bg1"/>
                </a:solidFill>
              </a:rPr>
              <a:t>math.getTeacherName</a:t>
            </a:r>
            <a:r>
              <a:rPr lang="en-GB" sz="1400" dirty="0">
                <a:solidFill>
                  <a:schemeClr val="bg1"/>
                </a:solidFill>
              </a:rPr>
              <a:t>();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     </a:t>
            </a:r>
            <a:r>
              <a:rPr lang="en-GB" sz="1400" dirty="0" err="1">
                <a:solidFill>
                  <a:schemeClr val="bg1"/>
                </a:solidFill>
              </a:rPr>
              <a:t>info.peopleTotal</a:t>
            </a:r>
            <a:r>
              <a:rPr lang="en-GB" sz="1400" dirty="0">
                <a:solidFill>
                  <a:schemeClr val="bg1"/>
                </a:solidFill>
              </a:rPr>
              <a:t>();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     </a:t>
            </a:r>
            <a:r>
              <a:rPr lang="en-GB" sz="1400" dirty="0" err="1">
                <a:solidFill>
                  <a:schemeClr val="bg1"/>
                </a:solidFill>
              </a:rPr>
              <a:t>info.getTeacherName</a:t>
            </a:r>
            <a:r>
              <a:rPr lang="en-GB" sz="1400" dirty="0">
                <a:solidFill>
                  <a:schemeClr val="bg1"/>
                </a:solidFill>
              </a:rPr>
              <a:t>();</a:t>
            </a:r>
          </a:p>
          <a:p>
            <a:r>
              <a:rPr lang="en-GB" sz="1400" dirty="0">
                <a:latin typeface="Helvetica" pitchFamily="2" charset="0"/>
              </a:rPr>
              <a:t>   }  </a:t>
            </a:r>
          </a:p>
          <a:p>
            <a:r>
              <a:rPr lang="en-GB" sz="1400" dirty="0">
                <a:latin typeface="Helvetica" pitchFamily="2" charset="0"/>
              </a:rPr>
              <a:t>}    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0359A5-0A96-7A4C-A3AA-A6779C4F9038}"/>
              </a:ext>
            </a:extLst>
          </p:cNvPr>
          <p:cNvSpPr txBox="1"/>
          <p:nvPr/>
        </p:nvSpPr>
        <p:spPr>
          <a:xfrm>
            <a:off x="237306" y="1550547"/>
            <a:ext cx="5897486" cy="321832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sz="1200" b="1" dirty="0" err="1">
                <a:latin typeface="Helvetica" pitchFamily="2" charset="0"/>
              </a:rPr>
              <a:t>School.java</a:t>
            </a:r>
            <a:r>
              <a:rPr lang="en-GB" sz="1200" b="1" dirty="0">
                <a:latin typeface="Helvetica" pitchFamily="2" charset="0"/>
              </a:rPr>
              <a:t> </a:t>
            </a:r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B9EA1DA-339E-7946-BE80-6C7EBB5A0103}"/>
              </a:ext>
            </a:extLst>
          </p:cNvPr>
          <p:cNvSpPr txBox="1">
            <a:spLocks/>
          </p:cNvSpPr>
          <p:nvPr/>
        </p:nvSpPr>
        <p:spPr>
          <a:xfrm>
            <a:off x="4756346" y="5110164"/>
            <a:ext cx="5725917" cy="5606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>
                <a:solidFill>
                  <a:schemeClr val="bg1"/>
                </a:solidFill>
                <a:latin typeface="Helvetica" pitchFamily="2" charset="0"/>
              </a:rPr>
              <a:t>teacherName</a:t>
            </a:r>
            <a:r>
              <a:rPr lang="en-US" sz="2800" b="1" dirty="0">
                <a:solidFill>
                  <a:schemeClr val="bg1"/>
                </a:solidFill>
                <a:latin typeface="Helvetica" pitchFamily="2" charset="0"/>
              </a:rPr>
              <a:t> = “John Bury” 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E70F5E7-6F1F-A24A-961E-7C62FACA96DF}"/>
              </a:ext>
            </a:extLst>
          </p:cNvPr>
          <p:cNvCxnSpPr>
            <a:cxnSpLocks/>
            <a:stCxn id="61" idx="0"/>
          </p:cNvCxnSpPr>
          <p:nvPr/>
        </p:nvCxnSpPr>
        <p:spPr>
          <a:xfrm flipH="1" flipV="1">
            <a:off x="4190699" y="2738438"/>
            <a:ext cx="3428606" cy="2371726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D01B09-2650-5C46-96A5-4AA64CA71921}"/>
              </a:ext>
            </a:extLst>
          </p:cNvPr>
          <p:cNvCxnSpPr>
            <a:cxnSpLocks/>
            <a:stCxn id="61" idx="1"/>
          </p:cNvCxnSpPr>
          <p:nvPr/>
        </p:nvCxnSpPr>
        <p:spPr>
          <a:xfrm flipH="1">
            <a:off x="1990725" y="5390492"/>
            <a:ext cx="2765621" cy="54491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D9DA63A-A968-C847-9276-C65205921F2F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7619305" y="2640770"/>
            <a:ext cx="2320033" cy="246939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>
            <a:extLst>
              <a:ext uri="{FF2B5EF4-FFF2-40B4-BE49-F238E27FC236}">
                <a16:creationId xmlns:a16="http://schemas.microsoft.com/office/drawing/2014/main" id="{84D0D35A-D772-3044-95B2-1ACB1D6951A9}"/>
              </a:ext>
            </a:extLst>
          </p:cNvPr>
          <p:cNvSpPr txBox="1">
            <a:spLocks/>
          </p:cNvSpPr>
          <p:nvPr/>
        </p:nvSpPr>
        <p:spPr>
          <a:xfrm>
            <a:off x="4824124" y="5817373"/>
            <a:ext cx="5630956" cy="8869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Helvetica" pitchFamily="2" charset="0"/>
              </a:rPr>
              <a:t>What is the name of our Mathematics teacher?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37FAE1B-CB11-4F93-A16F-60C94A6A3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12192000" cy="1068278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Helvetica" pitchFamily="2" charset="0"/>
              </a:rPr>
              <a:t>Let’s check the output, again</a:t>
            </a:r>
          </a:p>
        </p:txBody>
      </p:sp>
    </p:spTree>
    <p:extLst>
      <p:ext uri="{BB962C8B-B14F-4D97-AF65-F5344CB8AC3E}">
        <p14:creationId xmlns:p14="http://schemas.microsoft.com/office/powerpoint/2010/main" val="388730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7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3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5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9" grpId="1" animBg="1"/>
      <p:bldP spid="26" grpId="0" animBg="1"/>
      <p:bldP spid="26" grpId="1" animBg="1"/>
      <p:bldP spid="15" grpId="0" animBg="1"/>
      <p:bldP spid="15" grpId="1" animBg="1"/>
      <p:bldP spid="16" grpId="0" animBg="1"/>
      <p:bldP spid="16" grpId="1" animBg="1"/>
      <p:bldP spid="20" grpId="0" animBg="1"/>
      <p:bldP spid="20" grpId="1" animBg="1"/>
      <p:bldP spid="21" grpId="0" animBg="1"/>
      <p:bldP spid="21" grpId="1" animBg="1"/>
      <p:bldP spid="61" grpId="0" animBg="1"/>
      <p:bldP spid="61" grpId="1" animBg="1"/>
      <p:bldP spid="29" grpId="0" animBg="1"/>
      <p:bldP spid="29" grpId="1" animBg="1"/>
      <p:bldP spid="17" grpId="0"/>
      <p:bldP spid="1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00A8800-232D-F74C-A50D-E3CA1A5482B0}"/>
              </a:ext>
            </a:extLst>
          </p:cNvPr>
          <p:cNvSpPr txBox="1"/>
          <p:nvPr/>
        </p:nvSpPr>
        <p:spPr>
          <a:xfrm>
            <a:off x="6294514" y="1886219"/>
            <a:ext cx="4883238" cy="2469394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  <a:latin typeface="Helvetica" pitchFamily="2" charset="0"/>
                <a:cs typeface="Didot" panose="02000503000000020003" pitchFamily="2" charset="-79"/>
              </a:rPr>
              <a:t>Morning Class</a:t>
            </a:r>
          </a:p>
          <a:p>
            <a:r>
              <a:rPr lang="en-GB" sz="1600" dirty="0">
                <a:solidFill>
                  <a:schemeClr val="tx1"/>
                </a:solidFill>
                <a:latin typeface="Helvetica" pitchFamily="2" charset="0"/>
                <a:cs typeface="Didot" panose="02000503000000020003" pitchFamily="2" charset="-79"/>
              </a:rPr>
              <a:t>The physics teacher is called Susanne George</a:t>
            </a:r>
          </a:p>
          <a:p>
            <a:r>
              <a:rPr lang="en-GB" sz="1600" dirty="0">
                <a:solidFill>
                  <a:schemeClr val="tx1"/>
                </a:solidFill>
                <a:latin typeface="Helvetica" pitchFamily="2" charset="0"/>
                <a:cs typeface="Didot" panose="02000503000000020003" pitchFamily="2" charset="-79"/>
              </a:rPr>
              <a:t>The mathematics teacher is called John Bury</a:t>
            </a:r>
          </a:p>
          <a:p>
            <a:r>
              <a:rPr lang="en-GB" sz="1600" dirty="0">
                <a:solidFill>
                  <a:schemeClr val="tx1"/>
                </a:solidFill>
                <a:latin typeface="Helvetica" pitchFamily="2" charset="0"/>
              </a:rPr>
              <a:t>The number of people attending is 28</a:t>
            </a:r>
          </a:p>
          <a:p>
            <a:r>
              <a:rPr lang="en-GB" sz="1600" dirty="0">
                <a:solidFill>
                  <a:schemeClr val="tx1"/>
                </a:solidFill>
                <a:latin typeface="Helvetica" pitchFamily="2" charset="0"/>
              </a:rPr>
              <a:t>The informatics teacher is called Andrew Gibbons</a:t>
            </a:r>
            <a:endParaRPr lang="en-GB" sz="1600" dirty="0">
              <a:solidFill>
                <a:schemeClr val="tx1"/>
              </a:solidFill>
              <a:latin typeface="Helvetica" pitchFamily="2" charset="0"/>
              <a:cs typeface="Didot" panose="02000503000000020003" pitchFamily="2" charset="-79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C93552-6DF5-AF40-BD52-A6E594BB0B91}"/>
              </a:ext>
            </a:extLst>
          </p:cNvPr>
          <p:cNvSpPr txBox="1"/>
          <p:nvPr/>
        </p:nvSpPr>
        <p:spPr>
          <a:xfrm>
            <a:off x="237306" y="4461969"/>
            <a:ext cx="3424830" cy="276998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sz="1200" b="1" dirty="0" err="1">
                <a:latin typeface="Helvetica" pitchFamily="2" charset="0"/>
              </a:rPr>
              <a:t>Informatics.java</a:t>
            </a:r>
            <a:r>
              <a:rPr lang="en-GB" sz="1200" b="1" dirty="0">
                <a:latin typeface="Helvetica" pitchFamily="2" charset="0"/>
              </a:rPr>
              <a:t>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E58169-9D9C-A942-B6BB-7B3DDD9EF5C3}"/>
              </a:ext>
            </a:extLst>
          </p:cNvPr>
          <p:cNvSpPr txBox="1"/>
          <p:nvPr/>
        </p:nvSpPr>
        <p:spPr>
          <a:xfrm>
            <a:off x="237306" y="4738967"/>
            <a:ext cx="3424830" cy="21190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sz="1200" dirty="0"/>
              <a:t>….</a:t>
            </a:r>
          </a:p>
          <a:p>
            <a:r>
              <a:rPr lang="en-GB" sz="1200" dirty="0"/>
              <a:t>     public void </a:t>
            </a:r>
            <a:r>
              <a:rPr lang="en-GB" sz="1200" dirty="0" err="1"/>
              <a:t>peopleTotal</a:t>
            </a:r>
            <a:r>
              <a:rPr lang="en-GB" sz="1200" dirty="0"/>
              <a:t>() {</a:t>
            </a:r>
          </a:p>
          <a:p>
            <a:r>
              <a:rPr lang="en-GB" sz="1200" dirty="0"/>
              <a:t>         </a:t>
            </a:r>
            <a:r>
              <a:rPr lang="en-GB" sz="1200" dirty="0" err="1"/>
              <a:t>System.out.println</a:t>
            </a:r>
            <a:r>
              <a:rPr lang="en-GB" sz="1200" dirty="0"/>
              <a:t>(“The number of people attending is ”+ </a:t>
            </a:r>
            <a:r>
              <a:rPr lang="en-GB" sz="1200" dirty="0" err="1"/>
              <a:t>peopleAttend</a:t>
            </a:r>
            <a:r>
              <a:rPr lang="en-GB" sz="1200" dirty="0"/>
              <a:t>);</a:t>
            </a:r>
          </a:p>
          <a:p>
            <a:r>
              <a:rPr lang="en-GB" sz="1200" dirty="0"/>
              <a:t>    }</a:t>
            </a:r>
          </a:p>
          <a:p>
            <a:endParaRPr lang="en-GB" sz="1200" dirty="0">
              <a:latin typeface="Helvetica" pitchFamily="2" charset="0"/>
            </a:endParaRPr>
          </a:p>
          <a:p>
            <a:r>
              <a:rPr lang="en-GB" sz="1200" dirty="0"/>
              <a:t>    public void </a:t>
            </a:r>
            <a:r>
              <a:rPr lang="en-GB" sz="1200" dirty="0" err="1"/>
              <a:t>getTeacherName</a:t>
            </a:r>
            <a:r>
              <a:rPr lang="en-GB" sz="1200" dirty="0"/>
              <a:t>() {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System.out.println</a:t>
            </a:r>
            <a:r>
              <a:rPr lang="en-GB" sz="1200" dirty="0"/>
              <a:t>(“The informatics teacher is called ”+ </a:t>
            </a:r>
            <a:r>
              <a:rPr lang="en-GB" sz="1200" dirty="0" err="1"/>
              <a:t>teacherName</a:t>
            </a:r>
            <a:r>
              <a:rPr lang="en-GB" sz="1200" dirty="0"/>
              <a:t>);</a:t>
            </a:r>
          </a:p>
          <a:p>
            <a:r>
              <a:rPr lang="en-GB" sz="1200" dirty="0"/>
              <a:t>    }</a:t>
            </a:r>
            <a:endParaRPr lang="en-GB" sz="1200" dirty="0">
              <a:latin typeface="Helvetica" pitchFamily="2" charset="0"/>
            </a:endParaRPr>
          </a:p>
          <a:p>
            <a:r>
              <a:rPr lang="en-GB" sz="1200" dirty="0">
                <a:latin typeface="Helvetica" pitchFamily="2" charset="0"/>
              </a:rPr>
              <a:t>}     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7960220-2B5B-9844-918C-5815FFBEF9D2}"/>
              </a:ext>
            </a:extLst>
          </p:cNvPr>
          <p:cNvSpPr txBox="1"/>
          <p:nvPr/>
        </p:nvSpPr>
        <p:spPr>
          <a:xfrm>
            <a:off x="6294514" y="1550547"/>
            <a:ext cx="4883238" cy="3218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sz="1200" b="1" dirty="0">
                <a:latin typeface="Helvetica" pitchFamily="2" charset="0"/>
              </a:rPr>
              <a:t>OUTPUT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F7055D-10DA-804C-BE0D-5E959C7471A9}"/>
              </a:ext>
            </a:extLst>
          </p:cNvPr>
          <p:cNvSpPr txBox="1"/>
          <p:nvPr/>
        </p:nvSpPr>
        <p:spPr>
          <a:xfrm>
            <a:off x="237306" y="1497222"/>
            <a:ext cx="5897486" cy="28912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sz="1400" dirty="0">
                <a:latin typeface="Helvetica" pitchFamily="2" charset="0"/>
              </a:rPr>
              <a:t>public class School {   </a:t>
            </a:r>
          </a:p>
          <a:p>
            <a:r>
              <a:rPr lang="en-GB" sz="1400" dirty="0"/>
              <a:t>    public static void main(String </a:t>
            </a:r>
            <a:r>
              <a:rPr lang="en-GB" sz="1400" dirty="0" err="1"/>
              <a:t>args</a:t>
            </a:r>
            <a:r>
              <a:rPr lang="en-GB" sz="1400" dirty="0"/>
              <a:t>[]) {</a:t>
            </a:r>
          </a:p>
          <a:p>
            <a:r>
              <a:rPr lang="en-GB" sz="1400" dirty="0"/>
              <a:t>        </a:t>
            </a:r>
            <a:r>
              <a:rPr lang="en-GB" sz="1400" dirty="0">
                <a:solidFill>
                  <a:schemeClr val="bg1"/>
                </a:solidFill>
              </a:rPr>
              <a:t>Physics </a:t>
            </a:r>
            <a:r>
              <a:rPr lang="en-GB" sz="1400" dirty="0" err="1">
                <a:solidFill>
                  <a:schemeClr val="bg1"/>
                </a:solidFill>
              </a:rPr>
              <a:t>phy</a:t>
            </a:r>
            <a:r>
              <a:rPr lang="en-GB" sz="1400" dirty="0">
                <a:solidFill>
                  <a:schemeClr val="bg1"/>
                </a:solidFill>
              </a:rPr>
              <a:t> = new Physics(10, “Susanne George”);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     Mathematics math = new Mathematics(34, “John Bury”);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     Informatics info = new Informatics(28, “Andrew Gibbons”);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        </a:t>
            </a:r>
            <a:r>
              <a:rPr lang="en-GB" sz="1400" dirty="0" err="1">
                <a:solidFill>
                  <a:schemeClr val="bg1"/>
                </a:solidFill>
              </a:rPr>
              <a:t>phy.schedulePeriod</a:t>
            </a:r>
            <a:r>
              <a:rPr lang="en-GB" sz="1400" dirty="0">
                <a:solidFill>
                  <a:schemeClr val="bg1"/>
                </a:solidFill>
              </a:rPr>
              <a:t>(); 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     </a:t>
            </a:r>
            <a:r>
              <a:rPr lang="en-GB" sz="1400" dirty="0" err="1">
                <a:solidFill>
                  <a:schemeClr val="bg1"/>
                </a:solidFill>
              </a:rPr>
              <a:t>phy.getTeacherName</a:t>
            </a:r>
            <a:r>
              <a:rPr lang="en-GB" sz="1400" dirty="0">
                <a:solidFill>
                  <a:schemeClr val="bg1"/>
                </a:solidFill>
              </a:rPr>
              <a:t>();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     </a:t>
            </a:r>
            <a:r>
              <a:rPr lang="en-GB" sz="1400" dirty="0" err="1">
                <a:solidFill>
                  <a:schemeClr val="bg1"/>
                </a:solidFill>
              </a:rPr>
              <a:t>math.getTeacherName</a:t>
            </a:r>
            <a:r>
              <a:rPr lang="en-GB" sz="1400" dirty="0">
                <a:solidFill>
                  <a:schemeClr val="bg1"/>
                </a:solidFill>
              </a:rPr>
              <a:t>();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     </a:t>
            </a:r>
            <a:r>
              <a:rPr lang="en-GB" sz="1400" dirty="0" err="1">
                <a:solidFill>
                  <a:schemeClr val="bg1"/>
                </a:solidFill>
              </a:rPr>
              <a:t>info.peopleTotal</a:t>
            </a:r>
            <a:r>
              <a:rPr lang="en-GB" sz="1400" dirty="0">
                <a:solidFill>
                  <a:schemeClr val="bg1"/>
                </a:solidFill>
              </a:rPr>
              <a:t>();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     </a:t>
            </a:r>
            <a:r>
              <a:rPr lang="en-GB" sz="1400" dirty="0" err="1">
                <a:solidFill>
                  <a:schemeClr val="bg1"/>
                </a:solidFill>
              </a:rPr>
              <a:t>info.getTeacherName</a:t>
            </a:r>
            <a:r>
              <a:rPr lang="en-GB" sz="1400" dirty="0">
                <a:solidFill>
                  <a:schemeClr val="bg1"/>
                </a:solidFill>
              </a:rPr>
              <a:t>();</a:t>
            </a:r>
          </a:p>
          <a:p>
            <a:r>
              <a:rPr lang="en-GB" sz="1400" dirty="0">
                <a:latin typeface="Helvetica" pitchFamily="2" charset="0"/>
              </a:rPr>
              <a:t>   }  </a:t>
            </a:r>
          </a:p>
          <a:p>
            <a:r>
              <a:rPr lang="en-GB" sz="1400" dirty="0">
                <a:latin typeface="Helvetica" pitchFamily="2" charset="0"/>
              </a:rPr>
              <a:t>}    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0359A5-0A96-7A4C-A3AA-A6779C4F9038}"/>
              </a:ext>
            </a:extLst>
          </p:cNvPr>
          <p:cNvSpPr txBox="1"/>
          <p:nvPr/>
        </p:nvSpPr>
        <p:spPr>
          <a:xfrm>
            <a:off x="237306" y="1220223"/>
            <a:ext cx="5897486" cy="277000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sz="1200" b="1" dirty="0" err="1">
                <a:latin typeface="Helvetica" pitchFamily="2" charset="0"/>
              </a:rPr>
              <a:t>School.java</a:t>
            </a:r>
            <a:r>
              <a:rPr lang="en-GB" sz="1200" b="1" dirty="0">
                <a:latin typeface="Helvetica" pitchFamily="2" charset="0"/>
              </a:rPr>
              <a:t> </a:t>
            </a:r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B9EA1DA-339E-7946-BE80-6C7EBB5A0103}"/>
              </a:ext>
            </a:extLst>
          </p:cNvPr>
          <p:cNvSpPr txBox="1">
            <a:spLocks/>
          </p:cNvSpPr>
          <p:nvPr/>
        </p:nvSpPr>
        <p:spPr>
          <a:xfrm>
            <a:off x="4756346" y="5243126"/>
            <a:ext cx="5022136" cy="5030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>
                <a:solidFill>
                  <a:schemeClr val="bg1"/>
                </a:solidFill>
                <a:latin typeface="Helvetica" pitchFamily="2" charset="0"/>
              </a:rPr>
              <a:t>peopleAttend</a:t>
            </a:r>
            <a:r>
              <a:rPr lang="en-US" sz="2800" b="1" dirty="0">
                <a:solidFill>
                  <a:schemeClr val="bg1"/>
                </a:solidFill>
                <a:latin typeface="Helvetica" pitchFamily="2" charset="0"/>
              </a:rPr>
              <a:t> = 28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E70F5E7-6F1F-A24A-961E-7C62FACA96DF}"/>
              </a:ext>
            </a:extLst>
          </p:cNvPr>
          <p:cNvCxnSpPr>
            <a:cxnSpLocks/>
            <a:stCxn id="61" idx="0"/>
          </p:cNvCxnSpPr>
          <p:nvPr/>
        </p:nvCxnSpPr>
        <p:spPr>
          <a:xfrm flipH="1" flipV="1">
            <a:off x="3290888" y="2590385"/>
            <a:ext cx="3976526" cy="2652741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D01B09-2650-5C46-96A5-4AA64CA71921}"/>
              </a:ext>
            </a:extLst>
          </p:cNvPr>
          <p:cNvCxnSpPr>
            <a:cxnSpLocks/>
            <a:stCxn id="61" idx="1"/>
          </p:cNvCxnSpPr>
          <p:nvPr/>
        </p:nvCxnSpPr>
        <p:spPr>
          <a:xfrm flipH="1" flipV="1">
            <a:off x="2120462" y="5456973"/>
            <a:ext cx="2635884" cy="376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D9DA63A-A968-C847-9276-C65205921F2F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7267414" y="2909888"/>
            <a:ext cx="2281399" cy="233323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5626041C-CDDB-D948-B03F-57FC48D77F72}"/>
              </a:ext>
            </a:extLst>
          </p:cNvPr>
          <p:cNvSpPr txBox="1">
            <a:spLocks/>
          </p:cNvSpPr>
          <p:nvPr/>
        </p:nvSpPr>
        <p:spPr>
          <a:xfrm>
            <a:off x="4814153" y="5975465"/>
            <a:ext cx="6253278" cy="5030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>
                <a:solidFill>
                  <a:schemeClr val="bg1"/>
                </a:solidFill>
                <a:latin typeface="Helvetica" pitchFamily="2" charset="0"/>
              </a:rPr>
              <a:t>teacherName</a:t>
            </a:r>
            <a:r>
              <a:rPr lang="en-US" sz="2800" b="1" dirty="0">
                <a:solidFill>
                  <a:schemeClr val="bg1"/>
                </a:solidFill>
                <a:latin typeface="Helvetica" pitchFamily="2" charset="0"/>
              </a:rPr>
              <a:t> = “Andrew Gibbons”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D238A78-CE08-DB40-BABA-23C1B52B6714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1860331" y="6226972"/>
            <a:ext cx="2953822" cy="1028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8F3159-A765-2A41-B94A-A5998A16B3B7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4067175" y="2604718"/>
            <a:ext cx="3873617" cy="3370747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865456-D384-BF49-9D47-561E80629582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7940792" y="3152775"/>
            <a:ext cx="2493846" cy="282269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>
            <a:extLst>
              <a:ext uri="{FF2B5EF4-FFF2-40B4-BE49-F238E27FC236}">
                <a16:creationId xmlns:a16="http://schemas.microsoft.com/office/drawing/2014/main" id="{BB145907-42E1-854C-9423-7DEA49FE3111}"/>
              </a:ext>
            </a:extLst>
          </p:cNvPr>
          <p:cNvSpPr txBox="1">
            <a:spLocks/>
          </p:cNvSpPr>
          <p:nvPr/>
        </p:nvSpPr>
        <p:spPr>
          <a:xfrm>
            <a:off x="4685510" y="5841802"/>
            <a:ext cx="6381977" cy="8937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Helvetica" pitchFamily="2" charset="0"/>
              </a:rPr>
              <a:t>What is the name of our Informatics teacher?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B4FE1217-FDA6-8F4B-A765-ABA02F15DB83}"/>
              </a:ext>
            </a:extLst>
          </p:cNvPr>
          <p:cNvSpPr txBox="1">
            <a:spLocks/>
          </p:cNvSpPr>
          <p:nvPr/>
        </p:nvSpPr>
        <p:spPr>
          <a:xfrm>
            <a:off x="4685510" y="4649363"/>
            <a:ext cx="6510564" cy="8989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Helvetica" pitchFamily="2" charset="0"/>
              </a:rPr>
              <a:t>How many people attend the Informatics class?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DFADA06-2361-49A9-90E0-63A51ECE65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12192000" cy="1068278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Helvetica" pitchFamily="2" charset="0"/>
              </a:rPr>
              <a:t>Let’s check another one</a:t>
            </a:r>
          </a:p>
        </p:txBody>
      </p:sp>
    </p:spTree>
    <p:extLst>
      <p:ext uri="{BB962C8B-B14F-4D97-AF65-F5344CB8AC3E}">
        <p14:creationId xmlns:p14="http://schemas.microsoft.com/office/powerpoint/2010/main" val="237860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2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3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8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3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4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0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6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2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8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4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0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6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2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8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4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13" grpId="0" animBg="1"/>
      <p:bldP spid="13" grpId="1" animBg="1"/>
      <p:bldP spid="14" grpId="0" animBg="1"/>
      <p:bldP spid="14" grpId="1" animBg="1"/>
      <p:bldP spid="49" grpId="0" animBg="1"/>
      <p:bldP spid="49" grpId="1" animBg="1"/>
      <p:bldP spid="20" grpId="0" animBg="1"/>
      <p:bldP spid="20" grpId="1" animBg="1"/>
      <p:bldP spid="21" grpId="0" animBg="1"/>
      <p:bldP spid="21" grpId="1" animBg="1"/>
      <p:bldP spid="61" grpId="0" animBg="1"/>
      <p:bldP spid="61" grpId="1" animBg="1"/>
      <p:bldP spid="17" grpId="0" animBg="1"/>
      <p:bldP spid="17" grpId="1" animBg="1"/>
      <p:bldP spid="29" grpId="0" animBg="1"/>
      <p:bldP spid="29" grpId="1" animBg="1"/>
      <p:bldP spid="29" grpId="2" animBg="1"/>
      <p:bldP spid="30" grpId="0" animBg="1"/>
      <p:bldP spid="30" grpId="1" animBg="1"/>
      <p:bldP spid="30" grpId="2" animBg="1"/>
      <p:bldP spid="23" grpId="0"/>
      <p:bldP spid="2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1">
            <a:extLst>
              <a:ext uri="{FF2B5EF4-FFF2-40B4-BE49-F238E27FC236}">
                <a16:creationId xmlns:a16="http://schemas.microsoft.com/office/drawing/2014/main" id="{9A008B23-023E-E443-8215-851B9B781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9452" y="145391"/>
            <a:ext cx="9144000" cy="925258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Helvetica" pitchFamily="2" charset="0"/>
              </a:rPr>
              <a:t>Voila!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CBD869E-AD5A-0743-9F1A-0716812DDF04}"/>
              </a:ext>
            </a:extLst>
          </p:cNvPr>
          <p:cNvSpPr txBox="1">
            <a:spLocks/>
          </p:cNvSpPr>
          <p:nvPr/>
        </p:nvSpPr>
        <p:spPr>
          <a:xfrm>
            <a:off x="1548279" y="2426136"/>
            <a:ext cx="9144000" cy="13744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Helvetica" pitchFamily="2" charset="0"/>
              </a:rPr>
              <a:t>We know how to use multiple objects</a:t>
            </a:r>
          </a:p>
        </p:txBody>
      </p:sp>
      <p:sp>
        <p:nvSpPr>
          <p:cNvPr id="2" name="Lightning Bolt 1">
            <a:extLst>
              <a:ext uri="{FF2B5EF4-FFF2-40B4-BE49-F238E27FC236}">
                <a16:creationId xmlns:a16="http://schemas.microsoft.com/office/drawing/2014/main" id="{1C446037-9E37-0C4C-9915-C566CAA4C65E}"/>
              </a:ext>
            </a:extLst>
          </p:cNvPr>
          <p:cNvSpPr/>
          <p:nvPr/>
        </p:nvSpPr>
        <p:spPr>
          <a:xfrm>
            <a:off x="3024824" y="222899"/>
            <a:ext cx="1001111" cy="1480911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ightning Bolt 22">
            <a:extLst>
              <a:ext uri="{FF2B5EF4-FFF2-40B4-BE49-F238E27FC236}">
                <a16:creationId xmlns:a16="http://schemas.microsoft.com/office/drawing/2014/main" id="{3C53F49F-5ED5-504B-8672-D788230739B3}"/>
              </a:ext>
            </a:extLst>
          </p:cNvPr>
          <p:cNvSpPr/>
          <p:nvPr/>
        </p:nvSpPr>
        <p:spPr>
          <a:xfrm>
            <a:off x="1516117" y="760420"/>
            <a:ext cx="1001111" cy="1480911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ightning Bolt 23">
            <a:extLst>
              <a:ext uri="{FF2B5EF4-FFF2-40B4-BE49-F238E27FC236}">
                <a16:creationId xmlns:a16="http://schemas.microsoft.com/office/drawing/2014/main" id="{43CC6732-A607-0049-9DCD-BA53E01701E1}"/>
              </a:ext>
            </a:extLst>
          </p:cNvPr>
          <p:cNvSpPr/>
          <p:nvPr/>
        </p:nvSpPr>
        <p:spPr>
          <a:xfrm>
            <a:off x="547168" y="3242782"/>
            <a:ext cx="1001111" cy="1480911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ightning Bolt 26">
            <a:extLst>
              <a:ext uri="{FF2B5EF4-FFF2-40B4-BE49-F238E27FC236}">
                <a16:creationId xmlns:a16="http://schemas.microsoft.com/office/drawing/2014/main" id="{C83675B5-B0A9-5448-B2DA-9C2BBDB4AC77}"/>
              </a:ext>
            </a:extLst>
          </p:cNvPr>
          <p:cNvSpPr/>
          <p:nvPr/>
        </p:nvSpPr>
        <p:spPr>
          <a:xfrm>
            <a:off x="5470634" y="4433786"/>
            <a:ext cx="1001111" cy="1480911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ightning Bolt 27">
            <a:extLst>
              <a:ext uri="{FF2B5EF4-FFF2-40B4-BE49-F238E27FC236}">
                <a16:creationId xmlns:a16="http://schemas.microsoft.com/office/drawing/2014/main" id="{49766A44-2341-0843-8D40-C38BDF46E628}"/>
              </a:ext>
            </a:extLst>
          </p:cNvPr>
          <p:cNvSpPr/>
          <p:nvPr/>
        </p:nvSpPr>
        <p:spPr>
          <a:xfrm>
            <a:off x="3956516" y="4433787"/>
            <a:ext cx="1001111" cy="1480911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ightning Bolt 28">
            <a:extLst>
              <a:ext uri="{FF2B5EF4-FFF2-40B4-BE49-F238E27FC236}">
                <a16:creationId xmlns:a16="http://schemas.microsoft.com/office/drawing/2014/main" id="{5A4F0D6D-DEEA-7542-B76C-FD87A8D83525}"/>
              </a:ext>
            </a:extLst>
          </p:cNvPr>
          <p:cNvSpPr/>
          <p:nvPr/>
        </p:nvSpPr>
        <p:spPr>
          <a:xfrm>
            <a:off x="2251842" y="4617717"/>
            <a:ext cx="1001111" cy="1480911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ightning Bolt 29">
            <a:extLst>
              <a:ext uri="{FF2B5EF4-FFF2-40B4-BE49-F238E27FC236}">
                <a16:creationId xmlns:a16="http://schemas.microsoft.com/office/drawing/2014/main" id="{9AA1FE41-A424-5B47-848C-CF7FB7D1B917}"/>
              </a:ext>
            </a:extLst>
          </p:cNvPr>
          <p:cNvSpPr/>
          <p:nvPr/>
        </p:nvSpPr>
        <p:spPr>
          <a:xfrm>
            <a:off x="334649" y="1407854"/>
            <a:ext cx="1001111" cy="1480911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ightning Bolt 30">
            <a:extLst>
              <a:ext uri="{FF2B5EF4-FFF2-40B4-BE49-F238E27FC236}">
                <a16:creationId xmlns:a16="http://schemas.microsoft.com/office/drawing/2014/main" id="{BBC9597F-33CF-2340-8A19-CD6F7407728C}"/>
              </a:ext>
            </a:extLst>
          </p:cNvPr>
          <p:cNvSpPr/>
          <p:nvPr/>
        </p:nvSpPr>
        <p:spPr>
          <a:xfrm flipH="1">
            <a:off x="10811913" y="1052518"/>
            <a:ext cx="1153510" cy="1480911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ightning Bolt 31">
            <a:extLst>
              <a:ext uri="{FF2B5EF4-FFF2-40B4-BE49-F238E27FC236}">
                <a16:creationId xmlns:a16="http://schemas.microsoft.com/office/drawing/2014/main" id="{36A1C12F-4AA0-444D-A6A6-C782F41FA887}"/>
              </a:ext>
            </a:extLst>
          </p:cNvPr>
          <p:cNvSpPr/>
          <p:nvPr/>
        </p:nvSpPr>
        <p:spPr>
          <a:xfrm flipH="1">
            <a:off x="10692279" y="2866163"/>
            <a:ext cx="1153510" cy="1480911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ightning Bolt 32">
            <a:extLst>
              <a:ext uri="{FF2B5EF4-FFF2-40B4-BE49-F238E27FC236}">
                <a16:creationId xmlns:a16="http://schemas.microsoft.com/office/drawing/2014/main" id="{9405EE76-98A7-AA42-B75E-482E0D80B4C8}"/>
              </a:ext>
            </a:extLst>
          </p:cNvPr>
          <p:cNvSpPr/>
          <p:nvPr/>
        </p:nvSpPr>
        <p:spPr>
          <a:xfrm flipH="1">
            <a:off x="10494580" y="4617717"/>
            <a:ext cx="1153510" cy="1480911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ightning Bolt 33">
            <a:extLst>
              <a:ext uri="{FF2B5EF4-FFF2-40B4-BE49-F238E27FC236}">
                <a16:creationId xmlns:a16="http://schemas.microsoft.com/office/drawing/2014/main" id="{86F39F7D-72CB-5944-93DC-C7E14E415429}"/>
              </a:ext>
            </a:extLst>
          </p:cNvPr>
          <p:cNvSpPr/>
          <p:nvPr/>
        </p:nvSpPr>
        <p:spPr>
          <a:xfrm flipH="1">
            <a:off x="8714331" y="4502626"/>
            <a:ext cx="1153510" cy="1480911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ightning Bolt 34">
            <a:extLst>
              <a:ext uri="{FF2B5EF4-FFF2-40B4-BE49-F238E27FC236}">
                <a16:creationId xmlns:a16="http://schemas.microsoft.com/office/drawing/2014/main" id="{711259FF-5C6D-2547-BE7A-997553DB1D7F}"/>
              </a:ext>
            </a:extLst>
          </p:cNvPr>
          <p:cNvSpPr/>
          <p:nvPr/>
        </p:nvSpPr>
        <p:spPr>
          <a:xfrm flipH="1">
            <a:off x="7003145" y="4433786"/>
            <a:ext cx="1153510" cy="1480911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ightning Bolt 36">
            <a:extLst>
              <a:ext uri="{FF2B5EF4-FFF2-40B4-BE49-F238E27FC236}">
                <a16:creationId xmlns:a16="http://schemas.microsoft.com/office/drawing/2014/main" id="{04927A2C-D4D4-7548-B512-5F7BE3C245FF}"/>
              </a:ext>
            </a:extLst>
          </p:cNvPr>
          <p:cNvSpPr/>
          <p:nvPr/>
        </p:nvSpPr>
        <p:spPr>
          <a:xfrm flipH="1">
            <a:off x="8067163" y="180597"/>
            <a:ext cx="1153510" cy="1480911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ightning Bolt 37">
            <a:extLst>
              <a:ext uri="{FF2B5EF4-FFF2-40B4-BE49-F238E27FC236}">
                <a16:creationId xmlns:a16="http://schemas.microsoft.com/office/drawing/2014/main" id="{58BDCD48-4C7A-874D-8A3A-178A03F7C7CB}"/>
              </a:ext>
            </a:extLst>
          </p:cNvPr>
          <p:cNvSpPr/>
          <p:nvPr/>
        </p:nvSpPr>
        <p:spPr>
          <a:xfrm flipH="1">
            <a:off x="9531885" y="312063"/>
            <a:ext cx="1153510" cy="1480911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ightning Bolt 17">
            <a:extLst>
              <a:ext uri="{FF2B5EF4-FFF2-40B4-BE49-F238E27FC236}">
                <a16:creationId xmlns:a16="http://schemas.microsoft.com/office/drawing/2014/main" id="{3F8ACE8E-F8BD-4FA2-9C86-4833624E3FF9}"/>
              </a:ext>
            </a:extLst>
          </p:cNvPr>
          <p:cNvSpPr/>
          <p:nvPr/>
        </p:nvSpPr>
        <p:spPr>
          <a:xfrm>
            <a:off x="3021566" y="222899"/>
            <a:ext cx="1001111" cy="1480911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ightning Bolt 19">
            <a:extLst>
              <a:ext uri="{FF2B5EF4-FFF2-40B4-BE49-F238E27FC236}">
                <a16:creationId xmlns:a16="http://schemas.microsoft.com/office/drawing/2014/main" id="{39B38A0D-BFF1-404C-9C07-BD38BCD5A3AA}"/>
              </a:ext>
            </a:extLst>
          </p:cNvPr>
          <p:cNvSpPr/>
          <p:nvPr/>
        </p:nvSpPr>
        <p:spPr>
          <a:xfrm>
            <a:off x="1512859" y="760420"/>
            <a:ext cx="1001111" cy="1480911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ightning Bolt 20">
            <a:extLst>
              <a:ext uri="{FF2B5EF4-FFF2-40B4-BE49-F238E27FC236}">
                <a16:creationId xmlns:a16="http://schemas.microsoft.com/office/drawing/2014/main" id="{2D2E6EA9-69F7-4586-A3B6-FCCFEFF0B555}"/>
              </a:ext>
            </a:extLst>
          </p:cNvPr>
          <p:cNvSpPr/>
          <p:nvPr/>
        </p:nvSpPr>
        <p:spPr>
          <a:xfrm>
            <a:off x="543910" y="3242782"/>
            <a:ext cx="1001111" cy="1480911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ightning Bolt 21">
            <a:extLst>
              <a:ext uri="{FF2B5EF4-FFF2-40B4-BE49-F238E27FC236}">
                <a16:creationId xmlns:a16="http://schemas.microsoft.com/office/drawing/2014/main" id="{3713F9AA-803A-4D89-8903-1AFB6A70354A}"/>
              </a:ext>
            </a:extLst>
          </p:cNvPr>
          <p:cNvSpPr/>
          <p:nvPr/>
        </p:nvSpPr>
        <p:spPr>
          <a:xfrm>
            <a:off x="5467376" y="4433786"/>
            <a:ext cx="1001111" cy="1480911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ightning Bolt 24">
            <a:extLst>
              <a:ext uri="{FF2B5EF4-FFF2-40B4-BE49-F238E27FC236}">
                <a16:creationId xmlns:a16="http://schemas.microsoft.com/office/drawing/2014/main" id="{9711F783-62F4-4F10-A63B-380380AF8B5B}"/>
              </a:ext>
            </a:extLst>
          </p:cNvPr>
          <p:cNvSpPr/>
          <p:nvPr/>
        </p:nvSpPr>
        <p:spPr>
          <a:xfrm>
            <a:off x="3953258" y="4433787"/>
            <a:ext cx="1001111" cy="1480911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ightning Bolt 25">
            <a:extLst>
              <a:ext uri="{FF2B5EF4-FFF2-40B4-BE49-F238E27FC236}">
                <a16:creationId xmlns:a16="http://schemas.microsoft.com/office/drawing/2014/main" id="{137D26C4-5D57-4137-AD71-601139EE8330}"/>
              </a:ext>
            </a:extLst>
          </p:cNvPr>
          <p:cNvSpPr/>
          <p:nvPr/>
        </p:nvSpPr>
        <p:spPr>
          <a:xfrm>
            <a:off x="2248584" y="4617717"/>
            <a:ext cx="1001111" cy="1480911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ightning Bolt 35">
            <a:extLst>
              <a:ext uri="{FF2B5EF4-FFF2-40B4-BE49-F238E27FC236}">
                <a16:creationId xmlns:a16="http://schemas.microsoft.com/office/drawing/2014/main" id="{798999E7-A419-4D07-AB72-8644A1994269}"/>
              </a:ext>
            </a:extLst>
          </p:cNvPr>
          <p:cNvSpPr/>
          <p:nvPr/>
        </p:nvSpPr>
        <p:spPr>
          <a:xfrm>
            <a:off x="331391" y="1407854"/>
            <a:ext cx="1001111" cy="1480911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ightning Bolt 38">
            <a:extLst>
              <a:ext uri="{FF2B5EF4-FFF2-40B4-BE49-F238E27FC236}">
                <a16:creationId xmlns:a16="http://schemas.microsoft.com/office/drawing/2014/main" id="{8D4680DB-F414-4BCF-88B2-18321E52324F}"/>
              </a:ext>
            </a:extLst>
          </p:cNvPr>
          <p:cNvSpPr/>
          <p:nvPr/>
        </p:nvSpPr>
        <p:spPr>
          <a:xfrm flipH="1">
            <a:off x="10491322" y="4617717"/>
            <a:ext cx="1153510" cy="1480911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ightning Bolt 39">
            <a:extLst>
              <a:ext uri="{FF2B5EF4-FFF2-40B4-BE49-F238E27FC236}">
                <a16:creationId xmlns:a16="http://schemas.microsoft.com/office/drawing/2014/main" id="{5E7FA121-860A-40FF-B4BE-8C90B7242046}"/>
              </a:ext>
            </a:extLst>
          </p:cNvPr>
          <p:cNvSpPr/>
          <p:nvPr/>
        </p:nvSpPr>
        <p:spPr>
          <a:xfrm flipH="1">
            <a:off x="8711073" y="4502626"/>
            <a:ext cx="1153510" cy="1480911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ightning Bolt 40">
            <a:extLst>
              <a:ext uri="{FF2B5EF4-FFF2-40B4-BE49-F238E27FC236}">
                <a16:creationId xmlns:a16="http://schemas.microsoft.com/office/drawing/2014/main" id="{0AD1D031-47DA-4451-8452-BA85BC1513AB}"/>
              </a:ext>
            </a:extLst>
          </p:cNvPr>
          <p:cNvSpPr/>
          <p:nvPr/>
        </p:nvSpPr>
        <p:spPr>
          <a:xfrm flipH="1">
            <a:off x="6999887" y="4433786"/>
            <a:ext cx="1153510" cy="1480911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5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4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0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9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2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8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1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4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7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0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9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2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5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8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1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4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7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0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3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7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2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2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2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2" grpId="1"/>
      <p:bldP spid="19" grpId="0"/>
      <p:bldP spid="19" grpId="1"/>
      <p:bldP spid="2" grpId="0" animBg="1"/>
      <p:bldP spid="2" grpId="1" animBg="1"/>
      <p:bldP spid="2" grpId="2" animBg="1"/>
      <p:bldP spid="23" grpId="0" animBg="1"/>
      <p:bldP spid="23" grpId="1" animBg="1"/>
      <p:bldP spid="23" grpId="2" animBg="1"/>
      <p:bldP spid="24" grpId="0" animBg="1"/>
      <p:bldP spid="24" grpId="1" animBg="1"/>
      <p:bldP spid="24" grpId="2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9" grpId="0" animBg="1"/>
      <p:bldP spid="29" grpId="1" animBg="1"/>
      <p:bldP spid="29" grpId="2" animBg="1"/>
      <p:bldP spid="30" grpId="0" animBg="1"/>
      <p:bldP spid="30" grpId="1" animBg="1"/>
      <p:bldP spid="30" grpId="2" animBg="1"/>
      <p:bldP spid="31" grpId="0" animBg="1"/>
      <p:bldP spid="31" grpId="1" animBg="1"/>
      <p:bldP spid="31" grpId="2" animBg="1"/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  <p:bldP spid="34" grpId="0" animBg="1"/>
      <p:bldP spid="34" grpId="1" animBg="1"/>
      <p:bldP spid="34" grpId="2" animBg="1"/>
      <p:bldP spid="35" grpId="0" animBg="1"/>
      <p:bldP spid="35" grpId="1" animBg="1"/>
      <p:bldP spid="35" grpId="2" animBg="1"/>
      <p:bldP spid="37" grpId="0" animBg="1"/>
      <p:bldP spid="37" grpId="1" animBg="1"/>
      <p:bldP spid="37" grpId="2" animBg="1"/>
      <p:bldP spid="38" grpId="0" animBg="1"/>
      <p:bldP spid="38" grpId="1" animBg="1"/>
      <p:bldP spid="38" grpId="2" animBg="1"/>
      <p:bldP spid="18" grpId="0" animBg="1"/>
      <p:bldP spid="18" grpId="1" animBg="1"/>
      <p:bldP spid="18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  <p:bldP spid="36" grpId="0" animBg="1"/>
      <p:bldP spid="36" grpId="1" animBg="1"/>
      <p:bldP spid="36" grpId="2" animBg="1"/>
      <p:bldP spid="39" grpId="0" animBg="1"/>
      <p:bldP spid="39" grpId="1" animBg="1"/>
      <p:bldP spid="39" grpId="2" animBg="1"/>
      <p:bldP spid="40" grpId="0" animBg="1"/>
      <p:bldP spid="40" grpId="1" animBg="1"/>
      <p:bldP spid="40" grpId="2" animBg="1"/>
      <p:bldP spid="41" grpId="0" animBg="1"/>
      <p:bldP spid="41" grpId="1" animBg="1"/>
      <p:bldP spid="41" grpId="2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481</Words>
  <Application>Microsoft Office PowerPoint</Application>
  <PresentationFormat>Widescreen</PresentationFormat>
  <Paragraphs>290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Didot</vt:lpstr>
      <vt:lpstr>Helvetica</vt:lpstr>
      <vt:lpstr>Office Theme</vt:lpstr>
      <vt:lpstr>Multiple use of an Object</vt:lpstr>
      <vt:lpstr>We have learned so far how to use one Object</vt:lpstr>
      <vt:lpstr>PowerPoint Presentation</vt:lpstr>
      <vt:lpstr>PowerPoint Presentation</vt:lpstr>
      <vt:lpstr>Let’s check the output</vt:lpstr>
      <vt:lpstr>Let’s check the output</vt:lpstr>
      <vt:lpstr>Let’s check the output, again</vt:lpstr>
      <vt:lpstr>Let’s check another one</vt:lpstr>
      <vt:lpstr>Voila!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use of an Object</dc:title>
  <dc:creator>Alex-Radu Malan</dc:creator>
  <cp:lastModifiedBy>Andreea Avramescu</cp:lastModifiedBy>
  <cp:revision>18</cp:revision>
  <dcterms:created xsi:type="dcterms:W3CDTF">2018-02-26T23:02:52Z</dcterms:created>
  <dcterms:modified xsi:type="dcterms:W3CDTF">2018-03-06T11:34:08Z</dcterms:modified>
</cp:coreProperties>
</file>