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2"/>
    <p:restoredTop sz="94737"/>
  </p:normalViewPr>
  <p:slideViewPr>
    <p:cSldViewPr snapToGrid="0" snapToObjects="1">
      <p:cViewPr>
        <p:scale>
          <a:sx n="60" d="100"/>
          <a:sy n="60" d="100"/>
        </p:scale>
        <p:origin x="1178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8531-8D2D-E94E-BF87-88C915735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3E408-AB38-E346-8D95-AA4F2F741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B3CE3-DC48-B245-B8F8-F88DDEF4D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51A7-B9D0-3742-AB72-E8BFC884501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8C03C-895F-994B-B023-FB417FAF6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A51A7-AB23-2B48-8D6D-9F093300C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7DEF-469C-FB48-ADDB-A895EBCBB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67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06060-2C5C-CD48-816B-763202D5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5C288-B3B4-5C45-9CF9-53E1A90CA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062A1-540D-2D4C-8268-62C709812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51A7-B9D0-3742-AB72-E8BFC884501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5710A-0D52-854F-A59D-22F37EB02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F08AA-F60A-3B41-AEAC-EA446974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7DEF-469C-FB48-ADDB-A895EBCBB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2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1ACC2-1CB6-1F4B-96A9-749A68898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D16B8-1B8E-B343-9B25-73323F43F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35E96-A995-C748-ABFB-8B2B07C6A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51A7-B9D0-3742-AB72-E8BFC884501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E3271-E5F7-A44A-A716-296549A29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CF997-FE4F-F14B-B0E1-93861A62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7DEF-469C-FB48-ADDB-A895EBCBB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1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3BDD0-3B68-0741-9AE8-4FF0697B6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A35C3-1822-444C-BB09-DF57C8369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CD52B-E156-1640-BEF5-38C2484EA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51A7-B9D0-3742-AB72-E8BFC884501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E6E2D-36EF-7E46-BA9E-AE70235DA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B926-E45C-3549-BE72-E2E2ABD1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7DEF-469C-FB48-ADDB-A895EBCBB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9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6204-750A-2C42-A325-B92C11F9C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FC12E-546A-6649-A46E-1D685610C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A3ADA-50AA-854D-B7A5-C132C4C9A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51A7-B9D0-3742-AB72-E8BFC884501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9F5EC-E75C-FC4C-AB0D-CCF32564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C3747-DB71-CF4C-8822-5C7D8835B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7DEF-469C-FB48-ADDB-A895EBCBB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6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00C0A-8EF3-9248-8B18-42173E56D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2E33F-968F-A447-85C5-0C0F721A6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1055B-64A3-994A-AE3F-17FD1AA92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5701B-3DD5-A249-B8EB-40A61AA70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51A7-B9D0-3742-AB72-E8BFC884501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4DDBD-AB89-214D-82E7-9E244FE0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400B9-A0F3-504B-BD5C-8A53335CD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7DEF-469C-FB48-ADDB-A895EBCBB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3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EF55-541A-674E-B366-6800D2698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DBF5D-30BA-FD43-B034-4124077E0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1B0AD-6BA5-C144-B269-B6331464E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2F9F6B-4403-2145-9DC6-9057D7BA7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B4D640-0655-D144-A743-5464F92E1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9B8BEF-3B3B-0E46-BB2D-0D8048E3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51A7-B9D0-3742-AB72-E8BFC884501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D6E59-89EA-8043-8709-8DA4B30C9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DF7CB4-284E-7345-8B31-0741A28A0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7DEF-469C-FB48-ADDB-A895EBCBB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32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028-DC5B-1E47-9EDB-A977E49AF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EC9A40-D4CF-2E42-B34B-ADA94905D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51A7-B9D0-3742-AB72-E8BFC884501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04568-7F86-BF4E-ADA2-1A2ABEAD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C2CEC-290C-2548-9E8C-6747B222A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7DEF-469C-FB48-ADDB-A895EBCBB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9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97B72F-BDC5-B546-A87F-C268E0166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51A7-B9D0-3742-AB72-E8BFC884501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83B3F1-577A-1547-9231-37A9211F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05B67-9914-E34B-BE66-CB5C60B4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7DEF-469C-FB48-ADDB-A895EBCBB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98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CC127-B0A0-9543-8929-E1B841FAE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2B81D-D5BE-2040-89F2-FEC3CA7E6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45C58-3E22-B144-A4EA-6417BBADC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FE7A2-06DB-1B40-9CA1-6F1E69AB7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51A7-B9D0-3742-AB72-E8BFC884501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F153F-F21F-B442-81CE-C4D0A8C18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747B9-1BE3-C341-AF96-D76F22FC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7DEF-469C-FB48-ADDB-A895EBCBB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5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4A25-A4B3-F442-B00F-CFE6578BE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F24EF3-6802-894E-9DAB-38AFE3E042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573AC-CEEC-5E40-AA1C-F23F69229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E7C43-6CF4-354E-BDFF-6EA92383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51A7-B9D0-3742-AB72-E8BFC884501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498EB-F907-9443-8258-C91DA062E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4AA02-CE97-214E-975D-BE7A0E94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7DEF-469C-FB48-ADDB-A895EBCBB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0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C881E3-9A50-194C-9BB5-E33848A30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4FC20-42A1-B44A-A72D-077FB0110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51107-2AA4-4642-9C7D-47397AB27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751A7-B9D0-3742-AB72-E8BFC884501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DE6BE-0C5B-514E-823C-809B91262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177E7-FB59-994F-A0EF-392274421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87DEF-469C-FB48-ADDB-A895EBCBB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3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75E3C-5789-9443-B160-A57F89AB7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Autofit/>
          </a:bodyPr>
          <a:lstStyle/>
          <a:p>
            <a:r>
              <a:rPr lang="en-US" sz="5400" dirty="0">
                <a:latin typeface="Helvetica" pitchFamily="2" charset="0"/>
              </a:rPr>
              <a:t>Modifier Types </a:t>
            </a:r>
          </a:p>
        </p:txBody>
      </p:sp>
    </p:spTree>
    <p:extLst>
      <p:ext uri="{BB962C8B-B14F-4D97-AF65-F5344CB8AC3E}">
        <p14:creationId xmlns:p14="http://schemas.microsoft.com/office/powerpoint/2010/main" val="289462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70C3CCD0-9C42-AC41-94A8-11DA18598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"/>
            <a:ext cx="8126610" cy="1009236"/>
          </a:xfrm>
        </p:spPr>
        <p:txBody>
          <a:bodyPr>
            <a:noAutofit/>
          </a:bodyPr>
          <a:lstStyle/>
          <a:p>
            <a:r>
              <a:rPr lang="en-US" sz="4800" dirty="0">
                <a:latin typeface="Helvetica" pitchFamily="2" charset="0"/>
              </a:rPr>
              <a:t>Private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380D50-3C27-6D4A-BD82-8783BE4BD53D}"/>
              </a:ext>
            </a:extLst>
          </p:cNvPr>
          <p:cNvSpPr/>
          <p:nvPr/>
        </p:nvSpPr>
        <p:spPr>
          <a:xfrm>
            <a:off x="715945" y="2129567"/>
            <a:ext cx="6096000" cy="22467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When we put the ‘private’ keyword in front of a method, variable etc. then that method, variable or component can only be accessed within the class it is defined.</a:t>
            </a:r>
            <a:endParaRPr lang="en-US" sz="2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967937-2C1A-1B4E-A61D-082DAEBB5A13}"/>
              </a:ext>
            </a:extLst>
          </p:cNvPr>
          <p:cNvSpPr/>
          <p:nvPr/>
        </p:nvSpPr>
        <p:spPr>
          <a:xfrm>
            <a:off x="715945" y="1596892"/>
            <a:ext cx="257309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Definition</a:t>
            </a:r>
            <a:endParaRPr lang="en-US" sz="2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CCD978-2AE3-864F-90B7-E89FB30C5359}"/>
              </a:ext>
            </a:extLst>
          </p:cNvPr>
          <p:cNvSpPr/>
          <p:nvPr/>
        </p:nvSpPr>
        <p:spPr>
          <a:xfrm>
            <a:off x="715945" y="4622550"/>
            <a:ext cx="6096000" cy="1815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If the method </a:t>
            </a:r>
            <a:r>
              <a:rPr lang="en-GB" sz="28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schedulePeriod</a:t>
            </a:r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() from Physics class would be private then we would only be able to use it within the Physics </a:t>
            </a:r>
            <a:endParaRPr lang="en-US" sz="2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FB4F87-8F4F-5B4D-A095-B1594170F358}"/>
              </a:ext>
            </a:extLst>
          </p:cNvPr>
          <p:cNvSpPr txBox="1"/>
          <p:nvPr/>
        </p:nvSpPr>
        <p:spPr>
          <a:xfrm>
            <a:off x="8126611" y="521556"/>
            <a:ext cx="3900547" cy="15630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sz="1600" dirty="0"/>
              <a:t>public class School </a:t>
            </a:r>
          </a:p>
          <a:p>
            <a:r>
              <a:rPr lang="en-GB" sz="1600" dirty="0"/>
              <a:t>{   </a:t>
            </a:r>
          </a:p>
          <a:p>
            <a:r>
              <a:rPr lang="en-GB" sz="1600" dirty="0"/>
              <a:t>    public static void main(String </a:t>
            </a:r>
            <a:r>
              <a:rPr lang="en-GB" sz="1600" dirty="0" err="1"/>
              <a:t>args</a:t>
            </a:r>
            <a:r>
              <a:rPr lang="en-GB" sz="1600" dirty="0"/>
              <a:t>[]) </a:t>
            </a:r>
          </a:p>
          <a:p>
            <a:r>
              <a:rPr lang="en-GB" sz="1600" dirty="0"/>
              <a:t>    {</a:t>
            </a:r>
          </a:p>
          <a:p>
            <a:r>
              <a:rPr lang="en-GB" sz="1600" dirty="0"/>
              <a:t>    }  // main</a:t>
            </a:r>
          </a:p>
          <a:p>
            <a:r>
              <a:rPr lang="en-GB" sz="1600" dirty="0"/>
              <a:t>} // School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2B7CA9-60B7-2940-AB80-66C3977F4ACD}"/>
              </a:ext>
            </a:extLst>
          </p:cNvPr>
          <p:cNvSpPr txBox="1"/>
          <p:nvPr/>
        </p:nvSpPr>
        <p:spPr>
          <a:xfrm>
            <a:off x="8126611" y="244558"/>
            <a:ext cx="3900547" cy="276999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GB" sz="16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School.java</a:t>
            </a:r>
            <a:r>
              <a:rPr lang="en-GB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126AF4-A5CC-324D-87E6-AF26D207509E}"/>
              </a:ext>
            </a:extLst>
          </p:cNvPr>
          <p:cNvSpPr txBox="1"/>
          <p:nvPr/>
        </p:nvSpPr>
        <p:spPr>
          <a:xfrm>
            <a:off x="8126610" y="2586472"/>
            <a:ext cx="3900548" cy="35577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sz="1600" dirty="0"/>
              <a:t>public class Physics {     </a:t>
            </a:r>
          </a:p>
          <a:p>
            <a:r>
              <a:rPr lang="en-GB" sz="1600" dirty="0"/>
              <a:t>    ….</a:t>
            </a:r>
          </a:p>
          <a:p>
            <a:r>
              <a:rPr lang="en-GB" sz="1600" dirty="0"/>
              <a:t>    </a:t>
            </a:r>
            <a:r>
              <a:rPr lang="en-GB" sz="1600" dirty="0">
                <a:solidFill>
                  <a:srgbClr val="FF0000"/>
                </a:solidFill>
              </a:rPr>
              <a:t>private</a:t>
            </a:r>
            <a:r>
              <a:rPr lang="en-GB" sz="1600" dirty="0"/>
              <a:t> void </a:t>
            </a:r>
            <a:r>
              <a:rPr lang="en-GB" sz="1600" dirty="0" err="1"/>
              <a:t>schedulePeriod</a:t>
            </a:r>
            <a:r>
              <a:rPr lang="en-GB" sz="1600" dirty="0"/>
              <a:t>() {</a:t>
            </a:r>
          </a:p>
          <a:p>
            <a:r>
              <a:rPr lang="en-GB" sz="1600" dirty="0"/>
              <a:t>        if(time &lt; 12) {</a:t>
            </a:r>
          </a:p>
          <a:p>
            <a:r>
              <a:rPr lang="en-GB" sz="1600" dirty="0"/>
              <a:t>            </a:t>
            </a:r>
            <a:r>
              <a:rPr lang="en-GB" sz="1600" dirty="0" err="1"/>
              <a:t>System.out.println</a:t>
            </a:r>
            <a:r>
              <a:rPr lang="en-GB" sz="1600" dirty="0"/>
              <a:t>(“Morning class”);</a:t>
            </a:r>
          </a:p>
          <a:p>
            <a:r>
              <a:rPr lang="en-GB" sz="1600" dirty="0"/>
              <a:t>        } // if</a:t>
            </a:r>
          </a:p>
          <a:p>
            <a:r>
              <a:rPr lang="en-GB" sz="1600" dirty="0"/>
              <a:t>        else if(time &gt;= 12 &amp;&amp; time &lt; 18) {</a:t>
            </a:r>
          </a:p>
          <a:p>
            <a:r>
              <a:rPr lang="en-GB" sz="1600" dirty="0"/>
              <a:t>            </a:t>
            </a:r>
            <a:r>
              <a:rPr lang="en-GB" sz="1600" dirty="0" err="1"/>
              <a:t>System.out.println</a:t>
            </a:r>
            <a:r>
              <a:rPr lang="en-GB" sz="1600" dirty="0"/>
              <a:t>(“Afternoon class”);</a:t>
            </a:r>
          </a:p>
          <a:p>
            <a:r>
              <a:rPr lang="en-GB" sz="1600" dirty="0"/>
              <a:t>        } // else-if</a:t>
            </a:r>
          </a:p>
          <a:p>
            <a:r>
              <a:rPr lang="en-GB" sz="1600" dirty="0"/>
              <a:t>        else {</a:t>
            </a:r>
          </a:p>
          <a:p>
            <a:r>
              <a:rPr lang="en-GB" sz="1600" dirty="0"/>
              <a:t>            </a:t>
            </a:r>
            <a:r>
              <a:rPr lang="en-GB" sz="1600" dirty="0" err="1"/>
              <a:t>System.out.println</a:t>
            </a:r>
            <a:r>
              <a:rPr lang="en-GB" sz="1600" dirty="0"/>
              <a:t>(“No class”);</a:t>
            </a:r>
          </a:p>
          <a:p>
            <a:r>
              <a:rPr lang="en-GB" sz="1600" dirty="0"/>
              <a:t>        } // else</a:t>
            </a:r>
          </a:p>
          <a:p>
            <a:r>
              <a:rPr lang="en-GB" sz="1600" dirty="0"/>
              <a:t>    ….</a:t>
            </a:r>
          </a:p>
          <a:p>
            <a:r>
              <a:rPr lang="en-GB" sz="1600" dirty="0"/>
              <a:t>} // Physics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0322F7-9ABB-7A4B-80F4-B3125039A58B}"/>
              </a:ext>
            </a:extLst>
          </p:cNvPr>
          <p:cNvSpPr txBox="1"/>
          <p:nvPr/>
        </p:nvSpPr>
        <p:spPr>
          <a:xfrm>
            <a:off x="8126610" y="2309474"/>
            <a:ext cx="3900548" cy="276999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GB" sz="1600" b="1" dirty="0" err="1">
                <a:latin typeface="Helvetica" pitchFamily="2" charset="0"/>
              </a:rPr>
              <a:t>Physics.java</a:t>
            </a:r>
            <a:r>
              <a:rPr lang="en-GB" sz="1600" b="1" dirty="0">
                <a:latin typeface="Helvetica" pitchFamily="2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1313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6" grpId="0" animBg="1"/>
      <p:bldP spid="7" grpId="0" animBg="1"/>
      <p:bldP spid="8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70C3CCD0-9C42-AC41-94A8-11DA18598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1999" cy="1009236"/>
          </a:xfrm>
        </p:spPr>
        <p:txBody>
          <a:bodyPr>
            <a:noAutofit/>
          </a:bodyPr>
          <a:lstStyle/>
          <a:p>
            <a:r>
              <a:rPr lang="en-US" sz="4800" dirty="0">
                <a:latin typeface="Helvetica" pitchFamily="2" charset="0"/>
              </a:rPr>
              <a:t>Private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380D50-3C27-6D4A-BD82-8783BE4BD53D}"/>
              </a:ext>
            </a:extLst>
          </p:cNvPr>
          <p:cNvSpPr/>
          <p:nvPr/>
        </p:nvSpPr>
        <p:spPr>
          <a:xfrm>
            <a:off x="715945" y="2129567"/>
            <a:ext cx="6096000" cy="22467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When we put the ‘private’ keyword in front of a method, variable etc. then that method, variable or component can only be accessed within the class it is defined.</a:t>
            </a:r>
            <a:endParaRPr lang="en-US" sz="2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967937-2C1A-1B4E-A61D-082DAEBB5A13}"/>
              </a:ext>
            </a:extLst>
          </p:cNvPr>
          <p:cNvSpPr/>
          <p:nvPr/>
        </p:nvSpPr>
        <p:spPr>
          <a:xfrm>
            <a:off x="715945" y="1596892"/>
            <a:ext cx="257309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Definition</a:t>
            </a:r>
            <a:endParaRPr lang="en-US" sz="2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CCD978-2AE3-864F-90B7-E89FB30C5359}"/>
              </a:ext>
            </a:extLst>
          </p:cNvPr>
          <p:cNvSpPr/>
          <p:nvPr/>
        </p:nvSpPr>
        <p:spPr>
          <a:xfrm>
            <a:off x="715945" y="4622550"/>
            <a:ext cx="6096000" cy="1815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If the method </a:t>
            </a:r>
            <a:r>
              <a:rPr lang="en-GB" sz="28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schedulePeriod</a:t>
            </a:r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() from Physics class would be private then we would only be able to use it within the Physics </a:t>
            </a:r>
            <a:endParaRPr lang="en-US" sz="2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951883-A2A5-144C-AD82-11C17447C6A6}"/>
              </a:ext>
            </a:extLst>
          </p:cNvPr>
          <p:cNvSpPr txBox="1"/>
          <p:nvPr/>
        </p:nvSpPr>
        <p:spPr>
          <a:xfrm>
            <a:off x="8219365" y="1251223"/>
            <a:ext cx="2483372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Knock Knock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8CDEE2-A196-9246-8558-45658B378861}"/>
              </a:ext>
            </a:extLst>
          </p:cNvPr>
          <p:cNvSpPr txBox="1"/>
          <p:nvPr/>
        </p:nvSpPr>
        <p:spPr>
          <a:xfrm>
            <a:off x="8255144" y="1959035"/>
            <a:ext cx="2447593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Who’s there?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70C617-429C-9240-AD67-5AC4D653E6B1}"/>
              </a:ext>
            </a:extLst>
          </p:cNvPr>
          <p:cNvSpPr txBox="1"/>
          <p:nvPr/>
        </p:nvSpPr>
        <p:spPr>
          <a:xfrm>
            <a:off x="7537122" y="2666847"/>
            <a:ext cx="3883636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The School! Can you open the door?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56D307-9B91-734C-8089-86153EBBAD58}"/>
              </a:ext>
            </a:extLst>
          </p:cNvPr>
          <p:cNvSpPr txBox="1"/>
          <p:nvPr/>
        </p:nvSpPr>
        <p:spPr>
          <a:xfrm>
            <a:off x="7537122" y="3858128"/>
            <a:ext cx="3883636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Sorry! We are private</a:t>
            </a:r>
          </a:p>
          <a:p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*Closed*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969869-F13B-EB47-A418-54A1A539D1A2}"/>
              </a:ext>
            </a:extLst>
          </p:cNvPr>
          <p:cNvSpPr txBox="1"/>
          <p:nvPr/>
        </p:nvSpPr>
        <p:spPr>
          <a:xfrm>
            <a:off x="7537122" y="4978999"/>
            <a:ext cx="3883636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Nobody gets in or out!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252C111-4ADE-4C02-9245-F9DDBD021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513728">
            <a:off x="8670861" y="4052687"/>
            <a:ext cx="1580381" cy="158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23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6" grpId="0" animBg="1"/>
      <p:bldP spid="7" grpId="0" animBg="1"/>
      <p:bldP spid="8" grpId="0" animBg="1"/>
      <p:bldP spid="4" grpId="0" animBg="1"/>
      <p:bldP spid="4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1" grpId="0" animBg="1"/>
      <p:bldP spid="2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70C3CCD0-9C42-AC41-94A8-11DA18598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1694794"/>
          </a:xfrm>
        </p:spPr>
        <p:txBody>
          <a:bodyPr anchor="ctr">
            <a:noAutofit/>
          </a:bodyPr>
          <a:lstStyle/>
          <a:p>
            <a:r>
              <a:rPr lang="en-US" sz="4800" dirty="0">
                <a:latin typeface="Helvetica" pitchFamily="2" charset="0"/>
              </a:rPr>
              <a:t>Is it possible to have access to a private method?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380D50-3C27-6D4A-BD82-8783BE4BD53D}"/>
              </a:ext>
            </a:extLst>
          </p:cNvPr>
          <p:cNvSpPr/>
          <p:nvPr/>
        </p:nvSpPr>
        <p:spPr>
          <a:xfrm>
            <a:off x="2414116" y="1831101"/>
            <a:ext cx="6715888" cy="523220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YES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122F29-9701-6745-A73B-C7B66A09C58E}"/>
              </a:ext>
            </a:extLst>
          </p:cNvPr>
          <p:cNvSpPr/>
          <p:nvPr/>
        </p:nvSpPr>
        <p:spPr>
          <a:xfrm>
            <a:off x="611400" y="1357782"/>
            <a:ext cx="6893171" cy="24929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only way we can access components outside the class in which they are defined is by using the accessor methods which are declared as being public</a:t>
            </a:r>
            <a:endParaRPr lang="en-US" sz="2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482190-EB46-774B-89AB-2F56ADC8F6EB}"/>
              </a:ext>
            </a:extLst>
          </p:cNvPr>
          <p:cNvSpPr txBox="1"/>
          <p:nvPr/>
        </p:nvSpPr>
        <p:spPr>
          <a:xfrm>
            <a:off x="7879350" y="2604248"/>
            <a:ext cx="3900547" cy="358222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sz="1600" b="1" dirty="0">
                <a:latin typeface="Helvetica" pitchFamily="2" charset="0"/>
              </a:rPr>
              <a:t>Mathematics.java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788489-0466-8848-9F26-E2516B47731F}"/>
              </a:ext>
            </a:extLst>
          </p:cNvPr>
          <p:cNvSpPr txBox="1"/>
          <p:nvPr/>
        </p:nvSpPr>
        <p:spPr>
          <a:xfrm>
            <a:off x="7879349" y="2962470"/>
            <a:ext cx="3900547" cy="383954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sz="1600" dirty="0"/>
              <a:t>public class Mathematics {     </a:t>
            </a:r>
          </a:p>
          <a:p>
            <a:r>
              <a:rPr lang="en-GB" sz="1600" dirty="0"/>
              <a:t>    </a:t>
            </a:r>
            <a:r>
              <a:rPr lang="en-GB" sz="1600" dirty="0" err="1"/>
              <a:t>int</a:t>
            </a:r>
            <a:r>
              <a:rPr lang="en-GB" sz="1600" dirty="0"/>
              <a:t> </a:t>
            </a:r>
            <a:r>
              <a:rPr lang="en-GB" sz="1600" dirty="0" err="1"/>
              <a:t>seatsAvailable</a:t>
            </a:r>
            <a:r>
              <a:rPr lang="en-GB" sz="1600" dirty="0"/>
              <a:t>;</a:t>
            </a:r>
          </a:p>
          <a:p>
            <a:r>
              <a:rPr lang="en-GB" sz="1600" dirty="0"/>
              <a:t>    String </a:t>
            </a:r>
            <a:r>
              <a:rPr lang="en-GB" sz="1600" dirty="0" err="1"/>
              <a:t>teacherName</a:t>
            </a:r>
            <a:r>
              <a:rPr lang="en-GB" sz="1600" dirty="0"/>
              <a:t>; </a:t>
            </a:r>
          </a:p>
          <a:p>
            <a:r>
              <a:rPr lang="en-GB" sz="1600" dirty="0"/>
              <a:t>    </a:t>
            </a:r>
          </a:p>
          <a:p>
            <a:r>
              <a:rPr lang="en-GB" sz="1600" dirty="0"/>
              <a:t>    public </a:t>
            </a:r>
            <a:r>
              <a:rPr lang="en-GB" sz="1600" dirty="0">
                <a:solidFill>
                  <a:schemeClr val="bg1"/>
                </a:solidFill>
              </a:rPr>
              <a:t>Mathematics(</a:t>
            </a:r>
            <a:r>
              <a:rPr lang="en-GB" sz="1600" dirty="0" err="1">
                <a:solidFill>
                  <a:schemeClr val="bg1"/>
                </a:solidFill>
              </a:rPr>
              <a:t>int</a:t>
            </a:r>
            <a:r>
              <a:rPr lang="en-GB" sz="1600" dirty="0">
                <a:solidFill>
                  <a:schemeClr val="bg1"/>
                </a:solidFill>
              </a:rPr>
              <a:t> seats, String name)</a:t>
            </a:r>
          </a:p>
          <a:p>
            <a:r>
              <a:rPr lang="en-GB" sz="1600" dirty="0">
                <a:solidFill>
                  <a:schemeClr val="bg1"/>
                </a:solidFill>
              </a:rPr>
              <a:t>    </a:t>
            </a:r>
            <a:r>
              <a:rPr lang="en-GB" sz="1600" dirty="0"/>
              <a:t>{</a:t>
            </a:r>
          </a:p>
          <a:p>
            <a:r>
              <a:rPr lang="en-GB" sz="1600" dirty="0"/>
              <a:t>        </a:t>
            </a:r>
            <a:r>
              <a:rPr lang="en-GB" sz="1600" dirty="0" err="1"/>
              <a:t>seatsAvailable</a:t>
            </a:r>
            <a:r>
              <a:rPr lang="en-GB" sz="1600" dirty="0"/>
              <a:t> = seats;</a:t>
            </a:r>
          </a:p>
          <a:p>
            <a:r>
              <a:rPr lang="en-GB" sz="1600" dirty="0"/>
              <a:t>        </a:t>
            </a:r>
            <a:r>
              <a:rPr lang="en-GB" sz="1600" dirty="0" err="1"/>
              <a:t>teacherName</a:t>
            </a:r>
            <a:r>
              <a:rPr lang="en-GB" sz="1600" dirty="0"/>
              <a:t> = name;</a:t>
            </a:r>
          </a:p>
          <a:p>
            <a:r>
              <a:rPr lang="en-GB" sz="1600" dirty="0"/>
              <a:t>    } // Constructor</a:t>
            </a:r>
          </a:p>
          <a:p>
            <a:endParaRPr lang="en-GB" sz="1600" dirty="0"/>
          </a:p>
          <a:p>
            <a:r>
              <a:rPr lang="en-GB" sz="1600" dirty="0">
                <a:solidFill>
                  <a:srgbClr val="FF0000"/>
                </a:solidFill>
              </a:rPr>
              <a:t>    public void </a:t>
            </a:r>
            <a:r>
              <a:rPr lang="en-GB" sz="1600" dirty="0" err="1">
                <a:solidFill>
                  <a:srgbClr val="FF0000"/>
                </a:solidFill>
              </a:rPr>
              <a:t>getTeacherName</a:t>
            </a:r>
            <a:r>
              <a:rPr lang="en-GB" sz="1600" dirty="0">
                <a:solidFill>
                  <a:srgbClr val="FF0000"/>
                </a:solidFill>
              </a:rPr>
              <a:t>() </a:t>
            </a:r>
            <a:r>
              <a:rPr lang="en-GB" sz="1600" dirty="0"/>
              <a:t>{</a:t>
            </a:r>
          </a:p>
          <a:p>
            <a:r>
              <a:rPr lang="en-GB" sz="1600" dirty="0"/>
              <a:t>        </a:t>
            </a:r>
            <a:r>
              <a:rPr lang="en-GB" sz="1600" dirty="0" err="1"/>
              <a:t>System.out.println</a:t>
            </a:r>
            <a:r>
              <a:rPr lang="en-GB" sz="1600" dirty="0"/>
              <a:t>(“The mathematics teacher is called ”+ </a:t>
            </a:r>
            <a:r>
              <a:rPr lang="en-GB" sz="1600" dirty="0" err="1"/>
              <a:t>teacherName</a:t>
            </a:r>
            <a:r>
              <a:rPr lang="en-GB" sz="1600" dirty="0"/>
              <a:t>);</a:t>
            </a:r>
          </a:p>
          <a:p>
            <a:r>
              <a:rPr lang="en-GB" sz="1600" dirty="0"/>
              <a:t>    } // </a:t>
            </a:r>
            <a:r>
              <a:rPr lang="en-GB" sz="1600" dirty="0" err="1"/>
              <a:t>getTeacherName</a:t>
            </a:r>
            <a:endParaRPr lang="en-GB" sz="1600" dirty="0"/>
          </a:p>
          <a:p>
            <a:r>
              <a:rPr lang="en-GB" sz="1600" dirty="0"/>
              <a:t>}    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0F6A1-86C6-4C5B-ACE2-A434A97AA946}"/>
              </a:ext>
            </a:extLst>
          </p:cNvPr>
          <p:cNvSpPr txBox="1"/>
          <p:nvPr/>
        </p:nvSpPr>
        <p:spPr>
          <a:xfrm>
            <a:off x="7879350" y="861551"/>
            <a:ext cx="3900547" cy="15630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sz="1600" dirty="0"/>
              <a:t>public class School </a:t>
            </a:r>
          </a:p>
          <a:p>
            <a:r>
              <a:rPr lang="en-GB" sz="1600" dirty="0"/>
              <a:t>{   </a:t>
            </a:r>
          </a:p>
          <a:p>
            <a:r>
              <a:rPr lang="en-GB" sz="1600" dirty="0"/>
              <a:t>    public static void main(String </a:t>
            </a:r>
            <a:r>
              <a:rPr lang="en-GB" sz="1600" dirty="0" err="1"/>
              <a:t>args</a:t>
            </a:r>
            <a:r>
              <a:rPr lang="en-GB" sz="1600" dirty="0"/>
              <a:t>[]) </a:t>
            </a:r>
          </a:p>
          <a:p>
            <a:r>
              <a:rPr lang="en-GB" sz="1600" dirty="0"/>
              <a:t>    {</a:t>
            </a:r>
          </a:p>
          <a:p>
            <a:r>
              <a:rPr lang="en-GB" sz="1600" dirty="0"/>
              <a:t>    }  // main</a:t>
            </a:r>
          </a:p>
          <a:p>
            <a:r>
              <a:rPr lang="en-GB" sz="1600" dirty="0"/>
              <a:t>} // School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EE2C76-AAD2-4942-8CBD-BAC30F21F721}"/>
              </a:ext>
            </a:extLst>
          </p:cNvPr>
          <p:cNvSpPr txBox="1"/>
          <p:nvPr/>
        </p:nvSpPr>
        <p:spPr>
          <a:xfrm>
            <a:off x="7879350" y="584553"/>
            <a:ext cx="3900547" cy="276999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GB" sz="16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School.java</a:t>
            </a:r>
            <a:r>
              <a:rPr lang="en-GB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7AF4DF-3D7C-4ED6-943A-288FDF3CA956}"/>
              </a:ext>
            </a:extLst>
          </p:cNvPr>
          <p:cNvSpPr/>
          <p:nvPr/>
        </p:nvSpPr>
        <p:spPr>
          <a:xfrm>
            <a:off x="611401" y="3843937"/>
            <a:ext cx="6893170" cy="11152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 by using the accessor methods which are declared as being public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AF336E-5F59-402A-A393-929542C8BD6D}"/>
              </a:ext>
            </a:extLst>
          </p:cNvPr>
          <p:cNvCxnSpPr/>
          <p:nvPr/>
        </p:nvCxnSpPr>
        <p:spPr>
          <a:xfrm>
            <a:off x="6704045" y="4651310"/>
            <a:ext cx="1411926" cy="9423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63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2" grpId="2"/>
      <p:bldP spid="6" grpId="0" animBg="1"/>
      <p:bldP spid="6" grpId="1" animBg="1"/>
      <p:bldP spid="6" grpId="2" animBg="1"/>
      <p:bldP spid="20" grpId="0" animBg="1"/>
      <p:bldP spid="20" grpId="1" animBg="1"/>
      <p:bldP spid="25" grpId="0" animBg="1"/>
      <p:bldP spid="25" grpId="1" animBg="1"/>
      <p:bldP spid="26" grpId="0" animBg="1"/>
      <p:bldP spid="26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70C3CCD0-9C42-AC41-94A8-11DA18598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1431077"/>
          </a:xfrm>
        </p:spPr>
        <p:txBody>
          <a:bodyPr anchor="ctr">
            <a:noAutofit/>
          </a:bodyPr>
          <a:lstStyle/>
          <a:p>
            <a:r>
              <a:rPr lang="en-US" sz="4800" dirty="0">
                <a:latin typeface="Helvetica" pitchFamily="2" charset="0"/>
              </a:rPr>
              <a:t>Review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7AF4DF-3D7C-4ED6-943A-288FDF3CA956}"/>
              </a:ext>
            </a:extLst>
          </p:cNvPr>
          <p:cNvSpPr/>
          <p:nvPr/>
        </p:nvSpPr>
        <p:spPr>
          <a:xfrm>
            <a:off x="720258" y="1668074"/>
            <a:ext cx="3274799" cy="8042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Access Modifiers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FF8EE2-3354-406A-8D72-C99FE0E88B5A}"/>
              </a:ext>
            </a:extLst>
          </p:cNvPr>
          <p:cNvSpPr/>
          <p:nvPr/>
        </p:nvSpPr>
        <p:spPr>
          <a:xfrm>
            <a:off x="5390229" y="2294360"/>
            <a:ext cx="1603842" cy="6659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private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B7AD50-8B5C-4D14-A6F1-A52CF3D4D5A1}"/>
              </a:ext>
            </a:extLst>
          </p:cNvPr>
          <p:cNvSpPr/>
          <p:nvPr/>
        </p:nvSpPr>
        <p:spPr>
          <a:xfrm>
            <a:off x="5390229" y="1404257"/>
            <a:ext cx="1603842" cy="6659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public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94CB43-74E2-4D1B-9454-D40302070D79}"/>
              </a:ext>
            </a:extLst>
          </p:cNvPr>
          <p:cNvSpPr/>
          <p:nvPr/>
        </p:nvSpPr>
        <p:spPr>
          <a:xfrm>
            <a:off x="720258" y="5156305"/>
            <a:ext cx="3274799" cy="8042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private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C42FDB-919A-4F28-A371-2552A3A0F901}"/>
              </a:ext>
            </a:extLst>
          </p:cNvPr>
          <p:cNvSpPr/>
          <p:nvPr/>
        </p:nvSpPr>
        <p:spPr>
          <a:xfrm>
            <a:off x="720258" y="3438780"/>
            <a:ext cx="3274799" cy="8042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public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4B9D03-D437-482A-8142-618075CDE592}"/>
              </a:ext>
            </a:extLst>
          </p:cNvPr>
          <p:cNvSpPr/>
          <p:nvPr/>
        </p:nvSpPr>
        <p:spPr>
          <a:xfrm>
            <a:off x="5390229" y="3184463"/>
            <a:ext cx="5386627" cy="13663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component that is declared as being public can be accessed from any class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9A2691-4E6E-4336-8E68-D3C7B829920A}"/>
              </a:ext>
            </a:extLst>
          </p:cNvPr>
          <p:cNvSpPr/>
          <p:nvPr/>
        </p:nvSpPr>
        <p:spPr>
          <a:xfrm>
            <a:off x="5390229" y="4787796"/>
            <a:ext cx="5297721" cy="17714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component that is defined as being private can only be accessed within the class it is declared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B04C94-D5F7-4099-BDFC-87DD01BCFC5A}"/>
              </a:ext>
            </a:extLst>
          </p:cNvPr>
          <p:cNvSpPr/>
          <p:nvPr/>
        </p:nvSpPr>
        <p:spPr>
          <a:xfrm>
            <a:off x="7717050" y="1404257"/>
            <a:ext cx="3751970" cy="6659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public class Test {}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B1390B-1ABC-48F7-ABF1-00DAC955FC8C}"/>
              </a:ext>
            </a:extLst>
          </p:cNvPr>
          <p:cNvSpPr/>
          <p:nvPr/>
        </p:nvSpPr>
        <p:spPr>
          <a:xfrm>
            <a:off x="7717050" y="2294360"/>
            <a:ext cx="3751970" cy="6659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private </a:t>
            </a:r>
            <a:r>
              <a:rPr lang="en-GB" sz="28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</a:t>
            </a:r>
            <a:r>
              <a:rPr lang="en-GB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test;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839076C-EAB7-4C2E-8AF3-F7C4099E6DB9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3995057" y="1737231"/>
            <a:ext cx="1395172" cy="3329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4AF406-036F-45B5-89D6-392EC6AE4F1C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995057" y="2070206"/>
            <a:ext cx="1395172" cy="5571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E2030F-70B9-456E-9A2B-4D81D0EF72FC}"/>
              </a:ext>
            </a:extLst>
          </p:cNvPr>
          <p:cNvCxnSpPr>
            <a:stCxn id="13" idx="3"/>
            <a:endCxn id="21" idx="1"/>
          </p:cNvCxnSpPr>
          <p:nvPr/>
        </p:nvCxnSpPr>
        <p:spPr>
          <a:xfrm>
            <a:off x="6994071" y="1737231"/>
            <a:ext cx="7229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CDDAFB8-310A-43A6-A590-5DF45D61FF59}"/>
              </a:ext>
            </a:extLst>
          </p:cNvPr>
          <p:cNvCxnSpPr>
            <a:stCxn id="12" idx="3"/>
            <a:endCxn id="23" idx="1"/>
          </p:cNvCxnSpPr>
          <p:nvPr/>
        </p:nvCxnSpPr>
        <p:spPr>
          <a:xfrm>
            <a:off x="6994071" y="2627334"/>
            <a:ext cx="7229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C64D0EC-86E9-4F77-BD76-9553EEF86E45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3995057" y="3840912"/>
            <a:ext cx="1395172" cy="267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1514725-987D-4886-AB0D-11DCE0E8E9FF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3995057" y="5558437"/>
            <a:ext cx="1395172" cy="1150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26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9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6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9" dur="10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2" dur="10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7" grpId="0" animBg="1"/>
      <p:bldP spid="17" grpId="1" animBg="1"/>
      <p:bldP spid="18" grpId="0" animBg="1"/>
      <p:bldP spid="18" grpId="1" animBg="1"/>
      <p:bldP spid="19" grpId="0" build="allAtOnce" animBg="1"/>
      <p:bldP spid="21" grpId="0" animBg="1"/>
      <p:bldP spid="21" grpId="1" animBg="1"/>
      <p:bldP spid="23" grpId="0" animBg="1"/>
      <p:bldP spid="2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75E3C-5789-9443-B160-A57F89AB7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Autofit/>
          </a:bodyPr>
          <a:lstStyle/>
          <a:p>
            <a:r>
              <a:rPr lang="en-US" sz="4400" dirty="0">
                <a:latin typeface="Helvetica" pitchFamily="2" charset="0"/>
              </a:rPr>
              <a:t>After </a:t>
            </a:r>
            <a:r>
              <a:rPr lang="en-US" sz="4800" dirty="0">
                <a:latin typeface="Helvetica" pitchFamily="2" charset="0"/>
              </a:rPr>
              <a:t>learning</a:t>
            </a:r>
            <a:r>
              <a:rPr lang="en-US" sz="4400" dirty="0">
                <a:latin typeface="Helvetica" pitchFamily="2" charset="0"/>
              </a:rPr>
              <a:t> about classes and object we move onto certain keywords used in code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1F2EF83-F000-8947-A87D-141DDAD8D7FF}"/>
              </a:ext>
            </a:extLst>
          </p:cNvPr>
          <p:cNvSpPr txBox="1">
            <a:spLocks/>
          </p:cNvSpPr>
          <p:nvPr/>
        </p:nvSpPr>
        <p:spPr>
          <a:xfrm>
            <a:off x="1569720" y="3517393"/>
            <a:ext cx="2874264" cy="8168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72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75E3C-5789-9443-B160-A57F89AB7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34319"/>
          </a:xfrm>
        </p:spPr>
        <p:txBody>
          <a:bodyPr anchor="ctr">
            <a:noAutofit/>
          </a:bodyPr>
          <a:lstStyle/>
          <a:p>
            <a:r>
              <a:rPr lang="en-US" sz="4800" dirty="0">
                <a:latin typeface="Helvetica" pitchFamily="2" charset="0"/>
              </a:rPr>
              <a:t>Remember our school example?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1F2EF83-F000-8947-A87D-141DDAD8D7FF}"/>
              </a:ext>
            </a:extLst>
          </p:cNvPr>
          <p:cNvSpPr txBox="1">
            <a:spLocks/>
          </p:cNvSpPr>
          <p:nvPr/>
        </p:nvSpPr>
        <p:spPr>
          <a:xfrm>
            <a:off x="1569720" y="3517393"/>
            <a:ext cx="2874264" cy="8168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>
              <a:latin typeface="Helvetica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E359D8-858D-554C-A77F-224C7EEFF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913" y="4933096"/>
            <a:ext cx="6589336" cy="15639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07FE50-8708-EF4E-A490-B5E28937B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865" y="2497578"/>
            <a:ext cx="3999432" cy="399943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1985C44-8F24-DB4D-9AD1-CF1432795561}"/>
              </a:ext>
            </a:extLst>
          </p:cNvPr>
          <p:cNvSpPr txBox="1">
            <a:spLocks/>
          </p:cNvSpPr>
          <p:nvPr/>
        </p:nvSpPr>
        <p:spPr>
          <a:xfrm>
            <a:off x="0" y="1156595"/>
            <a:ext cx="12192000" cy="7896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Helvetica" pitchFamily="2" charset="0"/>
              </a:rPr>
              <a:t>With multiple classes?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85163-F162-FE46-8435-CB5E235E2178}"/>
              </a:ext>
            </a:extLst>
          </p:cNvPr>
          <p:cNvSpPr txBox="1">
            <a:spLocks noChangeAspect="1"/>
          </p:cNvSpPr>
          <p:nvPr/>
        </p:nvSpPr>
        <p:spPr>
          <a:xfrm>
            <a:off x="1035769" y="2848641"/>
            <a:ext cx="301914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latin typeface="Helvetica" pitchFamily="2" charset="0"/>
              </a:rPr>
              <a:t>Mathematics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25D891-DA69-6647-9697-830A92B61D5E}"/>
              </a:ext>
            </a:extLst>
          </p:cNvPr>
          <p:cNvSpPr txBox="1">
            <a:spLocks noChangeAspect="1"/>
          </p:cNvSpPr>
          <p:nvPr/>
        </p:nvSpPr>
        <p:spPr>
          <a:xfrm>
            <a:off x="8516832" y="2041990"/>
            <a:ext cx="301914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Spanish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E526CD-4BC7-A240-BFF1-17DFB3A3870A}"/>
              </a:ext>
            </a:extLst>
          </p:cNvPr>
          <p:cNvSpPr txBox="1">
            <a:spLocks noChangeAspect="1"/>
          </p:cNvSpPr>
          <p:nvPr/>
        </p:nvSpPr>
        <p:spPr>
          <a:xfrm>
            <a:off x="7369930" y="3164007"/>
            <a:ext cx="3019148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latin typeface="Helvetica" pitchFamily="2" charset="0"/>
              </a:rPr>
              <a:t>Geography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5D55F-E7C2-F042-96C3-585F4D6E25C4}"/>
              </a:ext>
            </a:extLst>
          </p:cNvPr>
          <p:cNvSpPr txBox="1">
            <a:spLocks noChangeAspect="1"/>
          </p:cNvSpPr>
          <p:nvPr/>
        </p:nvSpPr>
        <p:spPr>
          <a:xfrm>
            <a:off x="600129" y="4639931"/>
            <a:ext cx="301914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latin typeface="Helvetica" pitchFamily="2" charset="0"/>
              </a:rPr>
              <a:t>Physics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F5D8B0-84B6-4141-BBDD-91CEB35FD22E}"/>
              </a:ext>
            </a:extLst>
          </p:cNvPr>
          <p:cNvSpPr txBox="1">
            <a:spLocks noChangeAspect="1"/>
          </p:cNvSpPr>
          <p:nvPr/>
        </p:nvSpPr>
        <p:spPr>
          <a:xfrm>
            <a:off x="8212388" y="4449010"/>
            <a:ext cx="301914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latin typeface="Helvetica" pitchFamily="2" charset="0"/>
              </a:rPr>
              <a:t>German</a:t>
            </a:r>
          </a:p>
        </p:txBody>
      </p:sp>
    </p:spTree>
    <p:extLst>
      <p:ext uri="{BB962C8B-B14F-4D97-AF65-F5344CB8AC3E}">
        <p14:creationId xmlns:p14="http://schemas.microsoft.com/office/powerpoint/2010/main" val="137947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xit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2"/>
                                    </p:cond>
                                  </p:end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6" grpId="0"/>
      <p:bldP spid="6" grpId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75E3C-5789-9443-B160-A57F89AB7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212980"/>
          </a:xfrm>
        </p:spPr>
        <p:txBody>
          <a:bodyPr anchor="ctr">
            <a:noAutofit/>
          </a:bodyPr>
          <a:lstStyle/>
          <a:p>
            <a:r>
              <a:rPr lang="en-US" sz="4800" dirty="0">
                <a:latin typeface="Helvetica" pitchFamily="2" charset="0"/>
              </a:rPr>
              <a:t>Can we enter all of them anytime?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1F2EF83-F000-8947-A87D-141DDAD8D7FF}"/>
              </a:ext>
            </a:extLst>
          </p:cNvPr>
          <p:cNvSpPr txBox="1">
            <a:spLocks/>
          </p:cNvSpPr>
          <p:nvPr/>
        </p:nvSpPr>
        <p:spPr>
          <a:xfrm>
            <a:off x="1569720" y="3517393"/>
            <a:ext cx="2874264" cy="8168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>
              <a:latin typeface="Helvetica" pitchFamily="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985C44-8F24-DB4D-9AD1-CF1432795561}"/>
              </a:ext>
            </a:extLst>
          </p:cNvPr>
          <p:cNvSpPr txBox="1">
            <a:spLocks/>
          </p:cNvSpPr>
          <p:nvPr/>
        </p:nvSpPr>
        <p:spPr>
          <a:xfrm>
            <a:off x="6436413" y="1849639"/>
            <a:ext cx="5306349" cy="13443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Helvetica" pitchFamily="2" charset="0"/>
              </a:rPr>
              <a:t>Like in a normal school, you do not have access to any room anytime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11A8F77-75BF-8F41-B047-5C69B3C31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413" y="3591105"/>
            <a:ext cx="1812544" cy="18125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C01D9A-7ED9-FD4C-874C-158072852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092" y="1849639"/>
            <a:ext cx="5846671" cy="3895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ED5CDA6-B88E-B14E-91B4-4B858D3BD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5820" y="3591105"/>
            <a:ext cx="1812544" cy="18125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EE4CD5-E427-3E43-B684-3FA0C53E9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8364" y="3591105"/>
            <a:ext cx="1812544" cy="181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5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8"/>
                                    </p:cond>
                                  </p:endCondLst>
                                  <p:childTnLst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6" grpId="0"/>
      <p:bldP spid="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75E3C-5789-9443-B160-A57F89AB7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64335"/>
          </a:xfrm>
        </p:spPr>
        <p:txBody>
          <a:bodyPr anchor="ctr">
            <a:noAutofit/>
          </a:bodyPr>
          <a:lstStyle/>
          <a:p>
            <a:r>
              <a:rPr lang="en-US" sz="4800" dirty="0">
                <a:latin typeface="Helvetica" pitchFamily="2" charset="0"/>
              </a:rPr>
              <a:t>Access Modifiers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1F2EF83-F000-8947-A87D-141DDAD8D7FF}"/>
              </a:ext>
            </a:extLst>
          </p:cNvPr>
          <p:cNvSpPr txBox="1">
            <a:spLocks/>
          </p:cNvSpPr>
          <p:nvPr/>
        </p:nvSpPr>
        <p:spPr>
          <a:xfrm>
            <a:off x="1569720" y="3517393"/>
            <a:ext cx="2874264" cy="8168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>
              <a:latin typeface="Helvetica" pitchFamily="2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43F0DAD-3FAD-2642-8052-0F9211A7EFFF}"/>
              </a:ext>
            </a:extLst>
          </p:cNvPr>
          <p:cNvSpPr txBox="1">
            <a:spLocks/>
          </p:cNvSpPr>
          <p:nvPr/>
        </p:nvSpPr>
        <p:spPr>
          <a:xfrm>
            <a:off x="1569720" y="1465210"/>
            <a:ext cx="3133531" cy="7955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  <a:latin typeface="Helvetica" pitchFamily="2" charset="0"/>
              </a:rPr>
              <a:t>public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CBEBE-5F9F-0543-8AA6-B35360800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791" y="2689208"/>
            <a:ext cx="4152900" cy="3594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90A7657-2E6B-CB4E-96F9-2155F971DC4C}"/>
              </a:ext>
            </a:extLst>
          </p:cNvPr>
          <p:cNvSpPr txBox="1">
            <a:spLocks/>
          </p:cNvSpPr>
          <p:nvPr/>
        </p:nvSpPr>
        <p:spPr>
          <a:xfrm>
            <a:off x="7301204" y="1465210"/>
            <a:ext cx="3177074" cy="7955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  <a:latin typeface="Helvetica" pitchFamily="2" charset="0"/>
              </a:rPr>
              <a:t>private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EE4774-AFC5-40F1-B62B-20A2CE7AE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0858" y="2930378"/>
            <a:ext cx="3177074" cy="317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4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9" grpId="0" animBg="1"/>
      <p:bldP spid="9" grpId="1" animBg="1"/>
      <p:bldP spid="7" grpId="0" animBg="1"/>
      <p:bldP spid="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75E3C-5789-9443-B160-A57F89AB7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12191999" cy="1120109"/>
          </a:xfrm>
        </p:spPr>
        <p:txBody>
          <a:bodyPr anchor="ctr">
            <a:noAutofit/>
          </a:bodyPr>
          <a:lstStyle/>
          <a:p>
            <a:r>
              <a:rPr lang="en-US" sz="4800" dirty="0">
                <a:latin typeface="Helvetica" pitchFamily="2" charset="0"/>
              </a:rPr>
              <a:t>Public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CBEBE-5F9F-0543-8AA6-B35360800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024" y="1468889"/>
            <a:ext cx="4152900" cy="3594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DA4F4C0-AFB6-554B-914D-728B8986E2E1}"/>
              </a:ext>
            </a:extLst>
          </p:cNvPr>
          <p:cNvSpPr txBox="1">
            <a:spLocks/>
          </p:cNvSpPr>
          <p:nvPr/>
        </p:nvSpPr>
        <p:spPr>
          <a:xfrm>
            <a:off x="596720" y="2591420"/>
            <a:ext cx="6568546" cy="17411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>
                <a:solidFill>
                  <a:schemeClr val="bg1"/>
                </a:solidFill>
                <a:latin typeface="Helvetica" pitchFamily="2" charset="0"/>
              </a:rPr>
              <a:t>A class, method, variable, constructor, etc. that is declared as being public will be able to be accessed from any other class.</a:t>
            </a:r>
            <a:endParaRPr lang="en-US" sz="28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2DE5BF-3340-5D45-B1B8-0217C2776C17}"/>
              </a:ext>
            </a:extLst>
          </p:cNvPr>
          <p:cNvSpPr txBox="1">
            <a:spLocks/>
          </p:cNvSpPr>
          <p:nvPr/>
        </p:nvSpPr>
        <p:spPr>
          <a:xfrm>
            <a:off x="596720" y="1991104"/>
            <a:ext cx="3345464" cy="6003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Helvetica" pitchFamily="2" charset="0"/>
              </a:rPr>
              <a:t>Definition</a:t>
            </a:r>
            <a:endParaRPr lang="en-US" sz="4800" b="1" dirty="0">
              <a:solidFill>
                <a:schemeClr val="bg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08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2" grpId="0" animBg="1"/>
      <p:bldP spid="12" grpId="1" animBg="1"/>
      <p:bldP spid="8" grpId="0" animBg="1"/>
      <p:bldP spid="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1F2EF83-F000-8947-A87D-141DDAD8D7FF}"/>
              </a:ext>
            </a:extLst>
          </p:cNvPr>
          <p:cNvSpPr txBox="1">
            <a:spLocks/>
          </p:cNvSpPr>
          <p:nvPr/>
        </p:nvSpPr>
        <p:spPr>
          <a:xfrm>
            <a:off x="1569720" y="3517393"/>
            <a:ext cx="2874264" cy="8168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>
              <a:latin typeface="Helvetica" pitchFamily="2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43F0DAD-3FAD-2642-8052-0F9211A7EFFF}"/>
              </a:ext>
            </a:extLst>
          </p:cNvPr>
          <p:cNvSpPr txBox="1">
            <a:spLocks/>
          </p:cNvSpPr>
          <p:nvPr/>
        </p:nvSpPr>
        <p:spPr>
          <a:xfrm>
            <a:off x="544068" y="1275441"/>
            <a:ext cx="2794519" cy="7498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bg1"/>
                </a:solidFill>
                <a:latin typeface="Helvetica" pitchFamily="2" charset="0"/>
              </a:rPr>
              <a:t>Example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DA4F4C0-AFB6-554B-914D-728B8986E2E1}"/>
              </a:ext>
            </a:extLst>
          </p:cNvPr>
          <p:cNvSpPr txBox="1">
            <a:spLocks/>
          </p:cNvSpPr>
          <p:nvPr/>
        </p:nvSpPr>
        <p:spPr>
          <a:xfrm>
            <a:off x="5158648" y="5747193"/>
            <a:ext cx="682093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public</a:t>
            </a:r>
            <a:r>
              <a:rPr lang="en-GB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 static void main(String </a:t>
            </a:r>
            <a:r>
              <a:rPr lang="en-GB" sz="28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args</a:t>
            </a:r>
            <a:r>
              <a:rPr lang="en-GB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[]){}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BC06792-508B-AC4E-8091-CFEA1EFEBA6B}"/>
              </a:ext>
            </a:extLst>
          </p:cNvPr>
          <p:cNvSpPr txBox="1">
            <a:spLocks/>
          </p:cNvSpPr>
          <p:nvPr/>
        </p:nvSpPr>
        <p:spPr>
          <a:xfrm>
            <a:off x="544068" y="2032613"/>
            <a:ext cx="3622050" cy="7147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latin typeface="Helvetica" pitchFamily="2" charset="0"/>
              </a:rPr>
              <a:t>Main Method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471B6C-B002-DF44-8BA0-10D051EA30BB}"/>
              </a:ext>
            </a:extLst>
          </p:cNvPr>
          <p:cNvSpPr/>
          <p:nvPr/>
        </p:nvSpPr>
        <p:spPr>
          <a:xfrm>
            <a:off x="544068" y="2755532"/>
            <a:ext cx="6096000" cy="22467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Helvetica Neue" panose="02000503000000020004" pitchFamily="2" charset="0"/>
              </a:rPr>
              <a:t>has to be public all the time since it is the most important component of a program that has to be accessed by the other classes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72DCD4-62CC-B341-9934-5470423003A6}"/>
              </a:ext>
            </a:extLst>
          </p:cNvPr>
          <p:cNvSpPr/>
          <p:nvPr/>
        </p:nvSpPr>
        <p:spPr>
          <a:xfrm>
            <a:off x="7717713" y="1466303"/>
            <a:ext cx="740664" cy="74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70EBEB-D52A-6843-81D7-6329ADD2298C}"/>
              </a:ext>
            </a:extLst>
          </p:cNvPr>
          <p:cNvSpPr/>
          <p:nvPr/>
        </p:nvSpPr>
        <p:spPr>
          <a:xfrm>
            <a:off x="9008906" y="1346722"/>
            <a:ext cx="740664" cy="74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5BA25E-1A35-9F45-B54A-E7AFBEE94FD2}"/>
              </a:ext>
            </a:extLst>
          </p:cNvPr>
          <p:cNvSpPr/>
          <p:nvPr/>
        </p:nvSpPr>
        <p:spPr>
          <a:xfrm>
            <a:off x="10202740" y="1366640"/>
            <a:ext cx="740664" cy="74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CCEBB92-8E66-DD49-B764-AA352ECC1B74}"/>
              </a:ext>
            </a:extLst>
          </p:cNvPr>
          <p:cNvSpPr/>
          <p:nvPr/>
        </p:nvSpPr>
        <p:spPr>
          <a:xfrm>
            <a:off x="10202740" y="3670823"/>
            <a:ext cx="740664" cy="74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75D4AD-16B3-534A-A7C6-826258CC80F4}"/>
              </a:ext>
            </a:extLst>
          </p:cNvPr>
          <p:cNvSpPr/>
          <p:nvPr/>
        </p:nvSpPr>
        <p:spPr>
          <a:xfrm>
            <a:off x="9008906" y="2571708"/>
            <a:ext cx="740664" cy="7498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977F0DA-79D1-E94B-8F3B-98ADBEEEBC3F}"/>
              </a:ext>
            </a:extLst>
          </p:cNvPr>
          <p:cNvSpPr/>
          <p:nvPr/>
        </p:nvSpPr>
        <p:spPr>
          <a:xfrm>
            <a:off x="7982008" y="3649679"/>
            <a:ext cx="740664" cy="74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086F5F5-3ED1-014D-825B-B8D4435EC9BF}"/>
              </a:ext>
            </a:extLst>
          </p:cNvPr>
          <p:cNvSpPr/>
          <p:nvPr/>
        </p:nvSpPr>
        <p:spPr>
          <a:xfrm>
            <a:off x="9008906" y="3939165"/>
            <a:ext cx="740664" cy="74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8ECADF1-9078-7145-82CE-99181B0A3D01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>
            <a:off x="9379238" y="2096530"/>
            <a:ext cx="0" cy="47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FF417B-20EE-0D4E-90F4-293659D0BEAD}"/>
              </a:ext>
            </a:extLst>
          </p:cNvPr>
          <p:cNvCxnSpPr>
            <a:cxnSpLocks/>
            <a:stCxn id="16" idx="7"/>
            <a:endCxn id="15" idx="3"/>
          </p:cNvCxnSpPr>
          <p:nvPr/>
        </p:nvCxnSpPr>
        <p:spPr>
          <a:xfrm flipV="1">
            <a:off x="8614204" y="3211709"/>
            <a:ext cx="503170" cy="54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D75D46-DD98-C54E-A4EE-D2B807D4783F}"/>
              </a:ext>
            </a:extLst>
          </p:cNvPr>
          <p:cNvCxnSpPr>
            <a:cxnSpLocks/>
            <a:stCxn id="14" idx="1"/>
            <a:endCxn id="15" idx="5"/>
          </p:cNvCxnSpPr>
          <p:nvPr/>
        </p:nvCxnSpPr>
        <p:spPr>
          <a:xfrm flipH="1" flipV="1">
            <a:off x="9641102" y="3211709"/>
            <a:ext cx="670106" cy="56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46AFDE8-D8E9-4A4F-B819-37A99982E409}"/>
              </a:ext>
            </a:extLst>
          </p:cNvPr>
          <p:cNvCxnSpPr>
            <a:cxnSpLocks/>
            <a:stCxn id="10" idx="5"/>
            <a:endCxn id="15" idx="1"/>
          </p:cNvCxnSpPr>
          <p:nvPr/>
        </p:nvCxnSpPr>
        <p:spPr>
          <a:xfrm>
            <a:off x="8349909" y="2106304"/>
            <a:ext cx="767465" cy="575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CE20D6-FE6D-1444-A2EA-360A55D9B3AD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>
          <a:xfrm flipH="1">
            <a:off x="9641102" y="2006641"/>
            <a:ext cx="670106" cy="674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357B90-6BE1-B641-A9BE-5E6F6C964F2E}"/>
              </a:ext>
            </a:extLst>
          </p:cNvPr>
          <p:cNvCxnSpPr>
            <a:cxnSpLocks/>
            <a:stCxn id="17" idx="0"/>
            <a:endCxn id="15" idx="4"/>
          </p:cNvCxnSpPr>
          <p:nvPr/>
        </p:nvCxnSpPr>
        <p:spPr>
          <a:xfrm flipV="1">
            <a:off x="9379238" y="3321516"/>
            <a:ext cx="0" cy="617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8EBFCA2-F60C-9D49-8812-A93E27547E38}"/>
              </a:ext>
            </a:extLst>
          </p:cNvPr>
          <p:cNvSpPr/>
          <p:nvPr/>
        </p:nvSpPr>
        <p:spPr>
          <a:xfrm>
            <a:off x="551337" y="1314143"/>
            <a:ext cx="6096000" cy="13849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Any class is should be defined as being public if we want to access its contents and components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A4203B9-CB0A-2446-8F67-DEB9FF76D0A3}"/>
              </a:ext>
            </a:extLst>
          </p:cNvPr>
          <p:cNvSpPr/>
          <p:nvPr/>
        </p:nvSpPr>
        <p:spPr>
          <a:xfrm>
            <a:off x="544068" y="5295131"/>
            <a:ext cx="6096000" cy="13849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Being public access means that the class(its door) is opened not closed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CE879601-AE70-4949-BFC2-96DBD32101C3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11201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Helvetica" pitchFamily="2" charset="0"/>
              </a:rPr>
              <a:t>Public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FF530D-730C-42DB-9283-AD6006CAAF43}"/>
              </a:ext>
            </a:extLst>
          </p:cNvPr>
          <p:cNvCxnSpPr>
            <a:cxnSpLocks/>
            <a:stCxn id="4" idx="2"/>
            <a:endCxn id="12" idx="1"/>
          </p:cNvCxnSpPr>
          <p:nvPr/>
        </p:nvCxnSpPr>
        <p:spPr>
          <a:xfrm>
            <a:off x="3592068" y="5002301"/>
            <a:ext cx="1566580" cy="10680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42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2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2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3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9"/>
                                    </p:cond>
                                  </p:endCondLst>
                                  <p:childTnLst>
                                    <p:anim calcmode="lin" valueType="num">
                                      <p:cBhvr>
                                        <p:cTn id="23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9" grpId="1" animBg="1"/>
      <p:bldP spid="12" grpId="0" animBg="1"/>
      <p:bldP spid="12" grpId="1" animBg="1"/>
      <p:bldP spid="7" grpId="0" animBg="1"/>
      <p:bldP spid="7" grpId="1" animBg="1"/>
      <p:bldP spid="4" grpId="0" animBg="1"/>
      <p:bldP spid="4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/>
      <p:bldP spid="2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1F2EF83-F000-8947-A87D-141DDAD8D7FF}"/>
              </a:ext>
            </a:extLst>
          </p:cNvPr>
          <p:cNvSpPr txBox="1">
            <a:spLocks/>
          </p:cNvSpPr>
          <p:nvPr/>
        </p:nvSpPr>
        <p:spPr>
          <a:xfrm>
            <a:off x="1569720" y="3517393"/>
            <a:ext cx="2874264" cy="8168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>
              <a:latin typeface="Helvetica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EBFCA2-F60C-9D49-8812-A93E27547E38}"/>
              </a:ext>
            </a:extLst>
          </p:cNvPr>
          <p:cNvSpPr/>
          <p:nvPr/>
        </p:nvSpPr>
        <p:spPr>
          <a:xfrm>
            <a:off x="544068" y="1788434"/>
            <a:ext cx="6096000" cy="954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The Mathematics class is defined as being public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71E80C-772C-1542-BCD8-FB0674EAD0CA}"/>
              </a:ext>
            </a:extLst>
          </p:cNvPr>
          <p:cNvSpPr/>
          <p:nvPr/>
        </p:nvSpPr>
        <p:spPr>
          <a:xfrm>
            <a:off x="511411" y="2949261"/>
            <a:ext cx="3634670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We have access to its methods from the School Class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9B09B5-EF26-D449-98A5-6F5DF0CD37A4}"/>
              </a:ext>
            </a:extLst>
          </p:cNvPr>
          <p:cNvSpPr/>
          <p:nvPr/>
        </p:nvSpPr>
        <p:spPr>
          <a:xfrm>
            <a:off x="511411" y="4497888"/>
            <a:ext cx="3634670" cy="22467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A class without a keyword as prefix is by convention declared as being public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A59C76-C0BF-024C-B0C7-A0510D4B21B3}"/>
              </a:ext>
            </a:extLst>
          </p:cNvPr>
          <p:cNvSpPr txBox="1"/>
          <p:nvPr/>
        </p:nvSpPr>
        <p:spPr>
          <a:xfrm>
            <a:off x="7660829" y="1644773"/>
            <a:ext cx="4202723" cy="1200329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public</a:t>
            </a:r>
            <a:r>
              <a:rPr lang="en-GB" dirty="0"/>
              <a:t> class Mathematics </a:t>
            </a:r>
          </a:p>
          <a:p>
            <a:r>
              <a:rPr lang="en-GB" dirty="0"/>
              <a:t>{  </a:t>
            </a:r>
          </a:p>
          <a:p>
            <a:r>
              <a:rPr lang="en-GB" dirty="0"/>
              <a:t>    ….   </a:t>
            </a:r>
          </a:p>
          <a:p>
            <a:r>
              <a:rPr lang="en-GB" dirty="0"/>
              <a:t>}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2E13FE-5915-094A-9D29-D1264B50E9B9}"/>
              </a:ext>
            </a:extLst>
          </p:cNvPr>
          <p:cNvSpPr txBox="1"/>
          <p:nvPr/>
        </p:nvSpPr>
        <p:spPr>
          <a:xfrm>
            <a:off x="7660828" y="1275441"/>
            <a:ext cx="4202723" cy="369332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 err="1"/>
              <a:t>Mathematics.java</a:t>
            </a:r>
            <a:r>
              <a:rPr lang="en-GB" b="1" dirty="0"/>
              <a:t>  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625CE5-7FDC-E047-AAAD-658BC6D65C9A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 flipV="1">
            <a:off x="6640068" y="2244938"/>
            <a:ext cx="1020761" cy="2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3D0AEC2-A715-2943-8652-F6EDA6F627E9}"/>
              </a:ext>
            </a:extLst>
          </p:cNvPr>
          <p:cNvSpPr txBox="1"/>
          <p:nvPr/>
        </p:nvSpPr>
        <p:spPr>
          <a:xfrm>
            <a:off x="5727298" y="3740432"/>
            <a:ext cx="6157266" cy="369332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 err="1"/>
              <a:t>School.java</a:t>
            </a:r>
            <a:r>
              <a:rPr lang="en-GB" b="1" dirty="0"/>
              <a:t>  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71604A-0AED-124E-94CD-1BA7E33BA9D6}"/>
              </a:ext>
            </a:extLst>
          </p:cNvPr>
          <p:cNvSpPr txBox="1"/>
          <p:nvPr/>
        </p:nvSpPr>
        <p:spPr>
          <a:xfrm>
            <a:off x="5727298" y="4118964"/>
            <a:ext cx="615726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class School </a:t>
            </a:r>
          </a:p>
          <a:p>
            <a:r>
              <a:rPr lang="en-GB" dirty="0"/>
              <a:t>{     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8EC1B5-2A44-9D42-92AF-42D108808DFD}"/>
              </a:ext>
            </a:extLst>
          </p:cNvPr>
          <p:cNvSpPr txBox="1"/>
          <p:nvPr/>
        </p:nvSpPr>
        <p:spPr>
          <a:xfrm>
            <a:off x="5727286" y="6188851"/>
            <a:ext cx="615727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200104-0AFE-FC4E-B6E5-A6A1C1916E6D}"/>
              </a:ext>
            </a:extLst>
          </p:cNvPr>
          <p:cNvSpPr txBox="1"/>
          <p:nvPr/>
        </p:nvSpPr>
        <p:spPr>
          <a:xfrm>
            <a:off x="5727298" y="4774495"/>
            <a:ext cx="615726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    public static void main(String </a:t>
            </a:r>
            <a:r>
              <a:rPr lang="en-GB" dirty="0" err="1"/>
              <a:t>args</a:t>
            </a:r>
            <a:r>
              <a:rPr lang="en-GB" dirty="0"/>
              <a:t>[])</a:t>
            </a:r>
          </a:p>
          <a:p>
            <a:r>
              <a:rPr lang="en-GB" dirty="0"/>
              <a:t>    {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FA929B-6A56-9841-964B-492DA47D0299}"/>
              </a:ext>
            </a:extLst>
          </p:cNvPr>
          <p:cNvSpPr txBox="1"/>
          <p:nvPr/>
        </p:nvSpPr>
        <p:spPr>
          <a:xfrm>
            <a:off x="5727292" y="5424421"/>
            <a:ext cx="6157266" cy="3937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dirty="0"/>
              <a:t>        Mathematics </a:t>
            </a:r>
            <a:r>
              <a:rPr lang="en-GB" dirty="0">
                <a:solidFill>
                  <a:schemeClr val="bg1"/>
                </a:solidFill>
              </a:rPr>
              <a:t>math = new Mathematics(34, “John Bury”);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631CB9-0245-CB44-B8C8-A55E967090EC}"/>
              </a:ext>
            </a:extLst>
          </p:cNvPr>
          <p:cNvSpPr txBox="1"/>
          <p:nvPr/>
        </p:nvSpPr>
        <p:spPr>
          <a:xfrm>
            <a:off x="5718329" y="5815371"/>
            <a:ext cx="6157266" cy="3937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       </a:t>
            </a:r>
            <a:r>
              <a:rPr lang="en-GB" dirty="0" err="1">
                <a:solidFill>
                  <a:schemeClr val="bg1"/>
                </a:solidFill>
              </a:rPr>
              <a:t>math.getTeacherName</a:t>
            </a:r>
            <a:r>
              <a:rPr lang="en-GB" dirty="0">
                <a:solidFill>
                  <a:schemeClr val="bg1"/>
                </a:solidFill>
              </a:rPr>
              <a:t>();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34D2F51-29EF-2A49-BFE9-183C747D6A8F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4146081" y="4442130"/>
            <a:ext cx="1581217" cy="1179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AE89665-E337-5048-8764-2CD5FB970DF8}"/>
              </a:ext>
            </a:extLst>
          </p:cNvPr>
          <p:cNvCxnSpPr>
            <a:cxnSpLocks/>
            <a:stCxn id="28" idx="3"/>
            <a:endCxn id="32" idx="1"/>
          </p:cNvCxnSpPr>
          <p:nvPr/>
        </p:nvCxnSpPr>
        <p:spPr>
          <a:xfrm>
            <a:off x="4146081" y="3641759"/>
            <a:ext cx="1581217" cy="283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467527AA-F1EF-49DE-BF8F-1A8DE099699F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11201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Helvetica" pitchFamily="2" charset="0"/>
              </a:rPr>
              <a:t>Public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9A48D80-3B01-49A1-B448-179CAFB9BA47}"/>
              </a:ext>
            </a:extLst>
          </p:cNvPr>
          <p:cNvSpPr txBox="1">
            <a:spLocks/>
          </p:cNvSpPr>
          <p:nvPr/>
        </p:nvSpPr>
        <p:spPr>
          <a:xfrm>
            <a:off x="544068" y="1029426"/>
            <a:ext cx="2794519" cy="7498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bg1"/>
                </a:solidFill>
                <a:latin typeface="Helvetica" pitchFamily="2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69001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9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3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9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3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4"/>
                                    </p:cond>
                                  </p:endCondLst>
                                  <p:childTnLst>
                                    <p:anim calcmode="lin" valueType="num">
                                      <p:cBhvr>
                                        <p:cTn id="18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6" grpId="0" animBg="1"/>
      <p:bldP spid="26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22" grpId="0"/>
      <p:bldP spid="22" grpId="1"/>
      <p:bldP spid="23" grpId="0" animBg="1"/>
      <p:bldP spid="2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471E80C-772C-1542-BCD8-FB0674EAD0CA}"/>
              </a:ext>
            </a:extLst>
          </p:cNvPr>
          <p:cNvSpPr/>
          <p:nvPr/>
        </p:nvSpPr>
        <p:spPr>
          <a:xfrm>
            <a:off x="5545611" y="1303157"/>
            <a:ext cx="6096000" cy="9541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Think of this as a closed door of a method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70C3CCD0-9C42-AC41-94A8-11DA18598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"/>
            <a:ext cx="12192000" cy="1009236"/>
          </a:xfrm>
        </p:spPr>
        <p:txBody>
          <a:bodyPr anchor="ctr">
            <a:noAutofit/>
          </a:bodyPr>
          <a:lstStyle/>
          <a:p>
            <a:r>
              <a:rPr lang="en-US" sz="4800" dirty="0">
                <a:latin typeface="Helvetica" pitchFamily="2" charset="0"/>
              </a:rPr>
              <a:t>Private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D84E2F-EC62-9043-B341-D70411F4C6A4}"/>
              </a:ext>
            </a:extLst>
          </p:cNvPr>
          <p:cNvSpPr/>
          <p:nvPr/>
        </p:nvSpPr>
        <p:spPr>
          <a:xfrm>
            <a:off x="5545611" y="2551184"/>
            <a:ext cx="6096000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We cannot get any information from it!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61CC96B-1C41-D84D-906C-2DA16B709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626" y="1324365"/>
            <a:ext cx="3324612" cy="4985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CB24A4-F665-4414-BF13-EC44E20FB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5611" y="4015648"/>
            <a:ext cx="1812544" cy="18125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CEFE4D-81F9-4EF2-910A-9D71E1C63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7339" y="4015648"/>
            <a:ext cx="1812544" cy="18125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E95986-25D2-47A0-8168-1BB52DF33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067" y="4015648"/>
            <a:ext cx="1812544" cy="181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2" grpId="0"/>
      <p:bldP spid="22" grpId="1"/>
      <p:bldP spid="24" grpId="0" animBg="1"/>
      <p:bldP spid="24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528</Words>
  <Application>Microsoft Office PowerPoint</Application>
  <PresentationFormat>Widescreen</PresentationFormat>
  <Paragraphs>117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Helvetica Neue</vt:lpstr>
      <vt:lpstr>Office Theme</vt:lpstr>
      <vt:lpstr>Modifier Types </vt:lpstr>
      <vt:lpstr>After learning about classes and object we move onto certain keywords used in code</vt:lpstr>
      <vt:lpstr>Remember our school example?</vt:lpstr>
      <vt:lpstr>Can we enter all of them anytime?</vt:lpstr>
      <vt:lpstr>Access Modifiers</vt:lpstr>
      <vt:lpstr>Public</vt:lpstr>
      <vt:lpstr>PowerPoint Presentation</vt:lpstr>
      <vt:lpstr>PowerPoint Presentation</vt:lpstr>
      <vt:lpstr>Private</vt:lpstr>
      <vt:lpstr>Private</vt:lpstr>
      <vt:lpstr>Private</vt:lpstr>
      <vt:lpstr>Is it possible to have access to a private method?</vt:lpstr>
      <vt:lpstr>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Alex-Radu Malan</dc:creator>
  <cp:lastModifiedBy>Andreea Avramescu</cp:lastModifiedBy>
  <cp:revision>16</cp:revision>
  <dcterms:created xsi:type="dcterms:W3CDTF">2018-02-27T15:18:14Z</dcterms:created>
  <dcterms:modified xsi:type="dcterms:W3CDTF">2018-03-06T11:48:50Z</dcterms:modified>
</cp:coreProperties>
</file>