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8"/>
    <p:restoredTop sz="94659"/>
  </p:normalViewPr>
  <p:slideViewPr>
    <p:cSldViewPr snapToGrid="0" snapToObjects="1">
      <p:cViewPr>
        <p:scale>
          <a:sx n="66" d="100"/>
          <a:sy n="66" d="100"/>
        </p:scale>
        <p:origin x="394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0DA9-A32C-6A45-BFDA-DDDD8BDE3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9FA44-1352-2D4D-A258-C7FBD7292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F84B-2DD1-B544-B6C0-9B3F2B0D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B0E0-28AE-7C40-9AE1-C8650961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04330-C70B-304F-87AB-BEE6CCFC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FE30-AF93-0C40-81BB-36C9FBAA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6B970-6A0D-9841-BDE4-A1FBCEB5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68D2-5C86-A44E-8177-8BB3FC32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EFD6-B132-F74F-B0C7-C259277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323D-0F74-5241-BA13-5A454EB1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A196A-5550-3841-AE28-88271C145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6FF3D-2C1D-8B4B-BD9B-4A007B3F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BE9E-B26A-8344-8E9C-B0B895C1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353D0-A2D3-BF46-A609-CBE9914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8E35-F910-5F46-B6D5-AC9DC37E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D09F-EF18-A74F-A2AA-8040BCB6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F26B-BA01-6C4B-8C8E-3C5CB795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E17B-1171-E041-A68D-9A9E8F8C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6ECA-D5BB-6E44-B9B1-592E80A3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CA3D-F01F-374D-8024-0DACEABE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3383-057A-F249-B5BE-E6312D74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5CFBB-FAC3-DE43-9624-5901C083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CC2A-1CD6-2846-A36F-BE182F6B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E7AB-72B3-FB4E-9A59-46B75E2E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A55D-A474-4B47-A184-E671E432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079D-EA54-0E45-B5F9-2192CF5B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ADD4-4EB5-774B-B535-39E398C9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66F13-78CF-B143-95C6-9CC61A9F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E18A3-E287-0A4D-A719-C4823A6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42D0-6E46-0F40-B3ED-E61A1D17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BA27-F678-0E43-BFF1-9EC6F832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BAF4-6291-CA42-A782-754707B6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855E-BEA3-8848-B839-6A7C4EF4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346B9-CEC9-7044-91B5-E425A9FA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EFA55-1C4D-BA40-9728-0EEEB4D3E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76315-7392-2540-9945-D16D9975C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9BCC7-7000-9E49-8EB9-9EE5DC16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BD357-9DA8-3442-A5DB-5277700F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2758D-0DF8-B844-AFB4-D888E2C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5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7E99-6FC8-2A40-8A7D-E0B570D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CBD5D-ADAA-FE47-BE8B-83F6ED7D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313C3-8A2D-FA45-B440-B8E0BF94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A1E2A-8A7C-0340-B42B-44A2AF9F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E42A3-1CE5-B14B-9780-C34759B8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082A-E1AA-BF44-95EF-2CEEFDD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60680-120F-8D48-BA80-E41417B6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ABCB-F95E-424C-893B-BC8F042B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FABA-E5FA-A34A-8150-28558AD9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C0B46-6276-134F-9EF7-0A87C7B3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F0EF1-63EE-8A4C-9BEA-DAD41AAE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514E-8C66-0147-B874-AF5DFB2C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51140-F6A8-9345-9B01-94110392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70B-DECC-0E43-8268-5978D075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8715A-E7E3-304F-893C-FAF3AA7D8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3776A-340F-9947-8026-28076D20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DDBC-47E2-EB41-899B-2F5C766B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0A36-6CEE-F246-B9E0-8613981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4D10E-144D-F943-A18A-C4388AA8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157E7-9FA9-D843-A02A-D1956161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798C-D6C3-7746-AB6C-B551E332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7589-B627-674A-91AB-36648D06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668D-CC4E-3E42-8625-B5879A84084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7559-08AC-4846-B495-6C6322EA8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0B72-E247-9147-89FF-0CBC5729B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D11B-BD94-4E4E-9687-7272D623C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225225" cy="6858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Inner Classes</a:t>
            </a:r>
          </a:p>
        </p:txBody>
      </p:sp>
    </p:spTree>
    <p:extLst>
      <p:ext uri="{BB962C8B-B14F-4D97-AF65-F5344CB8AC3E}">
        <p14:creationId xmlns:p14="http://schemas.microsoft.com/office/powerpoint/2010/main" val="4549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56718" cy="11273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EE5AE-1DB3-4D4B-8EAD-C5E5021B69AA}"/>
              </a:ext>
            </a:extLst>
          </p:cNvPr>
          <p:cNvSpPr txBox="1">
            <a:spLocks/>
          </p:cNvSpPr>
          <p:nvPr/>
        </p:nvSpPr>
        <p:spPr>
          <a:xfrm>
            <a:off x="778188" y="1985888"/>
            <a:ext cx="6756109" cy="1208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D274CA-0A93-439F-A45C-57D58D4CFD0A}"/>
              </a:ext>
            </a:extLst>
          </p:cNvPr>
          <p:cNvSpPr txBox="1">
            <a:spLocks/>
          </p:cNvSpPr>
          <p:nvPr/>
        </p:nvSpPr>
        <p:spPr>
          <a:xfrm>
            <a:off x="634139" y="2770130"/>
            <a:ext cx="3618448" cy="849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Inner Classes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6F942E-05C8-411B-B241-93AA96869A9A}"/>
              </a:ext>
            </a:extLst>
          </p:cNvPr>
          <p:cNvSpPr txBox="1">
            <a:spLocks/>
          </p:cNvSpPr>
          <p:nvPr/>
        </p:nvSpPr>
        <p:spPr>
          <a:xfrm>
            <a:off x="634139" y="1476897"/>
            <a:ext cx="3618448" cy="861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Outer Classes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BCDE6B-FE89-4B9F-BC73-5252189020F8}"/>
              </a:ext>
            </a:extLst>
          </p:cNvPr>
          <p:cNvSpPr txBox="1">
            <a:spLocks/>
          </p:cNvSpPr>
          <p:nvPr/>
        </p:nvSpPr>
        <p:spPr>
          <a:xfrm>
            <a:off x="5626273" y="1303058"/>
            <a:ext cx="5465523" cy="120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container in which the other classes are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F54534-9E31-4103-9780-4CAF1F78618A}"/>
              </a:ext>
            </a:extLst>
          </p:cNvPr>
          <p:cNvSpPr txBox="1">
            <a:spLocks/>
          </p:cNvSpPr>
          <p:nvPr/>
        </p:nvSpPr>
        <p:spPr>
          <a:xfrm>
            <a:off x="5626273" y="2664445"/>
            <a:ext cx="5465523" cy="120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Each class that is situated inside the outer class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4AB2027-EDF4-43B9-B9B0-AEC8B23BA4DD}"/>
              </a:ext>
            </a:extLst>
          </p:cNvPr>
          <p:cNvSpPr txBox="1">
            <a:spLocks/>
          </p:cNvSpPr>
          <p:nvPr/>
        </p:nvSpPr>
        <p:spPr>
          <a:xfrm>
            <a:off x="634140" y="4543349"/>
            <a:ext cx="7726984" cy="120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is possible to have classes declared inside methods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2101DF-9AD5-4D4A-BED7-6AD707BC3EB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252587" y="1907552"/>
            <a:ext cx="1373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F5B09B-0033-44AE-8EC3-B8F7A3F26485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252587" y="3194875"/>
            <a:ext cx="1373686" cy="74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81113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Inner Classes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EE5AE-1DB3-4D4B-8EAD-C5E5021B69AA}"/>
              </a:ext>
            </a:extLst>
          </p:cNvPr>
          <p:cNvSpPr txBox="1">
            <a:spLocks/>
          </p:cNvSpPr>
          <p:nvPr/>
        </p:nvSpPr>
        <p:spPr>
          <a:xfrm>
            <a:off x="1524000" y="929459"/>
            <a:ext cx="9144000" cy="966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So far we have used linked 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3E00E1-72FC-F940-83D0-DC385EFAE617}"/>
              </a:ext>
            </a:extLst>
          </p:cNvPr>
          <p:cNvSpPr txBox="1">
            <a:spLocks/>
          </p:cNvSpPr>
          <p:nvPr/>
        </p:nvSpPr>
        <p:spPr>
          <a:xfrm>
            <a:off x="1524000" y="1625196"/>
            <a:ext cx="9144000" cy="966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Each class is having its own 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1A2E3F-CF1A-6942-A65D-CBE67FD099E8}"/>
              </a:ext>
            </a:extLst>
          </p:cNvPr>
          <p:cNvSpPr/>
          <p:nvPr/>
        </p:nvSpPr>
        <p:spPr>
          <a:xfrm>
            <a:off x="7088814" y="3890653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7E1AA4-4CDC-904D-B6EA-75FBD3733054}"/>
              </a:ext>
            </a:extLst>
          </p:cNvPr>
          <p:cNvSpPr/>
          <p:nvPr/>
        </p:nvSpPr>
        <p:spPr>
          <a:xfrm>
            <a:off x="8391834" y="3140845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A61D50-9EB7-644A-9D89-4AA961031527}"/>
              </a:ext>
            </a:extLst>
          </p:cNvPr>
          <p:cNvSpPr/>
          <p:nvPr/>
        </p:nvSpPr>
        <p:spPr>
          <a:xfrm>
            <a:off x="9694854" y="3890653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D88E9-0BEE-DC43-805E-27EA768401F3}"/>
              </a:ext>
            </a:extLst>
          </p:cNvPr>
          <p:cNvSpPr/>
          <p:nvPr/>
        </p:nvSpPr>
        <p:spPr>
          <a:xfrm>
            <a:off x="9641514" y="5115639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F22BFB-6569-C74E-8510-3CC7D88358D9}"/>
              </a:ext>
            </a:extLst>
          </p:cNvPr>
          <p:cNvSpPr/>
          <p:nvPr/>
        </p:nvSpPr>
        <p:spPr>
          <a:xfrm>
            <a:off x="8391834" y="4365831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F9ECA9-242E-4345-8F22-B65A90CBB849}"/>
              </a:ext>
            </a:extLst>
          </p:cNvPr>
          <p:cNvSpPr/>
          <p:nvPr/>
        </p:nvSpPr>
        <p:spPr>
          <a:xfrm>
            <a:off x="7240452" y="5115639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183A42-4A8E-C946-97F5-D8EECD2466FB}"/>
              </a:ext>
            </a:extLst>
          </p:cNvPr>
          <p:cNvSpPr/>
          <p:nvPr/>
        </p:nvSpPr>
        <p:spPr>
          <a:xfrm>
            <a:off x="8391834" y="5733288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87515-0594-3248-8800-28CA55DE7FFE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7721010" y="3515749"/>
            <a:ext cx="670824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CC4929-0FA0-1A46-AC0C-2E182810D220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9132498" y="3515749"/>
            <a:ext cx="670824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71F5D1-A990-194B-8243-6DE20999B93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762166" y="3890653"/>
            <a:ext cx="0" cy="4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6B58A-4268-2A4A-BCE4-1DC62F688882}"/>
              </a:ext>
            </a:extLst>
          </p:cNvPr>
          <p:cNvCxnSpPr>
            <a:cxnSpLocks/>
            <a:stCxn id="10" idx="2"/>
            <a:endCxn id="11" idx="7"/>
          </p:cNvCxnSpPr>
          <p:nvPr/>
        </p:nvCxnSpPr>
        <p:spPr>
          <a:xfrm flipH="1">
            <a:off x="7872648" y="4740735"/>
            <a:ext cx="519186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CDEC22-284D-E04E-9F73-43AFF7B35363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9132498" y="4740735"/>
            <a:ext cx="617484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6C9A9F-D5E0-1B4C-8F68-9A7E889EB802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829478" y="4265557"/>
            <a:ext cx="562356" cy="4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39B602-7299-874E-B233-0E51D267BBE1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9132498" y="4265557"/>
            <a:ext cx="562356" cy="4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AE63EC-ACC6-5D46-A487-1F73A2783FE6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8762166" y="5115639"/>
            <a:ext cx="0" cy="61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8277E85-41FC-F34A-BE2D-05D145B726D9}"/>
              </a:ext>
            </a:extLst>
          </p:cNvPr>
          <p:cNvSpPr/>
          <p:nvPr/>
        </p:nvSpPr>
        <p:spPr>
          <a:xfrm>
            <a:off x="1304314" y="3237181"/>
            <a:ext cx="3345942" cy="316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9D16B1-6CA0-4E63-9AE8-1324E1A5E767}"/>
              </a:ext>
            </a:extLst>
          </p:cNvPr>
          <p:cNvSpPr txBox="1">
            <a:spLocks/>
          </p:cNvSpPr>
          <p:nvPr/>
        </p:nvSpPr>
        <p:spPr>
          <a:xfrm>
            <a:off x="1571901" y="1198873"/>
            <a:ext cx="9144000" cy="121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Remember the big class vs small linked classes?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510E8-0B24-4E53-BB99-183DC6C196B2}"/>
              </a:ext>
            </a:extLst>
          </p:cNvPr>
          <p:cNvSpPr txBox="1">
            <a:spLocks/>
          </p:cNvSpPr>
          <p:nvPr/>
        </p:nvSpPr>
        <p:spPr>
          <a:xfrm>
            <a:off x="1238178" y="2557177"/>
            <a:ext cx="9144000" cy="966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if we have less classes but bigger ones?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0BDBCD-1036-4A97-B78B-B4014AED547F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2977285" y="2411416"/>
            <a:ext cx="3166616" cy="825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2A5FC-85CC-4AD4-90D8-FE04C8DE45A0}"/>
              </a:ext>
            </a:extLst>
          </p:cNvPr>
          <p:cNvCxnSpPr>
            <a:stCxn id="22" idx="2"/>
            <a:endCxn id="7" idx="0"/>
          </p:cNvCxnSpPr>
          <p:nvPr/>
        </p:nvCxnSpPr>
        <p:spPr>
          <a:xfrm>
            <a:off x="6143901" y="2411416"/>
            <a:ext cx="2618265" cy="729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3" grpId="2"/>
      <p:bldP spid="4" grpId="0"/>
      <p:bldP spid="4" grpId="1"/>
      <p:bldP spid="4" grpId="2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BB36C072-7ADC-1449-9C42-3571CB3232B1}"/>
              </a:ext>
            </a:extLst>
          </p:cNvPr>
          <p:cNvSpPr/>
          <p:nvPr/>
        </p:nvSpPr>
        <p:spPr>
          <a:xfrm>
            <a:off x="777563" y="2935029"/>
            <a:ext cx="3817239" cy="3589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BB5732-9293-4845-8B67-A44734CB9BE3}"/>
              </a:ext>
            </a:extLst>
          </p:cNvPr>
          <p:cNvSpPr/>
          <p:nvPr/>
        </p:nvSpPr>
        <p:spPr>
          <a:xfrm>
            <a:off x="1047750" y="3788285"/>
            <a:ext cx="740664" cy="7498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287AD-15D0-0341-9025-383ECA0E250A}"/>
              </a:ext>
            </a:extLst>
          </p:cNvPr>
          <p:cNvSpPr/>
          <p:nvPr/>
        </p:nvSpPr>
        <p:spPr>
          <a:xfrm>
            <a:off x="2350770" y="3038477"/>
            <a:ext cx="740664" cy="7498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58E798-1A85-824A-B05B-31FFB0022BA5}"/>
              </a:ext>
            </a:extLst>
          </p:cNvPr>
          <p:cNvSpPr/>
          <p:nvPr/>
        </p:nvSpPr>
        <p:spPr>
          <a:xfrm>
            <a:off x="3653790" y="3788285"/>
            <a:ext cx="740664" cy="7498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0C6694-BBC0-C844-8857-71998F7FA426}"/>
              </a:ext>
            </a:extLst>
          </p:cNvPr>
          <p:cNvSpPr/>
          <p:nvPr/>
        </p:nvSpPr>
        <p:spPr>
          <a:xfrm>
            <a:off x="3600450" y="5013271"/>
            <a:ext cx="740664" cy="7498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50C9E6-C575-D047-A443-6C27EFDD40A2}"/>
              </a:ext>
            </a:extLst>
          </p:cNvPr>
          <p:cNvSpPr/>
          <p:nvPr/>
        </p:nvSpPr>
        <p:spPr>
          <a:xfrm>
            <a:off x="2350770" y="4263463"/>
            <a:ext cx="740664" cy="7498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BF42DD-89D0-E94C-933B-C6CEF38CFEC2}"/>
              </a:ext>
            </a:extLst>
          </p:cNvPr>
          <p:cNvSpPr/>
          <p:nvPr/>
        </p:nvSpPr>
        <p:spPr>
          <a:xfrm>
            <a:off x="1199388" y="5013271"/>
            <a:ext cx="740664" cy="7498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881616-407B-7745-B8A6-0A9B733B4BBB}"/>
              </a:ext>
            </a:extLst>
          </p:cNvPr>
          <p:cNvSpPr/>
          <p:nvPr/>
        </p:nvSpPr>
        <p:spPr>
          <a:xfrm>
            <a:off x="2350770" y="5630920"/>
            <a:ext cx="740664" cy="7498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36CC32-E8B3-8D4E-BA52-E2E4AF994FD9}"/>
              </a:ext>
            </a:extLst>
          </p:cNvPr>
          <p:cNvCxnSpPr>
            <a:stCxn id="24" idx="6"/>
            <a:endCxn id="25" idx="1"/>
          </p:cNvCxnSpPr>
          <p:nvPr/>
        </p:nvCxnSpPr>
        <p:spPr>
          <a:xfrm>
            <a:off x="3091434" y="3413381"/>
            <a:ext cx="670824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B2DEE5AE-1DB3-4D4B-8EAD-C5E5021B69AA}"/>
              </a:ext>
            </a:extLst>
          </p:cNvPr>
          <p:cNvSpPr txBox="1">
            <a:spLocks/>
          </p:cNvSpPr>
          <p:nvPr/>
        </p:nvSpPr>
        <p:spPr>
          <a:xfrm>
            <a:off x="914400" y="1048667"/>
            <a:ext cx="10177919" cy="1284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we take all the classes that are individual and put them all together in one class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3E00E1-72FC-F940-83D0-DC385EFAE617}"/>
              </a:ext>
            </a:extLst>
          </p:cNvPr>
          <p:cNvSpPr txBox="1">
            <a:spLocks/>
          </p:cNvSpPr>
          <p:nvPr/>
        </p:nvSpPr>
        <p:spPr>
          <a:xfrm>
            <a:off x="4858202" y="2668538"/>
            <a:ext cx="6799825" cy="7945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Each class is having its own 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F4C4C-EE60-9245-BE26-EA5764110229}"/>
              </a:ext>
            </a:extLst>
          </p:cNvPr>
          <p:cNvCxnSpPr>
            <a:cxnSpLocks/>
          </p:cNvCxnSpPr>
          <p:nvPr/>
        </p:nvCxnSpPr>
        <p:spPr>
          <a:xfrm flipV="1">
            <a:off x="1679946" y="3429000"/>
            <a:ext cx="670824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CB8D0E-7DE7-4347-A65B-8404F3C06A0D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>
            <a:off x="2721102" y="3788285"/>
            <a:ext cx="0" cy="4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331AF6-4809-CE48-85A2-84B49215F9CE}"/>
              </a:ext>
            </a:extLst>
          </p:cNvPr>
          <p:cNvCxnSpPr>
            <a:cxnSpLocks/>
            <a:stCxn id="27" idx="2"/>
            <a:endCxn id="28" idx="7"/>
          </p:cNvCxnSpPr>
          <p:nvPr/>
        </p:nvCxnSpPr>
        <p:spPr>
          <a:xfrm flipH="1">
            <a:off x="1831584" y="4638367"/>
            <a:ext cx="519186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CA6434-8E07-1347-8985-423ED79A3358}"/>
              </a:ext>
            </a:extLst>
          </p:cNvPr>
          <p:cNvCxnSpPr>
            <a:stCxn id="27" idx="6"/>
            <a:endCxn id="26" idx="1"/>
          </p:cNvCxnSpPr>
          <p:nvPr/>
        </p:nvCxnSpPr>
        <p:spPr>
          <a:xfrm>
            <a:off x="3091434" y="4638367"/>
            <a:ext cx="617484" cy="4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18079-DFAC-3A4A-9051-7FC6AC25DFE6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>
            <a:off x="1788414" y="4163189"/>
            <a:ext cx="562356" cy="4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A3B5F-AFCA-3E47-AF60-B147C8CFA141}"/>
              </a:ext>
            </a:extLst>
          </p:cNvPr>
          <p:cNvCxnSpPr>
            <a:stCxn id="25" idx="2"/>
            <a:endCxn id="27" idx="6"/>
          </p:cNvCxnSpPr>
          <p:nvPr/>
        </p:nvCxnSpPr>
        <p:spPr>
          <a:xfrm flipH="1">
            <a:off x="3091434" y="4163189"/>
            <a:ext cx="562356" cy="4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B74CD5-A9D0-9A46-9AEB-43AC03E0D6FE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2721102" y="5013271"/>
            <a:ext cx="0" cy="61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C6D918-9996-094C-B1C0-16A806BE93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21594" y="3065831"/>
            <a:ext cx="1836608" cy="1284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D8226BBD-BC41-4515-8302-B17B86390F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81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Inner Classes</a:t>
            </a:r>
          </a:p>
        </p:txBody>
      </p:sp>
    </p:spTree>
    <p:extLst>
      <p:ext uri="{BB962C8B-B14F-4D97-AF65-F5344CB8AC3E}">
        <p14:creationId xmlns:p14="http://schemas.microsoft.com/office/powerpoint/2010/main" val="192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" grpId="0" animBg="1"/>
      <p:bldP spid="4" grpId="0" animBg="1"/>
      <p:bldP spid="4" grpId="1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12BAE53-E7D0-8943-8FB3-5CDBF599F89F}"/>
              </a:ext>
            </a:extLst>
          </p:cNvPr>
          <p:cNvSpPr txBox="1"/>
          <p:nvPr/>
        </p:nvSpPr>
        <p:spPr>
          <a:xfrm>
            <a:off x="7772965" y="519291"/>
            <a:ext cx="4202723" cy="618630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public class School</a:t>
            </a:r>
          </a:p>
          <a:p>
            <a:r>
              <a:rPr lang="en-GB" dirty="0"/>
              <a:t>{</a:t>
            </a:r>
            <a:endParaRPr lang="en-GB" b="0" dirty="0">
              <a:effectLst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72964" cy="109644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Code Sample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EE5AE-1DB3-4D4B-8EAD-C5E5021B69AA}"/>
              </a:ext>
            </a:extLst>
          </p:cNvPr>
          <p:cNvSpPr txBox="1">
            <a:spLocks/>
          </p:cNvSpPr>
          <p:nvPr/>
        </p:nvSpPr>
        <p:spPr>
          <a:xfrm>
            <a:off x="517345" y="1040601"/>
            <a:ext cx="6509755" cy="1305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take the School class and incorporate some of the other classes inside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3E00E1-72FC-F940-83D0-DC385EFAE617}"/>
              </a:ext>
            </a:extLst>
          </p:cNvPr>
          <p:cNvSpPr txBox="1">
            <a:spLocks/>
          </p:cNvSpPr>
          <p:nvPr/>
        </p:nvSpPr>
        <p:spPr>
          <a:xfrm>
            <a:off x="517346" y="2515255"/>
            <a:ext cx="5826306" cy="794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School class is also called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8709D-F25B-AE4D-B878-0396A0163862}"/>
              </a:ext>
            </a:extLst>
          </p:cNvPr>
          <p:cNvSpPr txBox="1"/>
          <p:nvPr/>
        </p:nvSpPr>
        <p:spPr>
          <a:xfrm>
            <a:off x="7772964" y="149959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School.java</a:t>
            </a:r>
            <a:endParaRPr lang="en-GB" b="1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1748ED6-1C90-954E-A1E3-0028FD709B3A}"/>
              </a:ext>
            </a:extLst>
          </p:cNvPr>
          <p:cNvSpPr txBox="1">
            <a:spLocks/>
          </p:cNvSpPr>
          <p:nvPr/>
        </p:nvSpPr>
        <p:spPr>
          <a:xfrm>
            <a:off x="510509" y="3814912"/>
            <a:ext cx="5833142" cy="7945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is the one that has all the other one’s inside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4570EAF-6EEC-6C45-ADBF-63A1965D4EBC}"/>
              </a:ext>
            </a:extLst>
          </p:cNvPr>
          <p:cNvSpPr txBox="1">
            <a:spLocks/>
          </p:cNvSpPr>
          <p:nvPr/>
        </p:nvSpPr>
        <p:spPr>
          <a:xfrm>
            <a:off x="496717" y="4728944"/>
            <a:ext cx="5846935" cy="650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Those other classes are called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96C55EB-48D9-2C48-B00F-ADD1DF805C0C}"/>
              </a:ext>
            </a:extLst>
          </p:cNvPr>
          <p:cNvSpPr txBox="1">
            <a:spLocks/>
          </p:cNvSpPr>
          <p:nvPr/>
        </p:nvSpPr>
        <p:spPr>
          <a:xfrm>
            <a:off x="510509" y="5898593"/>
            <a:ext cx="5852062" cy="629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They are inside the Outer Class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B0A764-51C0-2843-B61E-D4B973F65A3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62571" y="957774"/>
            <a:ext cx="2013105" cy="2598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5FF5A8-CB0A-4730-88CD-5427522B5290}"/>
              </a:ext>
            </a:extLst>
          </p:cNvPr>
          <p:cNvSpPr txBox="1"/>
          <p:nvPr/>
        </p:nvSpPr>
        <p:spPr>
          <a:xfrm>
            <a:off x="8039535" y="1198894"/>
            <a:ext cx="3635119" cy="501675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public class Mathematics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               Mathematics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} // Mathematics</a:t>
            </a:r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public class Biology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br>
              <a:rPr lang="en-GB" sz="1600" b="0" dirty="0">
                <a:effectLst/>
              </a:rPr>
            </a:br>
            <a:r>
              <a:rPr lang="en-GB" sz="1600" b="0" dirty="0">
                <a:effectLst/>
              </a:rPr>
              <a:t>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Biology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} // Biology</a:t>
            </a:r>
          </a:p>
          <a:p>
            <a:endParaRPr lang="en-GB" sz="1600" dirty="0"/>
          </a:p>
          <a:p>
            <a:r>
              <a:rPr lang="en-GB" sz="1600" dirty="0"/>
              <a:t>public class Spanish{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public void </a:t>
            </a:r>
            <a:r>
              <a:rPr lang="en-GB" sz="1600" dirty="0" err="1"/>
              <a:t>getName</a:t>
            </a:r>
            <a:r>
              <a:rPr lang="en-GB" sz="1600" dirty="0"/>
              <a:t>(){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Spanish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} // Spanish</a:t>
            </a:r>
            <a:endParaRPr lang="en-GB" sz="1600" b="0" dirty="0">
              <a:effectLst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D0EB499-32DF-4D63-A8F9-C2F3D92404ED}"/>
              </a:ext>
            </a:extLst>
          </p:cNvPr>
          <p:cNvSpPr txBox="1">
            <a:spLocks/>
          </p:cNvSpPr>
          <p:nvPr/>
        </p:nvSpPr>
        <p:spPr>
          <a:xfrm>
            <a:off x="517346" y="3302445"/>
            <a:ext cx="5845225" cy="506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Outer-Class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45E018C-7496-4CE0-BB93-4B6BCA88608C}"/>
              </a:ext>
            </a:extLst>
          </p:cNvPr>
          <p:cNvSpPr txBox="1">
            <a:spLocks/>
          </p:cNvSpPr>
          <p:nvPr/>
        </p:nvSpPr>
        <p:spPr>
          <a:xfrm>
            <a:off x="496717" y="5379929"/>
            <a:ext cx="5846934" cy="5135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Inner Classes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0EB948-C372-C24E-8366-1E8FE7F9B8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343651" y="1364479"/>
            <a:ext cx="2149318" cy="4272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467135-6659-9C48-9AE5-7204D619605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343651" y="3033985"/>
            <a:ext cx="2393681" cy="2602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02BFAA-E113-D240-AD40-ECB7B2461EF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343651" y="4720373"/>
            <a:ext cx="2448110" cy="916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613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" grpId="0"/>
      <p:bldP spid="2" grpId="1"/>
      <p:bldP spid="3" grpId="0" animBg="1"/>
      <p:bldP spid="3" grpId="1" animBg="1"/>
      <p:bldP spid="4" grpId="0" animBg="1"/>
      <p:bldP spid="4" grpId="1" animBg="1"/>
      <p:bldP spid="22" grpId="0" animBg="1"/>
      <p:bldP spid="22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8" grpId="0" animBg="1"/>
      <p:bldP spid="38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13092" cy="109644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Now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3E00E1-72FC-F940-83D0-DC385EFAE617}"/>
              </a:ext>
            </a:extLst>
          </p:cNvPr>
          <p:cNvSpPr txBox="1">
            <a:spLocks/>
          </p:cNvSpPr>
          <p:nvPr/>
        </p:nvSpPr>
        <p:spPr>
          <a:xfrm>
            <a:off x="296920" y="1115879"/>
            <a:ext cx="6230294" cy="953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create another class that will be linked to the School 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2BAE53-E7D0-8943-8FB3-5CDBF599F89F}"/>
              </a:ext>
            </a:extLst>
          </p:cNvPr>
          <p:cNvSpPr txBox="1"/>
          <p:nvPr/>
        </p:nvSpPr>
        <p:spPr>
          <a:xfrm>
            <a:off x="7692358" y="650520"/>
            <a:ext cx="4202723" cy="55092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public class School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public class Mathematics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               Mathematics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</a:t>
            </a:r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Biology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br>
              <a:rPr lang="en-GB" sz="1600" b="0" dirty="0">
                <a:effectLst/>
              </a:rPr>
            </a:br>
            <a:r>
              <a:rPr lang="en-GB" sz="1600" b="0" dirty="0">
                <a:effectLst/>
              </a:rPr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Biology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Biology</a:t>
            </a:r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Spanish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Spanish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Spanish</a:t>
            </a:r>
            <a:endParaRPr lang="en-GB" sz="1600" b="0" dirty="0">
              <a:effectLst/>
            </a:endParaRPr>
          </a:p>
          <a:p>
            <a:r>
              <a:rPr lang="en-GB" sz="1600" dirty="0"/>
              <a:t>} // School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8709D-F25B-AE4D-B878-0396A0163862}"/>
              </a:ext>
            </a:extLst>
          </p:cNvPr>
          <p:cNvSpPr txBox="1"/>
          <p:nvPr/>
        </p:nvSpPr>
        <p:spPr>
          <a:xfrm>
            <a:off x="7692357" y="281188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School.java</a:t>
            </a:r>
            <a:endParaRPr lang="en-GB" b="1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1748ED6-1C90-954E-A1E3-0028FD709B3A}"/>
              </a:ext>
            </a:extLst>
          </p:cNvPr>
          <p:cNvSpPr txBox="1">
            <a:spLocks/>
          </p:cNvSpPr>
          <p:nvPr/>
        </p:nvSpPr>
        <p:spPr>
          <a:xfrm>
            <a:off x="440706" y="3788547"/>
            <a:ext cx="6230295" cy="79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We will call it </a:t>
            </a:r>
            <a:r>
              <a:rPr lang="en-US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MyClassroom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7305FC-7A3E-1845-9C31-C28C250F0B30}"/>
              </a:ext>
            </a:extLst>
          </p:cNvPr>
          <p:cNvSpPr/>
          <p:nvPr/>
        </p:nvSpPr>
        <p:spPr>
          <a:xfrm>
            <a:off x="1441953" y="2877950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2B4383-FA8D-EF45-8A64-C64119FB095D}"/>
              </a:ext>
            </a:extLst>
          </p:cNvPr>
          <p:cNvSpPr/>
          <p:nvPr/>
        </p:nvSpPr>
        <p:spPr>
          <a:xfrm>
            <a:off x="4905469" y="2858518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E92021-B4AF-9F41-9DF8-5C3A61A262AC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2182617" y="3233422"/>
            <a:ext cx="2722852" cy="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2DD436-BACF-B143-B37B-E43EE0B7E2D8}"/>
              </a:ext>
            </a:extLst>
          </p:cNvPr>
          <p:cNvSpPr txBox="1"/>
          <p:nvPr/>
        </p:nvSpPr>
        <p:spPr>
          <a:xfrm>
            <a:off x="1443411" y="4939085"/>
            <a:ext cx="4202723" cy="92333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public class </a:t>
            </a:r>
            <a:r>
              <a:rPr lang="en-GB" dirty="0" err="1"/>
              <a:t>MyClassroom</a:t>
            </a:r>
            <a:r>
              <a:rPr lang="en-GB" dirty="0"/>
              <a:t> {</a:t>
            </a:r>
            <a:endParaRPr lang="en-GB" b="0" dirty="0">
              <a:effectLst/>
            </a:endParaRPr>
          </a:p>
          <a:p>
            <a:r>
              <a:rPr lang="en-GB" b="0" dirty="0">
                <a:effectLst/>
              </a:rPr>
              <a:t>    …</a:t>
            </a:r>
          </a:p>
          <a:p>
            <a:r>
              <a:rPr lang="en-GB" dirty="0"/>
              <a:t>} // </a:t>
            </a:r>
            <a:r>
              <a:rPr lang="en-GB" dirty="0" err="1"/>
              <a:t>MyClassroom</a:t>
            </a:r>
            <a:endParaRPr lang="en-GB" b="0" dirty="0"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D09595-24AB-1746-ACBB-7FA372FD052F}"/>
              </a:ext>
            </a:extLst>
          </p:cNvPr>
          <p:cNvSpPr txBox="1"/>
          <p:nvPr/>
        </p:nvSpPr>
        <p:spPr>
          <a:xfrm>
            <a:off x="1443410" y="4569753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MyClassroom.java</a:t>
            </a:r>
            <a:endParaRPr lang="en-GB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776671-1A0E-4344-AF17-4382C5D9F904}"/>
              </a:ext>
            </a:extLst>
          </p:cNvPr>
          <p:cNvSpPr txBox="1">
            <a:spLocks/>
          </p:cNvSpPr>
          <p:nvPr/>
        </p:nvSpPr>
        <p:spPr>
          <a:xfrm>
            <a:off x="4429824" y="2274754"/>
            <a:ext cx="1626685" cy="580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School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DEA754-DF6D-874D-AE2F-DF84466301A3}"/>
              </a:ext>
            </a:extLst>
          </p:cNvPr>
          <p:cNvSpPr txBox="1">
            <a:spLocks/>
          </p:cNvSpPr>
          <p:nvPr/>
        </p:nvSpPr>
        <p:spPr>
          <a:xfrm>
            <a:off x="698799" y="2310469"/>
            <a:ext cx="2545144" cy="509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MyClassroom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21" grpId="0" animBg="1"/>
      <p:bldP spid="21" grpId="1" animBg="1"/>
      <p:bldP spid="22" grpId="0" animBg="1"/>
      <p:bldP spid="22" grpId="1" animBg="1"/>
      <p:bldP spid="39" grpId="0"/>
      <p:bldP spid="39" grpId="1"/>
      <p:bldP spid="20" grpId="0" animBg="1"/>
      <p:bldP spid="20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  <p:bldP spid="12" grpId="0"/>
      <p:bldP spid="12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32DD436-BACF-B143-B37B-E43EE0B7E2D8}"/>
              </a:ext>
            </a:extLst>
          </p:cNvPr>
          <p:cNvSpPr txBox="1"/>
          <p:nvPr/>
        </p:nvSpPr>
        <p:spPr>
          <a:xfrm>
            <a:off x="1773830" y="2830120"/>
            <a:ext cx="4790254" cy="17543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public class </a:t>
            </a:r>
            <a:r>
              <a:rPr lang="en-GB" dirty="0" err="1"/>
              <a:t>MyClassroom</a:t>
            </a:r>
            <a:r>
              <a:rPr lang="en-GB" dirty="0"/>
              <a:t> {</a:t>
            </a:r>
            <a:endParaRPr lang="en-GB" b="0" dirty="0">
              <a:effectLst/>
            </a:endParaRPr>
          </a:p>
          <a:p>
            <a:r>
              <a:rPr lang="en-GB" b="0" dirty="0">
                <a:effectLst/>
              </a:rPr>
              <a:t>    </a:t>
            </a:r>
            <a:r>
              <a:rPr lang="en-GB" dirty="0"/>
              <a:t>School school = new School();</a:t>
            </a:r>
            <a:endParaRPr lang="en-GB" b="0" dirty="0">
              <a:effectLst/>
            </a:endParaRPr>
          </a:p>
          <a:p>
            <a:endParaRPr lang="en-GB" b="0" dirty="0">
              <a:effectLst/>
            </a:endParaRPr>
          </a:p>
          <a:p>
            <a:r>
              <a:rPr lang="en-GB" dirty="0"/>
              <a:t>} // </a:t>
            </a:r>
            <a:r>
              <a:rPr lang="en-GB" dirty="0" err="1"/>
              <a:t>MyClassroom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13094" cy="99560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So…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3E00E1-72FC-F940-83D0-DC385EFAE617}"/>
              </a:ext>
            </a:extLst>
          </p:cNvPr>
          <p:cNvSpPr txBox="1">
            <a:spLocks/>
          </p:cNvSpPr>
          <p:nvPr/>
        </p:nvSpPr>
        <p:spPr>
          <a:xfrm>
            <a:off x="527957" y="1055914"/>
            <a:ext cx="6548051" cy="1313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Our classroom is going to have the main method and give information about the School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2BAE53-E7D0-8943-8FB3-5CDBF599F89F}"/>
              </a:ext>
            </a:extLst>
          </p:cNvPr>
          <p:cNvSpPr txBox="1"/>
          <p:nvPr/>
        </p:nvSpPr>
        <p:spPr>
          <a:xfrm>
            <a:off x="7713095" y="933473"/>
            <a:ext cx="4202723" cy="549424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public class School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public class Mathematics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               Mathematics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Mathematics</a:t>
            </a:r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Biology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br>
              <a:rPr lang="en-GB" sz="1600" b="0" dirty="0">
                <a:effectLst/>
              </a:rPr>
            </a:br>
            <a:r>
              <a:rPr lang="en-GB" sz="1600" b="0" dirty="0">
                <a:effectLst/>
              </a:rPr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Biology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Biology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</a:t>
            </a:r>
            <a:r>
              <a:rPr lang="en-GB" sz="1600" dirty="0" err="1"/>
              <a:t>getName</a:t>
            </a:r>
            <a:endParaRPr lang="en-GB" sz="1600" dirty="0"/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Spanish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Spanish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Spanish</a:t>
            </a:r>
            <a:endParaRPr lang="en-GB" sz="1600" b="0" dirty="0">
              <a:effectLst/>
            </a:endParaRPr>
          </a:p>
          <a:p>
            <a:r>
              <a:rPr lang="en-GB" sz="1600" dirty="0"/>
              <a:t>} // School</a:t>
            </a:r>
            <a:br>
              <a:rPr lang="en-GB" sz="1600" dirty="0"/>
            </a:b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8709D-F25B-AE4D-B878-0396A0163862}"/>
              </a:ext>
            </a:extLst>
          </p:cNvPr>
          <p:cNvSpPr txBox="1"/>
          <p:nvPr/>
        </p:nvSpPr>
        <p:spPr>
          <a:xfrm>
            <a:off x="7713094" y="564141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School.java</a:t>
            </a:r>
            <a:endParaRPr lang="en-GB" b="1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1748ED6-1C90-954E-A1E3-0028FD709B3A}"/>
              </a:ext>
            </a:extLst>
          </p:cNvPr>
          <p:cNvSpPr txBox="1">
            <a:spLocks/>
          </p:cNvSpPr>
          <p:nvPr/>
        </p:nvSpPr>
        <p:spPr>
          <a:xfrm>
            <a:off x="527959" y="5630495"/>
            <a:ext cx="6548051" cy="570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will create an object called school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D09595-24AB-1746-ACBB-7FA372FD052F}"/>
              </a:ext>
            </a:extLst>
          </p:cNvPr>
          <p:cNvSpPr txBox="1"/>
          <p:nvPr/>
        </p:nvSpPr>
        <p:spPr>
          <a:xfrm>
            <a:off x="1773831" y="2444209"/>
            <a:ext cx="479025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MyClassroom.java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6326E6-021B-DE4D-9CA2-0638946AE5B9}"/>
              </a:ext>
            </a:extLst>
          </p:cNvPr>
          <p:cNvSpPr txBox="1"/>
          <p:nvPr/>
        </p:nvSpPr>
        <p:spPr>
          <a:xfrm>
            <a:off x="1989823" y="3356279"/>
            <a:ext cx="4574261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School.Spanish</a:t>
            </a:r>
            <a:r>
              <a:rPr lang="en-GB" dirty="0"/>
              <a:t> </a:t>
            </a:r>
            <a:r>
              <a:rPr lang="en-GB" dirty="0" err="1"/>
              <a:t>spanish</a:t>
            </a:r>
            <a:r>
              <a:rPr lang="en-GB" dirty="0"/>
              <a:t> = </a:t>
            </a:r>
            <a:r>
              <a:rPr lang="en-GB" dirty="0" err="1"/>
              <a:t>school.new</a:t>
            </a:r>
            <a:r>
              <a:rPr lang="en-GB" dirty="0"/>
              <a:t> Spanish();</a:t>
            </a:r>
            <a:endParaRPr lang="en-GB" b="0" dirty="0">
              <a:effectLst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B15C329-094B-6C48-AD06-313867A68E4A}"/>
              </a:ext>
            </a:extLst>
          </p:cNvPr>
          <p:cNvSpPr txBox="1">
            <a:spLocks/>
          </p:cNvSpPr>
          <p:nvPr/>
        </p:nvSpPr>
        <p:spPr>
          <a:xfrm>
            <a:off x="456634" y="1172790"/>
            <a:ext cx="6799825" cy="984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access the Spanish class first with the following syntax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D352165-D134-D54F-BC2B-EDCF53A0AF00}"/>
              </a:ext>
            </a:extLst>
          </p:cNvPr>
          <p:cNvSpPr txBox="1">
            <a:spLocks/>
          </p:cNvSpPr>
          <p:nvPr/>
        </p:nvSpPr>
        <p:spPr>
          <a:xfrm>
            <a:off x="527959" y="5518639"/>
            <a:ext cx="6548051" cy="923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create another object called </a:t>
            </a:r>
            <a:r>
              <a:rPr lang="en-US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spanish</a:t>
            </a:r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AF2118-D8D2-4D48-A50F-4DAD9409CEF0}"/>
              </a:ext>
            </a:extLst>
          </p:cNvPr>
          <p:cNvSpPr txBox="1">
            <a:spLocks/>
          </p:cNvSpPr>
          <p:nvPr/>
        </p:nvSpPr>
        <p:spPr>
          <a:xfrm>
            <a:off x="708408" y="1002447"/>
            <a:ext cx="6548051" cy="1385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the </a:t>
            </a:r>
            <a:r>
              <a:rPr lang="en-US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spanish</a:t>
            </a:r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object we will access the method from the Spanish class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114E9-A59D-E54C-8177-0202CDAD529B}"/>
              </a:ext>
            </a:extLst>
          </p:cNvPr>
          <p:cNvSpPr txBox="1"/>
          <p:nvPr/>
        </p:nvSpPr>
        <p:spPr>
          <a:xfrm>
            <a:off x="1773834" y="5040170"/>
            <a:ext cx="479025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the Spanish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6E955D-84BD-F046-AE31-718741CBD317}"/>
              </a:ext>
            </a:extLst>
          </p:cNvPr>
          <p:cNvSpPr txBox="1"/>
          <p:nvPr/>
        </p:nvSpPr>
        <p:spPr>
          <a:xfrm>
            <a:off x="1773833" y="4670838"/>
            <a:ext cx="479025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73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" grpId="0"/>
      <p:bldP spid="2" grpId="1"/>
      <p:bldP spid="4" grpId="0" animBg="1"/>
      <p:bldP spid="4" grpId="1" animBg="1"/>
      <p:bldP spid="4" grpId="2" animBg="1"/>
      <p:bldP spid="21" grpId="0" animBg="1"/>
      <p:bldP spid="21" grpId="1" animBg="1"/>
      <p:bldP spid="22" grpId="0" animBg="1"/>
      <p:bldP spid="22" grpId="1" animBg="1"/>
      <p:bldP spid="39" grpId="0" animBg="1"/>
      <p:bldP spid="39" grpId="1" animBg="1"/>
      <p:bldP spid="39" grpId="2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805563" cy="1148847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Classes In Methods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EE5AE-1DB3-4D4B-8EAD-C5E5021B69AA}"/>
              </a:ext>
            </a:extLst>
          </p:cNvPr>
          <p:cNvSpPr txBox="1">
            <a:spLocks/>
          </p:cNvSpPr>
          <p:nvPr/>
        </p:nvSpPr>
        <p:spPr>
          <a:xfrm>
            <a:off x="726295" y="1275909"/>
            <a:ext cx="6411250" cy="966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now know that we can have classes inside classes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DE724CBB-7A67-4842-9010-394E43E3661B}"/>
              </a:ext>
            </a:extLst>
          </p:cNvPr>
          <p:cNvSpPr txBox="1">
            <a:spLocks/>
          </p:cNvSpPr>
          <p:nvPr/>
        </p:nvSpPr>
        <p:spPr>
          <a:xfrm>
            <a:off x="734318" y="2307790"/>
            <a:ext cx="6408532" cy="966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also have classes inside methods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60542EB-AF0D-5C41-B373-2514487A39D2}"/>
              </a:ext>
            </a:extLst>
          </p:cNvPr>
          <p:cNvSpPr txBox="1">
            <a:spLocks/>
          </p:cNvSpPr>
          <p:nvPr/>
        </p:nvSpPr>
        <p:spPr>
          <a:xfrm>
            <a:off x="696617" y="3348561"/>
            <a:ext cx="6408533" cy="1020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say we want to print the total number of courses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385D22-20E7-1647-B8F0-47484F0C30B3}"/>
              </a:ext>
            </a:extLst>
          </p:cNvPr>
          <p:cNvSpPr txBox="1"/>
          <p:nvPr/>
        </p:nvSpPr>
        <p:spPr>
          <a:xfrm>
            <a:off x="7805563" y="392845"/>
            <a:ext cx="4202723" cy="643297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public class School  {</a:t>
            </a:r>
          </a:p>
          <a:p>
            <a:r>
              <a:rPr lang="en-GB" sz="1600" dirty="0"/>
              <a:t>    public void </a:t>
            </a:r>
            <a:r>
              <a:rPr lang="en-GB" sz="1600" dirty="0" err="1"/>
              <a:t>totalCourses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class </a:t>
            </a:r>
            <a:r>
              <a:rPr lang="en-GB" sz="1600" dirty="0">
                <a:solidFill>
                  <a:srgbClr val="FF0000"/>
                </a:solidFill>
              </a:rPr>
              <a:t>Print</a:t>
            </a:r>
            <a:r>
              <a:rPr lang="en-GB" sz="1600" dirty="0"/>
              <a:t>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public void </a:t>
            </a:r>
            <a:r>
              <a:rPr lang="en-GB" sz="1600" dirty="0" err="1"/>
              <a:t>printTotalNumber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(“4 Classes”);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} // </a:t>
            </a:r>
            <a:r>
              <a:rPr lang="en-GB" sz="1600" dirty="0" err="1"/>
              <a:t>printTotalNumber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Print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</a:t>
            </a:r>
            <a:r>
              <a:rPr lang="en-GB" sz="1600" dirty="0" err="1"/>
              <a:t>TotalCourses</a:t>
            </a:r>
            <a:endParaRPr lang="en-GB" sz="1600" dirty="0"/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Mathematics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                     Mathematics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Mathematics</a:t>
            </a:r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Biology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br>
              <a:rPr lang="en-GB" sz="1600" b="0" dirty="0">
                <a:effectLst/>
              </a:rPr>
            </a:br>
            <a:r>
              <a:rPr lang="en-GB" sz="1600" b="0" dirty="0">
                <a:effectLst/>
              </a:rPr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Biology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Biology</a:t>
            </a:r>
          </a:p>
          <a:p>
            <a:endParaRPr lang="en-GB" sz="1600" dirty="0"/>
          </a:p>
          <a:p>
            <a:r>
              <a:rPr lang="en-GB" sz="1600" dirty="0"/>
              <a:t>    Print printer = new Printer();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</a:t>
            </a:r>
            <a:r>
              <a:rPr lang="en-GB" sz="1600" dirty="0" err="1"/>
              <a:t>printer.printTotalNumber</a:t>
            </a:r>
            <a:r>
              <a:rPr lang="en-GB" sz="1600" dirty="0"/>
              <a:t>();</a:t>
            </a:r>
            <a:endParaRPr lang="en-GB" sz="1600" b="0" dirty="0">
              <a:effectLst/>
            </a:endParaRPr>
          </a:p>
          <a:p>
            <a:r>
              <a:rPr lang="en-GB" sz="1600" dirty="0"/>
              <a:t>} // School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538AF8-5748-F64F-95DF-01059E5C6856}"/>
              </a:ext>
            </a:extLst>
          </p:cNvPr>
          <p:cNvSpPr txBox="1"/>
          <p:nvPr/>
        </p:nvSpPr>
        <p:spPr>
          <a:xfrm>
            <a:off x="7805562" y="32184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School.java</a:t>
            </a:r>
            <a:endParaRPr lang="en-GB" b="1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74206E7F-196E-6F48-929B-682657748141}"/>
              </a:ext>
            </a:extLst>
          </p:cNvPr>
          <p:cNvSpPr txBox="1">
            <a:spLocks/>
          </p:cNvSpPr>
          <p:nvPr/>
        </p:nvSpPr>
        <p:spPr>
          <a:xfrm>
            <a:off x="682240" y="5810442"/>
            <a:ext cx="6408533" cy="966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prints the number of classes inside the School Class. 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340888F-C318-9D4C-831F-9268F54485A7}"/>
              </a:ext>
            </a:extLst>
          </p:cNvPr>
          <p:cNvSpPr txBox="1">
            <a:spLocks/>
          </p:cNvSpPr>
          <p:nvPr/>
        </p:nvSpPr>
        <p:spPr>
          <a:xfrm>
            <a:off x="682239" y="4442411"/>
            <a:ext cx="6408533" cy="1273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the ‘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totalCourses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 method there is a class created called ‘Print’ with a method called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printTotalNumber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087277-6FF0-44D0-90FC-A3E8A4401D6D}"/>
              </a:ext>
            </a:extLst>
          </p:cNvPr>
          <p:cNvCxnSpPr>
            <a:cxnSpLocks/>
          </p:cNvCxnSpPr>
          <p:nvPr/>
        </p:nvCxnSpPr>
        <p:spPr>
          <a:xfrm flipV="1">
            <a:off x="7090772" y="629519"/>
            <a:ext cx="2064803" cy="1254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FD2DA-A0ED-4B90-87B0-4A78939BC6F0}"/>
              </a:ext>
            </a:extLst>
          </p:cNvPr>
          <p:cNvCxnSpPr>
            <a:cxnSpLocks/>
          </p:cNvCxnSpPr>
          <p:nvPr/>
        </p:nvCxnSpPr>
        <p:spPr>
          <a:xfrm>
            <a:off x="7090772" y="1883990"/>
            <a:ext cx="2024291" cy="856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4A9D8-47B0-4651-AF90-94B9C3A6A2DC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7090773" y="1700359"/>
            <a:ext cx="3309080" cy="45934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0E3761-B158-499A-8F02-E199761EDE2F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142850" y="1181031"/>
            <a:ext cx="1972213" cy="1610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A64734-0E7B-4AB7-BBD7-B6EA9CCC710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992913" y="5513020"/>
            <a:ext cx="1002395" cy="563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BCD5331C-70E4-4563-93FC-D0F540A401E0}"/>
              </a:ext>
            </a:extLst>
          </p:cNvPr>
          <p:cNvSpPr txBox="1">
            <a:spLocks/>
          </p:cNvSpPr>
          <p:nvPr/>
        </p:nvSpPr>
        <p:spPr>
          <a:xfrm>
            <a:off x="584380" y="4433900"/>
            <a:ext cx="6408533" cy="2158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order to make it more simple to execute the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totalCourses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method, we make an instance of the Print class before closing the outer class bracket</a:t>
            </a:r>
            <a:endParaRPr lang="en-GB" sz="2800" b="1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50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805560" cy="10211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Classes In Methods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EE5AE-1DB3-4D4B-8EAD-C5E5021B69AA}"/>
              </a:ext>
            </a:extLst>
          </p:cNvPr>
          <p:cNvSpPr txBox="1">
            <a:spLocks/>
          </p:cNvSpPr>
          <p:nvPr/>
        </p:nvSpPr>
        <p:spPr>
          <a:xfrm>
            <a:off x="465037" y="1174534"/>
            <a:ext cx="6756109" cy="14974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Now let’s take a look at the main method inside our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MyClassroom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class: 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385D22-20E7-1647-B8F0-47484F0C30B3}"/>
              </a:ext>
            </a:extLst>
          </p:cNvPr>
          <p:cNvSpPr txBox="1"/>
          <p:nvPr/>
        </p:nvSpPr>
        <p:spPr>
          <a:xfrm>
            <a:off x="7805564" y="417318"/>
            <a:ext cx="4202723" cy="63926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public class School {</a:t>
            </a:r>
          </a:p>
          <a:p>
            <a:r>
              <a:rPr lang="en-GB" sz="1600" dirty="0"/>
              <a:t>    public void </a:t>
            </a:r>
            <a:r>
              <a:rPr lang="en-GB" sz="1600" dirty="0" err="1"/>
              <a:t>totalCourses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class Print{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public void </a:t>
            </a:r>
            <a:r>
              <a:rPr lang="en-GB" sz="1600" dirty="0" err="1"/>
              <a:t>printTotalNumber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(“4 Classes”);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} // </a:t>
            </a:r>
            <a:r>
              <a:rPr lang="en-GB" sz="1600" dirty="0" err="1"/>
              <a:t>printTotalNumber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Print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</a:t>
            </a:r>
            <a:r>
              <a:rPr lang="en-GB" sz="1600" dirty="0" err="1"/>
              <a:t>totalCourses</a:t>
            </a:r>
            <a:endParaRPr lang="en-GB" sz="1600" dirty="0"/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Mathematics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               Mathematics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dirty="0"/>
          </a:p>
          <a:p>
            <a:r>
              <a:rPr lang="en-GB" sz="1600" dirty="0"/>
              <a:t>    } // Mathematics</a:t>
            </a:r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Biology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br>
              <a:rPr lang="en-GB" sz="1600" b="0" dirty="0">
                <a:effectLst/>
              </a:rPr>
            </a:br>
            <a:r>
              <a:rPr lang="en-GB" sz="1600" b="0" dirty="0">
                <a:effectLst/>
              </a:rPr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Biology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Biology</a:t>
            </a:r>
          </a:p>
          <a:p>
            <a:endParaRPr lang="en-GB" sz="1600" dirty="0"/>
          </a:p>
          <a:p>
            <a:r>
              <a:rPr lang="en-GB" sz="1600" dirty="0"/>
              <a:t>    Print printer = new Printer();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</a:t>
            </a:r>
            <a:r>
              <a:rPr lang="en-GB" sz="1600" dirty="0" err="1"/>
              <a:t>printer.printTotalNumber</a:t>
            </a:r>
            <a:r>
              <a:rPr lang="en-GB" sz="1600" dirty="0"/>
              <a:t>();</a:t>
            </a:r>
            <a:endParaRPr lang="en-GB" sz="1600" b="0" dirty="0">
              <a:effectLst/>
            </a:endParaRPr>
          </a:p>
          <a:p>
            <a:r>
              <a:rPr lang="en-GB" sz="1600" dirty="0"/>
              <a:t>} // School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538AF8-5748-F64F-95DF-01059E5C6856}"/>
              </a:ext>
            </a:extLst>
          </p:cNvPr>
          <p:cNvSpPr txBox="1"/>
          <p:nvPr/>
        </p:nvSpPr>
        <p:spPr>
          <a:xfrm>
            <a:off x="7805563" y="47985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School.java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6EF1B-4E09-4C45-A5DC-68A3A2A3A5F3}"/>
              </a:ext>
            </a:extLst>
          </p:cNvPr>
          <p:cNvSpPr txBox="1"/>
          <p:nvPr/>
        </p:nvSpPr>
        <p:spPr>
          <a:xfrm>
            <a:off x="1893277" y="3298192"/>
            <a:ext cx="4202723" cy="17543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public class </a:t>
            </a:r>
            <a:r>
              <a:rPr lang="en-GB" dirty="0" err="1"/>
              <a:t>MyClassroom</a:t>
            </a:r>
            <a:r>
              <a:rPr lang="en-GB" dirty="0"/>
              <a:t> {</a:t>
            </a:r>
            <a:endParaRPr lang="en-GB" b="0" dirty="0">
              <a:effectLst/>
            </a:endParaRP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  <a:endParaRPr lang="en-GB" b="0" dirty="0">
              <a:effectLst/>
            </a:endParaRPr>
          </a:p>
          <a:p>
            <a:r>
              <a:rPr lang="en-GB" dirty="0"/>
              <a:t>        School school = new School();</a:t>
            </a:r>
            <a:endParaRPr lang="en-GB" b="0" dirty="0">
              <a:effectLst/>
            </a:endParaRPr>
          </a:p>
          <a:p>
            <a:r>
              <a:rPr lang="en-GB" dirty="0"/>
              <a:t>        </a:t>
            </a:r>
            <a:r>
              <a:rPr lang="en-GB" dirty="0" err="1"/>
              <a:t>school.totalCourses</a:t>
            </a:r>
            <a:r>
              <a:rPr lang="en-GB" dirty="0"/>
              <a:t>();</a:t>
            </a:r>
            <a:endParaRPr lang="en-GB" b="0" dirty="0">
              <a:effectLst/>
            </a:endParaRPr>
          </a:p>
          <a:p>
            <a:r>
              <a:rPr lang="en-GB" dirty="0"/>
              <a:t>    } // main</a:t>
            </a:r>
            <a:endParaRPr lang="en-GB" b="0" dirty="0">
              <a:effectLst/>
            </a:endParaRPr>
          </a:p>
          <a:p>
            <a:r>
              <a:rPr lang="en-GB" dirty="0"/>
              <a:t>} // </a:t>
            </a:r>
            <a:r>
              <a:rPr lang="en-GB" dirty="0" err="1"/>
              <a:t>MyClassroom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D8E89-D8E1-1C44-8D76-4839DC832DBD}"/>
              </a:ext>
            </a:extLst>
          </p:cNvPr>
          <p:cNvSpPr txBox="1"/>
          <p:nvPr/>
        </p:nvSpPr>
        <p:spPr>
          <a:xfrm>
            <a:off x="1893276" y="2928860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MyClassroom.java</a:t>
            </a:r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E6E94-919F-5D45-9E1B-0441D7C738C3}"/>
              </a:ext>
            </a:extLst>
          </p:cNvPr>
          <p:cNvSpPr txBox="1"/>
          <p:nvPr/>
        </p:nvSpPr>
        <p:spPr>
          <a:xfrm>
            <a:off x="1893276" y="5863349"/>
            <a:ext cx="420272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4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A7D5-770E-514D-8E4F-280BF35FBDFF}"/>
              </a:ext>
            </a:extLst>
          </p:cNvPr>
          <p:cNvSpPr txBox="1"/>
          <p:nvPr/>
        </p:nvSpPr>
        <p:spPr>
          <a:xfrm>
            <a:off x="1893275" y="5494017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218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9" grpId="0" animBg="1"/>
      <p:bldP spid="5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8BD-525F-7348-B420-287F9887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7805560" cy="1031512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Static Nested Classes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EE5AE-1DB3-4D4B-8EAD-C5E5021B69AA}"/>
              </a:ext>
            </a:extLst>
          </p:cNvPr>
          <p:cNvSpPr txBox="1">
            <a:spLocks/>
          </p:cNvSpPr>
          <p:nvPr/>
        </p:nvSpPr>
        <p:spPr>
          <a:xfrm>
            <a:off x="375264" y="1078456"/>
            <a:ext cx="7055031" cy="1246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difference with the static nested class is the fact that you do not need to make an instance of the outer class. 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385D22-20E7-1647-B8F0-47484F0C30B3}"/>
              </a:ext>
            </a:extLst>
          </p:cNvPr>
          <p:cNvSpPr txBox="1"/>
          <p:nvPr/>
        </p:nvSpPr>
        <p:spPr>
          <a:xfrm>
            <a:off x="7732410" y="392907"/>
            <a:ext cx="4202723" cy="63997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1600" dirty="0"/>
              <a:t>public class School {</a:t>
            </a:r>
          </a:p>
          <a:p>
            <a:r>
              <a:rPr lang="en-GB" sz="1600" dirty="0"/>
              <a:t>    public void </a:t>
            </a:r>
            <a:r>
              <a:rPr lang="en-GB" sz="1600" dirty="0" err="1"/>
              <a:t>totalCourses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class Print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public void </a:t>
            </a:r>
            <a:r>
              <a:rPr lang="en-GB" sz="1600" dirty="0" err="1"/>
              <a:t>printTotalNumber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(“4 Classes”);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} // </a:t>
            </a:r>
            <a:r>
              <a:rPr lang="en-GB" sz="1600" dirty="0" err="1"/>
              <a:t>printTotalNumber</a:t>
            </a:r>
            <a:endParaRPr lang="en-GB" sz="1600" dirty="0"/>
          </a:p>
          <a:p>
            <a:r>
              <a:rPr lang="en-GB" sz="1600" dirty="0"/>
              <a:t>        } // Print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</a:t>
            </a:r>
            <a:r>
              <a:rPr lang="en-GB" sz="1600" dirty="0" err="1"/>
              <a:t>totalCourses</a:t>
            </a:r>
            <a:endParaRPr lang="en-GB" sz="1600" dirty="0"/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Mathematics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               Mathematics class”);</a:t>
            </a: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Mathematics</a:t>
            </a:r>
          </a:p>
          <a:p>
            <a:endParaRPr lang="en-GB" sz="1600" b="0" dirty="0">
              <a:effectLst/>
            </a:endParaRPr>
          </a:p>
          <a:p>
            <a:r>
              <a:rPr lang="en-GB" sz="1600" dirty="0"/>
              <a:t>    public class Biology {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public void </a:t>
            </a:r>
            <a:r>
              <a:rPr lang="en-GB" sz="1600" dirty="0" err="1"/>
              <a:t>getName</a:t>
            </a:r>
            <a:r>
              <a:rPr lang="en-GB" sz="1600" dirty="0"/>
              <a:t>() {</a:t>
            </a:r>
            <a:br>
              <a:rPr lang="en-GB" sz="1600" b="0" dirty="0">
                <a:effectLst/>
              </a:rPr>
            </a:br>
            <a:r>
              <a:rPr lang="en-GB" sz="1600" b="0" dirty="0">
                <a:effectLst/>
              </a:rPr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(“This is the Biology class”);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    } // </a:t>
            </a:r>
            <a:r>
              <a:rPr lang="en-GB" sz="1600" dirty="0" err="1"/>
              <a:t>getName</a:t>
            </a:r>
            <a:endParaRPr lang="en-GB" sz="1600" b="0" dirty="0">
              <a:effectLst/>
            </a:endParaRPr>
          </a:p>
          <a:p>
            <a:r>
              <a:rPr lang="en-GB" sz="1600" dirty="0"/>
              <a:t>    } // Biology</a:t>
            </a:r>
          </a:p>
          <a:p>
            <a:endParaRPr lang="en-GB" sz="1600" dirty="0"/>
          </a:p>
          <a:p>
            <a:r>
              <a:rPr lang="en-GB" sz="1600" dirty="0"/>
              <a:t>    Print printer = new Printer();</a:t>
            </a:r>
            <a:endParaRPr lang="en-GB" sz="1600" b="0" dirty="0">
              <a:effectLst/>
            </a:endParaRPr>
          </a:p>
          <a:p>
            <a:r>
              <a:rPr lang="en-GB" sz="1600" dirty="0"/>
              <a:t>    </a:t>
            </a:r>
            <a:r>
              <a:rPr lang="en-GB" sz="1600" dirty="0" err="1"/>
              <a:t>printer.printTotalNumber</a:t>
            </a:r>
            <a:r>
              <a:rPr lang="en-GB" sz="1600" dirty="0"/>
              <a:t>();</a:t>
            </a:r>
            <a:endParaRPr lang="en-GB" sz="1600" b="0" dirty="0">
              <a:effectLst/>
            </a:endParaRPr>
          </a:p>
          <a:p>
            <a:r>
              <a:rPr lang="en-GB" sz="1600" dirty="0"/>
              <a:t>} // School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538AF8-5748-F64F-95DF-01059E5C6856}"/>
              </a:ext>
            </a:extLst>
          </p:cNvPr>
          <p:cNvSpPr txBox="1"/>
          <p:nvPr/>
        </p:nvSpPr>
        <p:spPr>
          <a:xfrm>
            <a:off x="7732409" y="23574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School.java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6EF1B-4E09-4C45-A5DC-68A3A2A3A5F3}"/>
              </a:ext>
            </a:extLst>
          </p:cNvPr>
          <p:cNvSpPr txBox="1"/>
          <p:nvPr/>
        </p:nvSpPr>
        <p:spPr>
          <a:xfrm>
            <a:off x="1172722" y="4732288"/>
            <a:ext cx="5386967" cy="20313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public class </a:t>
            </a:r>
            <a:r>
              <a:rPr lang="en-GB" dirty="0" err="1"/>
              <a:t>MyClassroom</a:t>
            </a:r>
            <a:r>
              <a:rPr lang="en-GB" dirty="0"/>
              <a:t> {</a:t>
            </a:r>
            <a:endParaRPr lang="en-GB" b="0" dirty="0">
              <a:effectLst/>
            </a:endParaRP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  <a:endParaRPr lang="en-GB" b="0" dirty="0">
              <a:effectLst/>
            </a:endParaRPr>
          </a:p>
          <a:p>
            <a:r>
              <a:rPr lang="en-GB" dirty="0"/>
              <a:t>        School school = new School();</a:t>
            </a:r>
            <a:br>
              <a:rPr lang="en-GB" b="0" dirty="0">
                <a:effectLst/>
              </a:rPr>
            </a:br>
            <a:r>
              <a:rPr lang="en-GB" b="0" dirty="0">
                <a:effectLst/>
              </a:rPr>
              <a:t>        </a:t>
            </a:r>
            <a:r>
              <a:rPr lang="en-GB" dirty="0" err="1"/>
              <a:t>School.Spanish</a:t>
            </a:r>
            <a:r>
              <a:rPr lang="en-GB" dirty="0"/>
              <a:t> </a:t>
            </a:r>
            <a:r>
              <a:rPr lang="en-GB" dirty="0" err="1"/>
              <a:t>spanish</a:t>
            </a:r>
            <a:r>
              <a:rPr lang="en-GB" dirty="0"/>
              <a:t> = </a:t>
            </a:r>
            <a:r>
              <a:rPr lang="en-GB" dirty="0" err="1"/>
              <a:t>school.new</a:t>
            </a:r>
            <a:r>
              <a:rPr lang="en-GB" dirty="0"/>
              <a:t> Spanish();</a:t>
            </a:r>
            <a:endParaRPr lang="en-GB" b="0" dirty="0">
              <a:effectLst/>
            </a:endParaRPr>
          </a:p>
          <a:p>
            <a:r>
              <a:rPr lang="en-GB" dirty="0"/>
              <a:t>        </a:t>
            </a:r>
            <a:r>
              <a:rPr lang="en-GB" dirty="0" err="1"/>
              <a:t>spanish.getName</a:t>
            </a:r>
            <a:r>
              <a:rPr lang="en-GB" dirty="0"/>
              <a:t>();</a:t>
            </a:r>
            <a:endParaRPr lang="en-GB" b="0" dirty="0">
              <a:effectLst/>
            </a:endParaRPr>
          </a:p>
          <a:p>
            <a:r>
              <a:rPr lang="en-GB" dirty="0"/>
              <a:t>    } // main</a:t>
            </a:r>
            <a:endParaRPr lang="en-GB" b="0" dirty="0">
              <a:effectLst/>
            </a:endParaRPr>
          </a:p>
          <a:p>
            <a:r>
              <a:rPr lang="en-GB" dirty="0"/>
              <a:t>} // </a:t>
            </a:r>
            <a:r>
              <a:rPr lang="en-GB" dirty="0" err="1"/>
              <a:t>MyClassroom</a:t>
            </a:r>
            <a:endParaRPr lang="en-GB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D8E89-D8E1-1C44-8D76-4839DC832DBD}"/>
              </a:ext>
            </a:extLst>
          </p:cNvPr>
          <p:cNvSpPr txBox="1"/>
          <p:nvPr/>
        </p:nvSpPr>
        <p:spPr>
          <a:xfrm>
            <a:off x="1172721" y="4386704"/>
            <a:ext cx="5386968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MyClassroom.java</a:t>
            </a:r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E6E94-919F-5D45-9E1B-0441D7C738C3}"/>
              </a:ext>
            </a:extLst>
          </p:cNvPr>
          <p:cNvSpPr txBox="1"/>
          <p:nvPr/>
        </p:nvSpPr>
        <p:spPr>
          <a:xfrm>
            <a:off x="1820423" y="1629019"/>
            <a:ext cx="420272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/>
              <a:t>4 Classes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A7D5-770E-514D-8E4F-280BF35FBDFF}"/>
              </a:ext>
            </a:extLst>
          </p:cNvPr>
          <p:cNvSpPr txBox="1"/>
          <p:nvPr/>
        </p:nvSpPr>
        <p:spPr>
          <a:xfrm>
            <a:off x="1820423" y="1255328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BA5F9-D212-F443-BB7E-5A2BAE67CA6A}"/>
              </a:ext>
            </a:extLst>
          </p:cNvPr>
          <p:cNvSpPr txBox="1"/>
          <p:nvPr/>
        </p:nvSpPr>
        <p:spPr>
          <a:xfrm>
            <a:off x="1247579" y="4771973"/>
            <a:ext cx="5277239" cy="17543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public class </a:t>
            </a:r>
            <a:r>
              <a:rPr lang="en-GB" dirty="0" err="1"/>
              <a:t>MyClassroom</a:t>
            </a:r>
            <a:r>
              <a:rPr lang="en-GB" dirty="0"/>
              <a:t> {</a:t>
            </a:r>
            <a:endParaRPr lang="en-GB" b="0" dirty="0">
              <a:effectLst/>
            </a:endParaRPr>
          </a:p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  <a:endParaRPr lang="en-GB" b="0" dirty="0">
              <a:effectLst/>
            </a:endParaRPr>
          </a:p>
          <a:p>
            <a:r>
              <a:rPr lang="en-GB" dirty="0"/>
              <a:t>        </a:t>
            </a:r>
            <a:r>
              <a:rPr lang="en-GB" dirty="0" err="1"/>
              <a:t>School.Spanish</a:t>
            </a:r>
            <a:r>
              <a:rPr lang="en-GB" dirty="0"/>
              <a:t> classroom = new </a:t>
            </a:r>
            <a:r>
              <a:rPr lang="en-GB" dirty="0" err="1"/>
              <a:t>School.Spanish</a:t>
            </a:r>
            <a:r>
              <a:rPr lang="en-GB" dirty="0"/>
              <a:t>();</a:t>
            </a:r>
            <a:endParaRPr lang="en-GB" b="0" dirty="0">
              <a:effectLst/>
            </a:endParaRPr>
          </a:p>
          <a:p>
            <a:r>
              <a:rPr lang="en-GB" dirty="0"/>
              <a:t>        </a:t>
            </a:r>
            <a:r>
              <a:rPr lang="en-GB" dirty="0" err="1"/>
              <a:t>classroom.getName</a:t>
            </a:r>
            <a:r>
              <a:rPr lang="en-GB" dirty="0"/>
              <a:t>();</a:t>
            </a:r>
            <a:endParaRPr lang="en-GB" b="0" dirty="0">
              <a:effectLst/>
            </a:endParaRPr>
          </a:p>
          <a:p>
            <a:r>
              <a:rPr lang="en-GB" dirty="0"/>
              <a:t>    } // main</a:t>
            </a:r>
            <a:endParaRPr lang="en-GB" b="0" dirty="0">
              <a:effectLst/>
            </a:endParaRPr>
          </a:p>
          <a:p>
            <a:r>
              <a:rPr lang="en-GB" dirty="0"/>
              <a:t>} // </a:t>
            </a:r>
            <a:r>
              <a:rPr lang="en-GB" dirty="0" err="1"/>
              <a:t>MyClassroom</a:t>
            </a:r>
            <a:endParaRPr lang="en-GB" b="0" dirty="0">
              <a:effectLst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A12D090-D5C5-4D46-8662-A09A95AC3860}"/>
              </a:ext>
            </a:extLst>
          </p:cNvPr>
          <p:cNvSpPr txBox="1">
            <a:spLocks/>
          </p:cNvSpPr>
          <p:nvPr/>
        </p:nvSpPr>
        <p:spPr>
          <a:xfrm>
            <a:off x="378515" y="2355318"/>
            <a:ext cx="7055031" cy="966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take the examples from the inner class beginning.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27C5E99-1FC9-4388-AD05-AEE76D77B046}"/>
              </a:ext>
            </a:extLst>
          </p:cNvPr>
          <p:cNvSpPr txBox="1">
            <a:spLocks/>
          </p:cNvSpPr>
          <p:nvPr/>
        </p:nvSpPr>
        <p:spPr>
          <a:xfrm>
            <a:off x="375264" y="3349081"/>
            <a:ext cx="7055029" cy="966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we adapt it for the static nested class then we get: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3" grpId="2" animBg="1"/>
      <p:bldP spid="49" grpId="0" animBg="1"/>
      <p:bldP spid="49" grpId="1" animBg="1"/>
      <p:bldP spid="50" grpId="0" animBg="1"/>
      <p:bldP spid="50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3" grpId="0" animBg="1"/>
      <p:bldP spid="13" grpId="1" animBg="1"/>
      <p:bldP spid="20" grpId="0" animBg="1"/>
      <p:bldP spid="20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930</Words>
  <Application>Microsoft Office PowerPoint</Application>
  <PresentationFormat>Widescreen</PresentationFormat>
  <Paragraphs>233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Inner Classes</vt:lpstr>
      <vt:lpstr>Inner Classes</vt:lpstr>
      <vt:lpstr>PowerPoint Presentation</vt:lpstr>
      <vt:lpstr>Code Sample</vt:lpstr>
      <vt:lpstr>Now</vt:lpstr>
      <vt:lpstr>So…</vt:lpstr>
      <vt:lpstr>Classes In Methods</vt:lpstr>
      <vt:lpstr>Classes In Methods</vt:lpstr>
      <vt:lpstr>Static Nested Classes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Classes</dc:title>
  <dc:creator>Alex-Radu Malan</dc:creator>
  <cp:lastModifiedBy>Andreea Avramescu</cp:lastModifiedBy>
  <cp:revision>22</cp:revision>
  <dcterms:created xsi:type="dcterms:W3CDTF">2018-02-28T10:07:47Z</dcterms:created>
  <dcterms:modified xsi:type="dcterms:W3CDTF">2018-03-06T12:46:03Z</dcterms:modified>
</cp:coreProperties>
</file>