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70" d="100"/>
          <a:sy n="70" d="100"/>
        </p:scale>
        <p:origin x="53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DB21-C204-44AE-A045-608A65837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CAC2B-76E0-4669-A5FE-A205E69A3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7756-612E-433F-90C0-40BD3C09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D0A-E3D6-465C-AAFC-25723E2A7EA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64A07-F2DA-4F6D-A3FE-4B9FCC7D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070A-148A-4DC3-A9FB-024AD393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330B-C492-4918-81AB-24B172A4B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46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8204-DCEC-4D5C-8AE3-9B6C92D0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15B17-45A4-45E8-A49C-C96CAAABB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A9E7-AB43-4504-BA50-8F906560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D0A-E3D6-465C-AAFC-25723E2A7EA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BC449-4E09-46B8-BB9E-F7620834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97041-F5F6-42BA-A461-3DBBA376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330B-C492-4918-81AB-24B172A4B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65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C34AB-7429-42C9-9E05-B50A2CA5D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C1812-B29E-467D-B61A-7F2F06B2D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CBA8-AB37-4AC1-A0AF-1F493D01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D0A-E3D6-465C-AAFC-25723E2A7EA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1258-7344-4773-9873-FB7668C9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D504E-BCEE-4DFB-8444-5402B099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330B-C492-4918-81AB-24B172A4B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02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C87E-3C8B-4E5F-B470-B7827142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AB732-AEFF-48D7-BD5A-DE63DA183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17696-E686-4271-A7B2-C622BDD7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D0A-E3D6-465C-AAFC-25723E2A7EA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BCEAC-F8F4-45BB-B4F1-7083BA5E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BCF5-83E4-42E3-99AE-31B860F1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330B-C492-4918-81AB-24B172A4B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24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A4C4-0135-4B9A-AA6C-0116135A7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695A0-88CC-4A7B-A442-45C37F79B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3997C-E240-4398-B53E-CFD086DF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D0A-E3D6-465C-AAFC-25723E2A7EA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A2661-DB76-40B9-8DD5-94A8B66A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13112-D72B-40B2-8EB2-D22FD8BE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330B-C492-4918-81AB-24B172A4B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0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17D5-6908-41D9-ACE4-499530F9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C7E87-A364-4E16-A380-A928E56BA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AA1D1-B458-43C1-90FE-15BB969DE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39B6F-B035-4EE7-B085-AF2DA5EE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D0A-E3D6-465C-AAFC-25723E2A7EA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E3F7C-9113-4C83-BAD4-4565B06E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A9A6A-99E3-4732-B0D6-C5C0C0F6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330B-C492-4918-81AB-24B172A4B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4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0E9E-51BC-450A-963E-786CC096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777AC-B059-4D52-8B0D-D8342B54C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05137-D19C-4CF9-BD14-BFEFCA24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BA26B-483E-483F-B62E-BEE10D8A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AF63F-491C-44CD-9BF2-8D1A4C794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1B029-B876-4E72-9CC5-737D063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D0A-E3D6-465C-AAFC-25723E2A7EA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7712-797C-4247-92DB-82E83128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952F9-FEBE-4632-9BD2-988B47A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330B-C492-4918-81AB-24B172A4B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2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7AB2-FC46-4147-B05E-B712FFAB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0CE46-7E05-4543-839D-DE4F8F1F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D0A-E3D6-465C-AAFC-25723E2A7EA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FC583-4970-4993-91AB-842246A5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1ADF8-A1D1-4AD7-96AE-27B687DA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330B-C492-4918-81AB-24B172A4B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49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65A40-2974-412B-9F22-A1D0F7F9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D0A-E3D6-465C-AAFC-25723E2A7EA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F6C14-D62A-439A-AF21-C93A3E38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34985-F03A-43F9-AD25-42426BD4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330B-C492-4918-81AB-24B172A4B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04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A178-B2B3-4D2D-A652-491599A2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6E45-8DCC-48EA-818F-43F987781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1C5F8-3588-450C-892D-F593158A0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53F65-9697-40D6-B91C-327FB4B2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D0A-E3D6-465C-AAFC-25723E2A7EA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DC21E-4F30-4AA9-83A8-2DBD4C87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6EAEC-93EE-4866-9BD6-D8EF3167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330B-C492-4918-81AB-24B172A4B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58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9D10-2785-40FB-90FA-4F38BED1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0A125-B0E9-4816-B373-33A75C8B3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FC871-451F-4FEC-BFAD-EC3C4FD96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87742-681F-4644-AC93-A8BC1D0C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2D0A-E3D6-465C-AAFC-25723E2A7EA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C1FEB-A297-4602-84C8-5A0FB017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AF4DB-F46B-4253-B123-E8495CCA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330B-C492-4918-81AB-24B172A4B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40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E4701-9597-4509-85DA-544222C7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FC5FD-A31D-41DB-902F-1B05A4350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46A39-C7AA-40D3-97CA-DB1C6D49B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2D0A-E3D6-465C-AAFC-25723E2A7EAC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A3152-44B7-42C1-8AD0-DC30451AC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1A418-D7A9-4A92-B202-11D0F118C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9330B-C492-4918-81AB-24B172A4B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FBF0-4440-4868-93F9-0AABD6108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GB" sz="5400" dirty="0">
                <a:latin typeface="Helvetica" panose="020B0604020202020204" pitchFamily="34" charset="0"/>
                <a:cs typeface="Helvetica" panose="020B0604020202020204" pitchFamily="34" charset="0"/>
              </a:rPr>
              <a:t>Types of inheritance</a:t>
            </a:r>
          </a:p>
        </p:txBody>
      </p:sp>
    </p:spTree>
    <p:extLst>
      <p:ext uri="{BB962C8B-B14F-4D97-AF65-F5344CB8AC3E}">
        <p14:creationId xmlns:p14="http://schemas.microsoft.com/office/powerpoint/2010/main" val="20174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97FA82A-17EF-42B0-8C35-1EEE6237B476}"/>
              </a:ext>
            </a:extLst>
          </p:cNvPr>
          <p:cNvSpPr txBox="1">
            <a:spLocks/>
          </p:cNvSpPr>
          <p:nvPr/>
        </p:nvSpPr>
        <p:spPr>
          <a:xfrm>
            <a:off x="3048000" y="317046"/>
            <a:ext cx="9144000" cy="1313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45F7FCE-86C0-4A7A-9503-D2516EF56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219609" cy="1385719"/>
          </a:xfrm>
        </p:spPr>
        <p:txBody>
          <a:bodyPr anchor="ctr">
            <a:normAutofit/>
          </a:bodyPr>
          <a:lstStyle/>
          <a:p>
            <a:r>
              <a:rPr lang="en-GB" sz="5400" dirty="0">
                <a:latin typeface="Helvetica" panose="020B0604020202020204" pitchFamily="34" charset="0"/>
                <a:cs typeface="Helvetica" panose="020B0604020202020204" pitchFamily="34" charset="0"/>
              </a:rPr>
              <a:t>HAS-A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8EDFF5-72A8-411A-AE2F-732A17D2387A}"/>
              </a:ext>
            </a:extLst>
          </p:cNvPr>
          <p:cNvSpPr txBox="1">
            <a:spLocks/>
          </p:cNvSpPr>
          <p:nvPr/>
        </p:nvSpPr>
        <p:spPr>
          <a:xfrm>
            <a:off x="416077" y="1317191"/>
            <a:ext cx="5263846" cy="8133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this one check this code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79E286B-8BB3-47C7-BA5F-B1DF30B022B5}"/>
              </a:ext>
            </a:extLst>
          </p:cNvPr>
          <p:cNvSpPr txBox="1">
            <a:spLocks/>
          </p:cNvSpPr>
          <p:nvPr/>
        </p:nvSpPr>
        <p:spPr>
          <a:xfrm>
            <a:off x="6456437" y="3749982"/>
            <a:ext cx="5263846" cy="10046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declare a variable of type Engine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672A2CB-8B59-464A-BE21-A5DB4ED3B61B}"/>
              </a:ext>
            </a:extLst>
          </p:cNvPr>
          <p:cNvSpPr txBox="1">
            <a:spLocks/>
          </p:cNvSpPr>
          <p:nvPr/>
        </p:nvSpPr>
        <p:spPr>
          <a:xfrm>
            <a:off x="6456437" y="2534722"/>
            <a:ext cx="5263846" cy="8133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Vehicle HAS-A(n) Engine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D430DB6-3788-4850-9BAC-A6DECD6A40EE}"/>
              </a:ext>
            </a:extLst>
          </p:cNvPr>
          <p:cNvSpPr txBox="1">
            <a:spLocks/>
          </p:cNvSpPr>
          <p:nvPr/>
        </p:nvSpPr>
        <p:spPr>
          <a:xfrm>
            <a:off x="6456437" y="1317190"/>
            <a:ext cx="5263846" cy="8133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 if a class HAS-A thing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3037EF-DFC4-4AF6-85A4-DB23CBA65E33}"/>
              </a:ext>
            </a:extLst>
          </p:cNvPr>
          <p:cNvSpPr txBox="1"/>
          <p:nvPr/>
        </p:nvSpPr>
        <p:spPr>
          <a:xfrm>
            <a:off x="622781" y="4934295"/>
            <a:ext cx="4727548" cy="12379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2400" b="1" dirty="0"/>
              <a:t>public class </a:t>
            </a:r>
            <a:r>
              <a:rPr lang="en-GB" sz="2400" b="1" dirty="0">
                <a:solidFill>
                  <a:srgbClr val="FF0000"/>
                </a:solidFill>
              </a:rPr>
              <a:t>Car</a:t>
            </a:r>
            <a:r>
              <a:rPr lang="en-GB" sz="2400" b="1" dirty="0"/>
              <a:t> extends </a:t>
            </a:r>
            <a:r>
              <a:rPr lang="en-GB" sz="2400" b="1" dirty="0">
                <a:solidFill>
                  <a:srgbClr val="FFC000"/>
                </a:solidFill>
              </a:rPr>
              <a:t>Vehicle</a:t>
            </a:r>
            <a:r>
              <a:rPr lang="en-GB" sz="2400" b="1" dirty="0"/>
              <a:t> { </a:t>
            </a:r>
          </a:p>
          <a:p>
            <a:r>
              <a:rPr lang="en-GB" sz="2400" b="1" dirty="0"/>
              <a:t>    private </a:t>
            </a:r>
            <a:r>
              <a:rPr lang="en-GB" sz="2400" b="1" dirty="0">
                <a:solidFill>
                  <a:schemeClr val="tx1"/>
                </a:solidFill>
              </a:rPr>
              <a:t>Engine</a:t>
            </a:r>
            <a:r>
              <a:rPr lang="en-GB" sz="2400" b="1" dirty="0"/>
              <a:t> e;</a:t>
            </a:r>
          </a:p>
          <a:p>
            <a:r>
              <a:rPr lang="en-GB" sz="2400" b="1" dirty="0"/>
              <a:t>}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812FA9C-1092-4DEA-AC0A-FC13E8592B1D}"/>
              </a:ext>
            </a:extLst>
          </p:cNvPr>
          <p:cNvSpPr txBox="1">
            <a:spLocks/>
          </p:cNvSpPr>
          <p:nvPr/>
        </p:nvSpPr>
        <p:spPr>
          <a:xfrm>
            <a:off x="622782" y="2536411"/>
            <a:ext cx="4727548" cy="8133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 </a:t>
            </a:r>
            <a:r>
              <a:rPr lang="en-GB" sz="2800" b="1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Vehicle 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{}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3F8947E-5A8A-449B-987E-98AD5CC42884}"/>
              </a:ext>
            </a:extLst>
          </p:cNvPr>
          <p:cNvSpPr txBox="1">
            <a:spLocks/>
          </p:cNvSpPr>
          <p:nvPr/>
        </p:nvSpPr>
        <p:spPr>
          <a:xfrm>
            <a:off x="622782" y="3756507"/>
            <a:ext cx="4727547" cy="761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Engine 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{}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201DEA-9C69-4960-B39C-4FF7BD78B808}"/>
              </a:ext>
            </a:extLst>
          </p:cNvPr>
          <p:cNvCxnSpPr>
            <a:stCxn id="18" idx="1"/>
            <a:endCxn id="17" idx="3"/>
          </p:cNvCxnSpPr>
          <p:nvPr/>
        </p:nvCxnSpPr>
        <p:spPr>
          <a:xfrm flipH="1">
            <a:off x="5350329" y="2941421"/>
            <a:ext cx="1106108" cy="1195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797BBE-673F-43A4-BB35-F940D26DC57E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5350330" y="2941421"/>
            <a:ext cx="1106107" cy="16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E29B24-3E10-4E96-A0F6-627D761846A3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5350329" y="4252327"/>
            <a:ext cx="1106108" cy="13009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3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9" grpId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97FA82A-17EF-42B0-8C35-1EEE6237B476}"/>
              </a:ext>
            </a:extLst>
          </p:cNvPr>
          <p:cNvSpPr txBox="1">
            <a:spLocks/>
          </p:cNvSpPr>
          <p:nvPr/>
        </p:nvSpPr>
        <p:spPr>
          <a:xfrm>
            <a:off x="3048000" y="317046"/>
            <a:ext cx="9144000" cy="1313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629D2DC-2591-45C6-A28A-C714E838C927}"/>
              </a:ext>
            </a:extLst>
          </p:cNvPr>
          <p:cNvSpPr txBox="1">
            <a:spLocks/>
          </p:cNvSpPr>
          <p:nvPr/>
        </p:nvSpPr>
        <p:spPr>
          <a:xfrm>
            <a:off x="467053" y="2369755"/>
            <a:ext cx="5979360" cy="1037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Multilevel Inheritance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C013006-6E99-4E0C-86FE-5ED3BC36DC83}"/>
              </a:ext>
            </a:extLst>
          </p:cNvPr>
          <p:cNvSpPr txBox="1">
            <a:spLocks/>
          </p:cNvSpPr>
          <p:nvPr/>
        </p:nvSpPr>
        <p:spPr>
          <a:xfrm>
            <a:off x="467054" y="411322"/>
            <a:ext cx="5979360" cy="1037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Single Inheritance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162336C-A0FF-4086-90ED-7B9D176D773F}"/>
              </a:ext>
            </a:extLst>
          </p:cNvPr>
          <p:cNvSpPr txBox="1">
            <a:spLocks/>
          </p:cNvSpPr>
          <p:nvPr/>
        </p:nvSpPr>
        <p:spPr>
          <a:xfrm>
            <a:off x="467053" y="4640586"/>
            <a:ext cx="5979360" cy="1037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Hierarchical Inheritance</a:t>
            </a:r>
          </a:p>
        </p:txBody>
      </p:sp>
      <p:sp>
        <p:nvSpPr>
          <p:cNvPr id="23" name="Title 8">
            <a:extLst>
              <a:ext uri="{FF2B5EF4-FFF2-40B4-BE49-F238E27FC236}">
                <a16:creationId xmlns:a16="http://schemas.microsoft.com/office/drawing/2014/main" id="{4DFF75A7-0FBD-4073-A7A0-2A38D1876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219609" cy="1385719"/>
          </a:xfrm>
        </p:spPr>
        <p:txBody>
          <a:bodyPr anchor="ctr">
            <a:normAutofit/>
          </a:bodyPr>
          <a:lstStyle/>
          <a:p>
            <a:r>
              <a:rPr lang="en-GB" sz="5400" dirty="0">
                <a:latin typeface="Helvetica" panose="020B0604020202020204" pitchFamily="34" charset="0"/>
                <a:cs typeface="Helvetica" panose="020B0604020202020204" pitchFamily="34" charset="0"/>
              </a:rPr>
              <a:t>Review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9C3EC16-00D9-427E-8429-854C01CF25FD}"/>
              </a:ext>
            </a:extLst>
          </p:cNvPr>
          <p:cNvSpPr txBox="1">
            <a:spLocks/>
          </p:cNvSpPr>
          <p:nvPr/>
        </p:nvSpPr>
        <p:spPr>
          <a:xfrm>
            <a:off x="7145513" y="526922"/>
            <a:ext cx="1881847" cy="5475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 A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0796355-0A94-4C41-9509-18D75FC8AEFE}"/>
              </a:ext>
            </a:extLst>
          </p:cNvPr>
          <p:cNvSpPr txBox="1">
            <a:spLocks/>
          </p:cNvSpPr>
          <p:nvPr/>
        </p:nvSpPr>
        <p:spPr>
          <a:xfrm>
            <a:off x="7145513" y="1059369"/>
            <a:ext cx="1881847" cy="4257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Superclass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D614D1-94A4-4725-818A-829F563EA715}"/>
              </a:ext>
            </a:extLst>
          </p:cNvPr>
          <p:cNvCxnSpPr>
            <a:cxnSpLocks/>
            <a:stCxn id="41" idx="1"/>
            <a:endCxn id="26" idx="3"/>
          </p:cNvCxnSpPr>
          <p:nvPr/>
        </p:nvCxnSpPr>
        <p:spPr>
          <a:xfrm flipH="1" flipV="1">
            <a:off x="9027360" y="800696"/>
            <a:ext cx="946368" cy="3960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1948EB4A-8F75-429D-BDD1-3401B09E7C8E}"/>
              </a:ext>
            </a:extLst>
          </p:cNvPr>
          <p:cNvSpPr txBox="1">
            <a:spLocks/>
          </p:cNvSpPr>
          <p:nvPr/>
        </p:nvSpPr>
        <p:spPr>
          <a:xfrm>
            <a:off x="9973728" y="922971"/>
            <a:ext cx="1881847" cy="5475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 B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0E42F91B-138E-4233-BDE5-A10D4A0EA014}"/>
              </a:ext>
            </a:extLst>
          </p:cNvPr>
          <p:cNvSpPr txBox="1">
            <a:spLocks/>
          </p:cNvSpPr>
          <p:nvPr/>
        </p:nvSpPr>
        <p:spPr>
          <a:xfrm>
            <a:off x="9973728" y="1470519"/>
            <a:ext cx="1881847" cy="4257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Subclass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3E27001-8C9E-4B20-B8B6-A70FF88D2D68}"/>
              </a:ext>
            </a:extLst>
          </p:cNvPr>
          <p:cNvSpPr txBox="1">
            <a:spLocks/>
          </p:cNvSpPr>
          <p:nvPr/>
        </p:nvSpPr>
        <p:spPr>
          <a:xfrm>
            <a:off x="6545420" y="2366126"/>
            <a:ext cx="1815843" cy="5475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 A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25AF2BA9-49B3-4389-B404-4B17A8971CE3}"/>
              </a:ext>
            </a:extLst>
          </p:cNvPr>
          <p:cNvSpPr txBox="1">
            <a:spLocks/>
          </p:cNvSpPr>
          <p:nvPr/>
        </p:nvSpPr>
        <p:spPr>
          <a:xfrm>
            <a:off x="6545420" y="2913674"/>
            <a:ext cx="1815843" cy="4257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Superclass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21F0FB-8350-4978-A507-D103E51C424A}"/>
              </a:ext>
            </a:extLst>
          </p:cNvPr>
          <p:cNvCxnSpPr>
            <a:cxnSpLocks/>
            <a:stCxn id="46" idx="1"/>
            <a:endCxn id="43" idx="3"/>
          </p:cNvCxnSpPr>
          <p:nvPr/>
        </p:nvCxnSpPr>
        <p:spPr>
          <a:xfrm flipH="1" flipV="1">
            <a:off x="8361263" y="2639900"/>
            <a:ext cx="314140" cy="407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1F4D90A8-ADA9-4596-9E6E-043538CABED2}"/>
              </a:ext>
            </a:extLst>
          </p:cNvPr>
          <p:cNvSpPr txBox="1">
            <a:spLocks/>
          </p:cNvSpPr>
          <p:nvPr/>
        </p:nvSpPr>
        <p:spPr>
          <a:xfrm>
            <a:off x="8675403" y="2773425"/>
            <a:ext cx="1551725" cy="5475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 B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0678D741-D208-4C71-B1BA-C129BC36E01F}"/>
              </a:ext>
            </a:extLst>
          </p:cNvPr>
          <p:cNvSpPr txBox="1">
            <a:spLocks/>
          </p:cNvSpPr>
          <p:nvPr/>
        </p:nvSpPr>
        <p:spPr>
          <a:xfrm>
            <a:off x="8675403" y="3320973"/>
            <a:ext cx="1551725" cy="4257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Subclass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E528CC4F-4629-4C55-86AD-D3F333CB6FD9}"/>
              </a:ext>
            </a:extLst>
          </p:cNvPr>
          <p:cNvSpPr txBox="1">
            <a:spLocks/>
          </p:cNvSpPr>
          <p:nvPr/>
        </p:nvSpPr>
        <p:spPr>
          <a:xfrm>
            <a:off x="10576275" y="3074966"/>
            <a:ext cx="1551725" cy="5475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 C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DBAFF0A9-F149-49E0-A0AD-B03FF3F8D384}"/>
              </a:ext>
            </a:extLst>
          </p:cNvPr>
          <p:cNvSpPr txBox="1">
            <a:spLocks/>
          </p:cNvSpPr>
          <p:nvPr/>
        </p:nvSpPr>
        <p:spPr>
          <a:xfrm>
            <a:off x="10576275" y="3622514"/>
            <a:ext cx="1551725" cy="4257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Subclass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824A2A-60E2-443C-9EC8-6D51AC06A725}"/>
              </a:ext>
            </a:extLst>
          </p:cNvPr>
          <p:cNvCxnSpPr>
            <a:cxnSpLocks/>
            <a:stCxn id="48" idx="1"/>
            <a:endCxn id="46" idx="3"/>
          </p:cNvCxnSpPr>
          <p:nvPr/>
        </p:nvCxnSpPr>
        <p:spPr>
          <a:xfrm flipH="1" flipV="1">
            <a:off x="10227128" y="3047199"/>
            <a:ext cx="349147" cy="301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itle 1">
            <a:extLst>
              <a:ext uri="{FF2B5EF4-FFF2-40B4-BE49-F238E27FC236}">
                <a16:creationId xmlns:a16="http://schemas.microsoft.com/office/drawing/2014/main" id="{86DF6D61-5214-4089-95B8-2FC4833D2CD7}"/>
              </a:ext>
            </a:extLst>
          </p:cNvPr>
          <p:cNvSpPr txBox="1">
            <a:spLocks/>
          </p:cNvSpPr>
          <p:nvPr/>
        </p:nvSpPr>
        <p:spPr>
          <a:xfrm>
            <a:off x="6859560" y="5251083"/>
            <a:ext cx="1815843" cy="5475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 A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908713D2-2DB5-445D-8CAB-13662DB9F5C5}"/>
              </a:ext>
            </a:extLst>
          </p:cNvPr>
          <p:cNvSpPr txBox="1">
            <a:spLocks/>
          </p:cNvSpPr>
          <p:nvPr/>
        </p:nvSpPr>
        <p:spPr>
          <a:xfrm>
            <a:off x="6859560" y="5798631"/>
            <a:ext cx="1815843" cy="4257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Superclass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6C7FD7-7AF8-43AE-B4BA-4E13EC3BC399}"/>
              </a:ext>
            </a:extLst>
          </p:cNvPr>
          <p:cNvCxnSpPr>
            <a:cxnSpLocks/>
            <a:stCxn id="54" idx="1"/>
            <a:endCxn id="51" idx="3"/>
          </p:cNvCxnSpPr>
          <p:nvPr/>
        </p:nvCxnSpPr>
        <p:spPr>
          <a:xfrm flipH="1">
            <a:off x="8675403" y="4914360"/>
            <a:ext cx="1497819" cy="6104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id="{BC5C1849-8E95-4EA3-97F8-EEABAA8667BD}"/>
              </a:ext>
            </a:extLst>
          </p:cNvPr>
          <p:cNvSpPr txBox="1">
            <a:spLocks/>
          </p:cNvSpPr>
          <p:nvPr/>
        </p:nvSpPr>
        <p:spPr>
          <a:xfrm>
            <a:off x="10173222" y="4640586"/>
            <a:ext cx="1551725" cy="5475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 B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30338868-2317-4592-84FA-207843E28199}"/>
              </a:ext>
            </a:extLst>
          </p:cNvPr>
          <p:cNvSpPr txBox="1">
            <a:spLocks/>
          </p:cNvSpPr>
          <p:nvPr/>
        </p:nvSpPr>
        <p:spPr>
          <a:xfrm>
            <a:off x="10173222" y="5188134"/>
            <a:ext cx="1551725" cy="4257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Subclass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11956CA7-0928-4FAC-BD7D-04E00B3E9F44}"/>
              </a:ext>
            </a:extLst>
          </p:cNvPr>
          <p:cNvSpPr txBox="1">
            <a:spLocks/>
          </p:cNvSpPr>
          <p:nvPr/>
        </p:nvSpPr>
        <p:spPr>
          <a:xfrm>
            <a:off x="10173222" y="5678282"/>
            <a:ext cx="1551725" cy="5475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 C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8B81E7A-3CEC-45FC-A884-A81819B3059E}"/>
              </a:ext>
            </a:extLst>
          </p:cNvPr>
          <p:cNvSpPr txBox="1">
            <a:spLocks/>
          </p:cNvSpPr>
          <p:nvPr/>
        </p:nvSpPr>
        <p:spPr>
          <a:xfrm>
            <a:off x="10173222" y="6225830"/>
            <a:ext cx="1551725" cy="4257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Subclass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609C87-ADBA-43D1-9FD9-4F28BC05204A}"/>
              </a:ext>
            </a:extLst>
          </p:cNvPr>
          <p:cNvCxnSpPr>
            <a:cxnSpLocks/>
            <a:stCxn id="56" idx="1"/>
            <a:endCxn id="51" idx="3"/>
          </p:cNvCxnSpPr>
          <p:nvPr/>
        </p:nvCxnSpPr>
        <p:spPr>
          <a:xfrm flipH="1" flipV="1">
            <a:off x="8675403" y="5524857"/>
            <a:ext cx="1497819" cy="42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itle 1">
            <a:extLst>
              <a:ext uri="{FF2B5EF4-FFF2-40B4-BE49-F238E27FC236}">
                <a16:creationId xmlns:a16="http://schemas.microsoft.com/office/drawing/2014/main" id="{CC7C9392-63E1-4F08-90FF-D84D65B6ED93}"/>
              </a:ext>
            </a:extLst>
          </p:cNvPr>
          <p:cNvSpPr txBox="1">
            <a:spLocks/>
          </p:cNvSpPr>
          <p:nvPr/>
        </p:nvSpPr>
        <p:spPr>
          <a:xfrm>
            <a:off x="467053" y="3407451"/>
            <a:ext cx="5979360" cy="3443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A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5ADE601D-0834-4D1C-8E26-467ACAB15484}"/>
              </a:ext>
            </a:extLst>
          </p:cNvPr>
          <p:cNvSpPr txBox="1">
            <a:spLocks/>
          </p:cNvSpPr>
          <p:nvPr/>
        </p:nvSpPr>
        <p:spPr>
          <a:xfrm>
            <a:off x="467053" y="3748130"/>
            <a:ext cx="5979360" cy="314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B extends A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9E3892E5-47EB-43AF-B0BC-C8A2522CB352}"/>
              </a:ext>
            </a:extLst>
          </p:cNvPr>
          <p:cNvSpPr txBox="1">
            <a:spLocks/>
          </p:cNvSpPr>
          <p:nvPr/>
        </p:nvSpPr>
        <p:spPr>
          <a:xfrm>
            <a:off x="467054" y="4060027"/>
            <a:ext cx="5979360" cy="314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C extends A</a:t>
            </a: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54CAA42F-7299-4A3F-ADC8-89324DD39FFE}"/>
              </a:ext>
            </a:extLst>
          </p:cNvPr>
          <p:cNvSpPr txBox="1">
            <a:spLocks/>
          </p:cNvSpPr>
          <p:nvPr/>
        </p:nvSpPr>
        <p:spPr>
          <a:xfrm>
            <a:off x="467054" y="1457482"/>
            <a:ext cx="5979360" cy="3443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A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11A08712-805C-493F-8E07-8025976E810C}"/>
              </a:ext>
            </a:extLst>
          </p:cNvPr>
          <p:cNvSpPr txBox="1">
            <a:spLocks/>
          </p:cNvSpPr>
          <p:nvPr/>
        </p:nvSpPr>
        <p:spPr>
          <a:xfrm>
            <a:off x="467054" y="1798161"/>
            <a:ext cx="5979360" cy="314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B extends A</a:t>
            </a:r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B0A3BA41-AEA9-416E-A310-42FE1D948C68}"/>
              </a:ext>
            </a:extLst>
          </p:cNvPr>
          <p:cNvSpPr txBox="1">
            <a:spLocks/>
          </p:cNvSpPr>
          <p:nvPr/>
        </p:nvSpPr>
        <p:spPr>
          <a:xfrm>
            <a:off x="467052" y="5681989"/>
            <a:ext cx="5979360" cy="3443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A</a:t>
            </a: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FB035EB7-F743-41D7-9533-AF9EB8714690}"/>
              </a:ext>
            </a:extLst>
          </p:cNvPr>
          <p:cNvSpPr txBox="1">
            <a:spLocks/>
          </p:cNvSpPr>
          <p:nvPr/>
        </p:nvSpPr>
        <p:spPr>
          <a:xfrm>
            <a:off x="467052" y="6022668"/>
            <a:ext cx="5979360" cy="314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B extends A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0C6F08B3-FABA-4100-B9F6-317724BE57B9}"/>
              </a:ext>
            </a:extLst>
          </p:cNvPr>
          <p:cNvSpPr txBox="1">
            <a:spLocks/>
          </p:cNvSpPr>
          <p:nvPr/>
        </p:nvSpPr>
        <p:spPr>
          <a:xfrm>
            <a:off x="467053" y="6334565"/>
            <a:ext cx="5979360" cy="314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C extends A</a:t>
            </a:r>
          </a:p>
        </p:txBody>
      </p:sp>
    </p:spTree>
    <p:extLst>
      <p:ext uri="{BB962C8B-B14F-4D97-AF65-F5344CB8AC3E}">
        <p14:creationId xmlns:p14="http://schemas.microsoft.com/office/powerpoint/2010/main" val="51367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1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1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3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9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1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3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9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5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1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7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3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9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5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1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3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6"/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35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/>
      <p:bldP spid="23" grpId="1"/>
      <p:bldP spid="23" grpId="2"/>
      <p:bldP spid="26" grpId="0" animBg="1"/>
      <p:bldP spid="26" grpId="1" animBg="1"/>
      <p:bldP spid="28" grpId="0" animBg="1"/>
      <p:bldP spid="28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1" grpId="0" animBg="1"/>
      <p:bldP spid="51" grpId="1" animBg="1"/>
      <p:bldP spid="52" grpId="0" animBg="1"/>
      <p:bldP spid="52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FBF0-4440-4868-93F9-0AABD6108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2001" cy="1716833"/>
          </a:xfrm>
        </p:spPr>
        <p:txBody>
          <a:bodyPr anchor="ctr">
            <a:normAutofit/>
          </a:bodyPr>
          <a:lstStyle/>
          <a:p>
            <a:r>
              <a:rPr lang="en-GB" sz="4800" dirty="0">
                <a:latin typeface="Helvetica" panose="020B0604020202020204" pitchFamily="34" charset="0"/>
                <a:cs typeface="Helvetica" panose="020B0604020202020204" pitchFamily="34" charset="0"/>
              </a:rPr>
              <a:t>Last time we have seen that a class can inherit properties of another one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7FA82A-17EF-42B0-8C35-1EEE6237B476}"/>
              </a:ext>
            </a:extLst>
          </p:cNvPr>
          <p:cNvSpPr txBox="1">
            <a:spLocks/>
          </p:cNvSpPr>
          <p:nvPr/>
        </p:nvSpPr>
        <p:spPr>
          <a:xfrm>
            <a:off x="1524000" y="1965514"/>
            <a:ext cx="9144000" cy="92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That is called </a:t>
            </a:r>
            <a:r>
              <a:rPr lang="en-GB" sz="40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Single</a:t>
            </a:r>
            <a:r>
              <a:rPr lang="en-GB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40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Inheritance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27347B-C9D6-4D70-88B3-35A9DC0CEEC9}"/>
              </a:ext>
            </a:extLst>
          </p:cNvPr>
          <p:cNvSpPr txBox="1">
            <a:spLocks/>
          </p:cNvSpPr>
          <p:nvPr/>
        </p:nvSpPr>
        <p:spPr>
          <a:xfrm>
            <a:off x="922176" y="3213397"/>
            <a:ext cx="5240694" cy="1037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AddSubstract.java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B5B7DA-4CF3-4E67-AD28-0882D5F94C59}"/>
              </a:ext>
            </a:extLst>
          </p:cNvPr>
          <p:cNvSpPr txBox="1">
            <a:spLocks/>
          </p:cNvSpPr>
          <p:nvPr/>
        </p:nvSpPr>
        <p:spPr>
          <a:xfrm>
            <a:off x="922175" y="4598396"/>
            <a:ext cx="4727509" cy="10376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Calculate.java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1B1F6-C7CB-4055-900A-F45171FEAECD}"/>
              </a:ext>
            </a:extLst>
          </p:cNvPr>
          <p:cNvSpPr txBox="1">
            <a:spLocks/>
          </p:cNvSpPr>
          <p:nvPr/>
        </p:nvSpPr>
        <p:spPr>
          <a:xfrm>
            <a:off x="8409820" y="4806168"/>
            <a:ext cx="2973008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Subclass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884DE5-08C2-4E94-9F47-BFC5A314A734}"/>
              </a:ext>
            </a:extLst>
          </p:cNvPr>
          <p:cNvSpPr txBox="1">
            <a:spLocks/>
          </p:cNvSpPr>
          <p:nvPr/>
        </p:nvSpPr>
        <p:spPr>
          <a:xfrm>
            <a:off x="8409820" y="3425775"/>
            <a:ext cx="2973008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Superclass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2CB18E-67D4-47ED-9C0A-6B305EBFE05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162870" y="3732245"/>
            <a:ext cx="2246950" cy="2853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F29235-2EC1-4476-992F-7D94FBD9E51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649684" y="5117244"/>
            <a:ext cx="2760136" cy="23924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FBF0-4440-4868-93F9-0AABD6108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471" y="180391"/>
            <a:ext cx="2083836" cy="118863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GB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But…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7FA82A-17EF-42B0-8C35-1EEE6237B476}"/>
              </a:ext>
            </a:extLst>
          </p:cNvPr>
          <p:cNvSpPr txBox="1">
            <a:spLocks/>
          </p:cNvSpPr>
          <p:nvPr/>
        </p:nvSpPr>
        <p:spPr>
          <a:xfrm>
            <a:off x="2379307" y="180390"/>
            <a:ext cx="9316615" cy="11886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There are more types of inheritance not just one-on-one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27347B-C9D6-4D70-88B3-35A9DC0CEEC9}"/>
              </a:ext>
            </a:extLst>
          </p:cNvPr>
          <p:cNvSpPr txBox="1">
            <a:spLocks/>
          </p:cNvSpPr>
          <p:nvPr/>
        </p:nvSpPr>
        <p:spPr>
          <a:xfrm>
            <a:off x="852637" y="3240461"/>
            <a:ext cx="5979360" cy="1037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B5B7DA-4CF3-4E67-AD28-0882D5F94C59}"/>
              </a:ext>
            </a:extLst>
          </p:cNvPr>
          <p:cNvSpPr txBox="1">
            <a:spLocks/>
          </p:cNvSpPr>
          <p:nvPr/>
        </p:nvSpPr>
        <p:spPr>
          <a:xfrm>
            <a:off x="647020" y="4791238"/>
            <a:ext cx="6390594" cy="9469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B extends A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B48C73E-087D-416A-BEFA-DBE1FBE74C57}"/>
              </a:ext>
            </a:extLst>
          </p:cNvPr>
          <p:cNvSpPr txBox="1">
            <a:spLocks/>
          </p:cNvSpPr>
          <p:nvPr/>
        </p:nvSpPr>
        <p:spPr>
          <a:xfrm>
            <a:off x="7980607" y="5068211"/>
            <a:ext cx="2973009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 B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777DA28-2113-4CC4-83F4-772B2EFCE835}"/>
              </a:ext>
            </a:extLst>
          </p:cNvPr>
          <p:cNvSpPr txBox="1">
            <a:spLocks/>
          </p:cNvSpPr>
          <p:nvPr/>
        </p:nvSpPr>
        <p:spPr>
          <a:xfrm>
            <a:off x="7980609" y="1882108"/>
            <a:ext cx="2973009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 A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AA59FAA-5F35-46F3-9062-958C276E11D7}"/>
              </a:ext>
            </a:extLst>
          </p:cNvPr>
          <p:cNvSpPr txBox="1">
            <a:spLocks/>
          </p:cNvSpPr>
          <p:nvPr/>
        </p:nvSpPr>
        <p:spPr>
          <a:xfrm>
            <a:off x="7980609" y="4398211"/>
            <a:ext cx="2973008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Subclass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A16D43E-F9DD-43D1-9765-42C740C821DB}"/>
              </a:ext>
            </a:extLst>
          </p:cNvPr>
          <p:cNvSpPr txBox="1">
            <a:spLocks/>
          </p:cNvSpPr>
          <p:nvPr/>
        </p:nvSpPr>
        <p:spPr>
          <a:xfrm>
            <a:off x="7980611" y="2542228"/>
            <a:ext cx="2973008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Superclass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CBC9DE-CA17-4692-9D07-C27237AFF42B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V="1">
            <a:off x="9467113" y="3212228"/>
            <a:ext cx="2" cy="11859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0415A88-EB6A-461D-BB64-354C6FBE5420}"/>
              </a:ext>
            </a:extLst>
          </p:cNvPr>
          <p:cNvSpPr txBox="1">
            <a:spLocks/>
          </p:cNvSpPr>
          <p:nvPr/>
        </p:nvSpPr>
        <p:spPr>
          <a:xfrm>
            <a:off x="852637" y="1882108"/>
            <a:ext cx="5979360" cy="1037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Single Inheritance</a:t>
            </a:r>
          </a:p>
        </p:txBody>
      </p:sp>
    </p:spTree>
    <p:extLst>
      <p:ext uri="{BB962C8B-B14F-4D97-AF65-F5344CB8AC3E}">
        <p14:creationId xmlns:p14="http://schemas.microsoft.com/office/powerpoint/2010/main" val="280386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22" grpId="0" animBg="1"/>
      <p:bldP spid="22" grpId="1" animBg="1"/>
      <p:bldP spid="23" grpId="0" animBg="1"/>
      <p:bldP spid="23" grpId="1" animBg="1"/>
      <p:bldP spid="14" grpId="0" animBg="1"/>
      <p:bldP spid="14" grpId="1" animBg="1"/>
      <p:bldP spid="15" grpId="0" animBg="1"/>
      <p:bldP spid="15" grpId="1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97FA82A-17EF-42B0-8C35-1EEE6237B476}"/>
              </a:ext>
            </a:extLst>
          </p:cNvPr>
          <p:cNvSpPr txBox="1">
            <a:spLocks/>
          </p:cNvSpPr>
          <p:nvPr/>
        </p:nvSpPr>
        <p:spPr>
          <a:xfrm>
            <a:off x="3048000" y="317046"/>
            <a:ext cx="9144000" cy="1313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45F7FCE-86C0-4A7A-9503-D2516EF56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561" y="317046"/>
            <a:ext cx="9144000" cy="1068673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Multilevel Inheritance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0834F37-2AB5-46AC-8248-D29351C2DA28}"/>
              </a:ext>
            </a:extLst>
          </p:cNvPr>
          <p:cNvSpPr txBox="1">
            <a:spLocks/>
          </p:cNvSpPr>
          <p:nvPr/>
        </p:nvSpPr>
        <p:spPr>
          <a:xfrm>
            <a:off x="624474" y="5014295"/>
            <a:ext cx="6424801" cy="978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Here we can notice that class B inherit properties from class A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1B843D4-AEB9-468D-93EE-B0F2E292D059}"/>
              </a:ext>
            </a:extLst>
          </p:cNvPr>
          <p:cNvSpPr txBox="1">
            <a:spLocks/>
          </p:cNvSpPr>
          <p:nvPr/>
        </p:nvSpPr>
        <p:spPr>
          <a:xfrm>
            <a:off x="624475" y="6114219"/>
            <a:ext cx="6424800" cy="5851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class C inherit properties from B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A0F7D9C-78AE-430D-B15C-5B66D714A6BC}"/>
              </a:ext>
            </a:extLst>
          </p:cNvPr>
          <p:cNvSpPr txBox="1">
            <a:spLocks/>
          </p:cNvSpPr>
          <p:nvPr/>
        </p:nvSpPr>
        <p:spPr>
          <a:xfrm>
            <a:off x="7980609" y="4055603"/>
            <a:ext cx="2973009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 B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B5EBF5A-9A04-4457-9677-BFD8F951D952}"/>
              </a:ext>
            </a:extLst>
          </p:cNvPr>
          <p:cNvSpPr txBox="1">
            <a:spLocks/>
          </p:cNvSpPr>
          <p:nvPr/>
        </p:nvSpPr>
        <p:spPr>
          <a:xfrm>
            <a:off x="7980607" y="1630514"/>
            <a:ext cx="2973009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 A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E7EF601-13B5-4398-8363-0FC7F5C4A0EB}"/>
              </a:ext>
            </a:extLst>
          </p:cNvPr>
          <p:cNvSpPr txBox="1">
            <a:spLocks/>
          </p:cNvSpPr>
          <p:nvPr/>
        </p:nvSpPr>
        <p:spPr>
          <a:xfrm>
            <a:off x="7980609" y="3385603"/>
            <a:ext cx="2973008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Subclass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6724ACD-C2E2-4615-B2A4-DF96770B45A9}"/>
              </a:ext>
            </a:extLst>
          </p:cNvPr>
          <p:cNvSpPr txBox="1">
            <a:spLocks/>
          </p:cNvSpPr>
          <p:nvPr/>
        </p:nvSpPr>
        <p:spPr>
          <a:xfrm>
            <a:off x="7980609" y="2290634"/>
            <a:ext cx="2973008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Superclass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7352D-0B19-43B7-A315-EF000DB01F5D}"/>
              </a:ext>
            </a:extLst>
          </p:cNvPr>
          <p:cNvCxnSpPr>
            <a:stCxn id="27" idx="0"/>
            <a:endCxn id="28" idx="2"/>
          </p:cNvCxnSpPr>
          <p:nvPr/>
        </p:nvCxnSpPr>
        <p:spPr>
          <a:xfrm flipV="1">
            <a:off x="9467113" y="2960634"/>
            <a:ext cx="0" cy="4249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A25D785E-263B-44FA-A1D8-A0B7870DC827}"/>
              </a:ext>
            </a:extLst>
          </p:cNvPr>
          <p:cNvSpPr txBox="1">
            <a:spLocks/>
          </p:cNvSpPr>
          <p:nvPr/>
        </p:nvSpPr>
        <p:spPr>
          <a:xfrm>
            <a:off x="830092" y="1685147"/>
            <a:ext cx="5979360" cy="1037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A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3FA41B7-AD3D-4E9E-9764-E8D409DE3973}"/>
              </a:ext>
            </a:extLst>
          </p:cNvPr>
          <p:cNvSpPr txBox="1">
            <a:spLocks/>
          </p:cNvSpPr>
          <p:nvPr/>
        </p:nvSpPr>
        <p:spPr>
          <a:xfrm>
            <a:off x="624475" y="2875794"/>
            <a:ext cx="6390594" cy="9469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B extends A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3FE7E43-3C81-4BFB-8D0A-6C18E770C2D6}"/>
              </a:ext>
            </a:extLst>
          </p:cNvPr>
          <p:cNvSpPr txBox="1">
            <a:spLocks/>
          </p:cNvSpPr>
          <p:nvPr/>
        </p:nvSpPr>
        <p:spPr>
          <a:xfrm>
            <a:off x="624475" y="3917116"/>
            <a:ext cx="6390594" cy="9469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C extends B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CC12B950-81CB-422A-BD44-80FB92ADE195}"/>
              </a:ext>
            </a:extLst>
          </p:cNvPr>
          <p:cNvSpPr txBox="1">
            <a:spLocks/>
          </p:cNvSpPr>
          <p:nvPr/>
        </p:nvSpPr>
        <p:spPr>
          <a:xfrm>
            <a:off x="7980609" y="5884454"/>
            <a:ext cx="2973009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 C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25BAEC48-E6B3-4FF8-AD18-20ECD54EC0A4}"/>
              </a:ext>
            </a:extLst>
          </p:cNvPr>
          <p:cNvSpPr txBox="1">
            <a:spLocks/>
          </p:cNvSpPr>
          <p:nvPr/>
        </p:nvSpPr>
        <p:spPr>
          <a:xfrm>
            <a:off x="7980609" y="5214454"/>
            <a:ext cx="2973008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Subclass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57D168-7068-413D-9F27-36C049E54659}"/>
              </a:ext>
            </a:extLst>
          </p:cNvPr>
          <p:cNvCxnSpPr>
            <a:cxnSpLocks/>
            <a:stCxn id="34" idx="0"/>
            <a:endCxn id="25" idx="2"/>
          </p:cNvCxnSpPr>
          <p:nvPr/>
        </p:nvCxnSpPr>
        <p:spPr>
          <a:xfrm flipV="1">
            <a:off x="9467113" y="4725603"/>
            <a:ext cx="1" cy="4888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19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8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9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97FA82A-17EF-42B0-8C35-1EEE6237B476}"/>
              </a:ext>
            </a:extLst>
          </p:cNvPr>
          <p:cNvSpPr txBox="1">
            <a:spLocks/>
          </p:cNvSpPr>
          <p:nvPr/>
        </p:nvSpPr>
        <p:spPr>
          <a:xfrm>
            <a:off x="3048000" y="317046"/>
            <a:ext cx="9144000" cy="1313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0834F37-2AB5-46AC-8248-D29351C2DA28}"/>
              </a:ext>
            </a:extLst>
          </p:cNvPr>
          <p:cNvSpPr txBox="1">
            <a:spLocks/>
          </p:cNvSpPr>
          <p:nvPr/>
        </p:nvSpPr>
        <p:spPr>
          <a:xfrm>
            <a:off x="559504" y="5155911"/>
            <a:ext cx="5703077" cy="12868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Here we can notice that class B and C inherit the properties of class A</a:t>
            </a:r>
          </a:p>
        </p:txBody>
      </p:sp>
      <p:sp>
        <p:nvSpPr>
          <p:cNvPr id="24" name="Title 8">
            <a:extLst>
              <a:ext uri="{FF2B5EF4-FFF2-40B4-BE49-F238E27FC236}">
                <a16:creationId xmlns:a16="http://schemas.microsoft.com/office/drawing/2014/main" id="{582C2720-B124-42F6-9283-DDAD224B066D}"/>
              </a:ext>
            </a:extLst>
          </p:cNvPr>
          <p:cNvSpPr txBox="1">
            <a:spLocks/>
          </p:cNvSpPr>
          <p:nvPr/>
        </p:nvSpPr>
        <p:spPr>
          <a:xfrm>
            <a:off x="1417561" y="317046"/>
            <a:ext cx="9144000" cy="10686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Hierarchical Inheritance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F001F95-4C0C-4CA4-A39E-5C8B7A58E443}"/>
              </a:ext>
            </a:extLst>
          </p:cNvPr>
          <p:cNvSpPr txBox="1">
            <a:spLocks/>
          </p:cNvSpPr>
          <p:nvPr/>
        </p:nvSpPr>
        <p:spPr>
          <a:xfrm>
            <a:off x="9358306" y="5825911"/>
            <a:ext cx="2665877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 B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2E6F801-2B5F-4853-9BB0-51C2237AA0EC}"/>
              </a:ext>
            </a:extLst>
          </p:cNvPr>
          <p:cNvSpPr txBox="1">
            <a:spLocks/>
          </p:cNvSpPr>
          <p:nvPr/>
        </p:nvSpPr>
        <p:spPr>
          <a:xfrm>
            <a:off x="7881224" y="2451787"/>
            <a:ext cx="2973009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 A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E4FEF22-F3B3-4ED7-9AED-34A769155D46}"/>
              </a:ext>
            </a:extLst>
          </p:cNvPr>
          <p:cNvSpPr txBox="1">
            <a:spLocks/>
          </p:cNvSpPr>
          <p:nvPr/>
        </p:nvSpPr>
        <p:spPr>
          <a:xfrm>
            <a:off x="9358307" y="5155911"/>
            <a:ext cx="2665876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Subclass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7FFAEB7-D045-44C3-9D9D-ABEB6D4DE906}"/>
              </a:ext>
            </a:extLst>
          </p:cNvPr>
          <p:cNvSpPr txBox="1">
            <a:spLocks/>
          </p:cNvSpPr>
          <p:nvPr/>
        </p:nvSpPr>
        <p:spPr>
          <a:xfrm>
            <a:off x="7881226" y="3111907"/>
            <a:ext cx="2973008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Superclass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E22B7C-7C96-4B1F-8072-1C482C5883A8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flipH="1" flipV="1">
            <a:off x="9367730" y="3781907"/>
            <a:ext cx="1323515" cy="13740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F8C61B98-8FF3-4EE1-88B3-FAF3CF21CAA8}"/>
              </a:ext>
            </a:extLst>
          </p:cNvPr>
          <p:cNvSpPr txBox="1">
            <a:spLocks/>
          </p:cNvSpPr>
          <p:nvPr/>
        </p:nvSpPr>
        <p:spPr>
          <a:xfrm>
            <a:off x="6538864" y="5825911"/>
            <a:ext cx="2665877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 C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99FC398-BC7F-48A2-A54E-EA73ECA5BF7F}"/>
              </a:ext>
            </a:extLst>
          </p:cNvPr>
          <p:cNvSpPr txBox="1">
            <a:spLocks/>
          </p:cNvSpPr>
          <p:nvPr/>
        </p:nvSpPr>
        <p:spPr>
          <a:xfrm>
            <a:off x="6538864" y="5155911"/>
            <a:ext cx="2665876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Subclass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68EC93-950D-4D82-9211-F5368C0F077C}"/>
              </a:ext>
            </a:extLst>
          </p:cNvPr>
          <p:cNvCxnSpPr>
            <a:cxnSpLocks/>
            <a:stCxn id="36" idx="0"/>
            <a:endCxn id="33" idx="2"/>
          </p:cNvCxnSpPr>
          <p:nvPr/>
        </p:nvCxnSpPr>
        <p:spPr>
          <a:xfrm flipV="1">
            <a:off x="7871802" y="3781907"/>
            <a:ext cx="1495928" cy="13740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DB35C5CD-5085-4953-8F66-35AD3064700E}"/>
              </a:ext>
            </a:extLst>
          </p:cNvPr>
          <p:cNvSpPr txBox="1">
            <a:spLocks/>
          </p:cNvSpPr>
          <p:nvPr/>
        </p:nvSpPr>
        <p:spPr>
          <a:xfrm>
            <a:off x="559504" y="1668890"/>
            <a:ext cx="5979360" cy="1037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A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54851332-8085-4797-A418-218B7A6CC39D}"/>
              </a:ext>
            </a:extLst>
          </p:cNvPr>
          <p:cNvSpPr txBox="1">
            <a:spLocks/>
          </p:cNvSpPr>
          <p:nvPr/>
        </p:nvSpPr>
        <p:spPr>
          <a:xfrm>
            <a:off x="353887" y="2859537"/>
            <a:ext cx="6390594" cy="9469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B extends A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EA7E881-953D-43E3-9D57-E4B2CFF67A69}"/>
              </a:ext>
            </a:extLst>
          </p:cNvPr>
          <p:cNvSpPr txBox="1">
            <a:spLocks/>
          </p:cNvSpPr>
          <p:nvPr/>
        </p:nvSpPr>
        <p:spPr>
          <a:xfrm>
            <a:off x="353887" y="3900859"/>
            <a:ext cx="6390594" cy="9469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C extends A</a:t>
            </a:r>
          </a:p>
        </p:txBody>
      </p:sp>
    </p:spTree>
    <p:extLst>
      <p:ext uri="{BB962C8B-B14F-4D97-AF65-F5344CB8AC3E}">
        <p14:creationId xmlns:p14="http://schemas.microsoft.com/office/powerpoint/2010/main" val="7173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 animBg="1"/>
      <p:bldP spid="21" grpId="1" animBg="1"/>
      <p:bldP spid="24" grpId="0" animBg="1"/>
      <p:bldP spid="24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97FA82A-17EF-42B0-8C35-1EEE6237B476}"/>
              </a:ext>
            </a:extLst>
          </p:cNvPr>
          <p:cNvSpPr txBox="1">
            <a:spLocks/>
          </p:cNvSpPr>
          <p:nvPr/>
        </p:nvSpPr>
        <p:spPr>
          <a:xfrm>
            <a:off x="3048000" y="317046"/>
            <a:ext cx="9144000" cy="1313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0834F37-2AB5-46AC-8248-D29351C2DA28}"/>
              </a:ext>
            </a:extLst>
          </p:cNvPr>
          <p:cNvSpPr txBox="1">
            <a:spLocks/>
          </p:cNvSpPr>
          <p:nvPr/>
        </p:nvSpPr>
        <p:spPr>
          <a:xfrm>
            <a:off x="7481060" y="5231929"/>
            <a:ext cx="3987751" cy="1037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Guess What?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511A9BE-120B-430E-85EF-46D8415EB939}"/>
              </a:ext>
            </a:extLst>
          </p:cNvPr>
          <p:cNvSpPr txBox="1">
            <a:spLocks/>
          </p:cNvSpPr>
          <p:nvPr/>
        </p:nvSpPr>
        <p:spPr>
          <a:xfrm>
            <a:off x="529743" y="4693691"/>
            <a:ext cx="6611505" cy="17367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Multiple Inheritance in Java is not supported</a:t>
            </a:r>
          </a:p>
        </p:txBody>
      </p:sp>
      <p:sp>
        <p:nvSpPr>
          <p:cNvPr id="25" name="Title 8">
            <a:extLst>
              <a:ext uri="{FF2B5EF4-FFF2-40B4-BE49-F238E27FC236}">
                <a16:creationId xmlns:a16="http://schemas.microsoft.com/office/drawing/2014/main" id="{773A4A69-A949-4A86-BD60-843BBEE5F446}"/>
              </a:ext>
            </a:extLst>
          </p:cNvPr>
          <p:cNvSpPr txBox="1">
            <a:spLocks/>
          </p:cNvSpPr>
          <p:nvPr/>
        </p:nvSpPr>
        <p:spPr>
          <a:xfrm>
            <a:off x="1449008" y="280531"/>
            <a:ext cx="9144000" cy="10686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Multiple Inheritance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D01A1D7-AFDA-4997-9313-300EB8B8EFCF}"/>
              </a:ext>
            </a:extLst>
          </p:cNvPr>
          <p:cNvSpPr txBox="1">
            <a:spLocks/>
          </p:cNvSpPr>
          <p:nvPr/>
        </p:nvSpPr>
        <p:spPr>
          <a:xfrm>
            <a:off x="352334" y="1667029"/>
            <a:ext cx="5743666" cy="7658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A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05B0F2D-5E21-4563-BB1F-BBEA16A85C33}"/>
              </a:ext>
            </a:extLst>
          </p:cNvPr>
          <p:cNvSpPr txBox="1">
            <a:spLocks/>
          </p:cNvSpPr>
          <p:nvPr/>
        </p:nvSpPr>
        <p:spPr>
          <a:xfrm>
            <a:off x="352335" y="3491037"/>
            <a:ext cx="6869560" cy="836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C extends A, B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D3B5F50-9718-43A4-BD8E-112382E0C32B}"/>
              </a:ext>
            </a:extLst>
          </p:cNvPr>
          <p:cNvSpPr txBox="1">
            <a:spLocks/>
          </p:cNvSpPr>
          <p:nvPr/>
        </p:nvSpPr>
        <p:spPr>
          <a:xfrm>
            <a:off x="352334" y="2557141"/>
            <a:ext cx="5781162" cy="7602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B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0AD37CD-ABA4-4B68-8C2D-8F9735646622}"/>
              </a:ext>
            </a:extLst>
          </p:cNvPr>
          <p:cNvSpPr txBox="1">
            <a:spLocks/>
          </p:cNvSpPr>
          <p:nvPr/>
        </p:nvSpPr>
        <p:spPr>
          <a:xfrm>
            <a:off x="9232342" y="2488006"/>
            <a:ext cx="2917711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 B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BF457BBC-9780-4D19-92DC-566B9B49781F}"/>
              </a:ext>
            </a:extLst>
          </p:cNvPr>
          <p:cNvSpPr txBox="1">
            <a:spLocks/>
          </p:cNvSpPr>
          <p:nvPr/>
        </p:nvSpPr>
        <p:spPr>
          <a:xfrm>
            <a:off x="7988432" y="3698571"/>
            <a:ext cx="2973009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 C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4E145BC-463D-4600-8DDC-77B24CF2BA64}"/>
              </a:ext>
            </a:extLst>
          </p:cNvPr>
          <p:cNvSpPr txBox="1">
            <a:spLocks/>
          </p:cNvSpPr>
          <p:nvPr/>
        </p:nvSpPr>
        <p:spPr>
          <a:xfrm>
            <a:off x="9232342" y="1818006"/>
            <a:ext cx="2917712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Superclass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4881153-244A-4D99-AEC8-E776A1A8BA4C}"/>
              </a:ext>
            </a:extLst>
          </p:cNvPr>
          <p:cNvSpPr txBox="1">
            <a:spLocks/>
          </p:cNvSpPr>
          <p:nvPr/>
        </p:nvSpPr>
        <p:spPr>
          <a:xfrm>
            <a:off x="7988434" y="4358691"/>
            <a:ext cx="2973008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Subclass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9828C1-BC43-45E6-BED4-5293A4F31A72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9474937" y="3158006"/>
            <a:ext cx="1216261" cy="5405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29A47491-35FE-4E1B-A4ED-836F2F81B558}"/>
              </a:ext>
            </a:extLst>
          </p:cNvPr>
          <p:cNvSpPr txBox="1">
            <a:spLocks/>
          </p:cNvSpPr>
          <p:nvPr/>
        </p:nvSpPr>
        <p:spPr>
          <a:xfrm>
            <a:off x="6193333" y="2493872"/>
            <a:ext cx="2917711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 A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B9DB6CDF-3654-4C1D-B26E-C6CFE372B2EA}"/>
              </a:ext>
            </a:extLst>
          </p:cNvPr>
          <p:cNvSpPr txBox="1">
            <a:spLocks/>
          </p:cNvSpPr>
          <p:nvPr/>
        </p:nvSpPr>
        <p:spPr>
          <a:xfrm>
            <a:off x="6193333" y="1823872"/>
            <a:ext cx="2917712" cy="67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Superclass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C132B9-EEC4-4B94-B318-F3F0E12F38EE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H="1" flipV="1">
            <a:off x="7652189" y="3163872"/>
            <a:ext cx="1822748" cy="5346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AE18FA-5250-4AA8-818B-D705AFAE03F7}"/>
              </a:ext>
            </a:extLst>
          </p:cNvPr>
          <p:cNvCxnSpPr>
            <a:cxnSpLocks/>
          </p:cNvCxnSpPr>
          <p:nvPr/>
        </p:nvCxnSpPr>
        <p:spPr>
          <a:xfrm>
            <a:off x="415212" y="300083"/>
            <a:ext cx="11592940" cy="4639612"/>
          </a:xfrm>
          <a:prstGeom prst="line">
            <a:avLst/>
          </a:pr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763F19D-8DBE-4BAB-8CFD-0980699E0097}"/>
              </a:ext>
            </a:extLst>
          </p:cNvPr>
          <p:cNvCxnSpPr>
            <a:cxnSpLocks/>
          </p:cNvCxnSpPr>
          <p:nvPr/>
        </p:nvCxnSpPr>
        <p:spPr>
          <a:xfrm flipV="1">
            <a:off x="106438" y="211088"/>
            <a:ext cx="11901714" cy="4817603"/>
          </a:xfrm>
          <a:prstGeom prst="line">
            <a:avLst/>
          </a:prstGeom>
          <a:ln w="203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32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9"/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 animBg="1"/>
      <p:bldP spid="21" grpId="1" animBg="1"/>
      <p:bldP spid="21" grpId="2" animBg="1"/>
      <p:bldP spid="24" grpId="0" animBg="1"/>
      <p:bldP spid="24" grpId="1" animBg="1"/>
      <p:bldP spid="24" grpId="2"/>
      <p:bldP spid="24" grpId="3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97FA82A-17EF-42B0-8C35-1EEE6237B476}"/>
              </a:ext>
            </a:extLst>
          </p:cNvPr>
          <p:cNvSpPr txBox="1">
            <a:spLocks/>
          </p:cNvSpPr>
          <p:nvPr/>
        </p:nvSpPr>
        <p:spPr>
          <a:xfrm>
            <a:off x="3048000" y="317046"/>
            <a:ext cx="9144000" cy="1313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27347B-C9D6-4D70-88B3-35A9DC0CEEC9}"/>
              </a:ext>
            </a:extLst>
          </p:cNvPr>
          <p:cNvSpPr txBox="1">
            <a:spLocks/>
          </p:cNvSpPr>
          <p:nvPr/>
        </p:nvSpPr>
        <p:spPr>
          <a:xfrm>
            <a:off x="1189653" y="1234918"/>
            <a:ext cx="9367935" cy="12402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Java in order to have a better understanding of what class inherit what properties we use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B5B7DA-4CF3-4E67-AD28-0882D5F94C59}"/>
              </a:ext>
            </a:extLst>
          </p:cNvPr>
          <p:cNvSpPr txBox="1">
            <a:spLocks/>
          </p:cNvSpPr>
          <p:nvPr/>
        </p:nvSpPr>
        <p:spPr>
          <a:xfrm>
            <a:off x="1189653" y="3100091"/>
            <a:ext cx="3354354" cy="777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IS-A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45F7FCE-86C0-4A7A-9503-D2516EF56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1234916"/>
          </a:xfrm>
        </p:spPr>
        <p:txBody>
          <a:bodyPr anchor="ctr">
            <a:normAutofit/>
          </a:bodyPr>
          <a:lstStyle/>
          <a:p>
            <a:r>
              <a:rPr lang="en-GB" sz="5400" dirty="0">
                <a:latin typeface="Helvetica" panose="020B0604020202020204" pitchFamily="34" charset="0"/>
                <a:cs typeface="Helvetica" panose="020B0604020202020204" pitchFamily="34" charset="0"/>
              </a:rPr>
              <a:t>Relationships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998D7FD-8DE3-4030-BC51-6FD871D4C864}"/>
              </a:ext>
            </a:extLst>
          </p:cNvPr>
          <p:cNvSpPr txBox="1">
            <a:spLocks/>
          </p:cNvSpPr>
          <p:nvPr/>
        </p:nvSpPr>
        <p:spPr>
          <a:xfrm>
            <a:off x="7203234" y="3100091"/>
            <a:ext cx="3354354" cy="777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HAS-A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511A9BE-120B-430E-85EF-46D8415EB939}"/>
              </a:ext>
            </a:extLst>
          </p:cNvPr>
          <p:cNvSpPr txBox="1">
            <a:spLocks/>
          </p:cNvSpPr>
          <p:nvPr/>
        </p:nvSpPr>
        <p:spPr>
          <a:xfrm>
            <a:off x="6248488" y="4971382"/>
            <a:ext cx="5263846" cy="1037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one checks if a class HAS-A thing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CF64644-F59C-470C-9E50-712B8B5B7826}"/>
              </a:ext>
            </a:extLst>
          </p:cNvPr>
          <p:cNvSpPr txBox="1">
            <a:spLocks/>
          </p:cNvSpPr>
          <p:nvPr/>
        </p:nvSpPr>
        <p:spPr>
          <a:xfrm>
            <a:off x="234907" y="4971382"/>
            <a:ext cx="5263846" cy="1037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check if an object IS-A certain type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7380B3-953B-4DBA-B9C1-005FD5CA080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866830" y="2475128"/>
            <a:ext cx="3006791" cy="6249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FBAEB4-24B0-4656-99B8-16D67BB01D1F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5873621" y="2475128"/>
            <a:ext cx="3006790" cy="6249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765D4E-781C-480D-B0AB-A70D8CF6AE82}"/>
              </a:ext>
            </a:extLst>
          </p:cNvPr>
          <p:cNvCxnSpPr>
            <a:stCxn id="5" idx="2"/>
            <a:endCxn id="25" idx="0"/>
          </p:cNvCxnSpPr>
          <p:nvPr/>
        </p:nvCxnSpPr>
        <p:spPr>
          <a:xfrm>
            <a:off x="2866830" y="3877243"/>
            <a:ext cx="0" cy="10941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B3DA6D-5335-43C1-B2AB-4121F6978440}"/>
              </a:ext>
            </a:extLst>
          </p:cNvPr>
          <p:cNvCxnSpPr>
            <a:stCxn id="15" idx="2"/>
            <a:endCxn id="24" idx="0"/>
          </p:cNvCxnSpPr>
          <p:nvPr/>
        </p:nvCxnSpPr>
        <p:spPr>
          <a:xfrm>
            <a:off x="8880411" y="3877243"/>
            <a:ext cx="0" cy="10941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65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4" grpId="1" animBg="1"/>
      <p:bldP spid="5" grpId="0" animBg="1"/>
      <p:bldP spid="5" grpId="1" animBg="1"/>
      <p:bldP spid="5" grpId="2" animBg="1"/>
      <p:bldP spid="9" grpId="0"/>
      <p:bldP spid="9" grpId="1"/>
      <p:bldP spid="15" grpId="0" animBg="1"/>
      <p:bldP spid="15" grpId="1" animBg="1"/>
      <p:bldP spid="15" grpId="2" animBg="1"/>
      <p:bldP spid="24" grpId="0" animBg="1"/>
      <p:bldP spid="24" grpId="1" animBg="1"/>
      <p:bldP spid="25" grpId="0" animBg="1"/>
      <p:bldP spid="2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97FA82A-17EF-42B0-8C35-1EEE6237B476}"/>
              </a:ext>
            </a:extLst>
          </p:cNvPr>
          <p:cNvSpPr txBox="1">
            <a:spLocks/>
          </p:cNvSpPr>
          <p:nvPr/>
        </p:nvSpPr>
        <p:spPr>
          <a:xfrm>
            <a:off x="3048000" y="317046"/>
            <a:ext cx="9144000" cy="1313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27347B-C9D6-4D70-88B3-35A9DC0CEEC9}"/>
              </a:ext>
            </a:extLst>
          </p:cNvPr>
          <p:cNvSpPr txBox="1">
            <a:spLocks/>
          </p:cNvSpPr>
          <p:nvPr/>
        </p:nvSpPr>
        <p:spPr>
          <a:xfrm>
            <a:off x="3464076" y="1204776"/>
            <a:ext cx="5263846" cy="92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Let’s take an example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45F7FCE-86C0-4A7A-9503-D2516EF56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282119"/>
          </a:xfrm>
        </p:spPr>
        <p:txBody>
          <a:bodyPr anchor="ctr">
            <a:normAutofit/>
          </a:bodyPr>
          <a:lstStyle/>
          <a:p>
            <a:r>
              <a:rPr lang="en-GB" sz="4800" dirty="0">
                <a:latin typeface="Helvetica" panose="020B0604020202020204" pitchFamily="34" charset="0"/>
                <a:cs typeface="Helvetica" panose="020B0604020202020204" pitchFamily="34" charset="0"/>
              </a:rPr>
              <a:t>IS-A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998D7FD-8DE3-4030-BC51-6FD871D4C864}"/>
              </a:ext>
            </a:extLst>
          </p:cNvPr>
          <p:cNvSpPr txBox="1">
            <a:spLocks/>
          </p:cNvSpPr>
          <p:nvPr/>
        </p:nvSpPr>
        <p:spPr>
          <a:xfrm>
            <a:off x="230413" y="2445375"/>
            <a:ext cx="7636331" cy="8133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GB" sz="2800" b="1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Vehicle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511A9BE-120B-430E-85EF-46D8415EB939}"/>
              </a:ext>
            </a:extLst>
          </p:cNvPr>
          <p:cNvSpPr txBox="1">
            <a:spLocks/>
          </p:cNvSpPr>
          <p:nvPr/>
        </p:nvSpPr>
        <p:spPr>
          <a:xfrm>
            <a:off x="230413" y="3568834"/>
            <a:ext cx="7636331" cy="761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Car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extends </a:t>
            </a:r>
            <a:r>
              <a:rPr lang="en-GB" sz="2800" b="1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Vehicle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B5A721-87A4-4720-BF31-10D5A73DF314}"/>
              </a:ext>
            </a:extLst>
          </p:cNvPr>
          <p:cNvSpPr txBox="1">
            <a:spLocks/>
          </p:cNvSpPr>
          <p:nvPr/>
        </p:nvSpPr>
        <p:spPr>
          <a:xfrm>
            <a:off x="230413" y="4692247"/>
            <a:ext cx="7636331" cy="7573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Bus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extends </a:t>
            </a:r>
            <a:r>
              <a:rPr lang="en-GB" sz="2800" b="1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Vehicle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9559BA2-52F8-4F0F-B6A3-247FA1133B72}"/>
              </a:ext>
            </a:extLst>
          </p:cNvPr>
          <p:cNvSpPr txBox="1">
            <a:spLocks/>
          </p:cNvSpPr>
          <p:nvPr/>
        </p:nvSpPr>
        <p:spPr>
          <a:xfrm>
            <a:off x="230415" y="5728048"/>
            <a:ext cx="7636330" cy="7573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GB" sz="28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Lamborghini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extends </a:t>
            </a:r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Car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8EDFF5-72A8-411A-AE2F-732A17D2387A}"/>
              </a:ext>
            </a:extLst>
          </p:cNvPr>
          <p:cNvSpPr txBox="1">
            <a:spLocks/>
          </p:cNvSpPr>
          <p:nvPr/>
        </p:nvSpPr>
        <p:spPr>
          <a:xfrm>
            <a:off x="288471" y="1172734"/>
            <a:ext cx="11673116" cy="9750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 you notice the Car, Bus are all Vehicles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79E286B-8BB3-47C7-BA5F-B1DF30B022B5}"/>
              </a:ext>
            </a:extLst>
          </p:cNvPr>
          <p:cNvSpPr txBox="1">
            <a:spLocks/>
          </p:cNvSpPr>
          <p:nvPr/>
        </p:nvSpPr>
        <p:spPr>
          <a:xfrm>
            <a:off x="8842225" y="3568834"/>
            <a:ext cx="3119362" cy="761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 IS-A Vehicle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5D69B5D-DCB9-424A-814F-CDA63C66A358}"/>
              </a:ext>
            </a:extLst>
          </p:cNvPr>
          <p:cNvSpPr txBox="1">
            <a:spLocks/>
          </p:cNvSpPr>
          <p:nvPr/>
        </p:nvSpPr>
        <p:spPr>
          <a:xfrm>
            <a:off x="8842225" y="2451597"/>
            <a:ext cx="3119362" cy="8133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Superclass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797C87E-E63E-43AF-A611-D359C822B0EE}"/>
              </a:ext>
            </a:extLst>
          </p:cNvPr>
          <p:cNvSpPr txBox="1">
            <a:spLocks/>
          </p:cNvSpPr>
          <p:nvPr/>
        </p:nvSpPr>
        <p:spPr>
          <a:xfrm>
            <a:off x="8842225" y="5715000"/>
            <a:ext cx="3119362" cy="825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Lamborghini IS-A Car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CCDA020-3C1E-4D86-87E0-806CFCAFBA76}"/>
              </a:ext>
            </a:extLst>
          </p:cNvPr>
          <p:cNvSpPr txBox="1">
            <a:spLocks/>
          </p:cNvSpPr>
          <p:nvPr/>
        </p:nvSpPr>
        <p:spPr>
          <a:xfrm>
            <a:off x="8842225" y="4692248"/>
            <a:ext cx="3119362" cy="7573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Bus IS-A Vehicle</a:t>
            </a:r>
          </a:p>
        </p:txBody>
      </p:sp>
    </p:spTree>
    <p:extLst>
      <p:ext uri="{BB962C8B-B14F-4D97-AF65-F5344CB8AC3E}">
        <p14:creationId xmlns:p14="http://schemas.microsoft.com/office/powerpoint/2010/main" val="349213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4" grpId="1" animBg="1"/>
      <p:bldP spid="4" grpId="2" animBg="1"/>
      <p:bldP spid="9" grpId="0"/>
      <p:bldP spid="9" grpId="1"/>
      <p:bldP spid="15" grpId="0" animBg="1"/>
      <p:bldP spid="15" grpId="1" animBg="1"/>
      <p:bldP spid="24" grpId="0" animBg="1"/>
      <p:bldP spid="24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97FA82A-17EF-42B0-8C35-1EEE6237B476}"/>
              </a:ext>
            </a:extLst>
          </p:cNvPr>
          <p:cNvSpPr txBox="1">
            <a:spLocks/>
          </p:cNvSpPr>
          <p:nvPr/>
        </p:nvSpPr>
        <p:spPr>
          <a:xfrm>
            <a:off x="3048000" y="317046"/>
            <a:ext cx="9144000" cy="1313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45F7FCE-86C0-4A7A-9503-D2516EF56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768109" cy="1385719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GB" sz="48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instanceof</a:t>
            </a:r>
            <a:endParaRPr lang="en-GB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8EDFF5-72A8-411A-AE2F-732A17D2387A}"/>
              </a:ext>
            </a:extLst>
          </p:cNvPr>
          <p:cNvSpPr txBox="1">
            <a:spLocks/>
          </p:cNvSpPr>
          <p:nvPr/>
        </p:nvSpPr>
        <p:spPr>
          <a:xfrm>
            <a:off x="219975" y="1234721"/>
            <a:ext cx="5424468" cy="1764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order to understand IS-A concept and have a result we will use the </a:t>
            </a:r>
            <a:r>
              <a:rPr lang="en-GB" sz="2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instanceof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keyword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79E286B-8BB3-47C7-BA5F-B1DF30B022B5}"/>
              </a:ext>
            </a:extLst>
          </p:cNvPr>
          <p:cNvSpPr txBox="1">
            <a:spLocks/>
          </p:cNvSpPr>
          <p:nvPr/>
        </p:nvSpPr>
        <p:spPr>
          <a:xfrm>
            <a:off x="219975" y="4834745"/>
            <a:ext cx="5424468" cy="15770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Then it returns a Boolean which tells you if that object is or is not an instance of a class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672A2CB-8B59-464A-BE21-A5DB4ED3B61B}"/>
              </a:ext>
            </a:extLst>
          </p:cNvPr>
          <p:cNvSpPr txBox="1">
            <a:spLocks/>
          </p:cNvSpPr>
          <p:nvPr/>
        </p:nvSpPr>
        <p:spPr>
          <a:xfrm>
            <a:off x="219975" y="3184787"/>
            <a:ext cx="5424468" cy="13857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Here you can notice that the </a:t>
            </a:r>
            <a:r>
              <a:rPr lang="en-GB" sz="2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instanceof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is checking each object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49126-BE9A-41AF-80AD-0912C2B44567}"/>
              </a:ext>
            </a:extLst>
          </p:cNvPr>
          <p:cNvSpPr txBox="1"/>
          <p:nvPr/>
        </p:nvSpPr>
        <p:spPr>
          <a:xfrm>
            <a:off x="5768110" y="2567567"/>
            <a:ext cx="6203915" cy="41202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2400" b="1" dirty="0"/>
              <a:t>public class </a:t>
            </a:r>
            <a:r>
              <a:rPr lang="en-GB" sz="2400" b="1" dirty="0">
                <a:solidFill>
                  <a:srgbClr val="FF0000"/>
                </a:solidFill>
              </a:rPr>
              <a:t>BMW</a:t>
            </a:r>
            <a:r>
              <a:rPr lang="en-GB" sz="2400" b="1" dirty="0"/>
              <a:t> extends </a:t>
            </a:r>
            <a:r>
              <a:rPr lang="en-GB" sz="2400" b="1" dirty="0">
                <a:solidFill>
                  <a:schemeClr val="tx1"/>
                </a:solidFill>
              </a:rPr>
              <a:t>Car</a:t>
            </a:r>
            <a:r>
              <a:rPr lang="en-GB" sz="2400" b="1" dirty="0"/>
              <a:t> { </a:t>
            </a:r>
          </a:p>
          <a:p>
            <a:r>
              <a:rPr lang="en-GB" sz="2400" b="1" dirty="0"/>
              <a:t>    public static void main(String </a:t>
            </a:r>
            <a:r>
              <a:rPr lang="en-GB" sz="2400" b="1" dirty="0" err="1"/>
              <a:t>args</a:t>
            </a:r>
            <a:r>
              <a:rPr lang="en-GB" sz="2400" b="1" dirty="0"/>
              <a:t>[]) { </a:t>
            </a:r>
          </a:p>
          <a:p>
            <a:r>
              <a:rPr lang="en-GB" sz="2400" b="1" dirty="0"/>
              <a:t>        </a:t>
            </a:r>
            <a:r>
              <a:rPr lang="en-GB" sz="2400" b="1" dirty="0">
                <a:solidFill>
                  <a:srgbClr val="FFC000"/>
                </a:solidFill>
              </a:rPr>
              <a:t>Vehicle</a:t>
            </a:r>
            <a:r>
              <a:rPr lang="en-GB" sz="2400" b="1" dirty="0"/>
              <a:t> v = new </a:t>
            </a:r>
            <a:r>
              <a:rPr lang="en-GB" sz="2400" b="1" dirty="0">
                <a:solidFill>
                  <a:srgbClr val="FFC000"/>
                </a:solidFill>
              </a:rPr>
              <a:t>Vehicle</a:t>
            </a:r>
            <a:r>
              <a:rPr lang="en-GB" sz="2400" b="1" dirty="0"/>
              <a:t>(); </a:t>
            </a:r>
          </a:p>
          <a:p>
            <a:r>
              <a:rPr lang="en-GB" sz="2400" b="1" dirty="0"/>
              <a:t>        </a:t>
            </a:r>
            <a:r>
              <a:rPr lang="en-GB" sz="2400" b="1" dirty="0">
                <a:solidFill>
                  <a:schemeClr val="tx1"/>
                </a:solidFill>
              </a:rPr>
              <a:t>Car</a:t>
            </a:r>
            <a:r>
              <a:rPr lang="en-GB" sz="2400" b="1" dirty="0"/>
              <a:t> c = new </a:t>
            </a:r>
            <a:r>
              <a:rPr lang="en-GB" sz="2400" b="1" dirty="0">
                <a:solidFill>
                  <a:srgbClr val="FFC000"/>
                </a:solidFill>
              </a:rPr>
              <a:t>Vehicle</a:t>
            </a:r>
            <a:r>
              <a:rPr lang="en-GB" sz="2400" b="1" dirty="0"/>
              <a:t>(); </a:t>
            </a:r>
          </a:p>
          <a:p>
            <a:r>
              <a:rPr lang="en-GB" sz="2400" b="1" dirty="0"/>
              <a:t>        </a:t>
            </a:r>
            <a:r>
              <a:rPr lang="en-GB" sz="2400" b="1" dirty="0">
                <a:solidFill>
                  <a:srgbClr val="FF0000"/>
                </a:solidFill>
              </a:rPr>
              <a:t>BMW</a:t>
            </a:r>
            <a:r>
              <a:rPr lang="en-GB" sz="2400" b="1" dirty="0"/>
              <a:t> b = new </a:t>
            </a:r>
            <a:r>
              <a:rPr lang="en-GB" sz="2400" b="1" dirty="0">
                <a:solidFill>
                  <a:srgbClr val="FF0000"/>
                </a:solidFill>
              </a:rPr>
              <a:t>BMW</a:t>
            </a:r>
            <a:r>
              <a:rPr lang="en-GB" sz="2400" b="1" dirty="0"/>
              <a:t>(); </a:t>
            </a:r>
          </a:p>
          <a:p>
            <a:r>
              <a:rPr lang="en-GB" sz="2400" b="1" dirty="0"/>
              <a:t>        </a:t>
            </a:r>
          </a:p>
          <a:p>
            <a:r>
              <a:rPr lang="en-GB" sz="2400" b="1" dirty="0"/>
              <a:t>        </a:t>
            </a:r>
            <a:r>
              <a:rPr lang="en-GB" sz="2400" b="1" dirty="0" err="1"/>
              <a:t>System.out.println</a:t>
            </a:r>
            <a:r>
              <a:rPr lang="en-GB" sz="2400" b="1" dirty="0"/>
              <a:t>(c </a:t>
            </a:r>
            <a:r>
              <a:rPr lang="en-GB" sz="2400" b="1" dirty="0" err="1"/>
              <a:t>instanceof</a:t>
            </a:r>
            <a:r>
              <a:rPr lang="en-GB" sz="2400" b="1" dirty="0"/>
              <a:t> </a:t>
            </a:r>
            <a:r>
              <a:rPr lang="en-GB" sz="2400" b="1" dirty="0">
                <a:solidFill>
                  <a:srgbClr val="FFC000"/>
                </a:solidFill>
              </a:rPr>
              <a:t>Vehicle</a:t>
            </a:r>
            <a:r>
              <a:rPr lang="en-GB" sz="2400" b="1" dirty="0"/>
              <a:t>); </a:t>
            </a:r>
          </a:p>
          <a:p>
            <a:r>
              <a:rPr lang="en-GB" sz="2400" b="1" dirty="0"/>
              <a:t>        </a:t>
            </a:r>
            <a:r>
              <a:rPr lang="en-GB" sz="2400" b="1" dirty="0" err="1"/>
              <a:t>System.out.println</a:t>
            </a:r>
            <a:r>
              <a:rPr lang="en-GB" sz="2400" b="1" dirty="0"/>
              <a:t>(b </a:t>
            </a:r>
            <a:r>
              <a:rPr lang="en-GB" sz="2400" b="1" dirty="0" err="1"/>
              <a:t>instanceof</a:t>
            </a:r>
            <a:r>
              <a:rPr lang="en-GB" sz="2400" b="1" dirty="0"/>
              <a:t> </a:t>
            </a:r>
            <a:r>
              <a:rPr lang="en-GB" sz="2400" b="1" dirty="0">
                <a:solidFill>
                  <a:schemeClr val="tx1"/>
                </a:solidFill>
              </a:rPr>
              <a:t>Car</a:t>
            </a:r>
            <a:r>
              <a:rPr lang="en-GB" sz="2400" b="1" dirty="0"/>
              <a:t>); </a:t>
            </a:r>
          </a:p>
          <a:p>
            <a:r>
              <a:rPr lang="en-GB" sz="2400" b="1" dirty="0"/>
              <a:t>        </a:t>
            </a:r>
            <a:r>
              <a:rPr lang="en-GB" sz="2400" b="1" dirty="0" err="1"/>
              <a:t>System.out.println</a:t>
            </a:r>
            <a:r>
              <a:rPr lang="en-GB" sz="2400" b="1" dirty="0"/>
              <a:t>(b </a:t>
            </a:r>
            <a:r>
              <a:rPr lang="en-GB" sz="2400" b="1" dirty="0" err="1"/>
              <a:t>instanceof</a:t>
            </a:r>
            <a:r>
              <a:rPr lang="en-GB" sz="2400" b="1" dirty="0"/>
              <a:t> </a:t>
            </a:r>
            <a:r>
              <a:rPr lang="en-GB" sz="2400" b="1" dirty="0">
                <a:solidFill>
                  <a:srgbClr val="FFC000"/>
                </a:solidFill>
              </a:rPr>
              <a:t>Vehicle</a:t>
            </a:r>
            <a:r>
              <a:rPr lang="en-GB" sz="2400" b="1" dirty="0"/>
              <a:t>);</a:t>
            </a:r>
          </a:p>
          <a:p>
            <a:r>
              <a:rPr lang="en-GB" sz="2400" b="1" dirty="0"/>
              <a:t>     }</a:t>
            </a:r>
          </a:p>
          <a:p>
            <a:r>
              <a:rPr lang="en-GB" sz="2400" b="1" dirty="0"/>
              <a:t>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A6119-A829-4552-ABA7-C81EDEE0DAC6}"/>
              </a:ext>
            </a:extLst>
          </p:cNvPr>
          <p:cNvSpPr txBox="1"/>
          <p:nvPr/>
        </p:nvSpPr>
        <p:spPr>
          <a:xfrm>
            <a:off x="1126204" y="1234721"/>
            <a:ext cx="3755186" cy="501698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400" b="1" dirty="0">
                <a:latin typeface="Helvetica" pitchFamily="2" charset="0"/>
              </a:rPr>
              <a:t>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DC71C4-9506-4AD1-A4A3-72CF757671CD}"/>
              </a:ext>
            </a:extLst>
          </p:cNvPr>
          <p:cNvSpPr txBox="1"/>
          <p:nvPr/>
        </p:nvSpPr>
        <p:spPr>
          <a:xfrm>
            <a:off x="1126204" y="1735289"/>
            <a:ext cx="3755186" cy="1263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2400" dirty="0"/>
              <a:t>true</a:t>
            </a:r>
          </a:p>
          <a:p>
            <a:r>
              <a:rPr lang="en-GB" sz="2400" dirty="0"/>
              <a:t>true</a:t>
            </a:r>
          </a:p>
          <a:p>
            <a:r>
              <a:rPr lang="en-GB" sz="2400" dirty="0"/>
              <a:t>true</a:t>
            </a:r>
          </a:p>
          <a:p>
            <a:endParaRPr lang="en-GB" sz="24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FD8D357-BD7C-4536-B86B-A32E76E0E2BF}"/>
              </a:ext>
            </a:extLst>
          </p:cNvPr>
          <p:cNvSpPr txBox="1">
            <a:spLocks/>
          </p:cNvSpPr>
          <p:nvPr/>
        </p:nvSpPr>
        <p:spPr>
          <a:xfrm>
            <a:off x="5768109" y="235050"/>
            <a:ext cx="6203915" cy="8133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 </a:t>
            </a:r>
            <a:r>
              <a:rPr lang="en-GB" sz="2800" b="1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Vehicle 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{}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3AD92C0-83D2-4B1B-B306-ACD4E9FDE92E}"/>
              </a:ext>
            </a:extLst>
          </p:cNvPr>
          <p:cNvSpPr txBox="1">
            <a:spLocks/>
          </p:cNvSpPr>
          <p:nvPr/>
        </p:nvSpPr>
        <p:spPr>
          <a:xfrm>
            <a:off x="5768109" y="1052997"/>
            <a:ext cx="6203914" cy="761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Car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extends </a:t>
            </a:r>
            <a:r>
              <a:rPr lang="en-GB" sz="2800" b="1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Vehicle 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{}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3737C52-2F8F-41FE-B2FA-06AE2144232A}"/>
              </a:ext>
            </a:extLst>
          </p:cNvPr>
          <p:cNvSpPr txBox="1">
            <a:spLocks/>
          </p:cNvSpPr>
          <p:nvPr/>
        </p:nvSpPr>
        <p:spPr>
          <a:xfrm>
            <a:off x="5768109" y="1804948"/>
            <a:ext cx="6203914" cy="7573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Bus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extends </a:t>
            </a:r>
            <a:r>
              <a:rPr lang="en-GB" sz="2800" b="1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Vehicle 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421454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9" grpId="1"/>
      <p:bldP spid="12" grpId="0" animBg="1"/>
      <p:bldP spid="12" grpId="1" animBg="1"/>
      <p:bldP spid="12" grpId="2" animBg="1"/>
      <p:bldP spid="13" grpId="0" animBg="1"/>
      <p:bldP spid="13" grpId="1" animBg="1"/>
      <p:bldP spid="18" grpId="0" animBg="1"/>
      <p:bldP spid="18" grpId="1" animBg="1"/>
      <p:bldP spid="11" grpId="0" animBg="1"/>
      <p:bldP spid="11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1" grpId="0" animBg="1"/>
      <p:bldP spid="2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505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Types of inheritance</vt:lpstr>
      <vt:lpstr>Last time we have seen that a class can inherit properties of another one</vt:lpstr>
      <vt:lpstr>But…</vt:lpstr>
      <vt:lpstr>Multilevel Inheritance</vt:lpstr>
      <vt:lpstr>PowerPoint Presentation</vt:lpstr>
      <vt:lpstr>PowerPoint Presentation</vt:lpstr>
      <vt:lpstr>Relationships</vt:lpstr>
      <vt:lpstr>IS-A</vt:lpstr>
      <vt:lpstr>instanceof</vt:lpstr>
      <vt:lpstr>HAS-A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inheritance</dc:title>
  <dc:creator>Alex Malan</dc:creator>
  <cp:lastModifiedBy>Andreea Avramescu</cp:lastModifiedBy>
  <cp:revision>18</cp:revision>
  <dcterms:created xsi:type="dcterms:W3CDTF">2018-03-01T15:16:14Z</dcterms:created>
  <dcterms:modified xsi:type="dcterms:W3CDTF">2018-03-06T11:04:35Z</dcterms:modified>
</cp:coreProperties>
</file>