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816-88ED-41B3-BB53-112A8167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4334-CF1B-417A-83AB-267DE2B6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AF3E-A03C-46AF-A5DB-75C4E692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5543-FAB5-4205-9770-0452242B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CA03-A7E3-432F-86BB-8385009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1DC4-9D82-44D2-A8E9-B78A8218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D0A4-DE7D-4F1A-B94C-3A5CCFCD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DBC4-F24E-4637-8C50-DBB9BDF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F71B-793A-47D9-A4EE-4A87FBDB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707F-1055-4A7D-81A3-E94C197A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3E3F3-8BD3-4066-BB88-5FAC99E2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CC09-1BAA-4A5B-A548-86043C2D6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6E2B-FF96-4A67-B699-8791312B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25FA-70DA-49E3-93D3-A10DE19E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3E71-2582-4568-9D6F-03EE6582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5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6537-572C-4669-8EC2-D9A17138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DFD-3EC0-4E08-A394-3492CD5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041B-641F-4AB4-A389-0E90647C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5449-294A-4FDE-9D6F-82D56E0F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E2EC-8F70-4FF1-BBBB-32DE7F30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3696-76C6-4D3F-B6C9-0A902F4A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E192-E896-4667-A631-0B45BAE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8FE8-790F-4F8E-A079-67D27390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6A86-859D-463E-A4CC-E36E64E3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0CF2-B1E4-4DB9-9931-632FFDD3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508E-144C-45EA-8EAF-A27E722B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144F-409A-4616-B76F-351D37A57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314F-E888-470E-856C-156F865B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6539-64C2-4EFE-9CB8-0B4A2E0B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E825A-665B-42F8-AACC-180DAE8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9CA3-DA50-4552-A685-E77E18D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A32D-6B9B-447F-B0D3-D87FEA53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C8B-0E2B-4116-A02A-45F1AEF9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488D-1771-4265-B337-4A5A0326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1156E-AEC1-432E-BA54-5FCDF378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0E5F8-BA2D-45B0-A2CB-A7C84A24C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3F2B0-A90D-4A09-BFE3-5B44BE36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7EFDC-098F-436B-B3B3-7E47F47B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0B7D-7682-4D29-B6D3-9FE83D57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B103-C8B9-461A-98B8-1884497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9CE8E-FF25-4F98-93EB-3EB17B1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3204-4730-415B-BE3F-D80FB9A1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A983D-9679-46B3-93D2-6B66C9B3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D47F3-D3F8-4478-A950-F84693B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67B72-B1BA-4587-9B28-ABBC5433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B04BD-CE21-4E79-8D65-A01DDE7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DFC4-CF4E-485F-843D-EFCFADC5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3220-2620-4272-848B-BF148F4C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004A-B98F-455F-AF0D-9E120DA9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B7E3-A117-4312-B4F6-40122A51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0577-EC72-453E-9F49-31A6FC1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B86F-8FA6-4DC4-9FD4-4BBC94B2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5783-8692-4498-B848-F3F5134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E7EB6-301E-47A0-B0E4-BE63E5C9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9561-E021-46DB-B65A-D7057893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65D16-1867-46C3-ACA2-1EC1B6A0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F0090-F4FF-4F19-85D2-DE3FF21F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A5AA6-048A-4C0D-9E4B-8A697BC6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DAD95-91FB-4556-BC71-D10843EC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1AF3-3B90-427C-A5EA-53EF8CA6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8A8B-520E-41C6-8948-E215A42F2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A2A0-02AA-45EA-BCCC-93502C2F7D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FF52-5CD2-4716-9D10-B3B1E06A4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9898-33C0-4E74-A4D9-8C66E4AE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125D-A4D9-4D28-BCE0-4F5BA5B4A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3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5304-B641-4CB8-AD7C-DAD07E5E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5731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5304-B641-4CB8-AD7C-DAD07E5E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7" y="2458617"/>
            <a:ext cx="10501603" cy="155821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GB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The ability of a subclass to re-implement an instance method inherited from a superclass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D00F15-EB72-4ADB-BA0C-2854A748EED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33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latin typeface="Helvetica" panose="020B0604020202020204" pitchFamily="34" charset="0"/>
                <a:cs typeface="Helvetica" panose="020B0604020202020204" pitchFamily="34" charset="0"/>
              </a:rPr>
              <a:t>Overriding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BBFE91-1AFD-4849-9FAD-CA432396B4D9}"/>
              </a:ext>
            </a:extLst>
          </p:cNvPr>
          <p:cNvSpPr txBox="1">
            <a:spLocks/>
          </p:cNvSpPr>
          <p:nvPr/>
        </p:nvSpPr>
        <p:spPr>
          <a:xfrm>
            <a:off x="797768" y="1524077"/>
            <a:ext cx="3526971" cy="934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3B1DF-1FC0-4F24-8DB3-2D21942731F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91" y="2872853"/>
            <a:ext cx="1563237" cy="3780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1934C-9665-4931-8020-C3CE1EAD975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51" y="4144289"/>
            <a:ext cx="1911255" cy="25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8D9C0-1782-43A0-982C-9687B7721917}"/>
              </a:ext>
            </a:extLst>
          </p:cNvPr>
          <p:cNvSpPr txBox="1">
            <a:spLocks/>
          </p:cNvSpPr>
          <p:nvPr/>
        </p:nvSpPr>
        <p:spPr>
          <a:xfrm>
            <a:off x="5457308" y="2851165"/>
            <a:ext cx="4390571" cy="1337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 Vehicle and Car classes have the same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545BF-DD8C-489F-B6A4-7452D3605638}"/>
              </a:ext>
            </a:extLst>
          </p:cNvPr>
          <p:cNvSpPr txBox="1"/>
          <p:nvPr/>
        </p:nvSpPr>
        <p:spPr>
          <a:xfrm>
            <a:off x="6203780" y="2901758"/>
            <a:ext cx="1855171" cy="501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b="1" dirty="0">
                <a:latin typeface="Helvetica" pitchFamily="2" charset="0"/>
              </a:rPr>
              <a:t>Subclass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D268E-520F-4E19-8CEB-CB453BAEED25}"/>
              </a:ext>
            </a:extLst>
          </p:cNvPr>
          <p:cNvSpPr txBox="1"/>
          <p:nvPr/>
        </p:nvSpPr>
        <p:spPr>
          <a:xfrm>
            <a:off x="4842414" y="4642545"/>
            <a:ext cx="3755186" cy="50169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b="1" dirty="0">
                <a:latin typeface="Helvetica" pitchFamily="2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251C-5E8A-44BE-BAF3-E5DA5D18DEE2}"/>
              </a:ext>
            </a:extLst>
          </p:cNvPr>
          <p:cNvSpPr txBox="1"/>
          <p:nvPr/>
        </p:nvSpPr>
        <p:spPr>
          <a:xfrm>
            <a:off x="4842414" y="5143113"/>
            <a:ext cx="3755186" cy="1263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400" dirty="0"/>
              <a:t>Vehicles can be driven</a:t>
            </a:r>
          </a:p>
          <a:p>
            <a:r>
              <a:rPr lang="en-GB" sz="2400" dirty="0"/>
              <a:t>Cars are driven by humans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D00F15-EB72-4ADB-BA0C-2854A748EED9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1425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Let’s check this example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7C4CD7-2FDE-4AAC-A354-B94DAA2329F2}"/>
              </a:ext>
            </a:extLst>
          </p:cNvPr>
          <p:cNvSpPr txBox="1">
            <a:spLocks/>
          </p:cNvSpPr>
          <p:nvPr/>
        </p:nvSpPr>
        <p:spPr>
          <a:xfrm>
            <a:off x="5289575" y="5373337"/>
            <a:ext cx="4390571" cy="935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Then call the functions for each of them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9FA08-BBD8-4062-AF44-FDD0C1870A5D}"/>
              </a:ext>
            </a:extLst>
          </p:cNvPr>
          <p:cNvSpPr txBox="1"/>
          <p:nvPr/>
        </p:nvSpPr>
        <p:spPr>
          <a:xfrm>
            <a:off x="784222" y="433030"/>
            <a:ext cx="3755186" cy="55889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b="1" dirty="0">
                <a:latin typeface="Helvetica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94EDD-CF8D-4757-9650-67FA67C2F7B1}"/>
              </a:ext>
            </a:extLst>
          </p:cNvPr>
          <p:cNvSpPr txBox="1"/>
          <p:nvPr/>
        </p:nvSpPr>
        <p:spPr>
          <a:xfrm>
            <a:off x="784222" y="933600"/>
            <a:ext cx="3755186" cy="5473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class </a:t>
            </a:r>
            <a:r>
              <a:rPr lang="en-GB" sz="1600" dirty="0">
                <a:solidFill>
                  <a:srgbClr val="FFFF00"/>
                </a:solidFill>
              </a:rPr>
              <a:t>Vehicle</a:t>
            </a:r>
            <a:r>
              <a:rPr lang="en-GB" sz="1600" dirty="0"/>
              <a:t> { </a:t>
            </a:r>
            <a:br>
              <a:rPr lang="en-GB" sz="1600" dirty="0"/>
            </a:br>
            <a:r>
              <a:rPr lang="en-GB" sz="1600" dirty="0"/>
              <a:t>    public void drive() { 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 err="1"/>
              <a:t>System.out.println</a:t>
            </a:r>
            <a:r>
              <a:rPr lang="en-GB" sz="1600" dirty="0"/>
              <a:t>(“Vehicles can be driven"); </a:t>
            </a:r>
            <a:br>
              <a:rPr lang="en-GB" sz="1600" dirty="0"/>
            </a:br>
            <a:r>
              <a:rPr lang="en-GB" sz="1600" dirty="0"/>
              <a:t>    } </a:t>
            </a:r>
            <a:br>
              <a:rPr lang="en-GB" sz="1600" dirty="0"/>
            </a:br>
            <a:r>
              <a:rPr lang="en-GB" sz="1600" dirty="0"/>
              <a:t>}</a:t>
            </a:r>
          </a:p>
          <a:p>
            <a:br>
              <a:rPr lang="en-GB" sz="1600" dirty="0"/>
            </a:br>
            <a:r>
              <a:rPr lang="en-GB" sz="1600" dirty="0"/>
              <a:t>class </a:t>
            </a:r>
            <a:r>
              <a:rPr lang="en-GB" sz="1600" dirty="0">
                <a:solidFill>
                  <a:srgbClr val="FF0000"/>
                </a:solidFill>
              </a:rPr>
              <a:t>Car</a:t>
            </a:r>
            <a:r>
              <a:rPr lang="en-GB" sz="1600" dirty="0"/>
              <a:t> extends </a:t>
            </a:r>
            <a:r>
              <a:rPr lang="en-GB" sz="1600" dirty="0">
                <a:solidFill>
                  <a:srgbClr val="FFFF00"/>
                </a:solidFill>
              </a:rPr>
              <a:t>Vehicle</a:t>
            </a:r>
            <a:r>
              <a:rPr lang="en-GB" sz="1600" dirty="0"/>
              <a:t> { </a:t>
            </a:r>
            <a:br>
              <a:rPr lang="en-GB" sz="1600" dirty="0"/>
            </a:br>
            <a:r>
              <a:rPr lang="en-GB" sz="1600" dirty="0"/>
              <a:t>    public void drive() { 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 err="1"/>
              <a:t>System.out.println</a:t>
            </a:r>
            <a:r>
              <a:rPr lang="en-GB" sz="1600" dirty="0"/>
              <a:t>(“Cars are driven by humans"); </a:t>
            </a:r>
            <a:br>
              <a:rPr lang="en-GB" sz="1600" dirty="0"/>
            </a:br>
            <a:r>
              <a:rPr lang="en-GB" sz="1600" dirty="0"/>
              <a:t>    } </a:t>
            </a:r>
            <a:br>
              <a:rPr lang="en-GB" sz="1600" dirty="0"/>
            </a:br>
            <a:r>
              <a:rPr lang="en-GB" sz="1600" dirty="0"/>
              <a:t>} </a:t>
            </a:r>
          </a:p>
          <a:p>
            <a:br>
              <a:rPr lang="en-GB" sz="1600" dirty="0"/>
            </a:br>
            <a:r>
              <a:rPr lang="en-GB" sz="1600" dirty="0"/>
              <a:t>public class Test { </a:t>
            </a:r>
            <a:br>
              <a:rPr lang="en-GB" sz="1600" dirty="0"/>
            </a:br>
            <a:r>
              <a:rPr lang="en-GB" sz="1600" dirty="0"/>
              <a:t>    public static void main(String </a:t>
            </a:r>
            <a:r>
              <a:rPr lang="en-GB" sz="1600" dirty="0" err="1"/>
              <a:t>args</a:t>
            </a:r>
            <a:r>
              <a:rPr lang="en-GB" sz="1600" dirty="0"/>
              <a:t>[]) { 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>
                <a:solidFill>
                  <a:srgbClr val="FFFF00"/>
                </a:solidFill>
              </a:rPr>
              <a:t>Vehicle</a:t>
            </a:r>
            <a:r>
              <a:rPr lang="en-GB" sz="1600" dirty="0"/>
              <a:t> a = new </a:t>
            </a:r>
            <a:r>
              <a:rPr lang="en-GB" sz="1600" dirty="0">
                <a:solidFill>
                  <a:srgbClr val="FFFF00"/>
                </a:solidFill>
              </a:rPr>
              <a:t>Vehicle</a:t>
            </a:r>
            <a:r>
              <a:rPr lang="en-GB" sz="1600" dirty="0"/>
              <a:t>(); 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>
                <a:solidFill>
                  <a:srgbClr val="FFFF00"/>
                </a:solidFill>
              </a:rPr>
              <a:t>Vehicle</a:t>
            </a:r>
            <a:r>
              <a:rPr lang="en-GB" sz="1600" dirty="0"/>
              <a:t> b = new </a:t>
            </a:r>
            <a:r>
              <a:rPr lang="en-GB" sz="1600" dirty="0">
                <a:solidFill>
                  <a:srgbClr val="FF0000"/>
                </a:solidFill>
              </a:rPr>
              <a:t>Car</a:t>
            </a:r>
            <a:r>
              <a:rPr lang="en-GB" sz="1600" dirty="0"/>
              <a:t>(); 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a.drive</a:t>
            </a:r>
            <a:r>
              <a:rPr lang="en-GB" sz="1600" dirty="0"/>
              <a:t>(); 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 err="1"/>
              <a:t>b.drive</a:t>
            </a:r>
            <a:r>
              <a:rPr lang="en-GB" sz="1600" dirty="0"/>
              <a:t>();  </a:t>
            </a:r>
            <a:br>
              <a:rPr lang="en-GB" sz="1600" dirty="0"/>
            </a:br>
            <a:r>
              <a:rPr lang="en-GB" sz="1600" dirty="0"/>
              <a:t>    } </a:t>
            </a:r>
            <a:br>
              <a:rPr lang="en-GB" sz="1600" dirty="0"/>
            </a:br>
            <a:r>
              <a:rPr lang="en-GB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293C5-C681-4E4E-B3C9-1D409163ECDD}"/>
              </a:ext>
            </a:extLst>
          </p:cNvPr>
          <p:cNvSpPr txBox="1"/>
          <p:nvPr/>
        </p:nvSpPr>
        <p:spPr>
          <a:xfrm>
            <a:off x="6231120" y="1121564"/>
            <a:ext cx="1667243" cy="501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b="1" dirty="0">
                <a:latin typeface="Helvetica" pitchFamily="2" charset="0"/>
              </a:rPr>
              <a:t>3 Classes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5B4F0-9C95-4B25-9696-58CFEBA2A03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155371" y="1110343"/>
            <a:ext cx="4075749" cy="262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F830D-1C81-49A8-B2BA-6E3C9022ECC4}"/>
              </a:ext>
            </a:extLst>
          </p:cNvPr>
          <p:cNvCxnSpPr>
            <a:stCxn id="13" idx="1"/>
          </p:cNvCxnSpPr>
          <p:nvPr/>
        </p:nvCxnSpPr>
        <p:spPr>
          <a:xfrm flipH="1">
            <a:off x="1502229" y="1372413"/>
            <a:ext cx="4728891" cy="13473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708A0-EED8-4423-B84F-32ABB44891B7}"/>
              </a:ext>
            </a:extLst>
          </p:cNvPr>
          <p:cNvCxnSpPr>
            <a:stCxn id="13" idx="1"/>
          </p:cNvCxnSpPr>
          <p:nvPr/>
        </p:nvCxnSpPr>
        <p:spPr>
          <a:xfrm flipH="1">
            <a:off x="2062065" y="1372413"/>
            <a:ext cx="4169055" cy="3019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93237-E647-486E-9172-263E660783DE}"/>
              </a:ext>
            </a:extLst>
          </p:cNvPr>
          <p:cNvSpPr txBox="1"/>
          <p:nvPr/>
        </p:nvSpPr>
        <p:spPr>
          <a:xfrm>
            <a:off x="6203780" y="1722712"/>
            <a:ext cx="1811869" cy="501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b="1" dirty="0">
                <a:latin typeface="Helvetica" pitchFamily="2" charset="0"/>
              </a:rPr>
              <a:t>Superclass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CF84E2-0179-4165-90B8-2CE9104D531A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155371" y="1177945"/>
            <a:ext cx="4048409" cy="795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F4ACD8-4F6C-4E77-A7F5-EDF0B84AD2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17237" y="3100132"/>
            <a:ext cx="2840071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263632ED-824C-4F57-AE8D-687C03A16258}"/>
              </a:ext>
            </a:extLst>
          </p:cNvPr>
          <p:cNvSpPr txBox="1">
            <a:spLocks/>
          </p:cNvSpPr>
          <p:nvPr/>
        </p:nvSpPr>
        <p:spPr>
          <a:xfrm>
            <a:off x="5289574" y="4464604"/>
            <a:ext cx="4390571" cy="908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create two objects of type Vehicle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B8CDC3-943A-49C2-AE3F-D387428E3E4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103080" y="4918971"/>
            <a:ext cx="2186494" cy="38145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E62B6F-4BD7-4A9B-8CD1-56F5022C7C2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382347" y="4918971"/>
            <a:ext cx="1907227" cy="12627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85E3D0-3F24-474B-BEF0-97D92AA6584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055826" y="5774920"/>
            <a:ext cx="3233749" cy="66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04D865-E5E4-4A9C-A55C-8669AB75D1B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034727" y="5524572"/>
            <a:ext cx="3254848" cy="31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85A535-7D52-4A58-81A0-FEA17BD10CE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344121" y="1470278"/>
            <a:ext cx="3113187" cy="204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D41514-7285-4035-8FCD-490FD4FAFEC4}"/>
              </a:ext>
            </a:extLst>
          </p:cNvPr>
          <p:cNvSpPr txBox="1"/>
          <p:nvPr/>
        </p:nvSpPr>
        <p:spPr>
          <a:xfrm>
            <a:off x="8058951" y="2493309"/>
            <a:ext cx="3145700" cy="5016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b="1" dirty="0">
                <a:latin typeface="Helvetica" pitchFamily="2" charset="0"/>
              </a:rPr>
              <a:t>Overriding 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7AC0E3-6F7D-4148-B51B-F883D00CE6DA}"/>
              </a:ext>
            </a:extLst>
          </p:cNvPr>
          <p:cNvSpPr txBox="1"/>
          <p:nvPr/>
        </p:nvSpPr>
        <p:spPr>
          <a:xfrm>
            <a:off x="8058951" y="1117697"/>
            <a:ext cx="3145700" cy="5016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400" b="1" dirty="0">
                <a:latin typeface="Helvetica" pitchFamily="2" charset="0"/>
              </a:rPr>
              <a:t>Overridden method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1A965F-1F68-440F-B507-C6604E85F906}"/>
              </a:ext>
            </a:extLst>
          </p:cNvPr>
          <p:cNvCxnSpPr>
            <a:stCxn id="45" idx="1"/>
          </p:cNvCxnSpPr>
          <p:nvPr/>
        </p:nvCxnSpPr>
        <p:spPr>
          <a:xfrm flipH="1">
            <a:off x="2514600" y="1368546"/>
            <a:ext cx="5544351" cy="386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04EEB7-8ACA-455F-8F44-6552BEA3AF22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579914" y="2744158"/>
            <a:ext cx="5479037" cy="2976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85EB11-794B-458A-9C67-48ED54B8474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656184" y="2942794"/>
            <a:ext cx="4547596" cy="209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20" grpId="0" animBg="1"/>
      <p:bldP spid="20" grpId="1" animBg="1"/>
      <p:bldP spid="20" grpId="2" animBg="1"/>
      <p:bldP spid="9" grpId="0" animBg="1"/>
      <p:bldP spid="9" grpId="1" animBg="1"/>
      <p:bldP spid="10" grpId="0" animBg="1"/>
      <p:bldP spid="10" grpId="1" animBg="1"/>
      <p:bldP spid="3" grpId="0"/>
      <p:bldP spid="3" grpId="1"/>
      <p:bldP spid="3" grpId="2"/>
      <p:bldP spid="8" grpId="0" animBg="1"/>
      <p:bldP spid="8" grpId="1" animBg="1"/>
      <p:bldP spid="8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9" grpId="0" animBg="1"/>
      <p:bldP spid="19" grpId="1" animBg="1"/>
      <p:bldP spid="19" grpId="2" animBg="1"/>
      <p:bldP spid="26" grpId="0" animBg="1"/>
      <p:bldP spid="26" grpId="1" animBg="1"/>
      <p:bldP spid="26" grpId="2" animBg="1"/>
      <p:bldP spid="44" grpId="0" animBg="1"/>
      <p:bldP spid="44" grpId="1" animBg="1"/>
      <p:bldP spid="45" grpId="0" animBg="1"/>
      <p:bldP spid="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D00F15-EB72-4ADB-BA0C-2854A748EED9}"/>
              </a:ext>
            </a:extLst>
          </p:cNvPr>
          <p:cNvSpPr txBox="1">
            <a:spLocks/>
          </p:cNvSpPr>
          <p:nvPr/>
        </p:nvSpPr>
        <p:spPr>
          <a:xfrm>
            <a:off x="0" y="-1730"/>
            <a:ext cx="12191999" cy="152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What if we have another method?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5D3594-E024-4185-9944-5E5A3EEF99C6}"/>
              </a:ext>
            </a:extLst>
          </p:cNvPr>
          <p:cNvSpPr txBox="1">
            <a:spLocks/>
          </p:cNvSpPr>
          <p:nvPr/>
        </p:nvSpPr>
        <p:spPr>
          <a:xfrm>
            <a:off x="6616095" y="2304181"/>
            <a:ext cx="5150152" cy="3616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8D9C0-1782-43A0-982C-9687B7721917}"/>
              </a:ext>
            </a:extLst>
          </p:cNvPr>
          <p:cNvSpPr txBox="1">
            <a:spLocks/>
          </p:cNvSpPr>
          <p:nvPr/>
        </p:nvSpPr>
        <p:spPr>
          <a:xfrm>
            <a:off x="5092183" y="2182154"/>
            <a:ext cx="6897655" cy="9785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you notice we have an error since the rules of overriding are not followed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60E432-5173-404F-BF92-D315EC30F62D}"/>
              </a:ext>
            </a:extLst>
          </p:cNvPr>
          <p:cNvSpPr txBox="1">
            <a:spLocks/>
          </p:cNvSpPr>
          <p:nvPr/>
        </p:nvSpPr>
        <p:spPr>
          <a:xfrm>
            <a:off x="5092184" y="4885425"/>
            <a:ext cx="6897654" cy="53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 references here are Vehicle type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955CF2-5DF4-4D37-B561-027E287CF316}"/>
              </a:ext>
            </a:extLst>
          </p:cNvPr>
          <p:cNvSpPr txBox="1">
            <a:spLocks/>
          </p:cNvSpPr>
          <p:nvPr/>
        </p:nvSpPr>
        <p:spPr>
          <a:xfrm>
            <a:off x="5092184" y="5623888"/>
            <a:ext cx="6897654" cy="945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does not work because Vehicle class does not have beep() method inside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B9E42A-FD1D-474C-BFDC-B07F432AF2F0}"/>
              </a:ext>
            </a:extLst>
          </p:cNvPr>
          <p:cNvSpPr txBox="1">
            <a:spLocks/>
          </p:cNvSpPr>
          <p:nvPr/>
        </p:nvSpPr>
        <p:spPr>
          <a:xfrm>
            <a:off x="5092184" y="3320651"/>
            <a:ext cx="6897655" cy="1363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if the beep() method would be there, it should be very similar to the one found in the Car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294C-F547-4032-A1D4-62338A931055}"/>
              </a:ext>
            </a:extLst>
          </p:cNvPr>
          <p:cNvSpPr txBox="1"/>
          <p:nvPr/>
        </p:nvSpPr>
        <p:spPr>
          <a:xfrm>
            <a:off x="302381" y="451761"/>
            <a:ext cx="3755186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F3921-8ABC-4C94-8BB0-760A418F28B8}"/>
              </a:ext>
            </a:extLst>
          </p:cNvPr>
          <p:cNvSpPr txBox="1"/>
          <p:nvPr/>
        </p:nvSpPr>
        <p:spPr>
          <a:xfrm>
            <a:off x="302381" y="852168"/>
            <a:ext cx="3755186" cy="5655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/>
              <a:t>class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{ </a:t>
            </a:r>
            <a:br>
              <a:rPr lang="en-GB" sz="1400" dirty="0"/>
            </a:br>
            <a:r>
              <a:rPr lang="en-GB" sz="1400" dirty="0"/>
              <a:t>    public void drive()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System.out.println</a:t>
            </a:r>
            <a:r>
              <a:rPr lang="en-GB" sz="1400" dirty="0"/>
              <a:t>(“Vehicles can be driven"); </a:t>
            </a:r>
            <a:br>
              <a:rPr lang="en-GB" sz="1400" dirty="0"/>
            </a:br>
            <a:r>
              <a:rPr lang="en-GB" sz="1400" dirty="0"/>
              <a:t>    } </a:t>
            </a:r>
            <a:br>
              <a:rPr lang="en-GB" sz="1400" dirty="0"/>
            </a:br>
            <a:r>
              <a:rPr lang="en-GB" sz="1400" dirty="0"/>
              <a:t>}</a:t>
            </a:r>
          </a:p>
          <a:p>
            <a:br>
              <a:rPr lang="en-GB" sz="1400" dirty="0"/>
            </a:br>
            <a:r>
              <a:rPr lang="en-GB" sz="1400" dirty="0"/>
              <a:t>class </a:t>
            </a:r>
            <a:r>
              <a:rPr lang="en-GB" sz="1400" dirty="0">
                <a:solidFill>
                  <a:srgbClr val="FF0000"/>
                </a:solidFill>
              </a:rPr>
              <a:t>Car</a:t>
            </a:r>
            <a:r>
              <a:rPr lang="en-GB" sz="1400" dirty="0"/>
              <a:t> extends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{ </a:t>
            </a:r>
            <a:br>
              <a:rPr lang="en-GB" sz="1400" dirty="0"/>
            </a:br>
            <a:r>
              <a:rPr lang="en-GB" sz="1400" dirty="0"/>
              <a:t>    public void drive()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System.out.println</a:t>
            </a:r>
            <a:r>
              <a:rPr lang="en-GB" sz="1400" dirty="0"/>
              <a:t>(“Cars are driven by humans"); </a:t>
            </a:r>
            <a:br>
              <a:rPr lang="en-GB" sz="1400" dirty="0"/>
            </a:br>
            <a:r>
              <a:rPr lang="en-GB" sz="1400" dirty="0"/>
              <a:t>    } </a:t>
            </a:r>
          </a:p>
          <a:p>
            <a:r>
              <a:rPr lang="en-GB" sz="1400" dirty="0"/>
              <a:t>    public void beep()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System.out.println</a:t>
            </a:r>
            <a:r>
              <a:rPr lang="en-GB" sz="1400" dirty="0"/>
              <a:t>(“Cars can make loud noises like beep"); </a:t>
            </a:r>
            <a:br>
              <a:rPr lang="en-GB" sz="1400" dirty="0"/>
            </a:br>
            <a:r>
              <a:rPr lang="en-GB" sz="1400" dirty="0"/>
              <a:t>    }   </a:t>
            </a:r>
            <a:br>
              <a:rPr lang="en-GB" sz="1400" dirty="0"/>
            </a:br>
            <a:r>
              <a:rPr lang="en-GB" sz="1400" dirty="0"/>
              <a:t>} </a:t>
            </a:r>
          </a:p>
          <a:p>
            <a:br>
              <a:rPr lang="en-GB" sz="1400" dirty="0"/>
            </a:br>
            <a:r>
              <a:rPr lang="en-GB" sz="1400" dirty="0"/>
              <a:t>public class Test { </a:t>
            </a:r>
            <a:br>
              <a:rPr lang="en-GB" sz="1400" dirty="0"/>
            </a:br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a = new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();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b = new </a:t>
            </a:r>
            <a:r>
              <a:rPr lang="en-GB" sz="1400" dirty="0">
                <a:solidFill>
                  <a:srgbClr val="FF0000"/>
                </a:solidFill>
              </a:rPr>
              <a:t>Car</a:t>
            </a:r>
            <a:r>
              <a:rPr lang="en-GB" sz="1400" dirty="0"/>
              <a:t>(); 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a.drive</a:t>
            </a:r>
            <a:r>
              <a:rPr lang="en-GB" sz="1400" dirty="0"/>
              <a:t>();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b.drive</a:t>
            </a:r>
            <a:r>
              <a:rPr lang="en-GB" sz="1400" dirty="0"/>
              <a:t>(); 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b.beep</a:t>
            </a:r>
            <a:r>
              <a:rPr lang="en-GB" sz="1400" dirty="0"/>
              <a:t>(); </a:t>
            </a:r>
            <a:br>
              <a:rPr lang="en-GB" sz="1400" dirty="0"/>
            </a:br>
            <a:r>
              <a:rPr lang="en-GB" sz="1400" dirty="0"/>
              <a:t>    } </a:t>
            </a:r>
            <a:br>
              <a:rPr lang="en-GB" sz="1400" dirty="0"/>
            </a:br>
            <a:r>
              <a:rPr lang="en-GB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CCC93-DB57-4879-95D2-7285C1575979}"/>
              </a:ext>
            </a:extLst>
          </p:cNvPr>
          <p:cNvSpPr txBox="1"/>
          <p:nvPr/>
        </p:nvSpPr>
        <p:spPr>
          <a:xfrm>
            <a:off x="5190154" y="457200"/>
            <a:ext cx="6799684" cy="3856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b="1" dirty="0">
                <a:latin typeface="Helvetica" pitchFamily="2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C617A-14CB-43DF-9925-48652D05C958}"/>
              </a:ext>
            </a:extLst>
          </p:cNvPr>
          <p:cNvSpPr txBox="1"/>
          <p:nvPr/>
        </p:nvSpPr>
        <p:spPr>
          <a:xfrm>
            <a:off x="5190153" y="841702"/>
            <a:ext cx="6799685" cy="1263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400" dirty="0"/>
              <a:t>Test.java:26: error: cannot find symbol </a:t>
            </a:r>
            <a:r>
              <a:rPr lang="en-GB" sz="2400" dirty="0" err="1"/>
              <a:t>b.beep</a:t>
            </a:r>
            <a:r>
              <a:rPr lang="en-GB" sz="2400" dirty="0"/>
              <a:t>(); ^ symbol: method beep() location: variable b of type Vehicle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F9DDD-7C2C-4976-B7F8-35E6A8484E9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8541011" y="3160751"/>
            <a:ext cx="1" cy="15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2F4467-6121-4BD9-AAB2-46CFE175928C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8541011" y="4684512"/>
            <a:ext cx="1" cy="20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A6C641-769E-47F6-BD23-65CD09AC26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41011" y="5422975"/>
            <a:ext cx="0" cy="20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D00F15-EB72-4ADB-BA0C-2854A748EE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57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latin typeface="Helvetica" panose="020B0604020202020204" pitchFamily="34" charset="0"/>
                <a:cs typeface="Helvetica" panose="020B0604020202020204" pitchFamily="34" charset="0"/>
              </a:rPr>
              <a:t>Is there anything super in here?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5D3594-E024-4185-9944-5E5A3EEF99C6}"/>
              </a:ext>
            </a:extLst>
          </p:cNvPr>
          <p:cNvSpPr txBox="1">
            <a:spLocks/>
          </p:cNvSpPr>
          <p:nvPr/>
        </p:nvSpPr>
        <p:spPr>
          <a:xfrm>
            <a:off x="6616095" y="2304181"/>
            <a:ext cx="5150152" cy="3616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8D9C0-1782-43A0-982C-9687B7721917}"/>
              </a:ext>
            </a:extLst>
          </p:cNvPr>
          <p:cNvSpPr txBox="1">
            <a:spLocks/>
          </p:cNvSpPr>
          <p:nvPr/>
        </p:nvSpPr>
        <p:spPr>
          <a:xfrm>
            <a:off x="4735287" y="2931849"/>
            <a:ext cx="7078824" cy="1263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Basically we can combine the two statements together instead of making two calls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7C4CD7-2FDE-4AAC-A354-B94DAA2329F2}"/>
              </a:ext>
            </a:extLst>
          </p:cNvPr>
          <p:cNvSpPr txBox="1">
            <a:spLocks/>
          </p:cNvSpPr>
          <p:nvPr/>
        </p:nvSpPr>
        <p:spPr>
          <a:xfrm>
            <a:off x="4735287" y="1538197"/>
            <a:ext cx="7078823" cy="1124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will use the ‘super’ keyword in order to invoke the superclass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262E2-4CA0-46F1-9677-364570F92741}"/>
              </a:ext>
            </a:extLst>
          </p:cNvPr>
          <p:cNvSpPr txBox="1"/>
          <p:nvPr/>
        </p:nvSpPr>
        <p:spPr>
          <a:xfrm>
            <a:off x="4863056" y="4756032"/>
            <a:ext cx="3636606" cy="3856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OUTPUT</a:t>
            </a:r>
            <a:endParaRPr lang="en-GB" sz="2400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5D122-7204-41E7-94B5-CE860AAE3183}"/>
              </a:ext>
            </a:extLst>
          </p:cNvPr>
          <p:cNvSpPr txBox="1"/>
          <p:nvPr/>
        </p:nvSpPr>
        <p:spPr>
          <a:xfrm>
            <a:off x="4863055" y="5140534"/>
            <a:ext cx="3636607" cy="1263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Vehicles can be driven</a:t>
            </a:r>
          </a:p>
          <a:p>
            <a:r>
              <a:rPr lang="en-GB" dirty="0"/>
              <a:t>Cars are driven by humans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D5730-7607-4D8C-9E46-A7997C967DAE}"/>
              </a:ext>
            </a:extLst>
          </p:cNvPr>
          <p:cNvSpPr txBox="1"/>
          <p:nvPr/>
        </p:nvSpPr>
        <p:spPr>
          <a:xfrm>
            <a:off x="479290" y="1538197"/>
            <a:ext cx="3755186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B1AF4-4C45-4753-B0D7-BEF025A76E88}"/>
              </a:ext>
            </a:extLst>
          </p:cNvPr>
          <p:cNvSpPr txBox="1"/>
          <p:nvPr/>
        </p:nvSpPr>
        <p:spPr>
          <a:xfrm>
            <a:off x="479290" y="1933165"/>
            <a:ext cx="3755186" cy="4470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400" dirty="0"/>
              <a:t>class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{ </a:t>
            </a:r>
            <a:br>
              <a:rPr lang="en-GB" sz="1400" dirty="0"/>
            </a:br>
            <a:r>
              <a:rPr lang="en-GB" sz="1400" dirty="0"/>
              <a:t>    public void drive()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System.out.println</a:t>
            </a:r>
            <a:r>
              <a:rPr lang="en-GB" sz="1400" dirty="0"/>
              <a:t>(“Vehicles can be driven"); </a:t>
            </a:r>
            <a:br>
              <a:rPr lang="en-GB" sz="1400" dirty="0"/>
            </a:br>
            <a:r>
              <a:rPr lang="en-GB" sz="1400" dirty="0"/>
              <a:t>    } </a:t>
            </a:r>
            <a:br>
              <a:rPr lang="en-GB" sz="1400" dirty="0"/>
            </a:br>
            <a:r>
              <a:rPr lang="en-GB" sz="1400" dirty="0"/>
              <a:t>}</a:t>
            </a:r>
          </a:p>
          <a:p>
            <a:br>
              <a:rPr lang="en-GB" sz="1400" dirty="0"/>
            </a:br>
            <a:r>
              <a:rPr lang="en-GB" sz="1400" dirty="0"/>
              <a:t>class </a:t>
            </a:r>
            <a:r>
              <a:rPr lang="en-GB" sz="1400" dirty="0">
                <a:solidFill>
                  <a:srgbClr val="FF0000"/>
                </a:solidFill>
              </a:rPr>
              <a:t>Car</a:t>
            </a:r>
            <a:r>
              <a:rPr lang="en-GB" sz="1400" dirty="0"/>
              <a:t> extends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{ </a:t>
            </a:r>
            <a:br>
              <a:rPr lang="en-GB" sz="1400" dirty="0"/>
            </a:br>
            <a:r>
              <a:rPr lang="en-GB" sz="1400" dirty="0"/>
              <a:t>    public void drive() { 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super.drive</a:t>
            </a:r>
            <a:r>
              <a:rPr lang="en-GB" sz="1400" dirty="0"/>
              <a:t>();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System.out.println</a:t>
            </a:r>
            <a:r>
              <a:rPr lang="en-GB" sz="1400" dirty="0"/>
              <a:t>(“Cars are driven by humans"); </a:t>
            </a:r>
            <a:br>
              <a:rPr lang="en-GB" sz="1400" dirty="0"/>
            </a:br>
            <a:r>
              <a:rPr lang="en-GB" sz="1400" dirty="0"/>
              <a:t>    } </a:t>
            </a:r>
          </a:p>
          <a:p>
            <a:r>
              <a:rPr lang="en-GB" sz="1400" dirty="0"/>
              <a:t>} </a:t>
            </a:r>
          </a:p>
          <a:p>
            <a:br>
              <a:rPr lang="en-GB" sz="1400" dirty="0"/>
            </a:br>
            <a:r>
              <a:rPr lang="en-GB" sz="1400" dirty="0"/>
              <a:t>public class Test { </a:t>
            </a:r>
            <a:br>
              <a:rPr lang="en-GB" sz="1400" dirty="0"/>
            </a:br>
            <a:r>
              <a:rPr lang="en-GB" sz="1400" dirty="0"/>
              <a:t>    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 {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>
                <a:solidFill>
                  <a:srgbClr val="FFFF00"/>
                </a:solidFill>
              </a:rPr>
              <a:t>Vehicle</a:t>
            </a:r>
            <a:r>
              <a:rPr lang="en-GB" sz="1400" dirty="0"/>
              <a:t> v = new </a:t>
            </a:r>
            <a:r>
              <a:rPr lang="en-GB" sz="1400" dirty="0">
                <a:solidFill>
                  <a:srgbClr val="FF0000"/>
                </a:solidFill>
              </a:rPr>
              <a:t>Car</a:t>
            </a:r>
            <a:r>
              <a:rPr lang="en-GB" sz="1400" dirty="0"/>
              <a:t>(); </a:t>
            </a:r>
            <a:br>
              <a:rPr lang="en-GB" sz="1400" dirty="0"/>
            </a:br>
            <a:r>
              <a:rPr lang="en-GB" sz="1400" dirty="0"/>
              <a:t>        </a:t>
            </a:r>
            <a:r>
              <a:rPr lang="en-GB" sz="1400" dirty="0" err="1"/>
              <a:t>b.drive</a:t>
            </a:r>
            <a:r>
              <a:rPr lang="en-GB" sz="1400" dirty="0"/>
              <a:t>(); </a:t>
            </a:r>
            <a:br>
              <a:rPr lang="en-GB" sz="1400" dirty="0"/>
            </a:br>
            <a:r>
              <a:rPr lang="en-GB" sz="1400" dirty="0"/>
              <a:t>    } </a:t>
            </a:r>
            <a:br>
              <a:rPr lang="en-GB" sz="1400" dirty="0"/>
            </a:b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5304-B641-4CB8-AD7C-DAD07E5E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359" y="1206507"/>
            <a:ext cx="5320351" cy="95481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The list of arguments should be exactly the same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D00F15-EB72-4ADB-BA0C-2854A748EED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35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Overiding</a:t>
            </a:r>
            <a:r>
              <a:rPr lang="en-GB" sz="4800" dirty="0">
                <a:latin typeface="Helvetica" panose="020B0604020202020204" pitchFamily="34" charset="0"/>
                <a:cs typeface="Helvetica" panose="020B0604020202020204" pitchFamily="34" charset="0"/>
              </a:rPr>
              <a:t> Rules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5D3594-E024-4185-9944-5E5A3EEF99C6}"/>
              </a:ext>
            </a:extLst>
          </p:cNvPr>
          <p:cNvSpPr txBox="1">
            <a:spLocks/>
          </p:cNvSpPr>
          <p:nvPr/>
        </p:nvSpPr>
        <p:spPr>
          <a:xfrm>
            <a:off x="6616095" y="2304181"/>
            <a:ext cx="5150152" cy="3616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16F69-9425-45EA-8081-CD393DEC7CF8}"/>
              </a:ext>
            </a:extLst>
          </p:cNvPr>
          <p:cNvSpPr txBox="1"/>
          <p:nvPr/>
        </p:nvSpPr>
        <p:spPr>
          <a:xfrm>
            <a:off x="713183" y="1156750"/>
            <a:ext cx="4152987" cy="38994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000" b="1" dirty="0">
                <a:latin typeface="Helvetica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F19BC-7058-4240-AB4A-68228800A933}"/>
              </a:ext>
            </a:extLst>
          </p:cNvPr>
          <p:cNvSpPr txBox="1"/>
          <p:nvPr/>
        </p:nvSpPr>
        <p:spPr>
          <a:xfrm>
            <a:off x="713184" y="1557156"/>
            <a:ext cx="4152988" cy="4144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000" dirty="0"/>
              <a:t>public class </a:t>
            </a:r>
            <a:r>
              <a:rPr lang="en-GB" sz="2000" dirty="0">
                <a:solidFill>
                  <a:srgbClr val="FFFF00"/>
                </a:solidFill>
              </a:rPr>
              <a:t>Vehicle</a:t>
            </a:r>
            <a:r>
              <a:rPr lang="en-GB" sz="2000" dirty="0"/>
              <a:t> { </a:t>
            </a:r>
            <a:br>
              <a:rPr lang="en-GB" sz="2000" dirty="0"/>
            </a:br>
            <a:r>
              <a:rPr lang="en-GB" sz="2000" dirty="0"/>
              <a:t>    public void drive(</a:t>
            </a:r>
            <a:r>
              <a:rPr lang="en-GB" sz="2000" dirty="0" err="1"/>
              <a:t>int</a:t>
            </a:r>
            <a:r>
              <a:rPr lang="en-GB" sz="2000" dirty="0"/>
              <a:t> one, </a:t>
            </a:r>
            <a:r>
              <a:rPr lang="en-GB" sz="2000" dirty="0" err="1"/>
              <a:t>int</a:t>
            </a:r>
            <a:r>
              <a:rPr lang="en-GB" sz="2000" dirty="0"/>
              <a:t> two) { </a:t>
            </a:r>
            <a:br>
              <a:rPr lang="en-GB" sz="2000" dirty="0"/>
            </a:br>
            <a:r>
              <a:rPr lang="en-GB" sz="2000" dirty="0"/>
              <a:t>        ….</a:t>
            </a:r>
            <a:br>
              <a:rPr lang="en-GB" sz="2000" dirty="0"/>
            </a:br>
            <a:r>
              <a:rPr lang="en-GB" sz="2000" dirty="0"/>
              <a:t>    } </a:t>
            </a:r>
            <a:br>
              <a:rPr lang="en-GB" sz="2000" dirty="0"/>
            </a:br>
            <a:r>
              <a:rPr lang="en-GB" sz="2000" dirty="0"/>
              <a:t>}</a:t>
            </a:r>
          </a:p>
          <a:p>
            <a:endParaRPr lang="en-GB" sz="2000" dirty="0"/>
          </a:p>
          <a:p>
            <a:r>
              <a:rPr lang="en-GB" sz="2000" dirty="0"/>
              <a:t>public class </a:t>
            </a:r>
            <a:r>
              <a:rPr lang="en-GB" sz="2000" dirty="0">
                <a:solidFill>
                  <a:srgbClr val="FF0000"/>
                </a:solidFill>
              </a:rPr>
              <a:t>Car</a:t>
            </a:r>
            <a:r>
              <a:rPr lang="en-GB" sz="2000" dirty="0"/>
              <a:t> extends </a:t>
            </a:r>
            <a:r>
              <a:rPr lang="en-GB" sz="2000" dirty="0">
                <a:solidFill>
                  <a:srgbClr val="FFFF00"/>
                </a:solidFill>
              </a:rPr>
              <a:t>Vehicle</a:t>
            </a:r>
            <a:r>
              <a:rPr lang="en-GB" sz="2000" dirty="0"/>
              <a:t> { </a:t>
            </a:r>
            <a:br>
              <a:rPr lang="en-GB" sz="2000" dirty="0"/>
            </a:br>
            <a:r>
              <a:rPr lang="en-GB" sz="2000" dirty="0"/>
              <a:t>    public void drive(</a:t>
            </a:r>
            <a:r>
              <a:rPr lang="en-GB" sz="2000" dirty="0" err="1"/>
              <a:t>int</a:t>
            </a:r>
            <a:r>
              <a:rPr lang="en-GB" sz="2000" dirty="0"/>
              <a:t> one, </a:t>
            </a:r>
            <a:r>
              <a:rPr lang="en-GB" sz="2000" dirty="0" err="1"/>
              <a:t>int</a:t>
            </a:r>
            <a:r>
              <a:rPr lang="en-GB" sz="2000" dirty="0"/>
              <a:t> two) { </a:t>
            </a:r>
          </a:p>
          <a:p>
            <a:r>
              <a:rPr lang="en-GB" sz="2000" dirty="0"/>
              <a:t>        ….</a:t>
            </a:r>
            <a:br>
              <a:rPr lang="en-GB" sz="2000" dirty="0"/>
            </a:br>
            <a:r>
              <a:rPr lang="en-GB" sz="2000" dirty="0"/>
              <a:t>    } </a:t>
            </a:r>
          </a:p>
          <a:p>
            <a:r>
              <a:rPr lang="en-GB" sz="2000" dirty="0"/>
              <a:t>}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52239-3B5E-4076-9467-066561A2A50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363686" y="1683916"/>
            <a:ext cx="2215673" cy="294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21D38-1648-4C3F-9642-64264D6FD5EB}"/>
              </a:ext>
            </a:extLst>
          </p:cNvPr>
          <p:cNvCxnSpPr>
            <a:cxnSpLocks/>
          </p:cNvCxnSpPr>
          <p:nvPr/>
        </p:nvCxnSpPr>
        <p:spPr>
          <a:xfrm flipH="1">
            <a:off x="3596951" y="1712724"/>
            <a:ext cx="1982405" cy="2075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B5DB850-338D-4C81-B233-5DB04263BF98}"/>
              </a:ext>
            </a:extLst>
          </p:cNvPr>
          <p:cNvSpPr txBox="1">
            <a:spLocks/>
          </p:cNvSpPr>
          <p:nvPr/>
        </p:nvSpPr>
        <p:spPr>
          <a:xfrm>
            <a:off x="5579357" y="2161324"/>
            <a:ext cx="5320351" cy="954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The return type should be the same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8571409-BB49-4C54-A3D3-C4B285381B94}"/>
              </a:ext>
            </a:extLst>
          </p:cNvPr>
          <p:cNvSpPr txBox="1">
            <a:spLocks/>
          </p:cNvSpPr>
          <p:nvPr/>
        </p:nvSpPr>
        <p:spPr>
          <a:xfrm>
            <a:off x="5477669" y="3417061"/>
            <a:ext cx="5488304" cy="9548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The subclass cannot be more restrictive than the superclass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41CD6F-DC22-420F-85A4-8D945E8D7DA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80322" y="1935370"/>
            <a:ext cx="4297347" cy="1959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5224A38E-D546-434B-AEA8-298E000AD7BE}"/>
              </a:ext>
            </a:extLst>
          </p:cNvPr>
          <p:cNvSpPr txBox="1">
            <a:spLocks/>
          </p:cNvSpPr>
          <p:nvPr/>
        </p:nvSpPr>
        <p:spPr>
          <a:xfrm>
            <a:off x="5477669" y="4371878"/>
            <a:ext cx="5488304" cy="502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Subclass cannot be private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1A6DAA5-4153-4118-9CC4-DE19F5477484}"/>
              </a:ext>
            </a:extLst>
          </p:cNvPr>
          <p:cNvSpPr txBox="1">
            <a:spLocks/>
          </p:cNvSpPr>
          <p:nvPr/>
        </p:nvSpPr>
        <p:spPr>
          <a:xfrm>
            <a:off x="5477668" y="5184778"/>
            <a:ext cx="5488303" cy="1213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cannot be overridden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B2405A-8B64-486C-91F4-B128BDDB47D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226027" y="3727580"/>
            <a:ext cx="4251642" cy="895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9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/>
      <p:bldP spid="3" grpId="1"/>
      <p:bldP spid="5" grpId="0"/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22" grpId="0" animBg="1"/>
      <p:bldP spid="22" grpId="1" animBg="1"/>
      <p:bldP spid="23" grpId="0" animBg="1"/>
      <p:bldP spid="23" grpId="1" animBg="1"/>
      <p:bldP spid="2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5BB6BE-ADF5-42F3-B24E-5406636D6865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Overriding</vt:lpstr>
      <vt:lpstr>The ability of a subclass to re-implement an instance method inherited from a superclass</vt:lpstr>
      <vt:lpstr>PowerPoint Presentation</vt:lpstr>
      <vt:lpstr>PowerPoint Presentation</vt:lpstr>
      <vt:lpstr>PowerPoint Presentation</vt:lpstr>
      <vt:lpstr>The list of arguments should be exactly the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Overridding</dc:title>
  <dc:creator>Alex Malan</dc:creator>
  <cp:lastModifiedBy>Andreea Avramescu</cp:lastModifiedBy>
  <cp:revision>14</cp:revision>
  <dcterms:created xsi:type="dcterms:W3CDTF">2018-03-02T00:07:59Z</dcterms:created>
  <dcterms:modified xsi:type="dcterms:W3CDTF">2018-03-06T03:06:35Z</dcterms:modified>
</cp:coreProperties>
</file>