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98" r:id="rId3"/>
    <p:sldId id="258" r:id="rId4"/>
    <p:sldId id="259" r:id="rId5"/>
    <p:sldId id="260" r:id="rId6"/>
    <p:sldId id="261" r:id="rId7"/>
    <p:sldId id="262" r:id="rId8"/>
    <p:sldId id="263" r:id="rId9"/>
    <p:sldId id="293" r:id="rId10"/>
    <p:sldId id="291" r:id="rId11"/>
    <p:sldId id="294" r:id="rId12"/>
    <p:sldId id="295" r:id="rId13"/>
    <p:sldId id="282" r:id="rId14"/>
    <p:sldId id="285" r:id="rId15"/>
    <p:sldId id="286" r:id="rId16"/>
    <p:sldId id="297" r:id="rId17"/>
    <p:sldId id="283"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164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738A75A-488B-499F-900C-C0D4ACFDA588}" type="datetime1">
              <a:rPr lang="en-US" altLang="en-US" smtClean="0"/>
              <a:pPr/>
              <a:t>11/23/2017</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37F69B5F-4540-4821-AD56-D091CCB090A4}" type="slidenum">
              <a:rPr lang="en-US" altLang="en-US"/>
              <a:pPr/>
              <a:t>‹#›</a:t>
            </a:fld>
            <a:endParaRPr lang="en-US" altLang="en-US" dirty="0"/>
          </a:p>
        </p:txBody>
      </p:sp>
    </p:spTree>
    <p:extLst>
      <p:ext uri="{BB962C8B-B14F-4D97-AF65-F5344CB8AC3E}">
        <p14:creationId xmlns:p14="http://schemas.microsoft.com/office/powerpoint/2010/main" val="27077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43574E4-7D56-4EC6-9B13-52C4A8154621}" type="datetime1">
              <a:rPr lang="en-US" altLang="en-US" smtClean="0"/>
              <a:pPr/>
              <a:t>11/23/2017</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58125EF3-4D0F-47EF-9245-45E0B13233B2}" type="slidenum">
              <a:rPr lang="en-US" altLang="en-US"/>
              <a:pPr/>
              <a:t>‹#›</a:t>
            </a:fld>
            <a:endParaRPr lang="en-US" altLang="en-US" dirty="0"/>
          </a:p>
        </p:txBody>
      </p:sp>
    </p:spTree>
    <p:extLst>
      <p:ext uri="{BB962C8B-B14F-4D97-AF65-F5344CB8AC3E}">
        <p14:creationId xmlns:p14="http://schemas.microsoft.com/office/powerpoint/2010/main" val="3847369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25A45C93-C002-4DAA-92F9-2051D3443CD3}" type="datetime1">
              <a:rPr lang="en-US" altLang="en-US" smtClean="0"/>
              <a:pPr/>
              <a:t>11/23/2017</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68C87E90-51DE-4BDB-96E7-BD915227D22A}" type="slidenum">
              <a:rPr lang="en-US" altLang="en-US"/>
              <a:pPr/>
              <a:t>‹#›</a:t>
            </a:fld>
            <a:endParaRPr lang="en-US" altLang="en-US" dirty="0"/>
          </a:p>
        </p:txBody>
      </p:sp>
    </p:spTree>
    <p:extLst>
      <p:ext uri="{BB962C8B-B14F-4D97-AF65-F5344CB8AC3E}">
        <p14:creationId xmlns:p14="http://schemas.microsoft.com/office/powerpoint/2010/main" val="2662937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A2A60A-9395-4D77-BA2A-713B5A6E3B50}" type="datetimeFigureOut">
              <a:rPr lang="en-US" altLang="en-US"/>
              <a:pPr/>
              <a:t>11/23/2017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C00148F-2F47-44C4-98BE-C977210314E3}" type="slidenum">
              <a:rPr lang="en-US" altLang="en-US"/>
              <a:pPr/>
              <a:t>‹#›</a:t>
            </a:fld>
            <a:endParaRPr lang="en-US" altLang="en-US"/>
          </a:p>
        </p:txBody>
      </p:sp>
    </p:spTree>
    <p:extLst>
      <p:ext uri="{BB962C8B-B14F-4D97-AF65-F5344CB8AC3E}">
        <p14:creationId xmlns:p14="http://schemas.microsoft.com/office/powerpoint/2010/main" val="276323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208DB0EF-B42B-4F1C-99B4-A413438A67FE}" type="datetimeFigureOut">
              <a:rPr lang="en-US" altLang="en-US"/>
              <a:pPr/>
              <a:t>11/23/2017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C086B21-3593-4FB7-8095-56992CAAFDEF}" type="slidenum">
              <a:rPr lang="en-US" altLang="en-US"/>
              <a:pPr/>
              <a:t>‹#›</a:t>
            </a:fld>
            <a:endParaRPr lang="en-US" altLang="en-US"/>
          </a:p>
        </p:txBody>
      </p:sp>
    </p:spTree>
    <p:extLst>
      <p:ext uri="{BB962C8B-B14F-4D97-AF65-F5344CB8AC3E}">
        <p14:creationId xmlns:p14="http://schemas.microsoft.com/office/powerpoint/2010/main" val="276434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A40CC7C7-2944-4895-A3F7-BDD8D8C713DF}" type="datetimeFigureOut">
              <a:rPr lang="en-US" altLang="en-US"/>
              <a:pPr/>
              <a:t>11/23/2017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39BD1BC-86B6-4891-A62D-51B81D7EAA7C}" type="slidenum">
              <a:rPr lang="en-US" altLang="en-US"/>
              <a:pPr/>
              <a:t>‹#›</a:t>
            </a:fld>
            <a:endParaRPr lang="en-US" altLang="en-US"/>
          </a:p>
        </p:txBody>
      </p:sp>
    </p:spTree>
    <p:extLst>
      <p:ext uri="{BB962C8B-B14F-4D97-AF65-F5344CB8AC3E}">
        <p14:creationId xmlns:p14="http://schemas.microsoft.com/office/powerpoint/2010/main" val="1422185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79FD190B-4054-4C33-B124-90FF2E4A6DC3}" type="datetimeFigureOut">
              <a:rPr lang="en-US" altLang="en-US"/>
              <a:pPr/>
              <a:t>11/23/2017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E3968B8-6302-43A7-A347-B8EDB9F1F9AF}" type="slidenum">
              <a:rPr lang="en-US" altLang="en-US"/>
              <a:pPr/>
              <a:t>‹#›</a:t>
            </a:fld>
            <a:endParaRPr lang="en-US" altLang="en-US"/>
          </a:p>
        </p:txBody>
      </p:sp>
    </p:spTree>
    <p:extLst>
      <p:ext uri="{BB962C8B-B14F-4D97-AF65-F5344CB8AC3E}">
        <p14:creationId xmlns:p14="http://schemas.microsoft.com/office/powerpoint/2010/main" val="1713546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0BCE27E1-8018-4D17-A4D7-1BDE73A3C11C}" type="datetimeFigureOut">
              <a:rPr lang="en-US" altLang="en-US"/>
              <a:pPr/>
              <a:t>11/23/2017</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54CAB3F8-3782-465E-8207-B1D23E793B0A}" type="slidenum">
              <a:rPr lang="en-US" altLang="en-US"/>
              <a:pPr/>
              <a:t>‹#›</a:t>
            </a:fld>
            <a:endParaRPr lang="en-US" altLang="en-US"/>
          </a:p>
        </p:txBody>
      </p:sp>
    </p:spTree>
    <p:extLst>
      <p:ext uri="{BB962C8B-B14F-4D97-AF65-F5344CB8AC3E}">
        <p14:creationId xmlns:p14="http://schemas.microsoft.com/office/powerpoint/2010/main" val="1158194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DBF09FE-3F6A-4AE6-980B-FF8CE2B031D7}" type="datetimeFigureOut">
              <a:rPr lang="en-US" altLang="en-US"/>
              <a:pPr/>
              <a:t>11/23/2017</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ED5B7AA3-C914-4954-A3ED-AEDCB562F09F}" type="slidenum">
              <a:rPr lang="en-US" altLang="en-US"/>
              <a:pPr/>
              <a:t>‹#›</a:t>
            </a:fld>
            <a:endParaRPr lang="en-US" altLang="en-US"/>
          </a:p>
        </p:txBody>
      </p:sp>
    </p:spTree>
    <p:extLst>
      <p:ext uri="{BB962C8B-B14F-4D97-AF65-F5344CB8AC3E}">
        <p14:creationId xmlns:p14="http://schemas.microsoft.com/office/powerpoint/2010/main" val="3783901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DF8F4F3-0AB4-4A3B-9D77-C425EF2EF708}" type="datetimeFigureOut">
              <a:rPr lang="en-US" altLang="en-US"/>
              <a:pPr/>
              <a:t>11/23/2017</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FEACA071-D549-46B6-8254-6908D96EDB5D}" type="slidenum">
              <a:rPr lang="en-US" altLang="en-US"/>
              <a:pPr/>
              <a:t>‹#›</a:t>
            </a:fld>
            <a:endParaRPr lang="en-US" altLang="en-US"/>
          </a:p>
        </p:txBody>
      </p:sp>
    </p:spTree>
    <p:extLst>
      <p:ext uri="{BB962C8B-B14F-4D97-AF65-F5344CB8AC3E}">
        <p14:creationId xmlns:p14="http://schemas.microsoft.com/office/powerpoint/2010/main" val="18622445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5426D357-E3C6-4810-84C5-5DA355EE4489}" type="datetimeFigureOut">
              <a:rPr lang="en-US" altLang="en-US"/>
              <a:pPr/>
              <a:t>11/23/2017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BADA888-C98A-4058-A139-C631E55C6972}" type="slidenum">
              <a:rPr lang="en-US" altLang="en-US"/>
              <a:pPr/>
              <a:t>‹#›</a:t>
            </a:fld>
            <a:endParaRPr lang="en-US" altLang="en-US"/>
          </a:p>
        </p:txBody>
      </p:sp>
    </p:spTree>
    <p:extLst>
      <p:ext uri="{BB962C8B-B14F-4D97-AF65-F5344CB8AC3E}">
        <p14:creationId xmlns:p14="http://schemas.microsoft.com/office/powerpoint/2010/main" val="393826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A41477A-E738-48E3-82EA-E80C9F2139EB}" type="datetime1">
              <a:rPr lang="en-US" altLang="en-US" smtClean="0"/>
              <a:pPr/>
              <a:t>11/23/2017</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1A418000-D6A0-49E6-932C-2CE8D5345349}" type="slidenum">
              <a:rPr lang="en-US" altLang="en-US"/>
              <a:pPr/>
              <a:t>‹#›</a:t>
            </a:fld>
            <a:endParaRPr lang="en-US" altLang="en-US" dirty="0"/>
          </a:p>
        </p:txBody>
      </p:sp>
    </p:spTree>
    <p:extLst>
      <p:ext uri="{BB962C8B-B14F-4D97-AF65-F5344CB8AC3E}">
        <p14:creationId xmlns:p14="http://schemas.microsoft.com/office/powerpoint/2010/main" val="3089441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A8FAFFB3-7595-49ED-81DF-0B368491796B}" type="datetimeFigureOut">
              <a:rPr lang="en-US" altLang="en-US"/>
              <a:pPr/>
              <a:t>11/23/2017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FAB5FAD-986A-4452-BA74-D2ED984F59DE}" type="slidenum">
              <a:rPr lang="en-US" altLang="en-US"/>
              <a:pPr/>
              <a:t>‹#›</a:t>
            </a:fld>
            <a:endParaRPr lang="en-US" altLang="en-US"/>
          </a:p>
        </p:txBody>
      </p:sp>
    </p:spTree>
    <p:extLst>
      <p:ext uri="{BB962C8B-B14F-4D97-AF65-F5344CB8AC3E}">
        <p14:creationId xmlns:p14="http://schemas.microsoft.com/office/powerpoint/2010/main" val="2565298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A1F3A9F7-E24E-4F65-B79F-008E3B16094A}" type="datetimeFigureOut">
              <a:rPr lang="en-US" altLang="en-US"/>
              <a:pPr/>
              <a:t>11/23/2017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C4C4655-642E-4DF6-9318-2C6FC9ECE62D}" type="slidenum">
              <a:rPr lang="en-US" altLang="en-US"/>
              <a:pPr/>
              <a:t>‹#›</a:t>
            </a:fld>
            <a:endParaRPr lang="en-US" altLang="en-US"/>
          </a:p>
        </p:txBody>
      </p:sp>
    </p:spTree>
    <p:extLst>
      <p:ext uri="{BB962C8B-B14F-4D97-AF65-F5344CB8AC3E}">
        <p14:creationId xmlns:p14="http://schemas.microsoft.com/office/powerpoint/2010/main" val="978114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87A5FB53-DD31-4108-A13F-EE7A8745413A}" type="datetimeFigureOut">
              <a:rPr lang="en-US" altLang="en-US"/>
              <a:pPr/>
              <a:t>11/23/2017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32FD70E-0BEC-4777-91E7-7BE301A38A29}" type="slidenum">
              <a:rPr lang="en-US" altLang="en-US"/>
              <a:pPr/>
              <a:t>‹#›</a:t>
            </a:fld>
            <a:endParaRPr lang="en-US" altLang="en-US"/>
          </a:p>
        </p:txBody>
      </p:sp>
    </p:spTree>
    <p:extLst>
      <p:ext uri="{BB962C8B-B14F-4D97-AF65-F5344CB8AC3E}">
        <p14:creationId xmlns:p14="http://schemas.microsoft.com/office/powerpoint/2010/main" val="112782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C738696B-FFC5-493C-AECC-484EAEEBDB9A}" type="datetime1">
              <a:rPr lang="en-US" altLang="en-US" smtClean="0"/>
              <a:pPr/>
              <a:t>11/23/2017</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AEC63F66-1B3D-4840-A9CB-C050DB9FE9E3}" type="slidenum">
              <a:rPr lang="en-US" altLang="en-US"/>
              <a:pPr/>
              <a:t>‹#›</a:t>
            </a:fld>
            <a:endParaRPr lang="en-US" altLang="en-US" dirty="0"/>
          </a:p>
        </p:txBody>
      </p:sp>
    </p:spTree>
    <p:extLst>
      <p:ext uri="{BB962C8B-B14F-4D97-AF65-F5344CB8AC3E}">
        <p14:creationId xmlns:p14="http://schemas.microsoft.com/office/powerpoint/2010/main" val="71600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E800CB4B-E03C-4A43-A1A3-36520F094E05}" type="datetime1">
              <a:rPr lang="en-US" altLang="en-US" smtClean="0"/>
              <a:pPr/>
              <a:t>11/23/2017</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F2CAAEE8-E199-477E-A7AF-991DB19CF31B}" type="slidenum">
              <a:rPr lang="en-US" altLang="en-US"/>
              <a:pPr/>
              <a:t>‹#›</a:t>
            </a:fld>
            <a:endParaRPr lang="en-US" altLang="en-US" dirty="0"/>
          </a:p>
        </p:txBody>
      </p:sp>
    </p:spTree>
    <p:extLst>
      <p:ext uri="{BB962C8B-B14F-4D97-AF65-F5344CB8AC3E}">
        <p14:creationId xmlns:p14="http://schemas.microsoft.com/office/powerpoint/2010/main" val="1788270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6D5DFEEA-6269-4E13-A716-F4FD52C27BAD}" type="datetime1">
              <a:rPr lang="en-US" altLang="en-US" smtClean="0"/>
              <a:pPr/>
              <a:t>11/23/2017</a:t>
            </a:fld>
            <a:endParaRPr lang="en-US" alt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fld id="{B43B0F98-DE98-46CF-8C51-86AB2049E82C}" type="slidenum">
              <a:rPr lang="en-US" altLang="en-US"/>
              <a:pPr/>
              <a:t>‹#›</a:t>
            </a:fld>
            <a:endParaRPr lang="en-US" altLang="en-US" dirty="0"/>
          </a:p>
        </p:txBody>
      </p:sp>
    </p:spTree>
    <p:extLst>
      <p:ext uri="{BB962C8B-B14F-4D97-AF65-F5344CB8AC3E}">
        <p14:creationId xmlns:p14="http://schemas.microsoft.com/office/powerpoint/2010/main" val="261705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673CBE2-C57D-4C3B-A59D-1466BB09F19E}" type="datetime1">
              <a:rPr lang="en-US" altLang="en-US" smtClean="0"/>
              <a:pPr/>
              <a:t>11/23/2017</a:t>
            </a:fld>
            <a:endParaRPr lang="en-US" alt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fld id="{1CCD4685-B038-4448-B3FF-B7F409A469AE}" type="slidenum">
              <a:rPr lang="en-US" altLang="en-US"/>
              <a:pPr/>
              <a:t>‹#›</a:t>
            </a:fld>
            <a:endParaRPr lang="en-US" altLang="en-US" dirty="0"/>
          </a:p>
        </p:txBody>
      </p:sp>
    </p:spTree>
    <p:extLst>
      <p:ext uri="{BB962C8B-B14F-4D97-AF65-F5344CB8AC3E}">
        <p14:creationId xmlns:p14="http://schemas.microsoft.com/office/powerpoint/2010/main" val="404773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C9ACD20-51AF-4A34-B6B8-2BA87FB08BDC}" type="datetime1">
              <a:rPr lang="en-US" altLang="en-US" smtClean="0"/>
              <a:pPr/>
              <a:t>11/23/2017</a:t>
            </a:fld>
            <a:endParaRPr lang="en-US" alt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fld id="{7158BD83-311F-4471-81A9-D5C24A41E8A6}" type="slidenum">
              <a:rPr lang="en-US" altLang="en-US"/>
              <a:pPr/>
              <a:t>‹#›</a:t>
            </a:fld>
            <a:endParaRPr lang="en-US" altLang="en-US" dirty="0"/>
          </a:p>
        </p:txBody>
      </p:sp>
    </p:spTree>
    <p:extLst>
      <p:ext uri="{BB962C8B-B14F-4D97-AF65-F5344CB8AC3E}">
        <p14:creationId xmlns:p14="http://schemas.microsoft.com/office/powerpoint/2010/main" val="106608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063379A9-EC46-4D26-8AE2-14E75A002D91}" type="datetime1">
              <a:rPr lang="en-US" altLang="en-US" smtClean="0"/>
              <a:pPr/>
              <a:t>11/23/2017</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A9626C79-7290-4FDE-8613-67826722DA99}" type="slidenum">
              <a:rPr lang="en-US" altLang="en-US"/>
              <a:pPr/>
              <a:t>‹#›</a:t>
            </a:fld>
            <a:endParaRPr lang="en-US" altLang="en-US" dirty="0"/>
          </a:p>
        </p:txBody>
      </p:sp>
    </p:spTree>
    <p:extLst>
      <p:ext uri="{BB962C8B-B14F-4D97-AF65-F5344CB8AC3E}">
        <p14:creationId xmlns:p14="http://schemas.microsoft.com/office/powerpoint/2010/main" val="107210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38A357E-BB5A-41FB-8B42-F433C023002D}" type="datetime1">
              <a:rPr lang="en-US" altLang="en-US" smtClean="0"/>
              <a:pPr/>
              <a:t>11/23/2017</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B02765AA-4A20-45F4-BC84-E08D43CC2A38}" type="slidenum">
              <a:rPr lang="en-US" altLang="en-US"/>
              <a:pPr/>
              <a:t>‹#›</a:t>
            </a:fld>
            <a:endParaRPr lang="en-US" altLang="en-US" dirty="0"/>
          </a:p>
        </p:txBody>
      </p:sp>
    </p:spTree>
    <p:extLst>
      <p:ext uri="{BB962C8B-B14F-4D97-AF65-F5344CB8AC3E}">
        <p14:creationId xmlns:p14="http://schemas.microsoft.com/office/powerpoint/2010/main" val="98518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endParaRPr lang="en-US"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cs typeface="Arial" pitchFamily="34" charset="0"/>
              </a:defRPr>
            </a:lvl1pPr>
          </a:lstStyle>
          <a:p>
            <a:pPr defTabSz="457200" fontAlgn="base">
              <a:spcBef>
                <a:spcPct val="0"/>
              </a:spcBef>
              <a:spcAft>
                <a:spcPct val="0"/>
              </a:spcAft>
            </a:pPr>
            <a:fld id="{2B8E14D9-434B-42F6-871B-F3D1F743A79D}" type="datetime1">
              <a:rPr lang="en-US" altLang="en-US" smtClean="0">
                <a:ea typeface="Geneva" pitchFamily="122" charset="-128"/>
              </a:rPr>
              <a:pPr defTabSz="457200" fontAlgn="base">
                <a:spcBef>
                  <a:spcPct val="0"/>
                </a:spcBef>
                <a:spcAft>
                  <a:spcPct val="0"/>
                </a:spcAft>
              </a:pPr>
              <a:t>11/23/2017</a:t>
            </a:fld>
            <a:endParaRPr lang="en-US" altLang="en-US" dirty="0">
              <a:ea typeface="Geneva" pitchFamily="122"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mn-ea"/>
                <a:cs typeface="Arial" pitchFamily="34" charset="0"/>
              </a:defRPr>
            </a:lvl1pPr>
          </a:lstStyle>
          <a:p>
            <a:pPr defTabSz="457200" fontAlgn="base">
              <a:spcBef>
                <a:spcPct val="0"/>
              </a:spcBef>
              <a:spcAft>
                <a:spcPct val="0"/>
              </a:spcAft>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cs typeface="Arial" pitchFamily="34" charset="0"/>
              </a:defRPr>
            </a:lvl1pPr>
          </a:lstStyle>
          <a:p>
            <a:pPr defTabSz="457200" fontAlgn="base">
              <a:spcBef>
                <a:spcPct val="0"/>
              </a:spcBef>
              <a:spcAft>
                <a:spcPct val="0"/>
              </a:spcAft>
            </a:pPr>
            <a:fld id="{8E9D0BBE-76FD-4985-83E3-3F6EC9E37B5C}" type="slidenum">
              <a:rPr lang="en-US" altLang="en-US">
                <a:ea typeface="Geneva" pitchFamily="122" charset="-128"/>
              </a:rPr>
              <a:pPr defTabSz="457200" fontAlgn="base">
                <a:spcBef>
                  <a:spcPct val="0"/>
                </a:spcBef>
                <a:spcAft>
                  <a:spcPct val="0"/>
                </a:spcAft>
              </a:pPr>
              <a:t>‹#›</a:t>
            </a:fld>
            <a:endParaRPr lang="en-US" altLang="en-US" dirty="0">
              <a:ea typeface="Geneva" pitchFamily="122" charset="-128"/>
            </a:endParaRPr>
          </a:p>
        </p:txBody>
      </p:sp>
    </p:spTree>
    <p:extLst>
      <p:ext uri="{BB962C8B-B14F-4D97-AF65-F5344CB8AC3E}">
        <p14:creationId xmlns:p14="http://schemas.microsoft.com/office/powerpoint/2010/main" val="42374718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Geneva" charset="0"/>
          <a:cs typeface="Geneva" charset="0"/>
        </a:defRPr>
      </a:lvl1pPr>
      <a:lvl2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2pPr>
      <a:lvl3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3pPr>
      <a:lvl4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4pPr>
      <a:lvl5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Geneva" charset="0"/>
          <a:cs typeface="Geneva"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Geneva"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Geneva"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Geneva"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Geneva"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endParaRPr lang="en-US"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cs typeface="Arial" pitchFamily="34" charset="0"/>
              </a:defRPr>
            </a:lvl1pPr>
          </a:lstStyle>
          <a:p>
            <a:pPr defTabSz="457200" fontAlgn="base">
              <a:spcBef>
                <a:spcPct val="0"/>
              </a:spcBef>
              <a:spcAft>
                <a:spcPct val="0"/>
              </a:spcAft>
            </a:pPr>
            <a:fld id="{9B6830FD-4DD9-4C53-B818-B64F628D450F}" type="datetimeFigureOut">
              <a:rPr lang="en-US" altLang="en-US" smtClean="0">
                <a:ea typeface="Geneva" pitchFamily="122" charset="-128"/>
              </a:rPr>
              <a:pPr defTabSz="457200" fontAlgn="base">
                <a:spcBef>
                  <a:spcPct val="0"/>
                </a:spcBef>
                <a:spcAft>
                  <a:spcPct val="0"/>
                </a:spcAft>
              </a:pPr>
              <a:t>11/23/2017</a:t>
            </a:fld>
            <a:endParaRPr lang="en-US" altLang="en-US" smtClean="0">
              <a:ea typeface="Geneva" pitchFamily="122"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mn-ea"/>
                <a:cs typeface="Arial" pitchFamily="34" charset="0"/>
              </a:defRPr>
            </a:lvl1pPr>
          </a:lstStyle>
          <a:p>
            <a:pPr defTabSz="457200" fontAlgn="base">
              <a:spcBef>
                <a:spcPct val="0"/>
              </a:spcBef>
              <a:spcAft>
                <a:spcPct val="0"/>
              </a:spcAft>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cs typeface="Arial" pitchFamily="34" charset="0"/>
              </a:defRPr>
            </a:lvl1pPr>
          </a:lstStyle>
          <a:p>
            <a:pPr defTabSz="457200" fontAlgn="base">
              <a:spcBef>
                <a:spcPct val="0"/>
              </a:spcBef>
              <a:spcAft>
                <a:spcPct val="0"/>
              </a:spcAft>
            </a:pPr>
            <a:fld id="{2915E934-2892-4FDC-9DC7-7E5EEE566E1B}" type="slidenum">
              <a:rPr lang="en-US" altLang="en-US" smtClean="0">
                <a:ea typeface="Geneva" pitchFamily="122" charset="-128"/>
              </a:rPr>
              <a:pPr defTabSz="457200" fontAlgn="base">
                <a:spcBef>
                  <a:spcPct val="0"/>
                </a:spcBef>
                <a:spcAft>
                  <a:spcPct val="0"/>
                </a:spcAft>
              </a:pPr>
              <a:t>‹#›</a:t>
            </a:fld>
            <a:endParaRPr lang="en-US" altLang="en-US" smtClean="0">
              <a:ea typeface="Geneva" pitchFamily="122" charset="-128"/>
            </a:endParaRPr>
          </a:p>
        </p:txBody>
      </p:sp>
    </p:spTree>
    <p:extLst>
      <p:ext uri="{BB962C8B-B14F-4D97-AF65-F5344CB8AC3E}">
        <p14:creationId xmlns:p14="http://schemas.microsoft.com/office/powerpoint/2010/main" val="38858376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ct val="0"/>
        </a:spcBef>
        <a:spcAft>
          <a:spcPct val="0"/>
        </a:spcAft>
        <a:defRPr sz="4400" kern="1200">
          <a:solidFill>
            <a:schemeClr val="tx1"/>
          </a:solidFill>
          <a:latin typeface="+mj-lt"/>
          <a:ea typeface="Geneva" charset="0"/>
          <a:cs typeface="Geneva" charset="0"/>
        </a:defRPr>
      </a:lvl1pPr>
      <a:lvl2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2pPr>
      <a:lvl3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3pPr>
      <a:lvl4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4pPr>
      <a:lvl5pPr algn="ctr" defTabSz="457200" rtl="0" eaLnBrk="0" fontAlgn="base" hangingPunct="0">
        <a:spcBef>
          <a:spcPct val="0"/>
        </a:spcBef>
        <a:spcAft>
          <a:spcPct val="0"/>
        </a:spcAft>
        <a:defRPr sz="4400">
          <a:solidFill>
            <a:schemeClr val="tx1"/>
          </a:solidFill>
          <a:latin typeface="Calibri" pitchFamily="34" charset="0"/>
          <a:ea typeface="Geneva" charset="0"/>
          <a:cs typeface="Geneva"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Geneva" charset="0"/>
          <a:cs typeface="Geneva"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Geneva"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Geneva"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Geneva"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Geneva"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digitalenterprise.org/models/models.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ChangeArrowheads="1"/>
          </p:cNvSpPr>
          <p:nvPr/>
        </p:nvSpPr>
        <p:spPr bwMode="auto">
          <a:xfrm>
            <a:off x="406400" y="1625600"/>
            <a:ext cx="72548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457200" fontAlgn="base">
              <a:spcBef>
                <a:spcPct val="0"/>
              </a:spcBef>
              <a:spcAft>
                <a:spcPct val="0"/>
              </a:spcAft>
              <a:defRPr/>
            </a:pPr>
            <a:r>
              <a:rPr lang="en-GB" sz="3000" b="1" dirty="0" smtClean="0">
                <a:solidFill>
                  <a:prstClr val="black">
                    <a:lumMod val="65000"/>
                    <a:lumOff val="35000"/>
                  </a:prstClr>
                </a:solidFill>
                <a:latin typeface="Arial"/>
                <a:ea typeface="Geneva" charset="0"/>
                <a:cs typeface="Arial"/>
              </a:rPr>
              <a:t>Business Models</a:t>
            </a:r>
            <a:endParaRPr lang="en-US" sz="3000" dirty="0">
              <a:solidFill>
                <a:prstClr val="black">
                  <a:lumMod val="65000"/>
                  <a:lumOff val="35000"/>
                </a:prstClr>
              </a:solidFill>
              <a:latin typeface="Arial"/>
              <a:ea typeface="Geneva" charset="0"/>
              <a:cs typeface="Arial"/>
            </a:endParaRPr>
          </a:p>
        </p:txBody>
      </p:sp>
      <p:sp>
        <p:nvSpPr>
          <p:cNvPr id="15362" name="Rectangle 7"/>
          <p:cNvSpPr>
            <a:spLocks noChangeArrowheads="1"/>
          </p:cNvSpPr>
          <p:nvPr/>
        </p:nvSpPr>
        <p:spPr bwMode="auto">
          <a:xfrm>
            <a:off x="406400" y="4295775"/>
            <a:ext cx="682148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lnSpc>
                <a:spcPct val="120000"/>
              </a:lnSpc>
              <a:spcBef>
                <a:spcPct val="0"/>
              </a:spcBef>
              <a:spcAft>
                <a:spcPct val="0"/>
              </a:spcAft>
            </a:pPr>
            <a:r>
              <a:rPr lang="en-GB" altLang="en-US" dirty="0" smtClean="0">
                <a:solidFill>
                  <a:srgbClr val="595959"/>
                </a:solidFill>
                <a:cs typeface="Arial" pitchFamily="34" charset="0"/>
              </a:rPr>
              <a:t>Enterprise Management for Computer Scientists</a:t>
            </a:r>
            <a:endParaRPr lang="en-GB" altLang="en-US" dirty="0" smtClean="0">
              <a:solidFill>
                <a:srgbClr val="595959"/>
              </a:solidFill>
              <a:cs typeface="Arial" pitchFamily="34" charset="0"/>
            </a:endParaRPr>
          </a:p>
          <a:p>
            <a:pPr defTabSz="457200" eaLnBrk="1" fontAlgn="base" hangingPunct="1">
              <a:lnSpc>
                <a:spcPct val="120000"/>
              </a:lnSpc>
              <a:spcBef>
                <a:spcPct val="0"/>
              </a:spcBef>
              <a:spcAft>
                <a:spcPct val="0"/>
              </a:spcAft>
            </a:pPr>
            <a:r>
              <a:rPr lang="en-GB" altLang="en-US" dirty="0" smtClean="0">
                <a:solidFill>
                  <a:srgbClr val="595959"/>
                </a:solidFill>
                <a:cs typeface="Arial" pitchFamily="34" charset="0"/>
              </a:rPr>
              <a:t>Fall, </a:t>
            </a:r>
            <a:r>
              <a:rPr lang="en-GB" altLang="en-US" dirty="0" smtClean="0">
                <a:solidFill>
                  <a:srgbClr val="595959"/>
                </a:solidFill>
                <a:cs typeface="Arial" pitchFamily="34" charset="0"/>
              </a:rPr>
              <a:t>2017</a:t>
            </a:r>
          </a:p>
        </p:txBody>
      </p:sp>
      <p:cxnSp>
        <p:nvCxnSpPr>
          <p:cNvPr id="10" name="Straight Connector 9"/>
          <p:cNvCxnSpPr>
            <a:cxnSpLocks noChangeShapeType="1"/>
          </p:cNvCxnSpPr>
          <p:nvPr/>
        </p:nvCxnSpPr>
        <p:spPr bwMode="auto">
          <a:xfrm>
            <a:off x="519113" y="2809875"/>
            <a:ext cx="7013575"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pic>
        <p:nvPicPr>
          <p:cNvPr id="15364" name="Picture 2"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01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4"/>
          <p:cNvSpPr>
            <a:spLocks noChangeArrowheads="1"/>
          </p:cNvSpPr>
          <p:nvPr/>
        </p:nvSpPr>
        <p:spPr bwMode="auto">
          <a:xfrm>
            <a:off x="1343829" y="332656"/>
            <a:ext cx="6119813" cy="6119812"/>
          </a:xfrm>
          <a:prstGeom prst="ellipse">
            <a:avLst/>
          </a:prstGeom>
          <a:solidFill>
            <a:schemeClr val="accent2">
              <a:lumMod val="60000"/>
              <a:lumOff val="40000"/>
            </a:schemeClr>
          </a:solidFill>
          <a:ln w="9525" algn="ctr">
            <a:solidFill>
              <a:srgbClr val="000000"/>
            </a:solidFill>
            <a:round/>
            <a:headEnd/>
            <a:tailEnd/>
          </a:ln>
        </p:spPr>
        <p:txBody>
          <a:bodyPr/>
          <a:lstStyle/>
          <a:p>
            <a:pPr eaLnBrk="0" fontAlgn="base" hangingPunct="0">
              <a:spcBef>
                <a:spcPct val="0"/>
              </a:spcBef>
              <a:spcAft>
                <a:spcPct val="0"/>
              </a:spcAft>
              <a:defRPr/>
            </a:pPr>
            <a:endParaRPr lang="en-US" altLang="en-US" sz="2400" kern="0">
              <a:solidFill>
                <a:srgbClr val="000000"/>
              </a:solidFill>
            </a:endParaRPr>
          </a:p>
        </p:txBody>
      </p:sp>
      <p:sp>
        <p:nvSpPr>
          <p:cNvPr id="9" name="Oval 5"/>
          <p:cNvSpPr>
            <a:spLocks noChangeArrowheads="1"/>
          </p:cNvSpPr>
          <p:nvPr/>
        </p:nvSpPr>
        <p:spPr bwMode="auto">
          <a:xfrm>
            <a:off x="2455079" y="1484313"/>
            <a:ext cx="3897312" cy="3897312"/>
          </a:xfrm>
          <a:prstGeom prst="ellipse">
            <a:avLst/>
          </a:prstGeom>
          <a:solidFill>
            <a:schemeClr val="accent3">
              <a:lumMod val="75000"/>
            </a:schemeClr>
          </a:solidFill>
          <a:ln w="9525" algn="ctr">
            <a:solidFill>
              <a:srgbClr val="000000"/>
            </a:solidFill>
            <a:round/>
            <a:headEnd/>
            <a:tailEnd/>
          </a:ln>
        </p:spPr>
        <p:txBody>
          <a:bodyPr/>
          <a:lstStyle/>
          <a:p>
            <a:pPr eaLnBrk="0" fontAlgn="base" hangingPunct="0">
              <a:spcBef>
                <a:spcPct val="0"/>
              </a:spcBef>
              <a:spcAft>
                <a:spcPct val="0"/>
              </a:spcAft>
              <a:defRPr/>
            </a:pPr>
            <a:endParaRPr lang="en-US" altLang="en-US" sz="2400" kern="0">
              <a:solidFill>
                <a:srgbClr val="000000"/>
              </a:solidFill>
            </a:endParaRPr>
          </a:p>
        </p:txBody>
      </p:sp>
      <p:sp>
        <p:nvSpPr>
          <p:cNvPr id="10" name="Oval 6"/>
          <p:cNvSpPr>
            <a:spLocks noChangeArrowheads="1"/>
          </p:cNvSpPr>
          <p:nvPr/>
        </p:nvSpPr>
        <p:spPr bwMode="auto">
          <a:xfrm>
            <a:off x="3683803" y="2712244"/>
            <a:ext cx="1439863" cy="1441450"/>
          </a:xfrm>
          <a:prstGeom prst="ellipse">
            <a:avLst/>
          </a:prstGeom>
          <a:solidFill>
            <a:schemeClr val="tx2">
              <a:lumMod val="60000"/>
              <a:lumOff val="40000"/>
            </a:schemeClr>
          </a:solidFill>
          <a:ln w="9525" algn="ctr">
            <a:solidFill>
              <a:srgbClr val="000000"/>
            </a:solidFill>
            <a:round/>
            <a:headEnd/>
            <a:tailEnd/>
          </a:ln>
        </p:spPr>
        <p:txBody>
          <a:bodyPr/>
          <a:lstStyle/>
          <a:p>
            <a:pPr eaLnBrk="0" fontAlgn="base" hangingPunct="0">
              <a:spcBef>
                <a:spcPct val="0"/>
              </a:spcBef>
              <a:spcAft>
                <a:spcPct val="0"/>
              </a:spcAft>
              <a:defRPr/>
            </a:pPr>
            <a:endParaRPr lang="en-US" altLang="en-US" sz="2400" kern="0">
              <a:solidFill>
                <a:srgbClr val="000000"/>
              </a:solidFill>
            </a:endParaRPr>
          </a:p>
        </p:txBody>
      </p:sp>
      <p:sp>
        <p:nvSpPr>
          <p:cNvPr id="2" name="TextBox 1"/>
          <p:cNvSpPr txBox="1"/>
          <p:nvPr/>
        </p:nvSpPr>
        <p:spPr>
          <a:xfrm>
            <a:off x="3923928" y="3068960"/>
            <a:ext cx="1008112" cy="646331"/>
          </a:xfrm>
          <a:prstGeom prst="rect">
            <a:avLst/>
          </a:prstGeom>
          <a:noFill/>
        </p:spPr>
        <p:txBody>
          <a:bodyPr wrap="square" rtlCol="0">
            <a:spAutoFit/>
          </a:bodyPr>
          <a:lstStyle/>
          <a:p>
            <a:pPr algn="ctr"/>
            <a:r>
              <a:rPr lang="en-GB" b="1" u="sng" dirty="0">
                <a:solidFill>
                  <a:prstClr val="black"/>
                </a:solidFill>
              </a:rPr>
              <a:t>Core Benefits</a:t>
            </a:r>
          </a:p>
        </p:txBody>
      </p:sp>
      <p:sp>
        <p:nvSpPr>
          <p:cNvPr id="3" name="TextBox 2"/>
          <p:cNvSpPr txBox="1"/>
          <p:nvPr/>
        </p:nvSpPr>
        <p:spPr>
          <a:xfrm>
            <a:off x="3779912" y="1700808"/>
            <a:ext cx="1296144" cy="646331"/>
          </a:xfrm>
          <a:prstGeom prst="rect">
            <a:avLst/>
          </a:prstGeom>
          <a:noFill/>
        </p:spPr>
        <p:txBody>
          <a:bodyPr wrap="square" rtlCol="0">
            <a:spAutoFit/>
          </a:bodyPr>
          <a:lstStyle/>
          <a:p>
            <a:pPr algn="ctr"/>
            <a:r>
              <a:rPr lang="en-GB" b="1" u="sng" dirty="0">
                <a:solidFill>
                  <a:prstClr val="black"/>
                </a:solidFill>
              </a:rPr>
              <a:t>Actual Product</a:t>
            </a:r>
          </a:p>
        </p:txBody>
      </p:sp>
      <p:sp>
        <p:nvSpPr>
          <p:cNvPr id="11" name="TextBox 10"/>
          <p:cNvSpPr txBox="1"/>
          <p:nvPr/>
        </p:nvSpPr>
        <p:spPr>
          <a:xfrm>
            <a:off x="2555776" y="3068960"/>
            <a:ext cx="1080120" cy="369332"/>
          </a:xfrm>
          <a:prstGeom prst="rect">
            <a:avLst/>
          </a:prstGeom>
          <a:noFill/>
        </p:spPr>
        <p:txBody>
          <a:bodyPr wrap="square" rtlCol="0">
            <a:spAutoFit/>
          </a:bodyPr>
          <a:lstStyle/>
          <a:p>
            <a:pPr algn="ctr"/>
            <a:r>
              <a:rPr lang="en-GB" dirty="0">
                <a:solidFill>
                  <a:prstClr val="black"/>
                </a:solidFill>
              </a:rPr>
              <a:t>Feature</a:t>
            </a:r>
          </a:p>
        </p:txBody>
      </p:sp>
      <p:sp>
        <p:nvSpPr>
          <p:cNvPr id="13" name="TextBox 12"/>
          <p:cNvSpPr txBox="1"/>
          <p:nvPr/>
        </p:nvSpPr>
        <p:spPr>
          <a:xfrm>
            <a:off x="5181186" y="3121136"/>
            <a:ext cx="1104518" cy="369332"/>
          </a:xfrm>
          <a:prstGeom prst="rect">
            <a:avLst/>
          </a:prstGeom>
          <a:noFill/>
        </p:spPr>
        <p:txBody>
          <a:bodyPr wrap="square" rtlCol="0">
            <a:spAutoFit/>
          </a:bodyPr>
          <a:lstStyle/>
          <a:p>
            <a:pPr algn="ctr"/>
            <a:r>
              <a:rPr lang="en-GB" dirty="0">
                <a:solidFill>
                  <a:prstClr val="black"/>
                </a:solidFill>
              </a:rPr>
              <a:t>Branding</a:t>
            </a:r>
          </a:p>
        </p:txBody>
      </p:sp>
      <p:sp>
        <p:nvSpPr>
          <p:cNvPr id="14" name="TextBox 13"/>
          <p:cNvSpPr txBox="1"/>
          <p:nvPr/>
        </p:nvSpPr>
        <p:spPr>
          <a:xfrm>
            <a:off x="2699792" y="3933056"/>
            <a:ext cx="1152128" cy="369332"/>
          </a:xfrm>
          <a:prstGeom prst="rect">
            <a:avLst/>
          </a:prstGeom>
          <a:noFill/>
        </p:spPr>
        <p:txBody>
          <a:bodyPr wrap="square" rtlCol="0">
            <a:spAutoFit/>
          </a:bodyPr>
          <a:lstStyle/>
          <a:p>
            <a:pPr algn="ctr"/>
            <a:r>
              <a:rPr lang="en-GB" dirty="0">
                <a:solidFill>
                  <a:prstClr val="black"/>
                </a:solidFill>
              </a:rPr>
              <a:t>Styling</a:t>
            </a:r>
          </a:p>
        </p:txBody>
      </p:sp>
      <p:sp>
        <p:nvSpPr>
          <p:cNvPr id="15" name="TextBox 14"/>
          <p:cNvSpPr txBox="1"/>
          <p:nvPr/>
        </p:nvSpPr>
        <p:spPr>
          <a:xfrm>
            <a:off x="4932040" y="3933056"/>
            <a:ext cx="1152128" cy="369332"/>
          </a:xfrm>
          <a:prstGeom prst="rect">
            <a:avLst/>
          </a:prstGeom>
          <a:noFill/>
        </p:spPr>
        <p:txBody>
          <a:bodyPr wrap="square" rtlCol="0">
            <a:spAutoFit/>
          </a:bodyPr>
          <a:lstStyle/>
          <a:p>
            <a:pPr algn="ctr"/>
            <a:r>
              <a:rPr lang="en-GB" dirty="0">
                <a:solidFill>
                  <a:prstClr val="black"/>
                </a:solidFill>
              </a:rPr>
              <a:t>Packaging</a:t>
            </a:r>
          </a:p>
        </p:txBody>
      </p:sp>
      <p:sp>
        <p:nvSpPr>
          <p:cNvPr id="16" name="TextBox 15"/>
          <p:cNvSpPr txBox="1"/>
          <p:nvPr/>
        </p:nvSpPr>
        <p:spPr>
          <a:xfrm>
            <a:off x="3923928" y="4509120"/>
            <a:ext cx="1008112" cy="369332"/>
          </a:xfrm>
          <a:prstGeom prst="rect">
            <a:avLst/>
          </a:prstGeom>
          <a:noFill/>
        </p:spPr>
        <p:txBody>
          <a:bodyPr wrap="square" rtlCol="0">
            <a:spAutoFit/>
          </a:bodyPr>
          <a:lstStyle/>
          <a:p>
            <a:pPr algn="ctr"/>
            <a:r>
              <a:rPr lang="en-GB" dirty="0">
                <a:solidFill>
                  <a:prstClr val="black"/>
                </a:solidFill>
              </a:rPr>
              <a:t>Quality</a:t>
            </a:r>
          </a:p>
        </p:txBody>
      </p:sp>
      <p:sp>
        <p:nvSpPr>
          <p:cNvPr id="17" name="TextBox 16"/>
          <p:cNvSpPr txBox="1"/>
          <p:nvPr/>
        </p:nvSpPr>
        <p:spPr>
          <a:xfrm>
            <a:off x="3683803" y="509588"/>
            <a:ext cx="1392253" cy="646331"/>
          </a:xfrm>
          <a:prstGeom prst="rect">
            <a:avLst/>
          </a:prstGeom>
          <a:noFill/>
        </p:spPr>
        <p:txBody>
          <a:bodyPr wrap="square" rtlCol="0">
            <a:spAutoFit/>
          </a:bodyPr>
          <a:lstStyle/>
          <a:p>
            <a:pPr algn="ctr"/>
            <a:r>
              <a:rPr lang="en-GB" b="1" u="sng" dirty="0">
                <a:solidFill>
                  <a:prstClr val="black"/>
                </a:solidFill>
              </a:rPr>
              <a:t>Augmented Product</a:t>
            </a:r>
          </a:p>
        </p:txBody>
      </p:sp>
      <p:sp>
        <p:nvSpPr>
          <p:cNvPr id="18" name="TextBox 17"/>
          <p:cNvSpPr txBox="1"/>
          <p:nvPr/>
        </p:nvSpPr>
        <p:spPr>
          <a:xfrm>
            <a:off x="1919677" y="1556792"/>
            <a:ext cx="1044116" cy="369332"/>
          </a:xfrm>
          <a:prstGeom prst="rect">
            <a:avLst/>
          </a:prstGeom>
          <a:noFill/>
        </p:spPr>
        <p:txBody>
          <a:bodyPr wrap="square" rtlCol="0">
            <a:spAutoFit/>
          </a:bodyPr>
          <a:lstStyle/>
          <a:p>
            <a:pPr algn="ctr"/>
            <a:r>
              <a:rPr lang="en-GB" dirty="0">
                <a:solidFill>
                  <a:prstClr val="black"/>
                </a:solidFill>
              </a:rPr>
              <a:t>Delivery</a:t>
            </a:r>
          </a:p>
        </p:txBody>
      </p:sp>
      <p:sp>
        <p:nvSpPr>
          <p:cNvPr id="19" name="TextBox 18"/>
          <p:cNvSpPr txBox="1"/>
          <p:nvPr/>
        </p:nvSpPr>
        <p:spPr>
          <a:xfrm>
            <a:off x="1919677" y="4878452"/>
            <a:ext cx="1070803" cy="369332"/>
          </a:xfrm>
          <a:prstGeom prst="rect">
            <a:avLst/>
          </a:prstGeom>
          <a:noFill/>
        </p:spPr>
        <p:txBody>
          <a:bodyPr wrap="square" rtlCol="0">
            <a:spAutoFit/>
          </a:bodyPr>
          <a:lstStyle/>
          <a:p>
            <a:pPr algn="ctr"/>
            <a:r>
              <a:rPr lang="en-GB" dirty="0">
                <a:solidFill>
                  <a:prstClr val="black"/>
                </a:solidFill>
              </a:rPr>
              <a:t>Warranty</a:t>
            </a:r>
          </a:p>
        </p:txBody>
      </p:sp>
      <p:sp>
        <p:nvSpPr>
          <p:cNvPr id="20" name="TextBox 19"/>
          <p:cNvSpPr txBox="1"/>
          <p:nvPr/>
        </p:nvSpPr>
        <p:spPr>
          <a:xfrm>
            <a:off x="5670911" y="1556792"/>
            <a:ext cx="1224136" cy="369332"/>
          </a:xfrm>
          <a:prstGeom prst="rect">
            <a:avLst/>
          </a:prstGeom>
          <a:noFill/>
        </p:spPr>
        <p:txBody>
          <a:bodyPr wrap="square" rtlCol="0">
            <a:spAutoFit/>
          </a:bodyPr>
          <a:lstStyle/>
          <a:p>
            <a:pPr algn="ctr"/>
            <a:r>
              <a:rPr lang="en-GB" dirty="0">
                <a:solidFill>
                  <a:prstClr val="black"/>
                </a:solidFill>
              </a:rPr>
              <a:t>Installation</a:t>
            </a:r>
          </a:p>
        </p:txBody>
      </p:sp>
      <p:sp>
        <p:nvSpPr>
          <p:cNvPr id="21" name="TextBox 20"/>
          <p:cNvSpPr txBox="1"/>
          <p:nvPr/>
        </p:nvSpPr>
        <p:spPr>
          <a:xfrm>
            <a:off x="5925664" y="4878452"/>
            <a:ext cx="950592" cy="369332"/>
          </a:xfrm>
          <a:prstGeom prst="rect">
            <a:avLst/>
          </a:prstGeom>
          <a:noFill/>
        </p:spPr>
        <p:txBody>
          <a:bodyPr wrap="square" rtlCol="0">
            <a:spAutoFit/>
          </a:bodyPr>
          <a:lstStyle/>
          <a:p>
            <a:pPr algn="ctr"/>
            <a:r>
              <a:rPr lang="en-GB" dirty="0">
                <a:solidFill>
                  <a:prstClr val="black"/>
                </a:solidFill>
              </a:rPr>
              <a:t>Finance</a:t>
            </a:r>
          </a:p>
        </p:txBody>
      </p:sp>
      <p:sp>
        <p:nvSpPr>
          <p:cNvPr id="22" name="TextBox 21"/>
          <p:cNvSpPr txBox="1"/>
          <p:nvPr/>
        </p:nvSpPr>
        <p:spPr>
          <a:xfrm>
            <a:off x="3683803" y="5589240"/>
            <a:ext cx="1584176" cy="646331"/>
          </a:xfrm>
          <a:prstGeom prst="rect">
            <a:avLst/>
          </a:prstGeom>
          <a:noFill/>
        </p:spPr>
        <p:txBody>
          <a:bodyPr wrap="square" rtlCol="0">
            <a:spAutoFit/>
          </a:bodyPr>
          <a:lstStyle/>
          <a:p>
            <a:pPr algn="ctr"/>
            <a:r>
              <a:rPr lang="en-GB" dirty="0">
                <a:solidFill>
                  <a:prstClr val="black"/>
                </a:solidFill>
              </a:rPr>
              <a:t>Customer service</a:t>
            </a:r>
          </a:p>
        </p:txBody>
      </p:sp>
      <p:sp>
        <p:nvSpPr>
          <p:cNvPr id="23" name="TextBox 22"/>
          <p:cNvSpPr txBox="1"/>
          <p:nvPr/>
        </p:nvSpPr>
        <p:spPr>
          <a:xfrm>
            <a:off x="6352391" y="2971304"/>
            <a:ext cx="1027921" cy="923330"/>
          </a:xfrm>
          <a:prstGeom prst="rect">
            <a:avLst/>
          </a:prstGeom>
          <a:noFill/>
        </p:spPr>
        <p:txBody>
          <a:bodyPr wrap="square" rtlCol="0">
            <a:spAutoFit/>
          </a:bodyPr>
          <a:lstStyle/>
          <a:p>
            <a:pPr algn="ctr"/>
            <a:r>
              <a:rPr lang="en-GB" dirty="0">
                <a:solidFill>
                  <a:prstClr val="black"/>
                </a:solidFill>
              </a:rPr>
              <a:t>After-sales support</a:t>
            </a:r>
          </a:p>
        </p:txBody>
      </p:sp>
      <p:sp>
        <p:nvSpPr>
          <p:cNvPr id="24" name="Slide Number Placeholder 23"/>
          <p:cNvSpPr>
            <a:spLocks noGrp="1"/>
          </p:cNvSpPr>
          <p:nvPr>
            <p:ph type="sldNum" sz="quarter" idx="12"/>
          </p:nvPr>
        </p:nvSpPr>
        <p:spPr/>
        <p:txBody>
          <a:bodyPr/>
          <a:lstStyle/>
          <a:p>
            <a:fld id="{6331DF86-80F9-4318-8091-1F255F7B08C3}" type="slidenum">
              <a:rPr lang="en-US" altLang="en-US" smtClean="0">
                <a:latin typeface="Arial" panose="020B0604020202020204" pitchFamily="34" charset="0"/>
              </a:rPr>
              <a:pPr/>
              <a:t>10</a:t>
            </a:fld>
            <a:endParaRPr lang="en-US" altLang="en-US" dirty="0">
              <a:latin typeface="Arial" panose="020B0604020202020204" pitchFamily="34" charset="0"/>
            </a:endParaRPr>
          </a:p>
        </p:txBody>
      </p:sp>
    </p:spTree>
    <p:extLst>
      <p:ext uri="{BB962C8B-B14F-4D97-AF65-F5344CB8AC3E}">
        <p14:creationId xmlns:p14="http://schemas.microsoft.com/office/powerpoint/2010/main" val="344926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 grpId="0"/>
      <p:bldP spid="3" grpId="0"/>
      <p:bldP spid="11" grpId="0"/>
      <p:bldP spid="13" grpId="0"/>
      <p:bldP spid="14" grpId="0"/>
      <p:bldP spid="15" grpId="0"/>
      <p:bldP spid="16" grpId="0"/>
      <p:bldP spid="17" grpId="0"/>
      <p:bldP spid="18" grpId="0"/>
      <p:bldP spid="19" grpId="0"/>
      <p:bldP spid="20" grpId="0"/>
      <p:bldP spid="21"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475" y="1279152"/>
            <a:ext cx="8228335" cy="535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331DF86-80F9-4318-8091-1F255F7B08C3}" type="slidenum">
              <a:rPr lang="en-US" altLang="en-US" smtClean="0">
                <a:latin typeface="Arial" panose="020B0604020202020204" pitchFamily="34" charset="0"/>
              </a:rPr>
              <a:pPr/>
              <a:t>11</a:t>
            </a:fld>
            <a:endParaRPr lang="en-US" altLang="en-US" dirty="0">
              <a:latin typeface="Arial" panose="020B0604020202020204" pitchFamily="34" charset="0"/>
            </a:endParaRPr>
          </a:p>
        </p:txBody>
      </p:sp>
    </p:spTree>
    <p:extLst>
      <p:ext uri="{BB962C8B-B14F-4D97-AF65-F5344CB8AC3E}">
        <p14:creationId xmlns:p14="http://schemas.microsoft.com/office/powerpoint/2010/main" val="87305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0" y="1625600"/>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Value Propositions</a:t>
            </a:r>
            <a:endParaRPr lang="en-US" altLang="en-US" dirty="0">
              <a:solidFill>
                <a:srgbClr val="595959"/>
              </a:solidFill>
            </a:endParaRPr>
          </a:p>
        </p:txBody>
      </p:sp>
      <p:sp>
        <p:nvSpPr>
          <p:cNvPr id="3077" name="Rectangle 7"/>
          <p:cNvSpPr>
            <a:spLocks noChangeArrowheads="1"/>
          </p:cNvSpPr>
          <p:nvPr/>
        </p:nvSpPr>
        <p:spPr bwMode="auto">
          <a:xfrm>
            <a:off x="406400" y="2708275"/>
            <a:ext cx="8270056" cy="290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defTabSz="457200" fontAlgn="base">
              <a:spcBef>
                <a:spcPct val="0"/>
              </a:spcBef>
              <a:spcAft>
                <a:spcPts val="1200"/>
              </a:spcAft>
              <a:buFont typeface="Arial" panose="020B0604020202020204" pitchFamily="34" charset="0"/>
              <a:buChar char="•"/>
              <a:defRPr/>
            </a:pPr>
            <a:r>
              <a:rPr lang="en-GB" sz="2400" dirty="0">
                <a:solidFill>
                  <a:srgbClr val="595959"/>
                </a:solidFill>
                <a:latin typeface="Arial"/>
                <a:ea typeface="Geneva" charset="0"/>
                <a:cs typeface="Arial"/>
              </a:rPr>
              <a:t>A description of the bundle of products and services that create value for specific customer segments</a:t>
            </a:r>
          </a:p>
          <a:p>
            <a:pPr marL="800100" lvl="1" indent="-342900" defTabSz="457200" fontAlgn="base">
              <a:spcBef>
                <a:spcPct val="0"/>
              </a:spcBef>
              <a:spcAft>
                <a:spcPts val="600"/>
              </a:spcAft>
              <a:buFont typeface="Arial" panose="020B0604020202020204" pitchFamily="34" charset="0"/>
              <a:buChar char="−"/>
              <a:defRPr/>
            </a:pPr>
            <a:r>
              <a:rPr lang="en-GB" sz="2200" dirty="0" smtClean="0">
                <a:solidFill>
                  <a:srgbClr val="595959"/>
                </a:solidFill>
                <a:latin typeface="Arial"/>
                <a:ea typeface="Geneva" charset="0"/>
                <a:cs typeface="Arial"/>
              </a:rPr>
              <a:t>What </a:t>
            </a:r>
            <a:r>
              <a:rPr lang="en-GB" sz="2200" dirty="0">
                <a:solidFill>
                  <a:srgbClr val="595959"/>
                </a:solidFill>
                <a:latin typeface="Arial"/>
                <a:ea typeface="Geneva" charset="0"/>
                <a:cs typeface="Arial"/>
              </a:rPr>
              <a:t>is the problem?</a:t>
            </a:r>
          </a:p>
          <a:p>
            <a:pPr marL="800100" lvl="1" indent="-342900" defTabSz="457200" fontAlgn="base">
              <a:spcBef>
                <a:spcPct val="0"/>
              </a:spcBef>
              <a:spcAft>
                <a:spcPts val="600"/>
              </a:spcAft>
              <a:buFont typeface="Arial" panose="020B0604020202020204" pitchFamily="34" charset="0"/>
              <a:buChar char="−"/>
              <a:defRPr/>
            </a:pPr>
            <a:r>
              <a:rPr lang="en-GB" sz="2200" dirty="0" smtClean="0">
                <a:solidFill>
                  <a:srgbClr val="595959"/>
                </a:solidFill>
                <a:latin typeface="Arial"/>
                <a:ea typeface="Geneva" charset="0"/>
                <a:cs typeface="Arial"/>
              </a:rPr>
              <a:t>What </a:t>
            </a:r>
            <a:r>
              <a:rPr lang="en-GB" sz="2200" dirty="0">
                <a:solidFill>
                  <a:srgbClr val="595959"/>
                </a:solidFill>
                <a:latin typeface="Arial"/>
                <a:ea typeface="Geneva" charset="0"/>
                <a:cs typeface="Arial"/>
              </a:rPr>
              <a:t>is the solution?</a:t>
            </a:r>
          </a:p>
          <a:p>
            <a:pPr marL="800100" lvl="1" indent="-342900" defTabSz="457200" fontAlgn="base">
              <a:spcBef>
                <a:spcPct val="0"/>
              </a:spcBef>
              <a:spcAft>
                <a:spcPts val="600"/>
              </a:spcAft>
              <a:buFont typeface="Arial" panose="020B0604020202020204" pitchFamily="34" charset="0"/>
              <a:buChar char="−"/>
              <a:defRPr/>
            </a:pPr>
            <a:r>
              <a:rPr lang="en-GB" sz="2200" dirty="0" smtClean="0">
                <a:solidFill>
                  <a:srgbClr val="595959"/>
                </a:solidFill>
                <a:latin typeface="Arial"/>
                <a:ea typeface="Geneva" charset="0"/>
                <a:cs typeface="Arial"/>
              </a:rPr>
              <a:t>How </a:t>
            </a:r>
            <a:r>
              <a:rPr lang="en-GB" sz="2200" dirty="0">
                <a:solidFill>
                  <a:srgbClr val="595959"/>
                </a:solidFill>
                <a:latin typeface="Arial"/>
                <a:ea typeface="Geneva" charset="0"/>
                <a:cs typeface="Arial"/>
              </a:rPr>
              <a:t>is value generated for the user?</a:t>
            </a:r>
          </a:p>
          <a:p>
            <a:pPr marL="800100" lvl="1" indent="-342900" defTabSz="457200" fontAlgn="base">
              <a:spcBef>
                <a:spcPct val="0"/>
              </a:spcBef>
              <a:spcAft>
                <a:spcPct val="0"/>
              </a:spcAft>
              <a:buFont typeface="Arial" panose="020B0604020202020204" pitchFamily="34" charset="0"/>
              <a:buChar char="−"/>
              <a:defRPr/>
            </a:pPr>
            <a:r>
              <a:rPr lang="en-GB" sz="2200" dirty="0" smtClean="0">
                <a:solidFill>
                  <a:srgbClr val="595959"/>
                </a:solidFill>
                <a:latin typeface="Arial"/>
                <a:ea typeface="Geneva" charset="0"/>
                <a:cs typeface="Arial"/>
              </a:rPr>
              <a:t>Why </a:t>
            </a:r>
            <a:r>
              <a:rPr lang="en-GB" sz="2200" dirty="0">
                <a:solidFill>
                  <a:srgbClr val="595959"/>
                </a:solidFill>
                <a:latin typeface="Arial"/>
                <a:ea typeface="Geneva" charset="0"/>
                <a:cs typeface="Arial"/>
              </a:rPr>
              <a:t>should they select this solution over other possible solutions?</a:t>
            </a: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331DF86-80F9-4318-8091-1F255F7B08C3}" type="slidenum">
              <a:rPr lang="en-US" altLang="en-US" smtClean="0">
                <a:latin typeface="Arial" panose="020B0604020202020204" pitchFamily="34" charset="0"/>
              </a:rPr>
              <a:pPr/>
              <a:t>12</a:t>
            </a:fld>
            <a:endParaRPr lang="en-US" altLang="en-US" dirty="0">
              <a:latin typeface="Arial" panose="020B0604020202020204" pitchFamily="34" charset="0"/>
            </a:endParaRPr>
          </a:p>
        </p:txBody>
      </p:sp>
    </p:spTree>
    <p:extLst>
      <p:ext uri="{BB962C8B-B14F-4D97-AF65-F5344CB8AC3E}">
        <p14:creationId xmlns:p14="http://schemas.microsoft.com/office/powerpoint/2010/main" val="271459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 calcmode="lin" valueType="num">
                                      <p:cBhvr additive="base">
                                        <p:cTn id="7" dur="500" fill="hold"/>
                                        <p:tgtEl>
                                          <p:spTgt spid="307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7">
                                            <p:txEl>
                                              <p:pRg st="2" end="2"/>
                                            </p:txEl>
                                          </p:spTgt>
                                        </p:tgtEl>
                                        <p:attrNameLst>
                                          <p:attrName>style.visibility</p:attrName>
                                        </p:attrNameLst>
                                      </p:cBhvr>
                                      <p:to>
                                        <p:strVal val="visible"/>
                                      </p:to>
                                    </p:set>
                                    <p:anim calcmode="lin" valueType="num">
                                      <p:cBhvr additive="base">
                                        <p:cTn id="11"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7">
                                            <p:txEl>
                                              <p:pRg st="3" end="3"/>
                                            </p:txEl>
                                          </p:spTgt>
                                        </p:tgtEl>
                                        <p:attrNameLst>
                                          <p:attrName>style.visibility</p:attrName>
                                        </p:attrNameLst>
                                      </p:cBhvr>
                                      <p:to>
                                        <p:strVal val="visible"/>
                                      </p:to>
                                    </p:set>
                                    <p:anim calcmode="lin" valueType="num">
                                      <p:cBhvr additive="base">
                                        <p:cTn id="15"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7">
                                            <p:txEl>
                                              <p:pRg st="4" end="4"/>
                                            </p:txEl>
                                          </p:spTgt>
                                        </p:tgtEl>
                                        <p:attrNameLst>
                                          <p:attrName>style.visibility</p:attrName>
                                        </p:attrNameLst>
                                      </p:cBhvr>
                                      <p:to>
                                        <p:strVal val="visible"/>
                                      </p:to>
                                    </p:set>
                                    <p:anim calcmode="lin" valueType="num">
                                      <p:cBhvr additive="base">
                                        <p:cTn id="19"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0" y="1625600"/>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Bad Value Propositions</a:t>
            </a:r>
            <a:endParaRPr lang="en-US" altLang="en-US" dirty="0">
              <a:solidFill>
                <a:srgbClr val="595959"/>
              </a:solidFill>
            </a:endParaRPr>
          </a:p>
        </p:txBody>
      </p:sp>
      <p:sp>
        <p:nvSpPr>
          <p:cNvPr id="3077" name="Rectangle 7"/>
          <p:cNvSpPr>
            <a:spLocks noChangeArrowheads="1"/>
          </p:cNvSpPr>
          <p:nvPr/>
        </p:nvSpPr>
        <p:spPr bwMode="auto">
          <a:xfrm>
            <a:off x="406400" y="2708275"/>
            <a:ext cx="8270056"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7200" fontAlgn="base">
              <a:spcBef>
                <a:spcPct val="0"/>
              </a:spcBef>
              <a:defRPr/>
            </a:pPr>
            <a:r>
              <a:rPr lang="en-GB" sz="2200" dirty="0" smtClean="0">
                <a:solidFill>
                  <a:srgbClr val="595959"/>
                </a:solidFill>
                <a:latin typeface="Arial"/>
                <a:ea typeface="Geneva" charset="0"/>
                <a:cs typeface="Arial"/>
              </a:rPr>
              <a:t>“Our mission is to </a:t>
            </a:r>
            <a:r>
              <a:rPr lang="en-GB" sz="2200" dirty="0">
                <a:solidFill>
                  <a:srgbClr val="595959"/>
                </a:solidFill>
                <a:latin typeface="Arial"/>
                <a:ea typeface="Geneva" charset="0"/>
                <a:cs typeface="Arial"/>
              </a:rPr>
              <a:t>deliver superior quality products and services for our customers and communities through leadership, innovation and </a:t>
            </a:r>
            <a:r>
              <a:rPr lang="en-GB" sz="2200" dirty="0" smtClean="0">
                <a:solidFill>
                  <a:srgbClr val="595959"/>
                </a:solidFill>
                <a:latin typeface="Arial"/>
                <a:ea typeface="Geneva" charset="0"/>
                <a:cs typeface="Arial"/>
              </a:rPr>
              <a:t>partnerships.”</a:t>
            </a:r>
          </a:p>
          <a:p>
            <a:pPr defTabSz="457200" fontAlgn="base">
              <a:spcBef>
                <a:spcPct val="0"/>
              </a:spcBef>
              <a:spcAft>
                <a:spcPts val="1200"/>
              </a:spcAft>
              <a:defRPr/>
            </a:pPr>
            <a:r>
              <a:rPr lang="en-GB" sz="2200" dirty="0">
                <a:solidFill>
                  <a:srgbClr val="595959"/>
                </a:solidFill>
                <a:latin typeface="Arial"/>
                <a:ea typeface="Geneva" charset="0"/>
                <a:cs typeface="Arial"/>
              </a:rPr>
              <a:t>	</a:t>
            </a:r>
            <a:r>
              <a:rPr lang="en-GB" sz="2200" dirty="0" smtClean="0">
                <a:solidFill>
                  <a:srgbClr val="595959"/>
                </a:solidFill>
                <a:latin typeface="Arial"/>
                <a:ea typeface="Geneva" charset="0"/>
                <a:cs typeface="Arial"/>
              </a:rPr>
              <a:t>								—</a:t>
            </a:r>
            <a:r>
              <a:rPr lang="en-GB" sz="2200" dirty="0" smtClean="0">
                <a:solidFill>
                  <a:srgbClr val="00B050"/>
                </a:solidFill>
                <a:latin typeface="Arial"/>
                <a:ea typeface="Geneva" charset="0"/>
                <a:cs typeface="Arial"/>
              </a:rPr>
              <a:t>Wendy’s</a:t>
            </a:r>
            <a:r>
              <a:rPr lang="en-GB" sz="2200" dirty="0" smtClean="0">
                <a:solidFill>
                  <a:srgbClr val="595959"/>
                </a:solidFill>
                <a:latin typeface="Arial"/>
                <a:ea typeface="Geneva" charset="0"/>
                <a:cs typeface="Arial"/>
              </a:rPr>
              <a:t> mission statement</a:t>
            </a: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331DF86-80F9-4318-8091-1F255F7B08C3}" type="slidenum">
              <a:rPr lang="en-US" altLang="en-US" smtClean="0">
                <a:latin typeface="Arial" panose="020B0604020202020204" pitchFamily="34" charset="0"/>
              </a:rPr>
              <a:pPr/>
              <a:t>13</a:t>
            </a:fld>
            <a:endParaRPr lang="en-US" altLang="en-US" dirty="0">
              <a:latin typeface="Arial" panose="020B0604020202020204" pitchFamily="34" charset="0"/>
            </a:endParaRPr>
          </a:p>
        </p:txBody>
      </p:sp>
      <p:sp>
        <p:nvSpPr>
          <p:cNvPr id="4" name="TextBox 3"/>
          <p:cNvSpPr txBox="1"/>
          <p:nvPr/>
        </p:nvSpPr>
        <p:spPr>
          <a:xfrm>
            <a:off x="406400" y="2924944"/>
            <a:ext cx="8270056" cy="2123658"/>
          </a:xfrm>
          <a:prstGeom prst="rect">
            <a:avLst/>
          </a:prstGeom>
          <a:noFill/>
        </p:spPr>
        <p:txBody>
          <a:bodyPr wrap="square" rtlCol="0">
            <a:spAutoFit/>
          </a:bodyPr>
          <a:lstStyle/>
          <a:p>
            <a:pPr lvl="0" defTabSz="457200" fontAlgn="base">
              <a:spcBef>
                <a:spcPct val="0"/>
              </a:spcBef>
              <a:spcAft>
                <a:spcPts val="600"/>
              </a:spcAft>
              <a:defRPr/>
            </a:pPr>
            <a:r>
              <a:rPr lang="en-GB" sz="2200" dirty="0">
                <a:solidFill>
                  <a:srgbClr val="595959"/>
                </a:solidFill>
                <a:latin typeface="Arial"/>
                <a:ea typeface="Geneva" charset="0"/>
                <a:cs typeface="Arial"/>
              </a:rPr>
              <a:t>“We are unique in our commitment to helping our clients improve their organizations for the long term. We not only bring our clients new products and technology, but we also enhance their capacity for learning and change. The best measure of our success is that we create lasting value </a:t>
            </a:r>
            <a:r>
              <a:rPr lang="en-GB" sz="2200">
                <a:solidFill>
                  <a:srgbClr val="595959"/>
                </a:solidFill>
                <a:latin typeface="Arial"/>
                <a:ea typeface="Geneva" charset="0"/>
                <a:cs typeface="Arial"/>
              </a:rPr>
              <a:t>for </a:t>
            </a:r>
            <a:r>
              <a:rPr lang="en-GB" sz="2200" smtClean="0">
                <a:solidFill>
                  <a:srgbClr val="595959"/>
                </a:solidFill>
                <a:latin typeface="Arial"/>
                <a:ea typeface="Geneva" charset="0"/>
                <a:cs typeface="Arial"/>
              </a:rPr>
              <a:t>our </a:t>
            </a:r>
            <a:r>
              <a:rPr lang="en-GB" sz="2200" dirty="0">
                <a:solidFill>
                  <a:srgbClr val="595959"/>
                </a:solidFill>
                <a:latin typeface="Arial"/>
                <a:ea typeface="Geneva" charset="0"/>
                <a:cs typeface="Arial"/>
              </a:rPr>
              <a:t>clients, their customers, employees and owners…”</a:t>
            </a:r>
          </a:p>
        </p:txBody>
      </p:sp>
    </p:spTree>
    <p:extLst>
      <p:ext uri="{BB962C8B-B14F-4D97-AF65-F5344CB8AC3E}">
        <p14:creationId xmlns:p14="http://schemas.microsoft.com/office/powerpoint/2010/main" val="759850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77">
                                            <p:txEl>
                                              <p:pRg st="0" end="0"/>
                                            </p:txEl>
                                          </p:spTgt>
                                        </p:tgtEl>
                                      </p:cBhvr>
                                    </p:animEffect>
                                    <p:set>
                                      <p:cBhvr>
                                        <p:cTn id="7" dur="1" fill="hold">
                                          <p:stCondLst>
                                            <p:cond delay="499"/>
                                          </p:stCondLst>
                                        </p:cTn>
                                        <p:tgtEl>
                                          <p:spTgt spid="3077">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077">
                                            <p:txEl>
                                              <p:pRg st="1" end="1"/>
                                            </p:txEl>
                                          </p:spTgt>
                                        </p:tgtEl>
                                      </p:cBhvr>
                                    </p:animEffect>
                                    <p:set>
                                      <p:cBhvr>
                                        <p:cTn id="10" dur="1" fill="hold">
                                          <p:stCondLst>
                                            <p:cond delay="499"/>
                                          </p:stCondLst>
                                        </p:cTn>
                                        <p:tgtEl>
                                          <p:spTgt spid="3077">
                                            <p:txEl>
                                              <p:pRg st="1" end="1"/>
                                            </p:txEl>
                                          </p:spTgt>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0" y="1625600"/>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Good Value Propositions</a:t>
            </a:r>
            <a:endParaRPr lang="en-US" altLang="en-US" dirty="0">
              <a:solidFill>
                <a:srgbClr val="595959"/>
              </a:solidFill>
            </a:endParaRPr>
          </a:p>
        </p:txBody>
      </p:sp>
      <p:sp>
        <p:nvSpPr>
          <p:cNvPr id="3077" name="Rectangle 7"/>
          <p:cNvSpPr>
            <a:spLocks noChangeArrowheads="1"/>
          </p:cNvSpPr>
          <p:nvPr/>
        </p:nvSpPr>
        <p:spPr bwMode="auto">
          <a:xfrm>
            <a:off x="383517" y="2348880"/>
            <a:ext cx="8270056" cy="374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7200" fontAlgn="base">
              <a:spcBef>
                <a:spcPct val="0"/>
              </a:spcBef>
              <a:spcAft>
                <a:spcPts val="300"/>
              </a:spcAft>
              <a:defRPr/>
            </a:pPr>
            <a:r>
              <a:rPr lang="en-GB" sz="2200" dirty="0" smtClean="0">
                <a:solidFill>
                  <a:srgbClr val="595959"/>
                </a:solidFill>
                <a:latin typeface="Arial"/>
                <a:ea typeface="Geneva" charset="0"/>
                <a:cs typeface="Arial"/>
              </a:rPr>
              <a:t>A good value proposition explains why your product is</a:t>
            </a:r>
          </a:p>
          <a:p>
            <a:pPr marL="342900" indent="-342900" defTabSz="457200" fontAlgn="base">
              <a:spcBef>
                <a:spcPct val="0"/>
              </a:spcBef>
              <a:buFont typeface="Arial" panose="020B0604020202020204" pitchFamily="34" charset="0"/>
              <a:buChar char="•"/>
              <a:defRPr/>
            </a:pPr>
            <a:r>
              <a:rPr lang="en-GB" sz="2000" dirty="0" smtClean="0">
                <a:solidFill>
                  <a:srgbClr val="595959"/>
                </a:solidFill>
                <a:latin typeface="Arial"/>
                <a:ea typeface="Geneva" charset="0"/>
                <a:cs typeface="Arial"/>
              </a:rPr>
              <a:t>Relevant (real problem)</a:t>
            </a:r>
          </a:p>
          <a:p>
            <a:pPr marL="342900" indent="-342900" defTabSz="457200" fontAlgn="base">
              <a:spcBef>
                <a:spcPct val="0"/>
              </a:spcBef>
              <a:buFont typeface="Arial" panose="020B0604020202020204" pitchFamily="34" charset="0"/>
              <a:buChar char="•"/>
              <a:defRPr/>
            </a:pPr>
            <a:r>
              <a:rPr lang="en-GB" sz="2000" dirty="0" smtClean="0">
                <a:solidFill>
                  <a:srgbClr val="595959"/>
                </a:solidFill>
                <a:latin typeface="Arial"/>
                <a:ea typeface="Geneva" charset="0"/>
                <a:cs typeface="Arial"/>
              </a:rPr>
              <a:t>Unique (original solution)</a:t>
            </a:r>
            <a:endParaRPr lang="en-GB" sz="2000" dirty="0">
              <a:solidFill>
                <a:srgbClr val="595959"/>
              </a:solidFill>
              <a:latin typeface="Arial"/>
              <a:ea typeface="Geneva" charset="0"/>
              <a:cs typeface="Arial"/>
            </a:endParaRPr>
          </a:p>
          <a:p>
            <a:pPr marL="342900" indent="-342900" defTabSz="457200" fontAlgn="base">
              <a:spcBef>
                <a:spcPct val="0"/>
              </a:spcBef>
              <a:spcAft>
                <a:spcPts val="1000"/>
              </a:spcAft>
              <a:buFont typeface="Arial" panose="020B0604020202020204" pitchFamily="34" charset="0"/>
              <a:buChar char="•"/>
              <a:defRPr/>
            </a:pPr>
            <a:r>
              <a:rPr lang="en-GB" sz="2000" dirty="0" smtClean="0">
                <a:solidFill>
                  <a:srgbClr val="595959"/>
                </a:solidFill>
                <a:latin typeface="Arial"/>
                <a:ea typeface="Geneva" charset="0"/>
                <a:cs typeface="Arial"/>
              </a:rPr>
              <a:t>Valuable (quantified advantages)</a:t>
            </a:r>
          </a:p>
          <a:p>
            <a:pPr defTabSz="457200" fontAlgn="base">
              <a:spcBef>
                <a:spcPct val="0"/>
              </a:spcBef>
              <a:defRPr/>
            </a:pPr>
            <a:r>
              <a:rPr lang="en-GB" sz="2000" dirty="0">
                <a:solidFill>
                  <a:srgbClr val="595959"/>
                </a:solidFill>
                <a:latin typeface="Arial"/>
                <a:ea typeface="Geneva" charset="0"/>
                <a:cs typeface="Arial"/>
              </a:rPr>
              <a:t>“We help large companies reduce the cost of their employee benefits programs without impacting benefit levels. With the </a:t>
            </a:r>
            <a:r>
              <a:rPr lang="en-GB" sz="2000" dirty="0" err="1">
                <a:solidFill>
                  <a:srgbClr val="595959"/>
                </a:solidFill>
                <a:latin typeface="Arial"/>
                <a:ea typeface="Geneva" charset="0"/>
                <a:cs typeface="Arial"/>
              </a:rPr>
              <a:t>spiraling</a:t>
            </a:r>
            <a:r>
              <a:rPr lang="en-GB" sz="2000" dirty="0">
                <a:solidFill>
                  <a:srgbClr val="595959"/>
                </a:solidFill>
                <a:latin typeface="Arial"/>
                <a:ea typeface="Geneva" charset="0"/>
                <a:cs typeface="Arial"/>
              </a:rPr>
              <a:t> costs of health care today, this is a critical issue for most businesses. One of our recent clients, a large manufacturing company similar to yours, was struggling with how to reduce spending in this area. We saved them over $800,000 in just six months. Plus, they didn’t cut any services to their employees, nor did their employees have to pay more.”</a:t>
            </a: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331DF86-80F9-4318-8091-1F255F7B08C3}" type="slidenum">
              <a:rPr lang="en-US" altLang="en-US" smtClean="0">
                <a:latin typeface="Arial" panose="020B0604020202020204" pitchFamily="34" charset="0"/>
              </a:rPr>
              <a:pPr/>
              <a:t>14</a:t>
            </a:fld>
            <a:endParaRPr lang="en-US" altLang="en-US" dirty="0">
              <a:latin typeface="Arial" panose="020B0604020202020204" pitchFamily="34" charset="0"/>
            </a:endParaRPr>
          </a:p>
        </p:txBody>
      </p:sp>
    </p:spTree>
    <p:extLst>
      <p:ext uri="{BB962C8B-B14F-4D97-AF65-F5344CB8AC3E}">
        <p14:creationId xmlns:p14="http://schemas.microsoft.com/office/powerpoint/2010/main" val="321177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nodeType="clickEffect">
                                  <p:stCondLst>
                                    <p:cond delay="0"/>
                                  </p:stCondLst>
                                  <p:childTnLst>
                                    <p:animClr clrSpc="hsl" dir="cw">
                                      <p:cBhvr override="childStyle">
                                        <p:cTn id="6" dur="500" fill="hold"/>
                                        <p:tgtEl>
                                          <p:spTgt spid="3077">
                                            <p:txEl>
                                              <p:pRg st="0" end="0"/>
                                            </p:txEl>
                                          </p:spTgt>
                                        </p:tgtEl>
                                        <p:attrNameLst>
                                          <p:attrName>style.color</p:attrName>
                                        </p:attrNameLst>
                                      </p:cBhvr>
                                      <p:by>
                                        <p:hsl h="0" s="12549" l="25098"/>
                                      </p:by>
                                    </p:animClr>
                                    <p:animClr clrSpc="hsl" dir="cw">
                                      <p:cBhvr>
                                        <p:cTn id="7" dur="500" fill="hold"/>
                                        <p:tgtEl>
                                          <p:spTgt spid="3077">
                                            <p:txEl>
                                              <p:pRg st="0" end="0"/>
                                            </p:txEl>
                                          </p:spTgt>
                                        </p:tgtEl>
                                        <p:attrNameLst>
                                          <p:attrName>fillcolor</p:attrName>
                                        </p:attrNameLst>
                                      </p:cBhvr>
                                      <p:by>
                                        <p:hsl h="0" s="12549" l="25098"/>
                                      </p:by>
                                    </p:animClr>
                                    <p:animClr clrSpc="hsl" dir="cw">
                                      <p:cBhvr>
                                        <p:cTn id="8" dur="500" fill="hold"/>
                                        <p:tgtEl>
                                          <p:spTgt spid="3077">
                                            <p:txEl>
                                              <p:pRg st="0" end="0"/>
                                            </p:txEl>
                                          </p:spTgt>
                                        </p:tgtEl>
                                        <p:attrNameLst>
                                          <p:attrName>stroke.color</p:attrName>
                                        </p:attrNameLst>
                                      </p:cBhvr>
                                      <p:by>
                                        <p:hsl h="0" s="12549" l="25098"/>
                                      </p:by>
                                    </p:animClr>
                                    <p:set>
                                      <p:cBhvr>
                                        <p:cTn id="9" dur="500" fill="hold"/>
                                        <p:tgtEl>
                                          <p:spTgt spid="3077">
                                            <p:txEl>
                                              <p:pRg st="0" end="0"/>
                                            </p:txEl>
                                          </p:spTgt>
                                        </p:tgtEl>
                                        <p:attrNameLst>
                                          <p:attrName>fill.type</p:attrName>
                                        </p:attrNameLst>
                                      </p:cBhvr>
                                      <p:to>
                                        <p:strVal val="solid"/>
                                      </p:to>
                                    </p:set>
                                  </p:childTnLst>
                                </p:cTn>
                              </p:par>
                              <p:par>
                                <p:cTn id="10" presetID="30" presetClass="emph" presetSubtype="0" fill="hold" nodeType="withEffect">
                                  <p:stCondLst>
                                    <p:cond delay="0"/>
                                  </p:stCondLst>
                                  <p:childTnLst>
                                    <p:animClr clrSpc="hsl" dir="cw">
                                      <p:cBhvr override="childStyle">
                                        <p:cTn id="11" dur="500" fill="hold"/>
                                        <p:tgtEl>
                                          <p:spTgt spid="3077">
                                            <p:txEl>
                                              <p:pRg st="1" end="1"/>
                                            </p:txEl>
                                          </p:spTgt>
                                        </p:tgtEl>
                                        <p:attrNameLst>
                                          <p:attrName>style.color</p:attrName>
                                        </p:attrNameLst>
                                      </p:cBhvr>
                                      <p:by>
                                        <p:hsl h="0" s="12549" l="25098"/>
                                      </p:by>
                                    </p:animClr>
                                    <p:animClr clrSpc="hsl" dir="cw">
                                      <p:cBhvr>
                                        <p:cTn id="12" dur="500" fill="hold"/>
                                        <p:tgtEl>
                                          <p:spTgt spid="3077">
                                            <p:txEl>
                                              <p:pRg st="1" end="1"/>
                                            </p:txEl>
                                          </p:spTgt>
                                        </p:tgtEl>
                                        <p:attrNameLst>
                                          <p:attrName>fillcolor</p:attrName>
                                        </p:attrNameLst>
                                      </p:cBhvr>
                                      <p:by>
                                        <p:hsl h="0" s="12549" l="25098"/>
                                      </p:by>
                                    </p:animClr>
                                    <p:animClr clrSpc="hsl" dir="cw">
                                      <p:cBhvr>
                                        <p:cTn id="13" dur="500" fill="hold"/>
                                        <p:tgtEl>
                                          <p:spTgt spid="3077">
                                            <p:txEl>
                                              <p:pRg st="1" end="1"/>
                                            </p:txEl>
                                          </p:spTgt>
                                        </p:tgtEl>
                                        <p:attrNameLst>
                                          <p:attrName>stroke.color</p:attrName>
                                        </p:attrNameLst>
                                      </p:cBhvr>
                                      <p:by>
                                        <p:hsl h="0" s="12549" l="25098"/>
                                      </p:by>
                                    </p:animClr>
                                    <p:set>
                                      <p:cBhvr>
                                        <p:cTn id="14" dur="500" fill="hold"/>
                                        <p:tgtEl>
                                          <p:spTgt spid="3077">
                                            <p:txEl>
                                              <p:pRg st="1" end="1"/>
                                            </p:txEl>
                                          </p:spTgt>
                                        </p:tgtEl>
                                        <p:attrNameLst>
                                          <p:attrName>fill.type</p:attrName>
                                        </p:attrNameLst>
                                      </p:cBhvr>
                                      <p:to>
                                        <p:strVal val="solid"/>
                                      </p:to>
                                    </p:set>
                                  </p:childTnLst>
                                </p:cTn>
                              </p:par>
                              <p:par>
                                <p:cTn id="15" presetID="30" presetClass="emph" presetSubtype="0" fill="hold" nodeType="withEffect">
                                  <p:stCondLst>
                                    <p:cond delay="0"/>
                                  </p:stCondLst>
                                  <p:childTnLst>
                                    <p:animClr clrSpc="hsl" dir="cw">
                                      <p:cBhvr override="childStyle">
                                        <p:cTn id="16" dur="500" fill="hold"/>
                                        <p:tgtEl>
                                          <p:spTgt spid="3077">
                                            <p:txEl>
                                              <p:pRg st="2" end="2"/>
                                            </p:txEl>
                                          </p:spTgt>
                                        </p:tgtEl>
                                        <p:attrNameLst>
                                          <p:attrName>style.color</p:attrName>
                                        </p:attrNameLst>
                                      </p:cBhvr>
                                      <p:by>
                                        <p:hsl h="0" s="12549" l="25098"/>
                                      </p:by>
                                    </p:animClr>
                                    <p:animClr clrSpc="hsl" dir="cw">
                                      <p:cBhvr>
                                        <p:cTn id="17" dur="500" fill="hold"/>
                                        <p:tgtEl>
                                          <p:spTgt spid="3077">
                                            <p:txEl>
                                              <p:pRg st="2" end="2"/>
                                            </p:txEl>
                                          </p:spTgt>
                                        </p:tgtEl>
                                        <p:attrNameLst>
                                          <p:attrName>fillcolor</p:attrName>
                                        </p:attrNameLst>
                                      </p:cBhvr>
                                      <p:by>
                                        <p:hsl h="0" s="12549" l="25098"/>
                                      </p:by>
                                    </p:animClr>
                                    <p:animClr clrSpc="hsl" dir="cw">
                                      <p:cBhvr>
                                        <p:cTn id="18" dur="500" fill="hold"/>
                                        <p:tgtEl>
                                          <p:spTgt spid="3077">
                                            <p:txEl>
                                              <p:pRg st="2" end="2"/>
                                            </p:txEl>
                                          </p:spTgt>
                                        </p:tgtEl>
                                        <p:attrNameLst>
                                          <p:attrName>stroke.color</p:attrName>
                                        </p:attrNameLst>
                                      </p:cBhvr>
                                      <p:by>
                                        <p:hsl h="0" s="12549" l="25098"/>
                                      </p:by>
                                    </p:animClr>
                                    <p:set>
                                      <p:cBhvr>
                                        <p:cTn id="19" dur="500" fill="hold"/>
                                        <p:tgtEl>
                                          <p:spTgt spid="3077">
                                            <p:txEl>
                                              <p:pRg st="2" end="2"/>
                                            </p:txEl>
                                          </p:spTgt>
                                        </p:tgtEl>
                                        <p:attrNameLst>
                                          <p:attrName>fill.type</p:attrName>
                                        </p:attrNameLst>
                                      </p:cBhvr>
                                      <p:to>
                                        <p:strVal val="solid"/>
                                      </p:to>
                                    </p:set>
                                  </p:childTnLst>
                                </p:cTn>
                              </p:par>
                              <p:par>
                                <p:cTn id="20" presetID="30" presetClass="emph" presetSubtype="0" fill="hold" nodeType="withEffect">
                                  <p:stCondLst>
                                    <p:cond delay="0"/>
                                  </p:stCondLst>
                                  <p:childTnLst>
                                    <p:animClr clrSpc="hsl" dir="cw">
                                      <p:cBhvr override="childStyle">
                                        <p:cTn id="21" dur="500" fill="hold"/>
                                        <p:tgtEl>
                                          <p:spTgt spid="3077">
                                            <p:txEl>
                                              <p:pRg st="3" end="3"/>
                                            </p:txEl>
                                          </p:spTgt>
                                        </p:tgtEl>
                                        <p:attrNameLst>
                                          <p:attrName>style.color</p:attrName>
                                        </p:attrNameLst>
                                      </p:cBhvr>
                                      <p:by>
                                        <p:hsl h="0" s="12549" l="25098"/>
                                      </p:by>
                                    </p:animClr>
                                    <p:animClr clrSpc="hsl" dir="cw">
                                      <p:cBhvr>
                                        <p:cTn id="22" dur="500" fill="hold"/>
                                        <p:tgtEl>
                                          <p:spTgt spid="3077">
                                            <p:txEl>
                                              <p:pRg st="3" end="3"/>
                                            </p:txEl>
                                          </p:spTgt>
                                        </p:tgtEl>
                                        <p:attrNameLst>
                                          <p:attrName>fillcolor</p:attrName>
                                        </p:attrNameLst>
                                      </p:cBhvr>
                                      <p:by>
                                        <p:hsl h="0" s="12549" l="25098"/>
                                      </p:by>
                                    </p:animClr>
                                    <p:animClr clrSpc="hsl" dir="cw">
                                      <p:cBhvr>
                                        <p:cTn id="23" dur="500" fill="hold"/>
                                        <p:tgtEl>
                                          <p:spTgt spid="3077">
                                            <p:txEl>
                                              <p:pRg st="3" end="3"/>
                                            </p:txEl>
                                          </p:spTgt>
                                        </p:tgtEl>
                                        <p:attrNameLst>
                                          <p:attrName>stroke.color</p:attrName>
                                        </p:attrNameLst>
                                      </p:cBhvr>
                                      <p:by>
                                        <p:hsl h="0" s="12549" l="25098"/>
                                      </p:by>
                                    </p:animClr>
                                    <p:set>
                                      <p:cBhvr>
                                        <p:cTn id="24" dur="500" fill="hold"/>
                                        <p:tgtEl>
                                          <p:spTgt spid="3077">
                                            <p:txEl>
                                              <p:pRg st="3" end="3"/>
                                            </p:txEl>
                                          </p:spTgt>
                                        </p:tgtEl>
                                        <p:attrNameLst>
                                          <p:attrName>fill.type</p:attrName>
                                        </p:attrNameLst>
                                      </p:cBhvr>
                                      <p:to>
                                        <p:strVal val="solid"/>
                                      </p:to>
                                    </p:set>
                                  </p:childTnLst>
                                </p:cTn>
                              </p:par>
                              <p:par>
                                <p:cTn id="25" presetID="10" presetClass="entr" presetSubtype="0" fill="hold" nodeType="withEffect">
                                  <p:stCondLst>
                                    <p:cond delay="0"/>
                                  </p:stCondLst>
                                  <p:childTnLst>
                                    <p:set>
                                      <p:cBhvr>
                                        <p:cTn id="26" dur="1" fill="hold">
                                          <p:stCondLst>
                                            <p:cond delay="0"/>
                                          </p:stCondLst>
                                        </p:cTn>
                                        <p:tgtEl>
                                          <p:spTgt spid="3077">
                                            <p:txEl>
                                              <p:pRg st="4" end="4"/>
                                            </p:txEl>
                                          </p:spTgt>
                                        </p:tgtEl>
                                        <p:attrNameLst>
                                          <p:attrName>style.visibility</p:attrName>
                                        </p:attrNameLst>
                                      </p:cBhvr>
                                      <p:to>
                                        <p:strVal val="visible"/>
                                      </p:to>
                                    </p:set>
                                    <p:animEffect transition="in" filter="fade">
                                      <p:cBhvr>
                                        <p:cTn id="27" dur="500"/>
                                        <p:tgtEl>
                                          <p:spTgt spid="30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1DF86-80F9-4318-8091-1F255F7B08C3}" type="slidenum">
              <a:rPr lang="en-US" altLang="en-US" smtClean="0">
                <a:latin typeface="Arial" panose="020B0604020202020204" pitchFamily="34" charset="0"/>
              </a:rPr>
              <a:pPr/>
              <a:t>15</a:t>
            </a:fld>
            <a:endParaRPr lang="en-US" altLang="en-US" dirty="0">
              <a:latin typeface="Arial" panose="020B0604020202020204" pitchFamily="34" charset="0"/>
            </a:endParaRPr>
          </a:p>
        </p:txBody>
      </p:sp>
      <p:sp>
        <p:nvSpPr>
          <p:cNvPr id="3" name="TextBox 2"/>
          <p:cNvSpPr txBox="1"/>
          <p:nvPr/>
        </p:nvSpPr>
        <p:spPr>
          <a:xfrm>
            <a:off x="1475656" y="620688"/>
            <a:ext cx="6192688" cy="523220"/>
          </a:xfrm>
          <a:prstGeom prst="rect">
            <a:avLst/>
          </a:prstGeom>
          <a:noFill/>
        </p:spPr>
        <p:txBody>
          <a:bodyPr wrap="square" rtlCol="0">
            <a:spAutoFit/>
          </a:bodyPr>
          <a:lstStyle/>
          <a:p>
            <a:pPr algn="ctr"/>
            <a:r>
              <a:rPr lang="en-GB" sz="2800" b="1" dirty="0" smtClean="0">
                <a:solidFill>
                  <a:schemeClr val="tx1">
                    <a:lumMod val="65000"/>
                    <a:lumOff val="35000"/>
                  </a:schemeClr>
                </a:solidFill>
                <a:latin typeface="Arial" panose="020B0604020202020204" pitchFamily="34" charset="0"/>
                <a:cs typeface="Arial" panose="020B0604020202020204" pitchFamily="34" charset="0"/>
              </a:rPr>
              <a:t>Good or Bad Value Proposition?</a:t>
            </a:r>
            <a:endParaRPr lang="en-GB" sz="2800" b="1"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0808"/>
            <a:ext cx="9144000" cy="3704151"/>
          </a:xfrm>
          <a:prstGeom prst="rect">
            <a:avLst/>
          </a:prstGeom>
        </p:spPr>
      </p:pic>
    </p:spTree>
    <p:extLst>
      <p:ext uri="{BB962C8B-B14F-4D97-AF65-F5344CB8AC3E}">
        <p14:creationId xmlns:p14="http://schemas.microsoft.com/office/powerpoint/2010/main" val="39978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0" y="1625600"/>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Writing a Good Value Proposition</a:t>
            </a:r>
            <a:endParaRPr lang="en-US" altLang="en-US" dirty="0">
              <a:solidFill>
                <a:srgbClr val="595959"/>
              </a:solidFill>
            </a:endParaRPr>
          </a:p>
        </p:txBody>
      </p:sp>
      <p:sp>
        <p:nvSpPr>
          <p:cNvPr id="3077" name="Rectangle 7"/>
          <p:cNvSpPr>
            <a:spLocks noChangeArrowheads="1"/>
          </p:cNvSpPr>
          <p:nvPr/>
        </p:nvSpPr>
        <p:spPr bwMode="auto">
          <a:xfrm>
            <a:off x="179512" y="2708274"/>
            <a:ext cx="8712968"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7200" fontAlgn="base">
              <a:spcBef>
                <a:spcPct val="0"/>
              </a:spcBef>
              <a:spcAft>
                <a:spcPts val="1200"/>
              </a:spcAft>
              <a:defRPr/>
            </a:pPr>
            <a:r>
              <a:rPr lang="en-GB" b="1" u="sng" dirty="0">
                <a:solidFill>
                  <a:srgbClr val="595959"/>
                </a:solidFill>
                <a:latin typeface="Arial"/>
                <a:ea typeface="Geneva" charset="0"/>
                <a:cs typeface="Arial"/>
              </a:rPr>
              <a:t>For</a:t>
            </a:r>
            <a:r>
              <a:rPr lang="en-GB" b="1" dirty="0">
                <a:solidFill>
                  <a:srgbClr val="595959"/>
                </a:solidFill>
                <a:latin typeface="Arial"/>
                <a:ea typeface="Geneva" charset="0"/>
                <a:cs typeface="Arial"/>
              </a:rPr>
              <a:t>: </a:t>
            </a:r>
            <a:r>
              <a:rPr lang="en-GB" dirty="0">
                <a:solidFill>
                  <a:srgbClr val="595959"/>
                </a:solidFill>
                <a:latin typeface="Arial"/>
                <a:ea typeface="Geneva" charset="0"/>
                <a:cs typeface="Arial"/>
              </a:rPr>
              <a:t>senior management teams in secondary and independent schools</a:t>
            </a:r>
          </a:p>
          <a:p>
            <a:pPr defTabSz="457200" fontAlgn="base">
              <a:spcBef>
                <a:spcPct val="0"/>
              </a:spcBef>
              <a:spcAft>
                <a:spcPts val="1200"/>
              </a:spcAft>
              <a:defRPr/>
            </a:pPr>
            <a:r>
              <a:rPr lang="en-GB" b="1" u="sng" dirty="0" smtClean="0">
                <a:solidFill>
                  <a:srgbClr val="595959"/>
                </a:solidFill>
                <a:latin typeface="Arial"/>
                <a:ea typeface="Geneva" charset="0"/>
                <a:cs typeface="Arial"/>
              </a:rPr>
              <a:t>Who want to</a:t>
            </a:r>
            <a:r>
              <a:rPr lang="en-GB" b="1" dirty="0" smtClean="0">
                <a:solidFill>
                  <a:srgbClr val="595959"/>
                </a:solidFill>
                <a:latin typeface="Arial"/>
                <a:ea typeface="Geneva" charset="0"/>
                <a:cs typeface="Arial"/>
              </a:rPr>
              <a:t>: </a:t>
            </a:r>
            <a:r>
              <a:rPr lang="en-GB" dirty="0" smtClean="0">
                <a:solidFill>
                  <a:srgbClr val="595959"/>
                </a:solidFill>
                <a:latin typeface="Arial"/>
                <a:ea typeface="Geneva" charset="0"/>
                <a:cs typeface="Arial"/>
              </a:rPr>
              <a:t>continually </a:t>
            </a:r>
            <a:r>
              <a:rPr lang="en-GB" dirty="0">
                <a:solidFill>
                  <a:srgbClr val="595959"/>
                </a:solidFill>
                <a:latin typeface="Arial"/>
                <a:ea typeface="Geneva" charset="0"/>
                <a:cs typeface="Arial"/>
              </a:rPr>
              <a:t>improve the overall performance rating of their school</a:t>
            </a:r>
            <a:endParaRPr lang="en-GB" u="sng" dirty="0">
              <a:solidFill>
                <a:srgbClr val="595959"/>
              </a:solidFill>
              <a:latin typeface="Arial"/>
              <a:ea typeface="Geneva" charset="0"/>
              <a:cs typeface="Arial"/>
            </a:endParaRPr>
          </a:p>
          <a:p>
            <a:pPr defTabSz="457200" fontAlgn="base">
              <a:spcBef>
                <a:spcPct val="0"/>
              </a:spcBef>
              <a:spcAft>
                <a:spcPts val="1200"/>
              </a:spcAft>
              <a:defRPr/>
            </a:pPr>
            <a:r>
              <a:rPr lang="en-GB" b="1" u="sng" dirty="0">
                <a:solidFill>
                  <a:srgbClr val="595959"/>
                </a:solidFill>
                <a:latin typeface="Arial"/>
                <a:ea typeface="Geneva" charset="0"/>
                <a:cs typeface="Arial"/>
              </a:rPr>
              <a:t>Our</a:t>
            </a:r>
            <a:r>
              <a:rPr lang="en-GB" b="1" dirty="0">
                <a:solidFill>
                  <a:srgbClr val="595959"/>
                </a:solidFill>
                <a:latin typeface="Arial"/>
                <a:ea typeface="Geneva" charset="0"/>
                <a:cs typeface="Arial"/>
              </a:rPr>
              <a:t>: </a:t>
            </a:r>
            <a:r>
              <a:rPr lang="en-GB" dirty="0">
                <a:solidFill>
                  <a:srgbClr val="595959"/>
                </a:solidFill>
                <a:latin typeface="Arial"/>
                <a:ea typeface="Geneva" charset="0"/>
                <a:cs typeface="Arial"/>
              </a:rPr>
              <a:t>behaviour management system </a:t>
            </a:r>
          </a:p>
          <a:p>
            <a:pPr defTabSz="457200" fontAlgn="base">
              <a:spcBef>
                <a:spcPct val="0"/>
              </a:spcBef>
              <a:spcAft>
                <a:spcPts val="1200"/>
              </a:spcAft>
              <a:defRPr/>
            </a:pPr>
            <a:r>
              <a:rPr lang="en-GB" b="1" u="sng" dirty="0">
                <a:solidFill>
                  <a:srgbClr val="595959"/>
                </a:solidFill>
                <a:latin typeface="Arial"/>
                <a:ea typeface="Geneva" charset="0"/>
                <a:cs typeface="Arial"/>
              </a:rPr>
              <a:t>Provides</a:t>
            </a:r>
            <a:r>
              <a:rPr lang="en-GB" b="1" dirty="0">
                <a:solidFill>
                  <a:srgbClr val="595959"/>
                </a:solidFill>
                <a:latin typeface="Arial"/>
                <a:ea typeface="Geneva" charset="0"/>
                <a:cs typeface="Arial"/>
              </a:rPr>
              <a:t>: </a:t>
            </a:r>
            <a:r>
              <a:rPr lang="en-GB" dirty="0">
                <a:solidFill>
                  <a:srgbClr val="595959"/>
                </a:solidFill>
                <a:latin typeface="Arial"/>
                <a:ea typeface="Geneva" charset="0"/>
                <a:cs typeface="Arial"/>
              </a:rPr>
              <a:t>them with up-to-the-minute data on pupil behaviour and attendance, allowing them to proactively plan, communicate, and provide constant feedback and support to all staff, ensuring that all processes, procedures, and policies are effective, up-to-date, and consistently applied</a:t>
            </a:r>
          </a:p>
          <a:p>
            <a:pPr defTabSz="457200" fontAlgn="base">
              <a:spcBef>
                <a:spcPct val="0"/>
              </a:spcBef>
              <a:spcAft>
                <a:spcPct val="0"/>
              </a:spcAft>
              <a:defRPr/>
            </a:pPr>
            <a:r>
              <a:rPr lang="en-GB" b="1" u="sng" dirty="0">
                <a:solidFill>
                  <a:srgbClr val="595959"/>
                </a:solidFill>
                <a:latin typeface="Arial"/>
                <a:ea typeface="Geneva" charset="0"/>
                <a:cs typeface="Arial"/>
              </a:rPr>
              <a:t>Unlike</a:t>
            </a:r>
            <a:r>
              <a:rPr lang="en-GB" b="1" dirty="0">
                <a:solidFill>
                  <a:srgbClr val="595959"/>
                </a:solidFill>
                <a:latin typeface="Arial"/>
                <a:ea typeface="Geneva" charset="0"/>
                <a:cs typeface="Arial"/>
              </a:rPr>
              <a:t>: </a:t>
            </a:r>
            <a:r>
              <a:rPr lang="en-GB" dirty="0">
                <a:solidFill>
                  <a:srgbClr val="595959"/>
                </a:solidFill>
                <a:latin typeface="Arial"/>
                <a:ea typeface="Geneva" charset="0"/>
                <a:cs typeface="Arial"/>
              </a:rPr>
              <a:t>our competitors, our system is fast, easy to use, fully customisable, and paperless</a:t>
            </a: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331DF86-80F9-4318-8091-1F255F7B08C3}" type="slidenum">
              <a:rPr lang="en-US" altLang="en-US" smtClean="0">
                <a:latin typeface="Arial" panose="020B0604020202020204" pitchFamily="34" charset="0"/>
              </a:rPr>
              <a:pPr/>
              <a:t>16</a:t>
            </a:fld>
            <a:endParaRPr lang="en-US" altLang="en-US" dirty="0">
              <a:latin typeface="Arial" panose="020B0604020202020204" pitchFamily="34" charset="0"/>
            </a:endParaRPr>
          </a:p>
        </p:txBody>
      </p:sp>
    </p:spTree>
    <p:extLst>
      <p:ext uri="{BB962C8B-B14F-4D97-AF65-F5344CB8AC3E}">
        <p14:creationId xmlns:p14="http://schemas.microsoft.com/office/powerpoint/2010/main" val="28039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fade">
                                      <p:cBhvr>
                                        <p:cTn id="7" dur="500"/>
                                        <p:tgtEl>
                                          <p:spTgt spid="30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7">
                                            <p:txEl>
                                              <p:pRg st="1" end="1"/>
                                            </p:txEl>
                                          </p:spTgt>
                                        </p:tgtEl>
                                        <p:attrNameLst>
                                          <p:attrName>style.visibility</p:attrName>
                                        </p:attrNameLst>
                                      </p:cBhvr>
                                      <p:to>
                                        <p:strVal val="visible"/>
                                      </p:to>
                                    </p:set>
                                    <p:animEffect transition="in" filter="fade">
                                      <p:cBhvr>
                                        <p:cTn id="12" dur="500"/>
                                        <p:tgtEl>
                                          <p:spTgt spid="30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7">
                                            <p:txEl>
                                              <p:pRg st="2" end="2"/>
                                            </p:txEl>
                                          </p:spTgt>
                                        </p:tgtEl>
                                        <p:attrNameLst>
                                          <p:attrName>style.visibility</p:attrName>
                                        </p:attrNameLst>
                                      </p:cBhvr>
                                      <p:to>
                                        <p:strVal val="visible"/>
                                      </p:to>
                                    </p:set>
                                    <p:animEffect transition="in" filter="fade">
                                      <p:cBhvr>
                                        <p:cTn id="17" dur="500"/>
                                        <p:tgtEl>
                                          <p:spTgt spid="30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7">
                                            <p:txEl>
                                              <p:pRg st="3" end="3"/>
                                            </p:txEl>
                                          </p:spTgt>
                                        </p:tgtEl>
                                        <p:attrNameLst>
                                          <p:attrName>style.visibility</p:attrName>
                                        </p:attrNameLst>
                                      </p:cBhvr>
                                      <p:to>
                                        <p:strVal val="visible"/>
                                      </p:to>
                                    </p:set>
                                    <p:animEffect transition="in" filter="fade">
                                      <p:cBhvr>
                                        <p:cTn id="22" dur="500"/>
                                        <p:tgtEl>
                                          <p:spTgt spid="307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7">
                                            <p:txEl>
                                              <p:pRg st="4" end="4"/>
                                            </p:txEl>
                                          </p:spTgt>
                                        </p:tgtEl>
                                        <p:attrNameLst>
                                          <p:attrName>style.visibility</p:attrName>
                                        </p:attrNameLst>
                                      </p:cBhvr>
                                      <p:to>
                                        <p:strVal val="visible"/>
                                      </p:to>
                                    </p:set>
                                    <p:animEffect transition="in" filter="fade">
                                      <p:cBhvr>
                                        <p:cTn id="27" dur="500"/>
                                        <p:tgtEl>
                                          <p:spTgt spid="30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0" y="1625600"/>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For Next Time…</a:t>
            </a:r>
            <a:endParaRPr lang="en-US" altLang="en-US" dirty="0">
              <a:solidFill>
                <a:srgbClr val="595959"/>
              </a:solidFill>
            </a:endParaRPr>
          </a:p>
        </p:txBody>
      </p:sp>
      <p:sp>
        <p:nvSpPr>
          <p:cNvPr id="3077" name="Rectangle 7"/>
          <p:cNvSpPr>
            <a:spLocks noChangeArrowheads="1"/>
          </p:cNvSpPr>
          <p:nvPr/>
        </p:nvSpPr>
        <p:spPr bwMode="auto">
          <a:xfrm>
            <a:off x="406400" y="2708275"/>
            <a:ext cx="6821488" cy="331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defTabSz="457200" fontAlgn="base">
              <a:spcBef>
                <a:spcPct val="0"/>
              </a:spcBef>
              <a:spcAft>
                <a:spcPts val="300"/>
              </a:spcAft>
              <a:buFont typeface="Arial" panose="020B0604020202020204" pitchFamily="34" charset="0"/>
              <a:buChar char="•"/>
              <a:defRPr/>
            </a:pPr>
            <a:r>
              <a:rPr lang="en-GB" sz="2400" dirty="0" smtClean="0">
                <a:solidFill>
                  <a:srgbClr val="595959"/>
                </a:solidFill>
                <a:latin typeface="Arial"/>
                <a:ea typeface="Geneva" charset="0"/>
                <a:cs typeface="Arial"/>
              </a:rPr>
              <a:t>You will be working </a:t>
            </a:r>
            <a:r>
              <a:rPr lang="en-GB" sz="2400" dirty="0">
                <a:solidFill>
                  <a:srgbClr val="595959"/>
                </a:solidFill>
                <a:latin typeface="Arial"/>
                <a:ea typeface="Geneva" charset="0"/>
                <a:cs typeface="Arial"/>
              </a:rPr>
              <a:t>in </a:t>
            </a:r>
            <a:r>
              <a:rPr lang="en-GB" sz="2400" dirty="0" smtClean="0">
                <a:solidFill>
                  <a:srgbClr val="595959"/>
                </a:solidFill>
                <a:latin typeface="Arial"/>
                <a:ea typeface="Geneva" charset="0"/>
                <a:cs typeface="Arial"/>
              </a:rPr>
              <a:t>groups to</a:t>
            </a:r>
          </a:p>
          <a:p>
            <a:pPr marL="800100" lvl="1" indent="-342900" defTabSz="457200" fontAlgn="base">
              <a:spcBef>
                <a:spcPct val="0"/>
              </a:spcBef>
              <a:spcAft>
                <a:spcPts val="300"/>
              </a:spcAft>
              <a:buFont typeface="Arial" panose="020B0604020202020204" pitchFamily="34" charset="0"/>
              <a:buChar char="−"/>
              <a:defRPr/>
            </a:pPr>
            <a:r>
              <a:rPr lang="en-GB" sz="2200" dirty="0">
                <a:solidFill>
                  <a:srgbClr val="595959"/>
                </a:solidFill>
                <a:latin typeface="Arial"/>
                <a:ea typeface="Geneva" charset="0"/>
                <a:cs typeface="Arial"/>
              </a:rPr>
              <a:t>C</a:t>
            </a:r>
            <a:r>
              <a:rPr lang="en-GB" sz="2200" dirty="0" smtClean="0">
                <a:solidFill>
                  <a:srgbClr val="595959"/>
                </a:solidFill>
                <a:latin typeface="Arial"/>
                <a:ea typeface="Geneva" charset="0"/>
                <a:cs typeface="Arial"/>
              </a:rPr>
              <a:t>omplete a </a:t>
            </a:r>
            <a:r>
              <a:rPr lang="en-GB" sz="2200" dirty="0" smtClean="0">
                <a:solidFill>
                  <a:srgbClr val="FF0000"/>
                </a:solidFill>
                <a:latin typeface="Arial"/>
                <a:ea typeface="Geneva" charset="0"/>
                <a:cs typeface="Arial"/>
              </a:rPr>
              <a:t>business </a:t>
            </a:r>
            <a:r>
              <a:rPr lang="en-GB" sz="2200" dirty="0">
                <a:solidFill>
                  <a:srgbClr val="FF0000"/>
                </a:solidFill>
                <a:latin typeface="Arial"/>
                <a:ea typeface="Geneva" charset="0"/>
                <a:cs typeface="Arial"/>
              </a:rPr>
              <a:t>model </a:t>
            </a:r>
            <a:r>
              <a:rPr lang="en-GB" sz="2200" dirty="0" smtClean="0">
                <a:solidFill>
                  <a:srgbClr val="FF0000"/>
                </a:solidFill>
                <a:latin typeface="Arial"/>
                <a:ea typeface="Geneva" charset="0"/>
                <a:cs typeface="Arial"/>
              </a:rPr>
              <a:t>canvas</a:t>
            </a:r>
          </a:p>
          <a:p>
            <a:pPr marL="1257300" lvl="2" indent="-342900" defTabSz="457200" fontAlgn="base">
              <a:spcBef>
                <a:spcPct val="0"/>
              </a:spcBef>
              <a:spcAft>
                <a:spcPts val="600"/>
              </a:spcAft>
              <a:buFont typeface="Arial" panose="020B0604020202020204" pitchFamily="34" charset="0"/>
              <a:buChar char="•"/>
              <a:defRPr/>
            </a:pPr>
            <a:r>
              <a:rPr lang="en-GB" sz="2000" dirty="0" smtClean="0">
                <a:solidFill>
                  <a:srgbClr val="595959"/>
                </a:solidFill>
                <a:latin typeface="Arial"/>
                <a:ea typeface="Geneva" charset="0"/>
                <a:cs typeface="Arial"/>
              </a:rPr>
              <a:t>Consider what’s missing from the model, and how </a:t>
            </a:r>
            <a:r>
              <a:rPr lang="en-GB" sz="2000" dirty="0">
                <a:solidFill>
                  <a:srgbClr val="595959"/>
                </a:solidFill>
                <a:latin typeface="Arial"/>
                <a:ea typeface="Geneva" charset="0"/>
                <a:cs typeface="Arial"/>
              </a:rPr>
              <a:t>to acquire </a:t>
            </a:r>
            <a:r>
              <a:rPr lang="en-GB" sz="2000" dirty="0" smtClean="0">
                <a:solidFill>
                  <a:srgbClr val="595959"/>
                </a:solidFill>
                <a:latin typeface="Arial"/>
                <a:ea typeface="Geneva" charset="0"/>
                <a:cs typeface="Arial"/>
              </a:rPr>
              <a:t>it</a:t>
            </a:r>
            <a:endParaRPr lang="en-GB" sz="2000" dirty="0">
              <a:solidFill>
                <a:srgbClr val="595959"/>
              </a:solidFill>
              <a:latin typeface="Arial"/>
              <a:ea typeface="Geneva" charset="0"/>
              <a:cs typeface="Arial"/>
            </a:endParaRPr>
          </a:p>
          <a:p>
            <a:pPr marL="800100" lvl="1" indent="-342900" defTabSz="457200" fontAlgn="base">
              <a:spcBef>
                <a:spcPct val="0"/>
              </a:spcBef>
              <a:spcAft>
                <a:spcPts val="600"/>
              </a:spcAft>
              <a:buFont typeface="Arial" panose="020B0604020202020204" pitchFamily="34" charset="0"/>
              <a:buChar char="−"/>
              <a:defRPr/>
            </a:pPr>
            <a:r>
              <a:rPr lang="en-GB" sz="2200" dirty="0" smtClean="0">
                <a:solidFill>
                  <a:srgbClr val="595959"/>
                </a:solidFill>
                <a:latin typeface="Arial"/>
                <a:ea typeface="Geneva" charset="0"/>
                <a:cs typeface="Arial"/>
              </a:rPr>
              <a:t>Create a </a:t>
            </a:r>
            <a:r>
              <a:rPr lang="en-GB" sz="2200" dirty="0" smtClean="0">
                <a:solidFill>
                  <a:srgbClr val="FF0000"/>
                </a:solidFill>
                <a:latin typeface="Arial"/>
                <a:ea typeface="Geneva" charset="0"/>
                <a:cs typeface="Arial"/>
              </a:rPr>
              <a:t>value proposition</a:t>
            </a:r>
            <a:endParaRPr lang="en-GB" sz="2200" dirty="0">
              <a:solidFill>
                <a:srgbClr val="FF0000"/>
              </a:solidFill>
              <a:latin typeface="Arial"/>
              <a:ea typeface="Geneva" charset="0"/>
              <a:cs typeface="Arial"/>
            </a:endParaRPr>
          </a:p>
          <a:p>
            <a:pPr marL="800100" lvl="1" indent="-342900" defTabSz="457200" fontAlgn="base">
              <a:spcBef>
                <a:spcPct val="0"/>
              </a:spcBef>
              <a:spcAft>
                <a:spcPts val="300"/>
              </a:spcAft>
              <a:buFont typeface="Arial" panose="020B0604020202020204" pitchFamily="34" charset="0"/>
              <a:buChar char="−"/>
              <a:defRPr/>
            </a:pPr>
            <a:r>
              <a:rPr lang="en-GB" sz="2200" dirty="0" smtClean="0">
                <a:solidFill>
                  <a:srgbClr val="FF0000"/>
                </a:solidFill>
                <a:latin typeface="Arial"/>
                <a:ea typeface="Geneva" charset="0"/>
                <a:cs typeface="Arial"/>
              </a:rPr>
              <a:t>Discuss</a:t>
            </a:r>
            <a:r>
              <a:rPr lang="en-GB" sz="2200" dirty="0" smtClean="0">
                <a:solidFill>
                  <a:srgbClr val="595959"/>
                </a:solidFill>
                <a:latin typeface="Arial"/>
                <a:ea typeface="Geneva" charset="0"/>
                <a:cs typeface="Arial"/>
              </a:rPr>
              <a:t> </a:t>
            </a:r>
            <a:r>
              <a:rPr lang="en-GB" sz="2200" dirty="0">
                <a:solidFill>
                  <a:srgbClr val="595959"/>
                </a:solidFill>
                <a:latin typeface="Arial"/>
                <a:ea typeface="Geneva" charset="0"/>
                <a:cs typeface="Arial"/>
              </a:rPr>
              <a:t>how </a:t>
            </a:r>
            <a:r>
              <a:rPr lang="en-GB" sz="2200" dirty="0" smtClean="0">
                <a:solidFill>
                  <a:srgbClr val="595959"/>
                </a:solidFill>
                <a:latin typeface="Arial"/>
                <a:ea typeface="Geneva" charset="0"/>
                <a:cs typeface="Arial"/>
              </a:rPr>
              <a:t>businesses could actually use </a:t>
            </a:r>
            <a:r>
              <a:rPr lang="en-GB" sz="2200" dirty="0">
                <a:solidFill>
                  <a:srgbClr val="595959"/>
                </a:solidFill>
                <a:latin typeface="Arial"/>
                <a:ea typeface="Geneva" charset="0"/>
                <a:cs typeface="Arial"/>
              </a:rPr>
              <a:t>the ‘completed’ </a:t>
            </a:r>
            <a:r>
              <a:rPr lang="en-GB" sz="2200" dirty="0" smtClean="0">
                <a:solidFill>
                  <a:srgbClr val="595959"/>
                </a:solidFill>
                <a:latin typeface="Arial"/>
                <a:ea typeface="Geneva" charset="0"/>
                <a:cs typeface="Arial"/>
              </a:rPr>
              <a:t>canvas</a:t>
            </a:r>
            <a:endParaRPr lang="en-GB" sz="2000" dirty="0">
              <a:solidFill>
                <a:srgbClr val="595959"/>
              </a:solidFill>
              <a:latin typeface="Arial"/>
              <a:ea typeface="Geneva" charset="0"/>
              <a:cs typeface="Arial"/>
            </a:endParaRPr>
          </a:p>
          <a:p>
            <a:pPr marL="1200150" lvl="2" indent="-285750" defTabSz="457200" fontAlgn="base">
              <a:spcBef>
                <a:spcPct val="0"/>
              </a:spcBef>
              <a:spcAft>
                <a:spcPct val="0"/>
              </a:spcAft>
              <a:buFont typeface="Arial" panose="020B0604020202020204" pitchFamily="34" charset="0"/>
              <a:buChar char="•"/>
              <a:defRPr/>
            </a:pPr>
            <a:r>
              <a:rPr lang="en-GB" sz="2000" dirty="0">
                <a:solidFill>
                  <a:srgbClr val="595959"/>
                </a:solidFill>
                <a:latin typeface="Arial"/>
                <a:ea typeface="Geneva" charset="0"/>
                <a:cs typeface="Arial"/>
              </a:rPr>
              <a:t>What does/could it tell you?</a:t>
            </a:r>
          </a:p>
          <a:p>
            <a:pPr marL="1200150" lvl="2" indent="-285750" defTabSz="457200" fontAlgn="base">
              <a:spcBef>
                <a:spcPct val="0"/>
              </a:spcBef>
              <a:spcAft>
                <a:spcPct val="0"/>
              </a:spcAft>
              <a:buFont typeface="Arial" panose="020B0604020202020204" pitchFamily="34" charset="0"/>
              <a:buChar char="•"/>
              <a:defRPr/>
            </a:pPr>
            <a:r>
              <a:rPr lang="en-GB" sz="2000" dirty="0">
                <a:solidFill>
                  <a:srgbClr val="595959"/>
                </a:solidFill>
                <a:latin typeface="Arial"/>
                <a:ea typeface="Geneva" charset="0"/>
                <a:cs typeface="Arial"/>
              </a:rPr>
              <a:t>How could it help you?</a:t>
            </a: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331DF86-80F9-4318-8091-1F255F7B08C3}" type="slidenum">
              <a:rPr lang="en-US" altLang="en-US" smtClean="0">
                <a:latin typeface="Arial" panose="020B0604020202020204" pitchFamily="34" charset="0"/>
              </a:rPr>
              <a:pPr/>
              <a:t>17</a:t>
            </a:fld>
            <a:endParaRPr lang="en-US" altLang="en-US" dirty="0">
              <a:latin typeface="Arial" panose="020B0604020202020204" pitchFamily="34" charset="0"/>
            </a:endParaRPr>
          </a:p>
        </p:txBody>
      </p:sp>
    </p:spTree>
    <p:extLst>
      <p:ext uri="{BB962C8B-B14F-4D97-AF65-F5344CB8AC3E}">
        <p14:creationId xmlns:p14="http://schemas.microsoft.com/office/powerpoint/2010/main" val="156966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7"/>
          <p:cNvSpPr>
            <a:spLocks noChangeArrowheads="1"/>
          </p:cNvSpPr>
          <p:nvPr/>
        </p:nvSpPr>
        <p:spPr bwMode="auto">
          <a:xfrm>
            <a:off x="755576" y="2699229"/>
            <a:ext cx="76328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457200" fontAlgn="base">
              <a:spcBef>
                <a:spcPct val="0"/>
              </a:spcBef>
              <a:spcAft>
                <a:spcPts val="300"/>
              </a:spcAft>
              <a:defRPr/>
            </a:pPr>
            <a:r>
              <a:rPr lang="en-GB" sz="4400" b="1" dirty="0" smtClean="0">
                <a:solidFill>
                  <a:srgbClr val="595959"/>
                </a:solidFill>
                <a:latin typeface="Arial"/>
                <a:ea typeface="Geneva" charset="0"/>
                <a:cs typeface="Arial"/>
              </a:rPr>
              <a:t>What is a business model?</a:t>
            </a:r>
            <a:endParaRPr lang="en-GB" sz="4400" b="1" dirty="0">
              <a:solidFill>
                <a:srgbClr val="595959"/>
              </a:solidFill>
              <a:latin typeface="Arial"/>
              <a:ea typeface="Geneva" charset="0"/>
              <a:cs typeface="Arial"/>
            </a:endParaRP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331DF86-80F9-4318-8091-1F255F7B08C3}" type="slidenum">
              <a:rPr lang="en-US" altLang="en-US" smtClean="0">
                <a:latin typeface="Arial" panose="020B0604020202020204" pitchFamily="34" charset="0"/>
              </a:rPr>
              <a:pPr/>
              <a:t>2</a:t>
            </a:fld>
            <a:endParaRPr lang="en-US" altLang="en-US" dirty="0">
              <a:latin typeface="Arial" panose="020B0604020202020204" pitchFamily="34" charset="0"/>
            </a:endParaRPr>
          </a:p>
        </p:txBody>
      </p:sp>
    </p:spTree>
    <p:extLst>
      <p:ext uri="{BB962C8B-B14F-4D97-AF65-F5344CB8AC3E}">
        <p14:creationId xmlns:p14="http://schemas.microsoft.com/office/powerpoint/2010/main" val="213607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523875" y="1625600"/>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Business Model—Simplified Concept</a:t>
            </a:r>
            <a:endParaRPr lang="en-US" altLang="en-US" dirty="0">
              <a:solidFill>
                <a:srgbClr val="595959"/>
              </a:solidFill>
            </a:endParaRPr>
          </a:p>
        </p:txBody>
      </p:sp>
      <p:sp>
        <p:nvSpPr>
          <p:cNvPr id="3077" name="Rectangle 7"/>
          <p:cNvSpPr>
            <a:spLocks noChangeArrowheads="1"/>
          </p:cNvSpPr>
          <p:nvPr/>
        </p:nvSpPr>
        <p:spPr bwMode="auto">
          <a:xfrm>
            <a:off x="523874" y="2724625"/>
            <a:ext cx="8080573" cy="346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7200" fontAlgn="base">
              <a:spcBef>
                <a:spcPct val="0"/>
              </a:spcBef>
              <a:spcAft>
                <a:spcPct val="0"/>
              </a:spcAft>
              <a:defRPr/>
            </a:pPr>
            <a:r>
              <a:rPr lang="en-GB" sz="2400" dirty="0" smtClean="0">
                <a:solidFill>
                  <a:srgbClr val="595959"/>
                </a:solidFill>
                <a:latin typeface="Arial"/>
                <a:ea typeface="Geneva" charset="0"/>
                <a:cs typeface="Arial"/>
              </a:rPr>
              <a:t>			</a:t>
            </a:r>
            <a:r>
              <a:rPr lang="en-GB" sz="2400" dirty="0" smtClean="0">
                <a:solidFill>
                  <a:schemeClr val="bg1"/>
                </a:solidFill>
                <a:latin typeface="Arial"/>
                <a:ea typeface="Geneva" charset="0"/>
                <a:cs typeface="Arial"/>
              </a:rPr>
              <a:t>“</a:t>
            </a:r>
            <a:r>
              <a:rPr lang="en-GB" sz="2400" dirty="0">
                <a:solidFill>
                  <a:schemeClr val="bg1"/>
                </a:solidFill>
                <a:latin typeface="Arial"/>
                <a:ea typeface="Geneva" charset="0"/>
                <a:cs typeface="Arial"/>
              </a:rPr>
              <a:t>Narrative + Numbers”</a:t>
            </a:r>
          </a:p>
          <a:p>
            <a:pPr defTabSz="457200" fontAlgn="base">
              <a:spcBef>
                <a:spcPct val="0"/>
              </a:spcBef>
              <a:spcAft>
                <a:spcPts val="1800"/>
              </a:spcAft>
              <a:defRPr/>
            </a:pPr>
            <a:r>
              <a:rPr lang="en-GB" dirty="0">
                <a:solidFill>
                  <a:schemeClr val="bg1"/>
                </a:solidFill>
                <a:latin typeface="Arial"/>
                <a:ea typeface="Geneva" charset="0"/>
                <a:cs typeface="Arial"/>
              </a:rPr>
              <a:t>							</a:t>
            </a:r>
            <a:r>
              <a:rPr lang="en-GB" dirty="0" smtClean="0">
                <a:solidFill>
                  <a:schemeClr val="bg1"/>
                </a:solidFill>
                <a:latin typeface="Arial"/>
                <a:ea typeface="Geneva" charset="0"/>
                <a:cs typeface="Arial"/>
              </a:rPr>
              <a:t>		—</a:t>
            </a:r>
            <a:r>
              <a:rPr lang="en-GB" dirty="0">
                <a:solidFill>
                  <a:schemeClr val="bg1"/>
                </a:solidFill>
                <a:latin typeface="Arial"/>
                <a:ea typeface="Geneva" charset="0"/>
                <a:cs typeface="Arial"/>
              </a:rPr>
              <a:t>Joan Magretta</a:t>
            </a:r>
          </a:p>
          <a:p>
            <a:pPr marL="342900" indent="-342900" defTabSz="457200" fontAlgn="base">
              <a:spcBef>
                <a:spcPct val="0"/>
              </a:spcBef>
              <a:spcAft>
                <a:spcPct val="0"/>
              </a:spcAft>
              <a:buFont typeface="Arial" panose="020B0604020202020204" pitchFamily="34" charset="0"/>
              <a:buChar char="•"/>
              <a:defRPr/>
            </a:pPr>
            <a:r>
              <a:rPr lang="en-GB" sz="2200" dirty="0">
                <a:solidFill>
                  <a:srgbClr val="595959"/>
                </a:solidFill>
                <a:latin typeface="Arial"/>
                <a:ea typeface="Geneva" charset="0"/>
                <a:cs typeface="Arial"/>
              </a:rPr>
              <a:t>Power of storytelling—Sense-making</a:t>
            </a:r>
          </a:p>
          <a:p>
            <a:pPr marL="342900" indent="-342900" defTabSz="457200" fontAlgn="base">
              <a:spcBef>
                <a:spcPct val="0"/>
              </a:spcBef>
              <a:spcAft>
                <a:spcPts val="1800"/>
              </a:spcAft>
              <a:buFont typeface="Arial" panose="020B0604020202020204" pitchFamily="34" charset="0"/>
              <a:buChar char="•"/>
              <a:defRPr/>
            </a:pPr>
            <a:r>
              <a:rPr lang="en-GB" sz="2200" dirty="0">
                <a:solidFill>
                  <a:srgbClr val="595959"/>
                </a:solidFill>
                <a:latin typeface="Arial"/>
                <a:ea typeface="Geneva" charset="0"/>
                <a:cs typeface="Arial"/>
              </a:rPr>
              <a:t>Revenue streams—Cost structures</a:t>
            </a:r>
          </a:p>
          <a:p>
            <a:pPr marL="285750" indent="-285750" defTabSz="457200" fontAlgn="base">
              <a:spcBef>
                <a:spcPct val="0"/>
              </a:spcBef>
              <a:spcAft>
                <a:spcPts val="300"/>
              </a:spcAft>
              <a:buFont typeface="Arial" panose="020B0604020202020204" pitchFamily="34" charset="0"/>
              <a:buChar char="•"/>
              <a:defRPr/>
            </a:pPr>
            <a:r>
              <a:rPr lang="en-GB" sz="2200" dirty="0">
                <a:solidFill>
                  <a:srgbClr val="595959"/>
                </a:solidFill>
                <a:latin typeface="Arial"/>
                <a:ea typeface="Geneva" charset="0"/>
                <a:cs typeface="Arial"/>
              </a:rPr>
              <a:t>When business models fail</a:t>
            </a:r>
          </a:p>
          <a:p>
            <a:pPr marL="742950" lvl="1" indent="-285750" defTabSz="457200" fontAlgn="base">
              <a:spcBef>
                <a:spcPct val="0"/>
              </a:spcBef>
              <a:spcAft>
                <a:spcPct val="0"/>
              </a:spcAft>
              <a:buFont typeface="Arial" panose="020B0604020202020204" pitchFamily="34" charset="0"/>
              <a:buChar char="−"/>
              <a:defRPr/>
            </a:pPr>
            <a:r>
              <a:rPr lang="en-GB" sz="2000" dirty="0" smtClean="0">
                <a:solidFill>
                  <a:srgbClr val="595959"/>
                </a:solidFill>
                <a:latin typeface="Arial"/>
                <a:ea typeface="Geneva" charset="0"/>
                <a:cs typeface="Arial"/>
              </a:rPr>
              <a:t>Fail </a:t>
            </a:r>
            <a:r>
              <a:rPr lang="en-GB" sz="2000" dirty="0">
                <a:solidFill>
                  <a:srgbClr val="595959"/>
                </a:solidFill>
                <a:latin typeface="Arial"/>
                <a:ea typeface="Geneva" charset="0"/>
                <a:cs typeface="Arial"/>
              </a:rPr>
              <a:t>narrative test</a:t>
            </a:r>
          </a:p>
          <a:p>
            <a:pPr marL="1200150" lvl="2" indent="-285750" defTabSz="457200" fontAlgn="base">
              <a:spcBef>
                <a:spcPct val="0"/>
              </a:spcBef>
              <a:spcAft>
                <a:spcPts val="300"/>
              </a:spcAft>
              <a:buFont typeface="Arial" panose="020B0604020202020204" pitchFamily="34" charset="0"/>
              <a:buChar char="•"/>
              <a:defRPr/>
            </a:pPr>
            <a:r>
              <a:rPr lang="en-GB" dirty="0">
                <a:solidFill>
                  <a:srgbClr val="595959"/>
                </a:solidFill>
                <a:latin typeface="Arial"/>
                <a:ea typeface="Geneva" charset="0"/>
                <a:cs typeface="Arial"/>
              </a:rPr>
              <a:t>Story doesn’t </a:t>
            </a:r>
            <a:r>
              <a:rPr lang="en-GB" dirty="0" smtClean="0">
                <a:solidFill>
                  <a:srgbClr val="595959"/>
                </a:solidFill>
                <a:latin typeface="Arial"/>
                <a:ea typeface="Geneva" charset="0"/>
                <a:cs typeface="Arial"/>
              </a:rPr>
              <a:t>work (dotcom </a:t>
            </a:r>
            <a:r>
              <a:rPr lang="en-GB" dirty="0">
                <a:solidFill>
                  <a:srgbClr val="595959"/>
                </a:solidFill>
                <a:latin typeface="Arial"/>
                <a:ea typeface="Geneva" charset="0"/>
                <a:cs typeface="Arial"/>
              </a:rPr>
              <a:t>era, e.g. </a:t>
            </a:r>
            <a:r>
              <a:rPr lang="en-GB" dirty="0">
                <a:solidFill>
                  <a:srgbClr val="00B050"/>
                </a:solidFill>
                <a:latin typeface="Arial"/>
                <a:ea typeface="Geneva" charset="0"/>
                <a:cs typeface="Arial"/>
              </a:rPr>
              <a:t>online pet </a:t>
            </a:r>
            <a:r>
              <a:rPr lang="en-GB" dirty="0" smtClean="0">
                <a:solidFill>
                  <a:srgbClr val="00B050"/>
                </a:solidFill>
                <a:latin typeface="Arial"/>
                <a:ea typeface="Geneva" charset="0"/>
                <a:cs typeface="Arial"/>
              </a:rPr>
              <a:t>food</a:t>
            </a:r>
            <a:r>
              <a:rPr lang="en-GB" dirty="0" smtClean="0">
                <a:solidFill>
                  <a:schemeClr val="tx1">
                    <a:lumMod val="65000"/>
                    <a:lumOff val="35000"/>
                  </a:schemeClr>
                </a:solidFill>
                <a:latin typeface="Arial"/>
                <a:ea typeface="Geneva" charset="0"/>
                <a:cs typeface="Arial"/>
              </a:rPr>
              <a:t>)</a:t>
            </a:r>
            <a:endParaRPr lang="en-GB" dirty="0">
              <a:solidFill>
                <a:schemeClr val="tx1">
                  <a:lumMod val="65000"/>
                  <a:lumOff val="35000"/>
                </a:schemeClr>
              </a:solidFill>
              <a:latin typeface="Arial"/>
              <a:ea typeface="Geneva" charset="0"/>
              <a:cs typeface="Arial"/>
            </a:endParaRPr>
          </a:p>
          <a:p>
            <a:pPr marL="742950" lvl="1" indent="-285750" defTabSz="457200" fontAlgn="base">
              <a:spcBef>
                <a:spcPct val="0"/>
              </a:spcBef>
              <a:spcAft>
                <a:spcPct val="0"/>
              </a:spcAft>
              <a:buFont typeface="Arial" panose="020B0604020202020204" pitchFamily="34" charset="0"/>
              <a:buChar char="−"/>
              <a:defRPr/>
            </a:pPr>
            <a:r>
              <a:rPr lang="en-GB" sz="2000" dirty="0" smtClean="0">
                <a:solidFill>
                  <a:srgbClr val="595959"/>
                </a:solidFill>
                <a:latin typeface="Arial"/>
                <a:ea typeface="Geneva" charset="0"/>
                <a:cs typeface="Arial"/>
              </a:rPr>
              <a:t>Fail </a:t>
            </a:r>
            <a:r>
              <a:rPr lang="en-GB" sz="2000" dirty="0">
                <a:solidFill>
                  <a:srgbClr val="595959"/>
                </a:solidFill>
                <a:latin typeface="Arial"/>
                <a:ea typeface="Geneva" charset="0"/>
                <a:cs typeface="Arial"/>
              </a:rPr>
              <a:t>numbers test</a:t>
            </a:r>
          </a:p>
          <a:p>
            <a:pPr marL="1200150" lvl="2" indent="-285750" defTabSz="457200" fontAlgn="base">
              <a:spcBef>
                <a:spcPct val="0"/>
              </a:spcBef>
              <a:spcAft>
                <a:spcPct val="0"/>
              </a:spcAft>
              <a:buFont typeface="Arial" panose="020B0604020202020204" pitchFamily="34" charset="0"/>
              <a:buChar char="•"/>
              <a:defRPr/>
            </a:pPr>
            <a:r>
              <a:rPr lang="en-GB" dirty="0">
                <a:solidFill>
                  <a:srgbClr val="595959"/>
                </a:solidFill>
                <a:latin typeface="Arial"/>
                <a:ea typeface="Geneva" charset="0"/>
                <a:cs typeface="Arial"/>
              </a:rPr>
              <a:t>Profit and loss (P&amp;L) don’t add </a:t>
            </a:r>
            <a:r>
              <a:rPr lang="en-GB" dirty="0" smtClean="0">
                <a:solidFill>
                  <a:srgbClr val="595959"/>
                </a:solidFill>
                <a:latin typeface="Arial"/>
                <a:ea typeface="Geneva" charset="0"/>
                <a:cs typeface="Arial"/>
              </a:rPr>
              <a:t>up (</a:t>
            </a:r>
            <a:r>
              <a:rPr lang="en-GB" dirty="0" smtClean="0">
                <a:solidFill>
                  <a:srgbClr val="00B050"/>
                </a:solidFill>
                <a:latin typeface="Arial"/>
                <a:ea typeface="Geneva" charset="0"/>
                <a:cs typeface="Arial"/>
              </a:rPr>
              <a:t>Amazon)</a:t>
            </a:r>
            <a:endParaRPr lang="en-GB" dirty="0">
              <a:solidFill>
                <a:srgbClr val="00B050"/>
              </a:solidFill>
              <a:latin typeface="Arial"/>
              <a:ea typeface="Geneva" charset="0"/>
              <a:cs typeface="Arial"/>
            </a:endParaRP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331DF86-80F9-4318-8091-1F255F7B08C3}" type="slidenum">
              <a:rPr lang="en-US" altLang="en-US" smtClean="0">
                <a:latin typeface="Arial" panose="020B0604020202020204" pitchFamily="34" charset="0"/>
              </a:rPr>
              <a:pPr/>
              <a:t>3</a:t>
            </a:fld>
            <a:endParaRPr lang="en-US" altLang="en-US" dirty="0">
              <a:latin typeface="Arial" panose="020B0604020202020204" pitchFamily="34" charset="0"/>
            </a:endParaRPr>
          </a:p>
        </p:txBody>
      </p:sp>
    </p:spTree>
    <p:extLst>
      <p:ext uri="{BB962C8B-B14F-4D97-AF65-F5344CB8AC3E}">
        <p14:creationId xmlns:p14="http://schemas.microsoft.com/office/powerpoint/2010/main" val="396263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fade">
                                      <p:cBhvr>
                                        <p:cTn id="7" dur="500"/>
                                        <p:tgtEl>
                                          <p:spTgt spid="307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7">
                                            <p:txEl>
                                              <p:pRg st="1" end="1"/>
                                            </p:txEl>
                                          </p:spTgt>
                                        </p:tgtEl>
                                        <p:attrNameLst>
                                          <p:attrName>style.visibility</p:attrName>
                                        </p:attrNameLst>
                                      </p:cBhvr>
                                      <p:to>
                                        <p:strVal val="visible"/>
                                      </p:to>
                                    </p:set>
                                    <p:animEffect transition="in" filter="fade">
                                      <p:cBhvr>
                                        <p:cTn id="10" dur="500"/>
                                        <p:tgtEl>
                                          <p:spTgt spid="307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7">
                                            <p:txEl>
                                              <p:pRg st="2" end="2"/>
                                            </p:txEl>
                                          </p:spTgt>
                                        </p:tgtEl>
                                        <p:attrNameLst>
                                          <p:attrName>style.visibility</p:attrName>
                                        </p:attrNameLst>
                                      </p:cBhvr>
                                      <p:to>
                                        <p:strVal val="visible"/>
                                      </p:to>
                                    </p:set>
                                    <p:animEffect transition="in" filter="fade">
                                      <p:cBhvr>
                                        <p:cTn id="15" dur="500"/>
                                        <p:tgtEl>
                                          <p:spTgt spid="3077">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077">
                                            <p:txEl>
                                              <p:pRg st="3" end="3"/>
                                            </p:txEl>
                                          </p:spTgt>
                                        </p:tgtEl>
                                        <p:attrNameLst>
                                          <p:attrName>style.visibility</p:attrName>
                                        </p:attrNameLst>
                                      </p:cBhvr>
                                      <p:to>
                                        <p:strVal val="visible"/>
                                      </p:to>
                                    </p:set>
                                    <p:animEffect transition="in" filter="fade">
                                      <p:cBhvr>
                                        <p:cTn id="18" dur="500"/>
                                        <p:tgtEl>
                                          <p:spTgt spid="307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077">
                                            <p:txEl>
                                              <p:pRg st="4" end="4"/>
                                            </p:txEl>
                                          </p:spTgt>
                                        </p:tgtEl>
                                        <p:attrNameLst>
                                          <p:attrName>style.visibility</p:attrName>
                                        </p:attrNameLst>
                                      </p:cBhvr>
                                      <p:to>
                                        <p:strVal val="visible"/>
                                      </p:to>
                                    </p:set>
                                    <p:animEffect transition="in" filter="fade">
                                      <p:cBhvr>
                                        <p:cTn id="23" dur="1000"/>
                                        <p:tgtEl>
                                          <p:spTgt spid="3077">
                                            <p:txEl>
                                              <p:pRg st="4" end="4"/>
                                            </p:txEl>
                                          </p:spTgt>
                                        </p:tgtEl>
                                      </p:cBhvr>
                                    </p:animEffect>
                                    <p:anim calcmode="lin" valueType="num">
                                      <p:cBhvr>
                                        <p:cTn id="24"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077">
                                            <p:txEl>
                                              <p:pRg st="5" end="5"/>
                                            </p:txEl>
                                          </p:spTgt>
                                        </p:tgtEl>
                                        <p:attrNameLst>
                                          <p:attrName>style.visibility</p:attrName>
                                        </p:attrNameLst>
                                      </p:cBhvr>
                                      <p:to>
                                        <p:strVal val="visible"/>
                                      </p:to>
                                    </p:set>
                                    <p:animEffect transition="in" filter="fade">
                                      <p:cBhvr>
                                        <p:cTn id="28" dur="1000"/>
                                        <p:tgtEl>
                                          <p:spTgt spid="3077">
                                            <p:txEl>
                                              <p:pRg st="5" end="5"/>
                                            </p:txEl>
                                          </p:spTgt>
                                        </p:tgtEl>
                                      </p:cBhvr>
                                    </p:animEffect>
                                    <p:anim calcmode="lin" valueType="num">
                                      <p:cBhvr>
                                        <p:cTn id="29"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077">
                                            <p:txEl>
                                              <p:pRg st="6" end="6"/>
                                            </p:txEl>
                                          </p:spTgt>
                                        </p:tgtEl>
                                        <p:attrNameLst>
                                          <p:attrName>style.visibility</p:attrName>
                                        </p:attrNameLst>
                                      </p:cBhvr>
                                      <p:to>
                                        <p:strVal val="visible"/>
                                      </p:to>
                                    </p:set>
                                    <p:animEffect transition="in" filter="fade">
                                      <p:cBhvr>
                                        <p:cTn id="33" dur="1000"/>
                                        <p:tgtEl>
                                          <p:spTgt spid="3077">
                                            <p:txEl>
                                              <p:pRg st="6" end="6"/>
                                            </p:txEl>
                                          </p:spTgt>
                                        </p:tgtEl>
                                      </p:cBhvr>
                                    </p:animEffect>
                                    <p:anim calcmode="lin" valueType="num">
                                      <p:cBhvr>
                                        <p:cTn id="34"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077">
                                            <p:txEl>
                                              <p:pRg st="7" end="7"/>
                                            </p:txEl>
                                          </p:spTgt>
                                        </p:tgtEl>
                                        <p:attrNameLst>
                                          <p:attrName>style.visibility</p:attrName>
                                        </p:attrNameLst>
                                      </p:cBhvr>
                                      <p:to>
                                        <p:strVal val="visible"/>
                                      </p:to>
                                    </p:set>
                                    <p:animEffect transition="in" filter="fade">
                                      <p:cBhvr>
                                        <p:cTn id="38" dur="1000"/>
                                        <p:tgtEl>
                                          <p:spTgt spid="3077">
                                            <p:txEl>
                                              <p:pRg st="7" end="7"/>
                                            </p:txEl>
                                          </p:spTgt>
                                        </p:tgtEl>
                                      </p:cBhvr>
                                    </p:animEffect>
                                    <p:anim calcmode="lin" valueType="num">
                                      <p:cBhvr>
                                        <p:cTn id="39"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077">
                                            <p:txEl>
                                              <p:pRg st="8" end="8"/>
                                            </p:txEl>
                                          </p:spTgt>
                                        </p:tgtEl>
                                        <p:attrNameLst>
                                          <p:attrName>style.visibility</p:attrName>
                                        </p:attrNameLst>
                                      </p:cBhvr>
                                      <p:to>
                                        <p:strVal val="visible"/>
                                      </p:to>
                                    </p:set>
                                    <p:animEffect transition="in" filter="fade">
                                      <p:cBhvr>
                                        <p:cTn id="43" dur="1000"/>
                                        <p:tgtEl>
                                          <p:spTgt spid="3077">
                                            <p:txEl>
                                              <p:pRg st="8" end="8"/>
                                            </p:txEl>
                                          </p:spTgt>
                                        </p:tgtEl>
                                      </p:cBhvr>
                                    </p:animEffect>
                                    <p:anim calcmode="lin" valueType="num">
                                      <p:cBhvr>
                                        <p:cTn id="44"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307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0" y="1625600"/>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Established Business Models (Patterns)</a:t>
            </a:r>
            <a:endParaRPr lang="en-US" altLang="en-US" dirty="0">
              <a:solidFill>
                <a:srgbClr val="595959"/>
              </a:solidFill>
            </a:endParaRPr>
          </a:p>
        </p:txBody>
      </p:sp>
      <p:sp>
        <p:nvSpPr>
          <p:cNvPr id="3077" name="Rectangle 7"/>
          <p:cNvSpPr>
            <a:spLocks noChangeArrowheads="1"/>
          </p:cNvSpPr>
          <p:nvPr/>
        </p:nvSpPr>
        <p:spPr bwMode="auto">
          <a:xfrm>
            <a:off x="406400" y="2708275"/>
            <a:ext cx="8270056"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defTabSz="457200" fontAlgn="base">
              <a:spcBef>
                <a:spcPct val="0"/>
              </a:spcBef>
              <a:spcAft>
                <a:spcPts val="300"/>
              </a:spcAft>
              <a:buFont typeface="Arial" panose="020B0604020202020204" pitchFamily="34" charset="0"/>
              <a:buChar char="•"/>
              <a:defRPr/>
            </a:pPr>
            <a:r>
              <a:rPr lang="en-GB" sz="2200" dirty="0">
                <a:solidFill>
                  <a:srgbClr val="0070C0"/>
                </a:solidFill>
                <a:latin typeface="Arial"/>
                <a:ea typeface="Geneva" charset="0"/>
                <a:cs typeface="Arial"/>
              </a:rPr>
              <a:t>Digital enterprise</a:t>
            </a:r>
            <a:r>
              <a:rPr lang="en-GB" sz="2200" dirty="0">
                <a:solidFill>
                  <a:srgbClr val="595959"/>
                </a:solidFill>
                <a:latin typeface="Arial"/>
                <a:ea typeface="Geneva" charset="0"/>
                <a:cs typeface="Arial"/>
              </a:rPr>
              <a:t> (</a:t>
            </a:r>
            <a:r>
              <a:rPr lang="en-GB" sz="2200" dirty="0">
                <a:solidFill>
                  <a:srgbClr val="00B050"/>
                </a:solidFill>
                <a:latin typeface="Arial"/>
                <a:ea typeface="Geneva" charset="0"/>
                <a:cs typeface="Arial"/>
              </a:rPr>
              <a:t>examples </a:t>
            </a:r>
            <a:r>
              <a:rPr lang="en-GB" sz="2200" dirty="0">
                <a:solidFill>
                  <a:srgbClr val="00B050"/>
                </a:solidFill>
                <a:latin typeface="Arial"/>
                <a:ea typeface="Geneva" charset="0"/>
                <a:cs typeface="Arial"/>
                <a:hlinkClick r:id="rId2"/>
              </a:rPr>
              <a:t>here</a:t>
            </a:r>
            <a:r>
              <a:rPr lang="en-GB" sz="2200" dirty="0">
                <a:solidFill>
                  <a:srgbClr val="595959"/>
                </a:solidFill>
                <a:latin typeface="Arial"/>
                <a:ea typeface="Geneva" charset="0"/>
                <a:cs typeface="Arial"/>
              </a:rPr>
              <a:t>)</a:t>
            </a:r>
          </a:p>
          <a:p>
            <a:pPr marL="285750" indent="-285750" defTabSz="457200" fontAlgn="base">
              <a:spcBef>
                <a:spcPct val="0"/>
              </a:spcBef>
              <a:spcAft>
                <a:spcPts val="300"/>
              </a:spcAft>
              <a:buFont typeface="Arial" panose="020B0604020202020204" pitchFamily="34" charset="0"/>
              <a:buChar char="•"/>
              <a:defRPr/>
            </a:pPr>
            <a:r>
              <a:rPr lang="en-GB" sz="2200" dirty="0">
                <a:solidFill>
                  <a:srgbClr val="0070C0"/>
                </a:solidFill>
                <a:latin typeface="Arial"/>
                <a:ea typeface="Geneva" charset="0"/>
                <a:cs typeface="Arial"/>
              </a:rPr>
              <a:t>Long tail</a:t>
            </a:r>
            <a:r>
              <a:rPr lang="en-GB" sz="2200" dirty="0">
                <a:solidFill>
                  <a:srgbClr val="595959"/>
                </a:solidFill>
                <a:latin typeface="Arial"/>
                <a:ea typeface="Geneva" charset="0"/>
                <a:cs typeface="Arial"/>
              </a:rPr>
              <a:t> (</a:t>
            </a:r>
            <a:r>
              <a:rPr lang="en-GB" sz="2200" dirty="0">
                <a:solidFill>
                  <a:srgbClr val="00B050"/>
                </a:solidFill>
                <a:latin typeface="Arial"/>
                <a:ea typeface="Geneva" charset="0"/>
                <a:cs typeface="Arial"/>
              </a:rPr>
              <a:t>MySpace</a:t>
            </a:r>
            <a:r>
              <a:rPr lang="en-GB" sz="2200" dirty="0">
                <a:solidFill>
                  <a:srgbClr val="595959"/>
                </a:solidFill>
                <a:latin typeface="Arial"/>
                <a:ea typeface="Geneva" charset="0"/>
                <a:cs typeface="Arial"/>
              </a:rPr>
              <a:t>)</a:t>
            </a:r>
          </a:p>
          <a:p>
            <a:pPr marL="285750" indent="-285750" defTabSz="457200" fontAlgn="base">
              <a:spcBef>
                <a:spcPct val="0"/>
              </a:spcBef>
              <a:spcAft>
                <a:spcPts val="300"/>
              </a:spcAft>
              <a:buFont typeface="Arial" panose="020B0604020202020204" pitchFamily="34" charset="0"/>
              <a:buChar char="•"/>
              <a:defRPr/>
            </a:pPr>
            <a:r>
              <a:rPr lang="en-GB" sz="2200" dirty="0">
                <a:solidFill>
                  <a:srgbClr val="0070C0"/>
                </a:solidFill>
                <a:latin typeface="Arial"/>
                <a:ea typeface="Geneva" charset="0"/>
                <a:cs typeface="Arial"/>
              </a:rPr>
              <a:t>Multi-sided platforms</a:t>
            </a:r>
            <a:r>
              <a:rPr lang="en-GB" sz="2200" dirty="0">
                <a:solidFill>
                  <a:srgbClr val="595959"/>
                </a:solidFill>
                <a:latin typeface="Arial"/>
                <a:ea typeface="Geneva" charset="0"/>
                <a:cs typeface="Arial"/>
              </a:rPr>
              <a:t> </a:t>
            </a:r>
            <a:r>
              <a:rPr lang="en-GB" sz="2200" dirty="0" smtClean="0">
                <a:solidFill>
                  <a:srgbClr val="595959"/>
                </a:solidFill>
                <a:latin typeface="Arial"/>
                <a:ea typeface="Geneva" charset="0"/>
                <a:cs typeface="Arial"/>
              </a:rPr>
              <a:t>(</a:t>
            </a:r>
            <a:r>
              <a:rPr lang="en-GB" sz="2200" dirty="0" smtClean="0">
                <a:solidFill>
                  <a:srgbClr val="00B050"/>
                </a:solidFill>
                <a:latin typeface="Arial"/>
                <a:ea typeface="Geneva" charset="0"/>
                <a:cs typeface="Arial"/>
              </a:rPr>
              <a:t>PayPal, Alibaba</a:t>
            </a:r>
            <a:r>
              <a:rPr lang="en-GB" sz="2200" dirty="0" smtClean="0">
                <a:solidFill>
                  <a:srgbClr val="595959"/>
                </a:solidFill>
                <a:latin typeface="Arial"/>
                <a:ea typeface="Geneva" charset="0"/>
                <a:cs typeface="Arial"/>
              </a:rPr>
              <a:t>)</a:t>
            </a:r>
            <a:endParaRPr lang="en-GB" sz="2200" dirty="0">
              <a:solidFill>
                <a:srgbClr val="595959"/>
              </a:solidFill>
              <a:latin typeface="Arial"/>
              <a:ea typeface="Geneva" charset="0"/>
              <a:cs typeface="Arial"/>
            </a:endParaRPr>
          </a:p>
          <a:p>
            <a:pPr marL="285750" indent="-285750" defTabSz="457200" fontAlgn="base">
              <a:spcBef>
                <a:spcPct val="0"/>
              </a:spcBef>
              <a:spcAft>
                <a:spcPct val="0"/>
              </a:spcAft>
              <a:buFont typeface="Arial" panose="020B0604020202020204" pitchFamily="34" charset="0"/>
              <a:buChar char="•"/>
              <a:defRPr/>
            </a:pPr>
            <a:r>
              <a:rPr lang="en-GB" sz="2200" dirty="0">
                <a:solidFill>
                  <a:srgbClr val="0070C0"/>
                </a:solidFill>
                <a:latin typeface="Arial"/>
                <a:ea typeface="Geneva" charset="0"/>
                <a:cs typeface="Arial"/>
              </a:rPr>
              <a:t>Razor &amp; blades</a:t>
            </a:r>
            <a:r>
              <a:rPr lang="en-GB" sz="2200" dirty="0">
                <a:solidFill>
                  <a:srgbClr val="595959"/>
                </a:solidFill>
                <a:latin typeface="Arial"/>
                <a:ea typeface="Geneva" charset="0"/>
                <a:cs typeface="Arial"/>
              </a:rPr>
              <a:t> (</a:t>
            </a:r>
            <a:r>
              <a:rPr lang="en-GB" sz="2200" dirty="0">
                <a:solidFill>
                  <a:srgbClr val="00B050"/>
                </a:solidFill>
                <a:latin typeface="Arial"/>
                <a:ea typeface="Geneva" charset="0"/>
                <a:cs typeface="Arial"/>
              </a:rPr>
              <a:t>Gillette</a:t>
            </a:r>
            <a:r>
              <a:rPr lang="en-GB" sz="2200" dirty="0">
                <a:solidFill>
                  <a:srgbClr val="595959"/>
                </a:solidFill>
                <a:latin typeface="Arial"/>
                <a:ea typeface="Geneva" charset="0"/>
                <a:cs typeface="Arial"/>
              </a:rPr>
              <a:t>)</a:t>
            </a:r>
          </a:p>
          <a:p>
            <a:pPr marL="285750" indent="-285750" defTabSz="457200" fontAlgn="base">
              <a:spcBef>
                <a:spcPct val="0"/>
              </a:spcBef>
              <a:spcAft>
                <a:spcPct val="0"/>
              </a:spcAft>
              <a:buFont typeface="Arial" panose="020B0604020202020204" pitchFamily="34" charset="0"/>
              <a:buChar char="•"/>
              <a:defRPr/>
            </a:pPr>
            <a:r>
              <a:rPr lang="en-GB" sz="2200" dirty="0" smtClean="0">
                <a:solidFill>
                  <a:srgbClr val="0070C0"/>
                </a:solidFill>
                <a:latin typeface="Arial"/>
                <a:ea typeface="Geneva" charset="0"/>
                <a:cs typeface="Arial"/>
              </a:rPr>
              <a:t>Freemium</a:t>
            </a:r>
            <a:r>
              <a:rPr lang="en-GB" sz="2200" dirty="0" smtClean="0">
                <a:solidFill>
                  <a:srgbClr val="595959"/>
                </a:solidFill>
                <a:latin typeface="Arial"/>
                <a:ea typeface="Geneva" charset="0"/>
                <a:cs typeface="Arial"/>
              </a:rPr>
              <a:t> </a:t>
            </a:r>
            <a:r>
              <a:rPr lang="en-GB" sz="2200" dirty="0">
                <a:solidFill>
                  <a:srgbClr val="595959"/>
                </a:solidFill>
                <a:latin typeface="Arial"/>
                <a:ea typeface="Geneva" charset="0"/>
                <a:cs typeface="Arial"/>
              </a:rPr>
              <a:t>(</a:t>
            </a:r>
            <a:r>
              <a:rPr lang="en-GB" sz="2200" dirty="0">
                <a:solidFill>
                  <a:srgbClr val="00B050"/>
                </a:solidFill>
                <a:latin typeface="Arial"/>
                <a:ea typeface="Geneva" charset="0"/>
                <a:cs typeface="Arial"/>
              </a:rPr>
              <a:t>Flickr, Real Player, Skype</a:t>
            </a:r>
            <a:r>
              <a:rPr lang="en-GB" sz="2200" dirty="0">
                <a:solidFill>
                  <a:srgbClr val="595959"/>
                </a:solidFill>
                <a:latin typeface="Arial"/>
                <a:ea typeface="Geneva" charset="0"/>
                <a:cs typeface="Arial"/>
              </a:rPr>
              <a:t>)</a:t>
            </a:r>
          </a:p>
          <a:p>
            <a:pPr marL="800100" lvl="1" indent="-342900" defTabSz="457200" fontAlgn="base">
              <a:spcBef>
                <a:spcPct val="0"/>
              </a:spcBef>
              <a:spcAft>
                <a:spcPct val="0"/>
              </a:spcAft>
              <a:buFont typeface="Arial" panose="020B0604020202020204" pitchFamily="34" charset="0"/>
              <a:buChar char="−"/>
              <a:defRPr/>
            </a:pPr>
            <a:r>
              <a:rPr lang="en-GB" sz="2000" dirty="0" smtClean="0">
                <a:solidFill>
                  <a:srgbClr val="595959"/>
                </a:solidFill>
                <a:latin typeface="Arial"/>
                <a:ea typeface="Geneva" charset="0"/>
                <a:cs typeface="Arial"/>
              </a:rPr>
              <a:t>Variants </a:t>
            </a:r>
            <a:endParaRPr lang="en-GB" sz="2000" dirty="0">
              <a:solidFill>
                <a:srgbClr val="595959"/>
              </a:solidFill>
              <a:latin typeface="Arial"/>
              <a:ea typeface="Geneva" charset="0"/>
              <a:cs typeface="Arial"/>
            </a:endParaRPr>
          </a:p>
          <a:p>
            <a:pPr marL="1200150" lvl="2" indent="-285750" defTabSz="457200" fontAlgn="base">
              <a:spcBef>
                <a:spcPct val="0"/>
              </a:spcBef>
              <a:spcAft>
                <a:spcPct val="0"/>
              </a:spcAft>
              <a:buFont typeface="Arial" panose="020B0604020202020204" pitchFamily="34" charset="0"/>
              <a:buChar char="•"/>
              <a:defRPr/>
            </a:pPr>
            <a:r>
              <a:rPr lang="en-GB" dirty="0">
                <a:solidFill>
                  <a:srgbClr val="0070C0"/>
                </a:solidFill>
                <a:latin typeface="Arial"/>
                <a:ea typeface="Geneva" charset="0"/>
                <a:cs typeface="Arial"/>
              </a:rPr>
              <a:t>Open source</a:t>
            </a:r>
            <a:r>
              <a:rPr lang="en-GB" dirty="0">
                <a:solidFill>
                  <a:srgbClr val="595959"/>
                </a:solidFill>
                <a:latin typeface="Arial"/>
                <a:ea typeface="Geneva" charset="0"/>
                <a:cs typeface="Arial"/>
              </a:rPr>
              <a:t> (</a:t>
            </a:r>
            <a:r>
              <a:rPr lang="en-GB" dirty="0">
                <a:solidFill>
                  <a:srgbClr val="00B050"/>
                </a:solidFill>
                <a:latin typeface="Arial"/>
                <a:ea typeface="Geneva" charset="0"/>
                <a:cs typeface="Arial"/>
              </a:rPr>
              <a:t>Red Hat</a:t>
            </a:r>
            <a:r>
              <a:rPr lang="en-GB" dirty="0">
                <a:solidFill>
                  <a:srgbClr val="595959"/>
                </a:solidFill>
                <a:latin typeface="Arial"/>
                <a:ea typeface="Geneva" charset="0"/>
                <a:cs typeface="Arial"/>
              </a:rPr>
              <a:t>)</a:t>
            </a:r>
          </a:p>
          <a:p>
            <a:pPr marL="1200150" lvl="2" indent="-285750" defTabSz="457200" fontAlgn="base">
              <a:spcBef>
                <a:spcPct val="0"/>
              </a:spcBef>
              <a:spcAft>
                <a:spcPts val="300"/>
              </a:spcAft>
              <a:buFont typeface="Arial" panose="020B0604020202020204" pitchFamily="34" charset="0"/>
              <a:buChar char="•"/>
              <a:defRPr/>
            </a:pPr>
            <a:r>
              <a:rPr lang="en-GB" dirty="0" smtClean="0">
                <a:solidFill>
                  <a:srgbClr val="0070C0"/>
                </a:solidFill>
                <a:latin typeface="Arial"/>
                <a:ea typeface="Geneva" charset="0"/>
                <a:cs typeface="Arial"/>
              </a:rPr>
              <a:t>Insurance </a:t>
            </a:r>
            <a:r>
              <a:rPr lang="en-GB" dirty="0" smtClean="0">
                <a:solidFill>
                  <a:srgbClr val="595959"/>
                </a:solidFill>
                <a:latin typeface="Arial"/>
                <a:ea typeface="Geneva" charset="0"/>
                <a:cs typeface="Arial"/>
              </a:rPr>
              <a:t>(</a:t>
            </a:r>
            <a:r>
              <a:rPr lang="en-GB" dirty="0" smtClean="0">
                <a:solidFill>
                  <a:srgbClr val="00B050"/>
                </a:solidFill>
                <a:latin typeface="Arial"/>
                <a:ea typeface="Geneva" charset="0"/>
                <a:cs typeface="Arial"/>
              </a:rPr>
              <a:t>Ghana</a:t>
            </a:r>
            <a:r>
              <a:rPr lang="en-GB" dirty="0">
                <a:solidFill>
                  <a:srgbClr val="595959"/>
                </a:solidFill>
                <a:latin typeface="Arial"/>
                <a:ea typeface="Geneva" charset="0"/>
                <a:cs typeface="Arial"/>
              </a:rPr>
              <a:t>) </a:t>
            </a:r>
          </a:p>
          <a:p>
            <a:pPr marL="285750" indent="-285750" defTabSz="457200" fontAlgn="base">
              <a:spcBef>
                <a:spcPct val="0"/>
              </a:spcBef>
              <a:spcAft>
                <a:spcPct val="0"/>
              </a:spcAft>
              <a:buFont typeface="Arial" panose="020B0604020202020204" pitchFamily="34" charset="0"/>
              <a:buChar char="•"/>
              <a:defRPr/>
            </a:pPr>
            <a:r>
              <a:rPr lang="en-GB" sz="2200" dirty="0" smtClean="0">
                <a:solidFill>
                  <a:srgbClr val="0070C0"/>
                </a:solidFill>
                <a:latin typeface="Arial"/>
                <a:ea typeface="Geneva" charset="0"/>
                <a:cs typeface="Arial"/>
              </a:rPr>
              <a:t>Open </a:t>
            </a:r>
            <a:r>
              <a:rPr lang="en-GB" sz="2200" dirty="0">
                <a:solidFill>
                  <a:srgbClr val="0070C0"/>
                </a:solidFill>
                <a:latin typeface="Arial"/>
                <a:ea typeface="Geneva" charset="0"/>
                <a:cs typeface="Arial"/>
              </a:rPr>
              <a:t>business </a:t>
            </a:r>
            <a:r>
              <a:rPr lang="en-GB" sz="2200" dirty="0" smtClean="0">
                <a:solidFill>
                  <a:srgbClr val="0070C0"/>
                </a:solidFill>
                <a:latin typeface="Arial"/>
                <a:ea typeface="Geneva" charset="0"/>
                <a:cs typeface="Arial"/>
              </a:rPr>
              <a:t>models </a:t>
            </a:r>
            <a:r>
              <a:rPr lang="en-GB" sz="2200" dirty="0" smtClean="0">
                <a:solidFill>
                  <a:schemeClr val="tx1">
                    <a:lumMod val="65000"/>
                    <a:lumOff val="35000"/>
                  </a:schemeClr>
                </a:solidFill>
                <a:latin typeface="Arial"/>
                <a:ea typeface="Geneva" charset="0"/>
                <a:cs typeface="Arial"/>
              </a:rPr>
              <a:t>(</a:t>
            </a:r>
            <a:r>
              <a:rPr lang="en-GB" sz="2200" dirty="0" smtClean="0">
                <a:solidFill>
                  <a:srgbClr val="00B050"/>
                </a:solidFill>
                <a:latin typeface="Arial"/>
                <a:ea typeface="Geneva" charset="0"/>
                <a:cs typeface="Arial"/>
              </a:rPr>
              <a:t>BMW</a:t>
            </a:r>
            <a:r>
              <a:rPr lang="en-GB" sz="2200" dirty="0" smtClean="0">
                <a:solidFill>
                  <a:schemeClr val="tx1">
                    <a:lumMod val="65000"/>
                    <a:lumOff val="35000"/>
                  </a:schemeClr>
                </a:solidFill>
                <a:latin typeface="Arial"/>
                <a:ea typeface="Geneva" charset="0"/>
                <a:cs typeface="Arial"/>
              </a:rPr>
              <a:t>)</a:t>
            </a:r>
            <a:endParaRPr lang="en-GB" sz="2200" dirty="0">
              <a:solidFill>
                <a:schemeClr val="tx1">
                  <a:lumMod val="65000"/>
                  <a:lumOff val="35000"/>
                </a:schemeClr>
              </a:solidFill>
              <a:latin typeface="Arial"/>
              <a:ea typeface="Geneva" charset="0"/>
              <a:cs typeface="Arial"/>
            </a:endParaRPr>
          </a:p>
        </p:txBody>
      </p:sp>
      <p:pic>
        <p:nvPicPr>
          <p:cNvPr id="17411" name="Picture 5" descr="TAB_col_white_background.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331DF86-80F9-4318-8091-1F255F7B08C3}" type="slidenum">
              <a:rPr lang="en-US" altLang="en-US" smtClean="0">
                <a:latin typeface="Arial" panose="020B0604020202020204" pitchFamily="34" charset="0"/>
              </a:rPr>
              <a:pPr/>
              <a:t>4</a:t>
            </a:fld>
            <a:endParaRPr lang="en-US" altLang="en-US" dirty="0">
              <a:latin typeface="Arial" panose="020B0604020202020204" pitchFamily="34" charset="0"/>
            </a:endParaRPr>
          </a:p>
        </p:txBody>
      </p:sp>
    </p:spTree>
    <p:extLst>
      <p:ext uri="{BB962C8B-B14F-4D97-AF65-F5344CB8AC3E}">
        <p14:creationId xmlns:p14="http://schemas.microsoft.com/office/powerpoint/2010/main" val="362738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fade">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fade">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fade">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fade">
                                      <p:cBhvr>
                                        <p:cTn id="22" dur="500"/>
                                        <p:tgtEl>
                                          <p:spTgt spid="3077">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077">
                                            <p:txEl>
                                              <p:pRg st="5" end="5"/>
                                            </p:txEl>
                                          </p:spTgt>
                                        </p:tgtEl>
                                        <p:attrNameLst>
                                          <p:attrName>style.visibility</p:attrName>
                                        </p:attrNameLst>
                                      </p:cBhvr>
                                      <p:to>
                                        <p:strVal val="visible"/>
                                      </p:to>
                                    </p:set>
                                    <p:animEffect transition="in" filter="fade">
                                      <p:cBhvr>
                                        <p:cTn id="25" dur="500"/>
                                        <p:tgtEl>
                                          <p:spTgt spid="3077">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077">
                                            <p:txEl>
                                              <p:pRg st="6" end="6"/>
                                            </p:txEl>
                                          </p:spTgt>
                                        </p:tgtEl>
                                        <p:attrNameLst>
                                          <p:attrName>style.visibility</p:attrName>
                                        </p:attrNameLst>
                                      </p:cBhvr>
                                      <p:to>
                                        <p:strVal val="visible"/>
                                      </p:to>
                                    </p:set>
                                    <p:animEffect transition="in" filter="fade">
                                      <p:cBhvr>
                                        <p:cTn id="28" dur="500"/>
                                        <p:tgtEl>
                                          <p:spTgt spid="3077">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077">
                                            <p:txEl>
                                              <p:pRg st="7" end="7"/>
                                            </p:txEl>
                                          </p:spTgt>
                                        </p:tgtEl>
                                        <p:attrNameLst>
                                          <p:attrName>style.visibility</p:attrName>
                                        </p:attrNameLst>
                                      </p:cBhvr>
                                      <p:to>
                                        <p:strVal val="visible"/>
                                      </p:to>
                                    </p:set>
                                    <p:animEffect transition="in" filter="fade">
                                      <p:cBhvr>
                                        <p:cTn id="31" dur="500"/>
                                        <p:tgtEl>
                                          <p:spTgt spid="3077">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077">
                                            <p:txEl>
                                              <p:pRg st="8" end="8"/>
                                            </p:txEl>
                                          </p:spTgt>
                                        </p:tgtEl>
                                        <p:attrNameLst>
                                          <p:attrName>style.visibility</p:attrName>
                                        </p:attrNameLst>
                                      </p:cBhvr>
                                      <p:to>
                                        <p:strVal val="visible"/>
                                      </p:to>
                                    </p:set>
                                    <p:animEffect transition="in" filter="fade">
                                      <p:cBhvr>
                                        <p:cTn id="36" dur="500"/>
                                        <p:tgtEl>
                                          <p:spTgt spid="30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0" y="1625600"/>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Osterwalder’s Business Model Canvas (BMC)</a:t>
            </a:r>
            <a:endParaRPr lang="en-US" altLang="en-US" dirty="0">
              <a:solidFill>
                <a:srgbClr val="595959"/>
              </a:solidFill>
            </a:endParaRPr>
          </a:p>
        </p:txBody>
      </p:sp>
      <p:sp>
        <p:nvSpPr>
          <p:cNvPr id="3077" name="Rectangle 7"/>
          <p:cNvSpPr>
            <a:spLocks noChangeArrowheads="1"/>
          </p:cNvSpPr>
          <p:nvPr/>
        </p:nvSpPr>
        <p:spPr bwMode="auto">
          <a:xfrm>
            <a:off x="406400" y="2708275"/>
            <a:ext cx="8198048"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defTabSz="457200" fontAlgn="base">
              <a:spcBef>
                <a:spcPct val="0"/>
              </a:spcBef>
              <a:spcAft>
                <a:spcPts val="300"/>
              </a:spcAft>
              <a:buFont typeface="Arial" panose="020B0604020202020204" pitchFamily="34" charset="0"/>
              <a:buChar char="•"/>
              <a:defRPr/>
            </a:pPr>
            <a:r>
              <a:rPr lang="en-GB" sz="2200" dirty="0">
                <a:solidFill>
                  <a:srgbClr val="595959"/>
                </a:solidFill>
                <a:latin typeface="Arial"/>
                <a:ea typeface="Geneva" charset="0"/>
                <a:cs typeface="Arial"/>
              </a:rPr>
              <a:t>Provides a template for developing new or defining existing business models</a:t>
            </a:r>
          </a:p>
          <a:p>
            <a:pPr marL="800100" lvl="1" indent="-342900" defTabSz="457200" fontAlgn="base">
              <a:spcBef>
                <a:spcPct val="0"/>
              </a:spcBef>
              <a:spcAft>
                <a:spcPts val="1200"/>
              </a:spcAft>
              <a:buFont typeface="Arial" panose="020B0604020202020204" pitchFamily="34" charset="0"/>
              <a:buChar char="−"/>
              <a:defRPr/>
            </a:pPr>
            <a:r>
              <a:rPr lang="en-GB" sz="2000" dirty="0" smtClean="0">
                <a:solidFill>
                  <a:srgbClr val="595959"/>
                </a:solidFill>
                <a:latin typeface="Arial"/>
                <a:ea typeface="Geneva" charset="0"/>
                <a:cs typeface="Arial"/>
              </a:rPr>
              <a:t>Analytical </a:t>
            </a:r>
            <a:r>
              <a:rPr lang="en-GB" sz="2000" dirty="0">
                <a:solidFill>
                  <a:srgbClr val="595959"/>
                </a:solidFill>
                <a:latin typeface="Arial"/>
                <a:ea typeface="Geneva" charset="0"/>
                <a:cs typeface="Arial"/>
              </a:rPr>
              <a:t>tool </a:t>
            </a:r>
          </a:p>
          <a:p>
            <a:pPr marL="285750" indent="-285750" defTabSz="457200" fontAlgn="base">
              <a:spcBef>
                <a:spcPct val="0"/>
              </a:spcBef>
              <a:spcAft>
                <a:spcPts val="1200"/>
              </a:spcAft>
              <a:buFont typeface="Arial" panose="020B0604020202020204" pitchFamily="34" charset="0"/>
              <a:buChar char="•"/>
              <a:defRPr/>
            </a:pPr>
            <a:r>
              <a:rPr lang="en-GB" sz="2200" dirty="0">
                <a:solidFill>
                  <a:srgbClr val="595959"/>
                </a:solidFill>
                <a:latin typeface="Arial"/>
                <a:ea typeface="Geneva" charset="0"/>
                <a:cs typeface="Arial"/>
              </a:rPr>
              <a:t>Visual chart with </a:t>
            </a:r>
            <a:r>
              <a:rPr lang="en-GB" sz="2200" dirty="0">
                <a:solidFill>
                  <a:srgbClr val="0070C0"/>
                </a:solidFill>
                <a:latin typeface="Arial"/>
                <a:ea typeface="Geneva" charset="0"/>
                <a:cs typeface="Arial"/>
              </a:rPr>
              <a:t>nine</a:t>
            </a:r>
            <a:r>
              <a:rPr lang="en-GB" sz="2200" dirty="0">
                <a:solidFill>
                  <a:srgbClr val="595959"/>
                </a:solidFill>
                <a:latin typeface="Arial"/>
                <a:ea typeface="Geneva" charset="0"/>
                <a:cs typeface="Arial"/>
              </a:rPr>
              <a:t> key components describing a firm’s value proposition, infrastructure, customers, and finances</a:t>
            </a:r>
          </a:p>
          <a:p>
            <a:pPr marL="285750" indent="-285750" defTabSz="457200" fontAlgn="base">
              <a:spcBef>
                <a:spcPct val="0"/>
              </a:spcBef>
              <a:spcAft>
                <a:spcPts val="300"/>
              </a:spcAft>
              <a:buFont typeface="Arial" panose="020B0604020202020204" pitchFamily="34" charset="0"/>
              <a:buChar char="•"/>
              <a:defRPr/>
            </a:pPr>
            <a:r>
              <a:rPr lang="en-GB" sz="2200" dirty="0">
                <a:solidFill>
                  <a:srgbClr val="595959"/>
                </a:solidFill>
                <a:latin typeface="Arial"/>
                <a:ea typeface="Geneva" charset="0"/>
                <a:cs typeface="Arial"/>
              </a:rPr>
              <a:t>Initially proposed by Alex </a:t>
            </a:r>
            <a:r>
              <a:rPr lang="en-GB" sz="2200" dirty="0" err="1">
                <a:solidFill>
                  <a:srgbClr val="595959"/>
                </a:solidFill>
                <a:latin typeface="Arial"/>
                <a:ea typeface="Geneva" charset="0"/>
                <a:cs typeface="Arial"/>
              </a:rPr>
              <a:t>Osterwalder</a:t>
            </a:r>
            <a:r>
              <a:rPr lang="en-GB" sz="2200" dirty="0">
                <a:solidFill>
                  <a:srgbClr val="595959"/>
                </a:solidFill>
                <a:latin typeface="Arial"/>
                <a:ea typeface="Geneva" charset="0"/>
                <a:cs typeface="Arial"/>
              </a:rPr>
              <a:t> in 2008</a:t>
            </a:r>
          </a:p>
          <a:p>
            <a:pPr marL="800100" lvl="1" indent="-342900" defTabSz="457200" fontAlgn="base">
              <a:spcBef>
                <a:spcPct val="0"/>
              </a:spcBef>
              <a:spcAft>
                <a:spcPct val="0"/>
              </a:spcAft>
              <a:buFont typeface="Arial" panose="020B0604020202020204" pitchFamily="34" charset="0"/>
              <a:buChar char="−"/>
              <a:defRPr/>
            </a:pPr>
            <a:r>
              <a:rPr lang="en-GB" sz="2000" dirty="0" smtClean="0">
                <a:solidFill>
                  <a:srgbClr val="595959"/>
                </a:solidFill>
                <a:latin typeface="Arial"/>
                <a:ea typeface="Geneva" charset="0"/>
                <a:cs typeface="Arial"/>
              </a:rPr>
              <a:t>Similar </a:t>
            </a:r>
            <a:r>
              <a:rPr lang="en-GB" sz="2000" dirty="0">
                <a:solidFill>
                  <a:srgbClr val="595959"/>
                </a:solidFill>
                <a:latin typeface="Arial"/>
                <a:ea typeface="Geneva" charset="0"/>
                <a:cs typeface="Arial"/>
              </a:rPr>
              <a:t>canvases have been introduced for specific </a:t>
            </a:r>
            <a:r>
              <a:rPr lang="en-GB" sz="2000" dirty="0" smtClean="0">
                <a:solidFill>
                  <a:srgbClr val="595959"/>
                </a:solidFill>
                <a:latin typeface="Arial"/>
                <a:ea typeface="Geneva" charset="0"/>
                <a:cs typeface="Arial"/>
              </a:rPr>
              <a:t>business niches</a:t>
            </a:r>
            <a:r>
              <a:rPr lang="en-GB" sz="2000" dirty="0">
                <a:solidFill>
                  <a:srgbClr val="595959"/>
                </a:solidFill>
                <a:latin typeface="Arial"/>
                <a:ea typeface="Geneva" charset="0"/>
                <a:cs typeface="Arial"/>
              </a:rPr>
              <a:t>, such as the Lean Canvas</a:t>
            </a: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331DF86-80F9-4318-8091-1F255F7B08C3}" type="slidenum">
              <a:rPr lang="en-US" altLang="en-US" smtClean="0">
                <a:latin typeface="Arial" panose="020B0604020202020204" pitchFamily="34" charset="0"/>
              </a:rPr>
              <a:pPr/>
              <a:t>5</a:t>
            </a:fld>
            <a:endParaRPr lang="en-US" altLang="en-US" dirty="0">
              <a:latin typeface="Arial" panose="020B0604020202020204" pitchFamily="34" charset="0"/>
            </a:endParaRPr>
          </a:p>
        </p:txBody>
      </p:sp>
    </p:spTree>
    <p:extLst>
      <p:ext uri="{BB962C8B-B14F-4D97-AF65-F5344CB8AC3E}">
        <p14:creationId xmlns:p14="http://schemas.microsoft.com/office/powerpoint/2010/main" val="29154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fade">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fade">
                                      <p:cBhvr>
                                        <p:cTn id="12" dur="500"/>
                                        <p:tgtEl>
                                          <p:spTgt spid="3077">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077">
                                            <p:txEl>
                                              <p:pRg st="4" end="4"/>
                                            </p:txEl>
                                          </p:spTgt>
                                        </p:tgtEl>
                                        <p:attrNameLst>
                                          <p:attrName>style.visibility</p:attrName>
                                        </p:attrNameLst>
                                      </p:cBhvr>
                                      <p:to>
                                        <p:strVal val="visible"/>
                                      </p:to>
                                    </p:set>
                                    <p:animEffect transition="in" filter="fade">
                                      <p:cBhvr>
                                        <p:cTn id="15" dur="500"/>
                                        <p:tgtEl>
                                          <p:spTgt spid="30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12" y="1340768"/>
            <a:ext cx="8877300" cy="5467350"/>
          </a:xfrm>
          <a:prstGeom prst="rect">
            <a:avLst/>
          </a:prstGeom>
        </p:spPr>
      </p:pic>
      <p:sp>
        <p:nvSpPr>
          <p:cNvPr id="3" name="TextBox 2"/>
          <p:cNvSpPr txBox="1"/>
          <p:nvPr/>
        </p:nvSpPr>
        <p:spPr>
          <a:xfrm>
            <a:off x="179512" y="1988840"/>
            <a:ext cx="1728192" cy="1477328"/>
          </a:xfrm>
          <a:prstGeom prst="rect">
            <a:avLst/>
          </a:prstGeom>
          <a:noFill/>
        </p:spPr>
        <p:txBody>
          <a:bodyPr wrap="square" rtlCol="0">
            <a:spAutoFit/>
          </a:bodyPr>
          <a:lstStyle/>
          <a:p>
            <a:endParaRPr lang="en-GB" dirty="0">
              <a:solidFill>
                <a:srgbClr val="0070C0"/>
              </a:solidFill>
              <a:latin typeface="Arial" panose="020B0604020202020204" pitchFamily="34" charset="0"/>
              <a:cs typeface="Arial" panose="020B0604020202020204" pitchFamily="34" charset="0"/>
            </a:endParaRPr>
          </a:p>
          <a:p>
            <a:pPr algn="ctr"/>
            <a:r>
              <a:rPr lang="en-GB" dirty="0">
                <a:solidFill>
                  <a:srgbClr val="0070C0"/>
                </a:solidFill>
                <a:latin typeface="Arial" panose="020B0604020202020204" pitchFamily="34" charset="0"/>
                <a:cs typeface="Arial" panose="020B0604020202020204" pitchFamily="34" charset="0"/>
              </a:rPr>
              <a:t>Who are our suppliers and service providers?</a:t>
            </a:r>
          </a:p>
        </p:txBody>
      </p:sp>
      <p:sp>
        <p:nvSpPr>
          <p:cNvPr id="4" name="TextBox 3"/>
          <p:cNvSpPr txBox="1"/>
          <p:nvPr/>
        </p:nvSpPr>
        <p:spPr>
          <a:xfrm>
            <a:off x="1907704" y="1988840"/>
            <a:ext cx="1728192" cy="923330"/>
          </a:xfrm>
          <a:prstGeom prst="rect">
            <a:avLst/>
          </a:prstGeom>
          <a:noFill/>
        </p:spPr>
        <p:txBody>
          <a:bodyPr wrap="square" rtlCol="0">
            <a:spAutoFit/>
          </a:bodyPr>
          <a:lstStyle/>
          <a:p>
            <a:pPr algn="ctr"/>
            <a:r>
              <a:rPr lang="en-GB" dirty="0">
                <a:solidFill>
                  <a:srgbClr val="0070C0"/>
                </a:solidFill>
                <a:latin typeface="Arial" panose="020B0604020202020204" pitchFamily="34" charset="0"/>
                <a:cs typeface="Arial" panose="020B0604020202020204" pitchFamily="34" charset="0"/>
              </a:rPr>
              <a:t>What do we do with our resources?</a:t>
            </a:r>
          </a:p>
        </p:txBody>
      </p:sp>
      <p:sp>
        <p:nvSpPr>
          <p:cNvPr id="5" name="TextBox 4"/>
          <p:cNvSpPr txBox="1"/>
          <p:nvPr/>
        </p:nvSpPr>
        <p:spPr>
          <a:xfrm>
            <a:off x="1907704" y="4149080"/>
            <a:ext cx="1728192" cy="1200329"/>
          </a:xfrm>
          <a:prstGeom prst="rect">
            <a:avLst/>
          </a:prstGeom>
          <a:noFill/>
        </p:spPr>
        <p:txBody>
          <a:bodyPr wrap="square" rtlCol="0">
            <a:spAutoFit/>
          </a:bodyPr>
          <a:lstStyle/>
          <a:p>
            <a:pPr algn="ctr"/>
            <a:r>
              <a:rPr lang="en-GB" dirty="0">
                <a:solidFill>
                  <a:srgbClr val="0070C0"/>
                </a:solidFill>
                <a:latin typeface="Arial" panose="020B0604020202020204" pitchFamily="34" charset="0"/>
                <a:cs typeface="Arial" panose="020B0604020202020204" pitchFamily="34" charset="0"/>
              </a:rPr>
              <a:t>What goods, services, and infrastructure do we use?</a:t>
            </a:r>
          </a:p>
        </p:txBody>
      </p:sp>
      <p:sp>
        <p:nvSpPr>
          <p:cNvPr id="6" name="TextBox 5"/>
          <p:cNvSpPr txBox="1"/>
          <p:nvPr/>
        </p:nvSpPr>
        <p:spPr>
          <a:xfrm>
            <a:off x="179512" y="5877272"/>
            <a:ext cx="4366642" cy="369332"/>
          </a:xfrm>
          <a:prstGeom prst="rect">
            <a:avLst/>
          </a:prstGeom>
          <a:noFill/>
        </p:spPr>
        <p:txBody>
          <a:bodyPr wrap="square" rtlCol="0">
            <a:spAutoFit/>
          </a:bodyPr>
          <a:lstStyle/>
          <a:p>
            <a:pPr algn="ctr"/>
            <a:r>
              <a:rPr lang="en-GB" dirty="0">
                <a:solidFill>
                  <a:srgbClr val="0070C0"/>
                </a:solidFill>
                <a:latin typeface="Arial" panose="020B0604020202020204" pitchFamily="34" charset="0"/>
                <a:cs typeface="Arial" panose="020B0604020202020204" pitchFamily="34" charset="0"/>
              </a:rPr>
              <a:t>What is the total cost of production?</a:t>
            </a:r>
          </a:p>
        </p:txBody>
      </p:sp>
      <p:sp>
        <p:nvSpPr>
          <p:cNvPr id="7" name="TextBox 6"/>
          <p:cNvSpPr txBox="1"/>
          <p:nvPr/>
        </p:nvSpPr>
        <p:spPr>
          <a:xfrm>
            <a:off x="3635896" y="1844824"/>
            <a:ext cx="1800200" cy="2308324"/>
          </a:xfrm>
          <a:prstGeom prst="rect">
            <a:avLst/>
          </a:prstGeom>
          <a:noFill/>
        </p:spPr>
        <p:txBody>
          <a:bodyPr wrap="square" rtlCol="0">
            <a:spAutoFit/>
          </a:bodyPr>
          <a:lstStyle/>
          <a:p>
            <a:endParaRPr lang="en-GB" dirty="0">
              <a:solidFill>
                <a:srgbClr val="0070C0"/>
              </a:solidFill>
              <a:latin typeface="Arial" panose="020B0604020202020204" pitchFamily="34" charset="0"/>
              <a:cs typeface="Arial" panose="020B0604020202020204" pitchFamily="34" charset="0"/>
            </a:endParaRPr>
          </a:p>
          <a:p>
            <a:endParaRPr lang="en-GB" dirty="0">
              <a:solidFill>
                <a:srgbClr val="0070C0"/>
              </a:solidFill>
              <a:latin typeface="Arial" panose="020B0604020202020204" pitchFamily="34" charset="0"/>
              <a:cs typeface="Arial" panose="020B0604020202020204" pitchFamily="34" charset="0"/>
            </a:endParaRPr>
          </a:p>
          <a:p>
            <a:pPr algn="ctr"/>
            <a:r>
              <a:rPr lang="en-GB" dirty="0">
                <a:solidFill>
                  <a:srgbClr val="0070C0"/>
                </a:solidFill>
                <a:latin typeface="Arial" panose="020B0604020202020204" pitchFamily="34" charset="0"/>
                <a:cs typeface="Arial" panose="020B0604020202020204" pitchFamily="34" charset="0"/>
              </a:rPr>
              <a:t>What problems </a:t>
            </a:r>
            <a:r>
              <a:rPr lang="en-GB" u="sng" dirty="0">
                <a:solidFill>
                  <a:srgbClr val="0070C0"/>
                </a:solidFill>
                <a:latin typeface="Arial" panose="020B0604020202020204" pitchFamily="34" charset="0"/>
                <a:cs typeface="Arial" panose="020B0604020202020204" pitchFamily="34" charset="0"/>
              </a:rPr>
              <a:t>need</a:t>
            </a:r>
            <a:r>
              <a:rPr lang="en-GB" dirty="0">
                <a:solidFill>
                  <a:srgbClr val="0070C0"/>
                </a:solidFill>
                <a:latin typeface="Arial" panose="020B0604020202020204" pitchFamily="34" charset="0"/>
                <a:cs typeface="Arial" panose="020B0604020202020204" pitchFamily="34" charset="0"/>
              </a:rPr>
              <a:t> to be solved?</a:t>
            </a:r>
          </a:p>
          <a:p>
            <a:pPr algn="ctr"/>
            <a:endParaRPr lang="en-GB" dirty="0">
              <a:solidFill>
                <a:srgbClr val="0070C0"/>
              </a:solidFill>
              <a:latin typeface="Arial" panose="020B0604020202020204" pitchFamily="34" charset="0"/>
              <a:cs typeface="Arial" panose="020B0604020202020204" pitchFamily="34" charset="0"/>
            </a:endParaRPr>
          </a:p>
          <a:p>
            <a:pPr algn="ctr"/>
            <a:r>
              <a:rPr lang="en-GB" dirty="0">
                <a:solidFill>
                  <a:srgbClr val="0070C0"/>
                </a:solidFill>
                <a:latin typeface="Arial" panose="020B0604020202020204" pitchFamily="34" charset="0"/>
                <a:cs typeface="Arial" panose="020B0604020202020204" pitchFamily="34" charset="0"/>
              </a:rPr>
              <a:t>What product does it best?</a:t>
            </a:r>
          </a:p>
        </p:txBody>
      </p:sp>
      <p:sp>
        <p:nvSpPr>
          <p:cNvPr id="8" name="TextBox 7"/>
          <p:cNvSpPr txBox="1"/>
          <p:nvPr/>
        </p:nvSpPr>
        <p:spPr>
          <a:xfrm>
            <a:off x="5436096" y="1988840"/>
            <a:ext cx="1728192" cy="1200329"/>
          </a:xfrm>
          <a:prstGeom prst="rect">
            <a:avLst/>
          </a:prstGeom>
          <a:noFill/>
        </p:spPr>
        <p:txBody>
          <a:bodyPr wrap="square" rtlCol="0">
            <a:spAutoFit/>
          </a:bodyPr>
          <a:lstStyle/>
          <a:p>
            <a:pPr algn="ctr"/>
            <a:r>
              <a:rPr lang="en-GB" dirty="0">
                <a:solidFill>
                  <a:srgbClr val="0070C0"/>
                </a:solidFill>
                <a:latin typeface="Arial" panose="020B0604020202020204" pitchFamily="34" charset="0"/>
                <a:cs typeface="Arial" panose="020B0604020202020204" pitchFamily="34" charset="0"/>
              </a:rPr>
              <a:t>How do we interact with our customers?</a:t>
            </a:r>
          </a:p>
        </p:txBody>
      </p:sp>
      <p:sp>
        <p:nvSpPr>
          <p:cNvPr id="9" name="TextBox 8"/>
          <p:cNvSpPr txBox="1"/>
          <p:nvPr/>
        </p:nvSpPr>
        <p:spPr>
          <a:xfrm>
            <a:off x="5449108" y="4153148"/>
            <a:ext cx="1728192" cy="1077218"/>
          </a:xfrm>
          <a:prstGeom prst="rect">
            <a:avLst/>
          </a:prstGeom>
          <a:noFill/>
        </p:spPr>
        <p:txBody>
          <a:bodyPr wrap="square" rtlCol="0">
            <a:spAutoFit/>
          </a:bodyPr>
          <a:lstStyle/>
          <a:p>
            <a:pPr algn="ctr"/>
            <a:r>
              <a:rPr lang="en-GB" sz="1600" dirty="0">
                <a:solidFill>
                  <a:srgbClr val="0070C0"/>
                </a:solidFill>
                <a:latin typeface="Arial" panose="020B0604020202020204" pitchFamily="34" charset="0"/>
                <a:cs typeface="Arial" panose="020B0604020202020204" pitchFamily="34" charset="0"/>
              </a:rPr>
              <a:t>How do our customers find, buy, and use the product?</a:t>
            </a:r>
          </a:p>
        </p:txBody>
      </p:sp>
      <p:sp>
        <p:nvSpPr>
          <p:cNvPr id="10" name="TextBox 9"/>
          <p:cNvSpPr txBox="1"/>
          <p:nvPr/>
        </p:nvSpPr>
        <p:spPr>
          <a:xfrm>
            <a:off x="7164288" y="1988840"/>
            <a:ext cx="1728192" cy="1477328"/>
          </a:xfrm>
          <a:prstGeom prst="rect">
            <a:avLst/>
          </a:prstGeom>
          <a:noFill/>
        </p:spPr>
        <p:txBody>
          <a:bodyPr wrap="square" rtlCol="0">
            <a:spAutoFit/>
          </a:bodyPr>
          <a:lstStyle/>
          <a:p>
            <a:endParaRPr lang="en-GB" dirty="0">
              <a:solidFill>
                <a:srgbClr val="0070C0"/>
              </a:solidFill>
            </a:endParaRPr>
          </a:p>
          <a:p>
            <a:pPr algn="ctr"/>
            <a:r>
              <a:rPr lang="en-GB" dirty="0">
                <a:solidFill>
                  <a:srgbClr val="0070C0"/>
                </a:solidFill>
                <a:latin typeface="Arial" panose="020B0604020202020204" pitchFamily="34" charset="0"/>
                <a:cs typeface="Arial" panose="020B0604020202020204" pitchFamily="34" charset="0"/>
              </a:rPr>
              <a:t>Who are our </a:t>
            </a:r>
            <a:r>
              <a:rPr lang="en-GB" dirty="0" smtClean="0">
                <a:solidFill>
                  <a:srgbClr val="0070C0"/>
                </a:solidFill>
                <a:latin typeface="Arial" panose="020B0604020202020204" pitchFamily="34" charset="0"/>
                <a:cs typeface="Arial" panose="020B0604020202020204" pitchFamily="34" charset="0"/>
              </a:rPr>
              <a:t>users </a:t>
            </a:r>
            <a:r>
              <a:rPr lang="en-GB" dirty="0">
                <a:solidFill>
                  <a:srgbClr val="0070C0"/>
                </a:solidFill>
                <a:latin typeface="Arial" panose="020B0604020202020204" pitchFamily="34" charset="0"/>
                <a:cs typeface="Arial" panose="020B0604020202020204" pitchFamily="34" charset="0"/>
              </a:rPr>
              <a:t>and who are our paying customers?</a:t>
            </a:r>
          </a:p>
        </p:txBody>
      </p:sp>
      <p:sp>
        <p:nvSpPr>
          <p:cNvPr id="11" name="TextBox 10"/>
          <p:cNvSpPr txBox="1"/>
          <p:nvPr/>
        </p:nvSpPr>
        <p:spPr>
          <a:xfrm>
            <a:off x="4546154" y="5877272"/>
            <a:ext cx="4346326" cy="369332"/>
          </a:xfrm>
          <a:prstGeom prst="rect">
            <a:avLst/>
          </a:prstGeom>
          <a:noFill/>
        </p:spPr>
        <p:txBody>
          <a:bodyPr wrap="square" rtlCol="0">
            <a:spAutoFit/>
          </a:bodyPr>
          <a:lstStyle/>
          <a:p>
            <a:pPr algn="ctr"/>
            <a:r>
              <a:rPr lang="en-GB" dirty="0">
                <a:solidFill>
                  <a:srgbClr val="0070C0"/>
                </a:solidFill>
                <a:latin typeface="Arial" panose="020B0604020202020204" pitchFamily="34" charset="0"/>
                <a:cs typeface="Arial" panose="020B0604020202020204" pitchFamily="34" charset="0"/>
              </a:rPr>
              <a:t>Where does our revenue come from?</a:t>
            </a:r>
          </a:p>
        </p:txBody>
      </p:sp>
      <p:sp>
        <p:nvSpPr>
          <p:cNvPr id="12" name="Slide Number Placeholder 11"/>
          <p:cNvSpPr>
            <a:spLocks noGrp="1"/>
          </p:cNvSpPr>
          <p:nvPr>
            <p:ph type="sldNum" sz="quarter" idx="12"/>
          </p:nvPr>
        </p:nvSpPr>
        <p:spPr/>
        <p:txBody>
          <a:bodyPr/>
          <a:lstStyle/>
          <a:p>
            <a:fld id="{6331DF86-80F9-4318-8091-1F255F7B08C3}" type="slidenum">
              <a:rPr lang="en-US" altLang="en-US" smtClean="0">
                <a:solidFill>
                  <a:srgbClr val="0070C0"/>
                </a:solidFill>
                <a:latin typeface="Arial" panose="020B0604020202020204" pitchFamily="34" charset="0"/>
              </a:rPr>
              <a:pPr/>
              <a:t>6</a:t>
            </a:fld>
            <a:endParaRPr lang="en-US" altLang="en-US" dirty="0">
              <a:solidFill>
                <a:srgbClr val="0070C0"/>
              </a:solidFill>
              <a:latin typeface="Arial" panose="020B0604020202020204" pitchFamily="34" charset="0"/>
            </a:endParaRPr>
          </a:p>
        </p:txBody>
      </p:sp>
    </p:spTree>
    <p:extLst>
      <p:ext uri="{BB962C8B-B14F-4D97-AF65-F5344CB8AC3E}">
        <p14:creationId xmlns:p14="http://schemas.microsoft.com/office/powerpoint/2010/main" val="4214929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500"/>
                                        <p:tgtEl>
                                          <p:spTgt spid="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500"/>
                                        <p:tgtEl>
                                          <p:spTgt spid="10">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fade">
                                      <p:cBhvr>
                                        <p:cTn id="40" dur="500"/>
                                        <p:tgtEl>
                                          <p:spTgt spid="8">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animEffect transition="in" filter="fade">
                                      <p:cBhvr>
                                        <p:cTn id="45" dur="500"/>
                                        <p:tgtEl>
                                          <p:spTgt spid="9">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xEl>
                                              <p:pRg st="0" end="0"/>
                                            </p:txEl>
                                          </p:spTgt>
                                        </p:tgtEl>
                                        <p:attrNameLst>
                                          <p:attrName>style.visibility</p:attrName>
                                        </p:attrNameLst>
                                      </p:cBhvr>
                                      <p:to>
                                        <p:strVal val="visible"/>
                                      </p:to>
                                    </p:set>
                                    <p:animEffect transition="in" filter="fade">
                                      <p:cBhvr>
                                        <p:cTn id="5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256137"/>
            <a:ext cx="8244408" cy="5498699"/>
          </a:xfrm>
          <a:prstGeom prst="rect">
            <a:avLst/>
          </a:prstGeom>
        </p:spPr>
      </p:pic>
      <p:sp>
        <p:nvSpPr>
          <p:cNvPr id="3" name="Slide Number Placeholder 2"/>
          <p:cNvSpPr>
            <a:spLocks noGrp="1"/>
          </p:cNvSpPr>
          <p:nvPr>
            <p:ph type="sldNum" sz="quarter" idx="12"/>
          </p:nvPr>
        </p:nvSpPr>
        <p:spPr/>
        <p:txBody>
          <a:bodyPr/>
          <a:lstStyle/>
          <a:p>
            <a:fld id="{6331DF86-80F9-4318-8091-1F255F7B08C3}" type="slidenum">
              <a:rPr lang="en-US" altLang="en-US" smtClean="0">
                <a:latin typeface="Arial" panose="020B0604020202020204" pitchFamily="34" charset="0"/>
              </a:rPr>
              <a:pPr/>
              <a:t>7</a:t>
            </a:fld>
            <a:endParaRPr lang="en-US" altLang="en-US" dirty="0">
              <a:latin typeface="Arial" panose="020B0604020202020204" pitchFamily="34" charset="0"/>
            </a:endParaRPr>
          </a:p>
        </p:txBody>
      </p:sp>
    </p:spTree>
    <p:extLst>
      <p:ext uri="{BB962C8B-B14F-4D97-AF65-F5344CB8AC3E}">
        <p14:creationId xmlns:p14="http://schemas.microsoft.com/office/powerpoint/2010/main" val="356976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6"/>
          <p:cNvSpPr>
            <a:spLocks noChangeArrowheads="1"/>
          </p:cNvSpPr>
          <p:nvPr/>
        </p:nvSpPr>
        <p:spPr bwMode="auto">
          <a:xfrm>
            <a:off x="406400" y="1625600"/>
            <a:ext cx="725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pitchFamily="122" charset="-128"/>
              </a:defRPr>
            </a:lvl1pPr>
            <a:lvl2pPr marL="742950" indent="-285750" eaLnBrk="0" hangingPunct="0">
              <a:defRPr sz="2400">
                <a:solidFill>
                  <a:schemeClr val="tx1"/>
                </a:solidFill>
                <a:latin typeface="Arial" pitchFamily="34" charset="0"/>
                <a:ea typeface="Geneva" pitchFamily="122" charset="-128"/>
              </a:defRPr>
            </a:lvl2pPr>
            <a:lvl3pPr marL="1143000" indent="-228600" eaLnBrk="0" hangingPunct="0">
              <a:defRPr sz="2400">
                <a:solidFill>
                  <a:schemeClr val="tx1"/>
                </a:solidFill>
                <a:latin typeface="Arial" pitchFamily="34" charset="0"/>
                <a:ea typeface="Geneva" pitchFamily="122" charset="-128"/>
              </a:defRPr>
            </a:lvl3pPr>
            <a:lvl4pPr marL="1600200" indent="-228600" eaLnBrk="0" hangingPunct="0">
              <a:defRPr sz="2400">
                <a:solidFill>
                  <a:schemeClr val="tx1"/>
                </a:solidFill>
                <a:latin typeface="Arial" pitchFamily="34" charset="0"/>
                <a:ea typeface="Geneva" pitchFamily="122" charset="-128"/>
              </a:defRPr>
            </a:lvl4pPr>
            <a:lvl5pPr marL="2057400" indent="-228600" eaLnBrk="0" hangingPunct="0">
              <a:defRPr sz="2400">
                <a:solidFill>
                  <a:schemeClr val="tx1"/>
                </a:solidFill>
                <a:latin typeface="Arial" pitchFamily="34" charset="0"/>
                <a:ea typeface="Geneva" pitchFamily="122"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Geneva" pitchFamily="122" charset="-128"/>
              </a:defRPr>
            </a:lvl9pPr>
          </a:lstStyle>
          <a:p>
            <a:pPr defTabSz="457200" eaLnBrk="1" fontAlgn="base" hangingPunct="1">
              <a:spcBef>
                <a:spcPct val="0"/>
              </a:spcBef>
              <a:spcAft>
                <a:spcPct val="0"/>
              </a:spcAft>
            </a:pPr>
            <a:r>
              <a:rPr lang="en-GB" altLang="en-US" b="1" dirty="0" smtClean="0">
                <a:solidFill>
                  <a:srgbClr val="595959"/>
                </a:solidFill>
              </a:rPr>
              <a:t>Epicentres of Business Model Innovation</a:t>
            </a:r>
            <a:endParaRPr lang="en-US" altLang="en-US" dirty="0">
              <a:solidFill>
                <a:srgbClr val="595959"/>
              </a:solidFill>
            </a:endParaRPr>
          </a:p>
        </p:txBody>
      </p:sp>
      <p:pic>
        <p:nvPicPr>
          <p:cNvPr id="17411" name="Picture 5"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421" y="2132856"/>
            <a:ext cx="3423856" cy="38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276872"/>
            <a:ext cx="2933924" cy="3888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2410399"/>
            <a:ext cx="3036829" cy="38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8" y="2564904"/>
            <a:ext cx="2857648" cy="38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0223" y="2708920"/>
            <a:ext cx="3030377" cy="3888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6331DF86-80F9-4318-8091-1F255F7B08C3}" type="slidenum">
              <a:rPr lang="en-US" altLang="en-US" smtClean="0">
                <a:latin typeface="Arial" panose="020B0604020202020204" pitchFamily="34" charset="0"/>
              </a:rPr>
              <a:pPr/>
              <a:t>8</a:t>
            </a:fld>
            <a:endParaRPr lang="en-US" altLang="en-US" dirty="0">
              <a:latin typeface="Arial" panose="020B0604020202020204" pitchFamily="34" charset="0"/>
            </a:endParaRPr>
          </a:p>
        </p:txBody>
      </p:sp>
    </p:spTree>
    <p:extLst>
      <p:ext uri="{BB962C8B-B14F-4D97-AF65-F5344CB8AC3E}">
        <p14:creationId xmlns:p14="http://schemas.microsoft.com/office/powerpoint/2010/main" val="329935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fade">
                                      <p:cBhvr>
                                        <p:cTn id="22" dur="500"/>
                                        <p:tgtEl>
                                          <p:spTgt spid="20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4"/>
                                        </p:tgtEl>
                                        <p:attrNameLst>
                                          <p:attrName>style.visibility</p:attrName>
                                        </p:attrNameLst>
                                      </p:cBhvr>
                                      <p:to>
                                        <p:strVal val="visible"/>
                                      </p:to>
                                    </p:set>
                                    <p:animEffect transition="in" filter="fade">
                                      <p:cBhvr>
                                        <p:cTn id="2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75"/>
            <a:ext cx="9144000" cy="619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71C47B1-DA5B-42D3-854F-96040CC7A15F}" type="slidenum">
              <a:rPr lang="en-US" altLang="en-US" smtClean="0">
                <a:latin typeface="Arial" panose="020B0604020202020204" pitchFamily="34" charset="0"/>
              </a:rPr>
              <a:pPr/>
              <a:t>9</a:t>
            </a:fld>
            <a:endParaRPr lang="en-US" altLang="en-US" dirty="0">
              <a:latin typeface="Arial" panose="020B0604020202020204" pitchFamily="34" charset="0"/>
            </a:endParaRPr>
          </a:p>
        </p:txBody>
      </p:sp>
    </p:spTree>
    <p:extLst>
      <p:ext uri="{BB962C8B-B14F-4D97-AF65-F5344CB8AC3E}">
        <p14:creationId xmlns:p14="http://schemas.microsoft.com/office/powerpoint/2010/main" val="123120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743</TotalTime>
  <Words>678</Words>
  <Application>Microsoft Office PowerPoint</Application>
  <PresentationFormat>On-screen Show (4:3)</PresentationFormat>
  <Paragraphs>107</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Manchester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McCaffrey</dc:creator>
  <cp:lastModifiedBy>Matthew McCaffrey</cp:lastModifiedBy>
  <cp:revision>41</cp:revision>
  <dcterms:created xsi:type="dcterms:W3CDTF">2017-03-01T11:46:56Z</dcterms:created>
  <dcterms:modified xsi:type="dcterms:W3CDTF">2017-11-23T10:54:17Z</dcterms:modified>
</cp:coreProperties>
</file>