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32" r:id="rId5"/>
    <p:sldMasterId id="2147483744" r:id="rId6"/>
  </p:sldMasterIdLst>
  <p:notesMasterIdLst>
    <p:notesMasterId r:id="rId28"/>
  </p:notesMasterIdLst>
  <p:sldIdLst>
    <p:sldId id="316" r:id="rId7"/>
    <p:sldId id="276" r:id="rId8"/>
    <p:sldId id="269" r:id="rId9"/>
    <p:sldId id="301" r:id="rId10"/>
    <p:sldId id="273" r:id="rId11"/>
    <p:sldId id="279" r:id="rId12"/>
    <p:sldId id="315" r:id="rId13"/>
    <p:sldId id="282" r:id="rId14"/>
    <p:sldId id="303" r:id="rId15"/>
    <p:sldId id="314" r:id="rId16"/>
    <p:sldId id="307" r:id="rId17"/>
    <p:sldId id="308" r:id="rId18"/>
    <p:sldId id="292" r:id="rId19"/>
    <p:sldId id="309" r:id="rId20"/>
    <p:sldId id="310" r:id="rId21"/>
    <p:sldId id="305" r:id="rId22"/>
    <p:sldId id="287" r:id="rId23"/>
    <p:sldId id="280" r:id="rId24"/>
    <p:sldId id="306" r:id="rId25"/>
    <p:sldId id="297"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58F10-035F-442E-A4E9-EB02E905B974}" type="datetimeFigureOut">
              <a:rPr lang="en-GB" smtClean="0"/>
              <a:t>09/11/2017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66C79-0C7A-4966-B8EA-EF1562A9D673}" type="slidenum">
              <a:rPr lang="en-GB" smtClean="0"/>
              <a:t>‹#›</a:t>
            </a:fld>
            <a:endParaRPr lang="en-GB"/>
          </a:p>
        </p:txBody>
      </p:sp>
    </p:spTree>
    <p:extLst>
      <p:ext uri="{BB962C8B-B14F-4D97-AF65-F5344CB8AC3E}">
        <p14:creationId xmlns:p14="http://schemas.microsoft.com/office/powerpoint/2010/main" val="248797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09B27A-4317-49F9-B3F0-9BF6505BE7DA}" type="slidenum">
              <a:rPr lang="en-US" altLang="en-US"/>
              <a:pPr/>
              <a:t>‹#›</a:t>
            </a:fld>
            <a:endParaRPr lang="en-US" altLang="en-US"/>
          </a:p>
        </p:txBody>
      </p:sp>
    </p:spTree>
    <p:extLst>
      <p:ext uri="{BB962C8B-B14F-4D97-AF65-F5344CB8AC3E}">
        <p14:creationId xmlns:p14="http://schemas.microsoft.com/office/powerpoint/2010/main" val="362184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28136D-45A2-421C-9707-7CF6763E1BE5}" type="slidenum">
              <a:rPr lang="en-US" altLang="en-US"/>
              <a:pPr/>
              <a:t>‹#›</a:t>
            </a:fld>
            <a:endParaRPr lang="en-US" altLang="en-US"/>
          </a:p>
        </p:txBody>
      </p:sp>
    </p:spTree>
    <p:extLst>
      <p:ext uri="{BB962C8B-B14F-4D97-AF65-F5344CB8AC3E}">
        <p14:creationId xmlns:p14="http://schemas.microsoft.com/office/powerpoint/2010/main" val="415055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DC0A0C-BDEB-4753-A7E1-E14592A79F02}" type="slidenum">
              <a:rPr lang="en-US" altLang="en-US"/>
              <a:pPr/>
              <a:t>‹#›</a:t>
            </a:fld>
            <a:endParaRPr lang="en-US" altLang="en-US"/>
          </a:p>
        </p:txBody>
      </p:sp>
    </p:spTree>
    <p:extLst>
      <p:ext uri="{BB962C8B-B14F-4D97-AF65-F5344CB8AC3E}">
        <p14:creationId xmlns:p14="http://schemas.microsoft.com/office/powerpoint/2010/main" val="814138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AB5B6A-64E1-4D44-A4D5-AC641015F5F3}" type="slidenum">
              <a:rPr lang="en-US" altLang="en-US"/>
              <a:pPr/>
              <a:t>‹#›</a:t>
            </a:fld>
            <a:endParaRPr lang="en-US" altLang="en-US"/>
          </a:p>
        </p:txBody>
      </p:sp>
    </p:spTree>
    <p:extLst>
      <p:ext uri="{BB962C8B-B14F-4D97-AF65-F5344CB8AC3E}">
        <p14:creationId xmlns:p14="http://schemas.microsoft.com/office/powerpoint/2010/main" val="240082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E6190CD-564B-4D29-AB28-EA68CA0BFD2B}" type="slidenum">
              <a:rPr lang="en-US" altLang="en-US"/>
              <a:pPr/>
              <a:t>‹#›</a:t>
            </a:fld>
            <a:endParaRPr lang="en-US" altLang="en-US"/>
          </a:p>
        </p:txBody>
      </p:sp>
    </p:spTree>
    <p:extLst>
      <p:ext uri="{BB962C8B-B14F-4D97-AF65-F5344CB8AC3E}">
        <p14:creationId xmlns:p14="http://schemas.microsoft.com/office/powerpoint/2010/main" val="84634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BA150D0-6D87-41FF-8D18-004442FC9EDF}" type="slidenum">
              <a:rPr lang="en-US" altLang="en-US"/>
              <a:pPr/>
              <a:t>‹#›</a:t>
            </a:fld>
            <a:endParaRPr lang="en-US" altLang="en-US"/>
          </a:p>
        </p:txBody>
      </p:sp>
    </p:spTree>
    <p:extLst>
      <p:ext uri="{BB962C8B-B14F-4D97-AF65-F5344CB8AC3E}">
        <p14:creationId xmlns:p14="http://schemas.microsoft.com/office/powerpoint/2010/main" val="301898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E0CA39E-745C-44C9-8BB6-37DAD7D81E82}" type="slidenum">
              <a:rPr lang="en-US" altLang="en-US"/>
              <a:pPr/>
              <a:t>‹#›</a:t>
            </a:fld>
            <a:endParaRPr lang="en-US" altLang="en-US"/>
          </a:p>
        </p:txBody>
      </p:sp>
    </p:spTree>
    <p:extLst>
      <p:ext uri="{BB962C8B-B14F-4D97-AF65-F5344CB8AC3E}">
        <p14:creationId xmlns:p14="http://schemas.microsoft.com/office/powerpoint/2010/main" val="4013100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4665636-8C23-43D8-A24E-28F8B94B433A}" type="slidenum">
              <a:rPr lang="en-US" altLang="en-US"/>
              <a:pPr/>
              <a:t>‹#›</a:t>
            </a:fld>
            <a:endParaRPr lang="en-US" altLang="en-US"/>
          </a:p>
        </p:txBody>
      </p:sp>
    </p:spTree>
    <p:extLst>
      <p:ext uri="{BB962C8B-B14F-4D97-AF65-F5344CB8AC3E}">
        <p14:creationId xmlns:p14="http://schemas.microsoft.com/office/powerpoint/2010/main" val="3128556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A9B3A37-02BA-481A-88D3-AD6C61964578}" type="slidenum">
              <a:rPr lang="en-US" altLang="en-US"/>
              <a:pPr/>
              <a:t>‹#›</a:t>
            </a:fld>
            <a:endParaRPr lang="en-US" altLang="en-US"/>
          </a:p>
        </p:txBody>
      </p:sp>
    </p:spTree>
    <p:extLst>
      <p:ext uri="{BB962C8B-B14F-4D97-AF65-F5344CB8AC3E}">
        <p14:creationId xmlns:p14="http://schemas.microsoft.com/office/powerpoint/2010/main" val="363842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D6EF9DD-81F7-4D2B-9DAC-FD7031EA42AE}" type="slidenum">
              <a:rPr lang="en-US" altLang="en-US"/>
              <a:pPr/>
              <a:t>‹#›</a:t>
            </a:fld>
            <a:endParaRPr lang="en-US" altLang="en-US"/>
          </a:p>
        </p:txBody>
      </p:sp>
    </p:spTree>
    <p:extLst>
      <p:ext uri="{BB962C8B-B14F-4D97-AF65-F5344CB8AC3E}">
        <p14:creationId xmlns:p14="http://schemas.microsoft.com/office/powerpoint/2010/main" val="575628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5BB2AAB-A520-4555-95CA-CFC96C9341F2}" type="slidenum">
              <a:rPr lang="en-US" altLang="en-US"/>
              <a:pPr/>
              <a:t>‹#›</a:t>
            </a:fld>
            <a:endParaRPr lang="en-US" altLang="en-US"/>
          </a:p>
        </p:txBody>
      </p:sp>
    </p:spTree>
    <p:extLst>
      <p:ext uri="{BB962C8B-B14F-4D97-AF65-F5344CB8AC3E}">
        <p14:creationId xmlns:p14="http://schemas.microsoft.com/office/powerpoint/2010/main" val="429064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C5BB09-1C07-40EE-A02F-30B6AB7FF2E8}" type="slidenum">
              <a:rPr lang="en-US" altLang="en-US"/>
              <a:pPr/>
              <a:t>‹#›</a:t>
            </a:fld>
            <a:endParaRPr lang="en-US" altLang="en-US"/>
          </a:p>
        </p:txBody>
      </p:sp>
    </p:spTree>
    <p:extLst>
      <p:ext uri="{BB962C8B-B14F-4D97-AF65-F5344CB8AC3E}">
        <p14:creationId xmlns:p14="http://schemas.microsoft.com/office/powerpoint/2010/main" val="4010780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AF2FB23-6469-46A0-9301-E1926881B2E2}" type="slidenum">
              <a:rPr lang="en-US" altLang="en-US"/>
              <a:pPr/>
              <a:t>‹#›</a:t>
            </a:fld>
            <a:endParaRPr lang="en-US" altLang="en-US"/>
          </a:p>
        </p:txBody>
      </p:sp>
    </p:spTree>
    <p:extLst>
      <p:ext uri="{BB962C8B-B14F-4D97-AF65-F5344CB8AC3E}">
        <p14:creationId xmlns:p14="http://schemas.microsoft.com/office/powerpoint/2010/main" val="391998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44579C8-5E05-4AF6-A9A3-CFEB4A0FF271}" type="slidenum">
              <a:rPr lang="en-US" altLang="en-US"/>
              <a:pPr/>
              <a:t>‹#›</a:t>
            </a:fld>
            <a:endParaRPr lang="en-US" altLang="en-US"/>
          </a:p>
        </p:txBody>
      </p:sp>
    </p:spTree>
    <p:extLst>
      <p:ext uri="{BB962C8B-B14F-4D97-AF65-F5344CB8AC3E}">
        <p14:creationId xmlns:p14="http://schemas.microsoft.com/office/powerpoint/2010/main" val="2575617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8278102-474D-4F34-A658-DE006864C36F}" type="slidenum">
              <a:rPr lang="en-US" altLang="en-US"/>
              <a:pPr/>
              <a:t>‹#›</a:t>
            </a:fld>
            <a:endParaRPr lang="en-US" altLang="en-US"/>
          </a:p>
        </p:txBody>
      </p:sp>
    </p:spTree>
    <p:extLst>
      <p:ext uri="{BB962C8B-B14F-4D97-AF65-F5344CB8AC3E}">
        <p14:creationId xmlns:p14="http://schemas.microsoft.com/office/powerpoint/2010/main" val="1489475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B168835-8BB1-4766-9485-3B7DF166647A}" type="slidenum">
              <a:rPr lang="en-US" altLang="en-US"/>
              <a:pPr/>
              <a:t>‹#›</a:t>
            </a:fld>
            <a:endParaRPr lang="en-US" altLang="en-US"/>
          </a:p>
        </p:txBody>
      </p:sp>
    </p:spTree>
    <p:extLst>
      <p:ext uri="{BB962C8B-B14F-4D97-AF65-F5344CB8AC3E}">
        <p14:creationId xmlns:p14="http://schemas.microsoft.com/office/powerpoint/2010/main" val="5508174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850A026-1456-4887-B675-7BE9DBAF6160}" type="slidenum">
              <a:rPr lang="en-US" altLang="en-US"/>
              <a:pPr/>
              <a:t>‹#›</a:t>
            </a:fld>
            <a:endParaRPr lang="en-US" altLang="en-US"/>
          </a:p>
        </p:txBody>
      </p:sp>
    </p:spTree>
    <p:extLst>
      <p:ext uri="{BB962C8B-B14F-4D97-AF65-F5344CB8AC3E}">
        <p14:creationId xmlns:p14="http://schemas.microsoft.com/office/powerpoint/2010/main" val="3163352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CE5FF3A-1D7B-4E2D-BEB3-8C6647B6207D}" type="slidenum">
              <a:rPr lang="en-US" altLang="en-US"/>
              <a:pPr/>
              <a:t>‹#›</a:t>
            </a:fld>
            <a:endParaRPr lang="en-US" altLang="en-US"/>
          </a:p>
        </p:txBody>
      </p:sp>
    </p:spTree>
    <p:extLst>
      <p:ext uri="{BB962C8B-B14F-4D97-AF65-F5344CB8AC3E}">
        <p14:creationId xmlns:p14="http://schemas.microsoft.com/office/powerpoint/2010/main" val="1840394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7EA62BB-5DC4-4E9B-BE95-8A41E749E67A}" type="slidenum">
              <a:rPr lang="en-US" altLang="en-US"/>
              <a:pPr/>
              <a:t>‹#›</a:t>
            </a:fld>
            <a:endParaRPr lang="en-US" altLang="en-US"/>
          </a:p>
        </p:txBody>
      </p:sp>
    </p:spTree>
    <p:extLst>
      <p:ext uri="{BB962C8B-B14F-4D97-AF65-F5344CB8AC3E}">
        <p14:creationId xmlns:p14="http://schemas.microsoft.com/office/powerpoint/2010/main" val="3369012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7F997CB-322C-4DA5-9510-48780EB4401F}" type="slidenum">
              <a:rPr lang="en-US" altLang="en-US"/>
              <a:pPr/>
              <a:t>‹#›</a:t>
            </a:fld>
            <a:endParaRPr lang="en-US" altLang="en-US"/>
          </a:p>
        </p:txBody>
      </p:sp>
    </p:spTree>
    <p:extLst>
      <p:ext uri="{BB962C8B-B14F-4D97-AF65-F5344CB8AC3E}">
        <p14:creationId xmlns:p14="http://schemas.microsoft.com/office/powerpoint/2010/main" val="982144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FC2A6B7-3B87-4FCB-B56A-AF0D9EF69DCA}" type="slidenum">
              <a:rPr lang="en-US" altLang="en-US"/>
              <a:pPr/>
              <a:t>‹#›</a:t>
            </a:fld>
            <a:endParaRPr lang="en-US" altLang="en-US"/>
          </a:p>
        </p:txBody>
      </p:sp>
    </p:spTree>
    <p:extLst>
      <p:ext uri="{BB962C8B-B14F-4D97-AF65-F5344CB8AC3E}">
        <p14:creationId xmlns:p14="http://schemas.microsoft.com/office/powerpoint/2010/main" val="3417183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F983766-090C-45CE-A406-08A481D2271C}" type="slidenum">
              <a:rPr lang="en-US" altLang="en-US"/>
              <a:pPr/>
              <a:t>‹#›</a:t>
            </a:fld>
            <a:endParaRPr lang="en-US" altLang="en-US"/>
          </a:p>
        </p:txBody>
      </p:sp>
    </p:spTree>
    <p:extLst>
      <p:ext uri="{BB962C8B-B14F-4D97-AF65-F5344CB8AC3E}">
        <p14:creationId xmlns:p14="http://schemas.microsoft.com/office/powerpoint/2010/main" val="12717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A9E5AB4-E30E-4A0C-8F69-255C0DBF8161}" type="slidenum">
              <a:rPr lang="en-US" altLang="en-US"/>
              <a:pPr/>
              <a:t>‹#›</a:t>
            </a:fld>
            <a:endParaRPr lang="en-US" altLang="en-US"/>
          </a:p>
        </p:txBody>
      </p:sp>
    </p:spTree>
    <p:extLst>
      <p:ext uri="{BB962C8B-B14F-4D97-AF65-F5344CB8AC3E}">
        <p14:creationId xmlns:p14="http://schemas.microsoft.com/office/powerpoint/2010/main" val="27404193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DECF1ED-1D53-490E-B868-27AD1D1B9F42}" type="slidenum">
              <a:rPr lang="en-US" altLang="en-US"/>
              <a:pPr/>
              <a:t>‹#›</a:t>
            </a:fld>
            <a:endParaRPr lang="en-US" altLang="en-US"/>
          </a:p>
        </p:txBody>
      </p:sp>
    </p:spTree>
    <p:extLst>
      <p:ext uri="{BB962C8B-B14F-4D97-AF65-F5344CB8AC3E}">
        <p14:creationId xmlns:p14="http://schemas.microsoft.com/office/powerpoint/2010/main" val="402252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85D9B48-55DD-4E32-9100-444AA35A17FA}" type="slidenum">
              <a:rPr lang="en-US" altLang="en-US"/>
              <a:pPr/>
              <a:t>‹#›</a:t>
            </a:fld>
            <a:endParaRPr lang="en-US" altLang="en-US"/>
          </a:p>
        </p:txBody>
      </p:sp>
    </p:spTree>
    <p:extLst>
      <p:ext uri="{BB962C8B-B14F-4D97-AF65-F5344CB8AC3E}">
        <p14:creationId xmlns:p14="http://schemas.microsoft.com/office/powerpoint/2010/main" val="175310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5E30B5-168A-4FCB-9A20-665E3A969220}" type="slidenum">
              <a:rPr lang="en-US" altLang="en-US"/>
              <a:pPr/>
              <a:t>‹#›</a:t>
            </a:fld>
            <a:endParaRPr lang="en-US" altLang="en-US"/>
          </a:p>
        </p:txBody>
      </p:sp>
    </p:spTree>
    <p:extLst>
      <p:ext uri="{BB962C8B-B14F-4D97-AF65-F5344CB8AC3E}">
        <p14:creationId xmlns:p14="http://schemas.microsoft.com/office/powerpoint/2010/main" val="3752329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501640C-BA88-42F3-BC2D-B0DD7E8751C8}" type="slidenum">
              <a:rPr lang="en-US" altLang="en-US"/>
              <a:pPr/>
              <a:t>‹#›</a:t>
            </a:fld>
            <a:endParaRPr lang="en-US" altLang="en-US"/>
          </a:p>
        </p:txBody>
      </p:sp>
    </p:spTree>
    <p:extLst>
      <p:ext uri="{BB962C8B-B14F-4D97-AF65-F5344CB8AC3E}">
        <p14:creationId xmlns:p14="http://schemas.microsoft.com/office/powerpoint/2010/main" val="2247000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EAD8670-984D-45CD-9015-EDB9648ACD1A}" type="slidenum">
              <a:rPr lang="en-US" altLang="en-US"/>
              <a:pPr/>
              <a:t>‹#›</a:t>
            </a:fld>
            <a:endParaRPr lang="en-US" altLang="en-US"/>
          </a:p>
        </p:txBody>
      </p:sp>
    </p:spTree>
    <p:extLst>
      <p:ext uri="{BB962C8B-B14F-4D97-AF65-F5344CB8AC3E}">
        <p14:creationId xmlns:p14="http://schemas.microsoft.com/office/powerpoint/2010/main" val="156631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11D4055-9FF2-4C4D-8F1A-6F6D68C34985}" type="slidenum">
              <a:rPr lang="en-US" altLang="en-US"/>
              <a:pPr/>
              <a:t>‹#›</a:t>
            </a:fld>
            <a:endParaRPr lang="en-US" altLang="en-US"/>
          </a:p>
        </p:txBody>
      </p:sp>
    </p:spTree>
    <p:extLst>
      <p:ext uri="{BB962C8B-B14F-4D97-AF65-F5344CB8AC3E}">
        <p14:creationId xmlns:p14="http://schemas.microsoft.com/office/powerpoint/2010/main" val="562916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1AAD62-4A0E-4FD6-81E8-9D7687B2FD54}" type="slidenum">
              <a:rPr lang="en-US" altLang="en-US"/>
              <a:pPr/>
              <a:t>‹#›</a:t>
            </a:fld>
            <a:endParaRPr lang="en-US" altLang="en-US"/>
          </a:p>
        </p:txBody>
      </p:sp>
    </p:spTree>
    <p:extLst>
      <p:ext uri="{BB962C8B-B14F-4D97-AF65-F5344CB8AC3E}">
        <p14:creationId xmlns:p14="http://schemas.microsoft.com/office/powerpoint/2010/main" val="1734097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D595AAC-6D08-4004-8F09-5D7A0FD43106}" type="slidenum">
              <a:rPr lang="en-US" altLang="en-US"/>
              <a:pPr/>
              <a:t>‹#›</a:t>
            </a:fld>
            <a:endParaRPr lang="en-US" altLang="en-US"/>
          </a:p>
        </p:txBody>
      </p:sp>
    </p:spTree>
    <p:extLst>
      <p:ext uri="{BB962C8B-B14F-4D97-AF65-F5344CB8AC3E}">
        <p14:creationId xmlns:p14="http://schemas.microsoft.com/office/powerpoint/2010/main" val="37928485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C6574C2-4D1B-4EEC-85FD-03A74DD0D03C}" type="slidenum">
              <a:rPr lang="en-US" altLang="en-US"/>
              <a:pPr/>
              <a:t>‹#›</a:t>
            </a:fld>
            <a:endParaRPr lang="en-US" altLang="en-US"/>
          </a:p>
        </p:txBody>
      </p:sp>
    </p:spTree>
    <p:extLst>
      <p:ext uri="{BB962C8B-B14F-4D97-AF65-F5344CB8AC3E}">
        <p14:creationId xmlns:p14="http://schemas.microsoft.com/office/powerpoint/2010/main" val="41434415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B4DC4D3-0E17-4392-B33E-66C2989F55EB}" type="slidenum">
              <a:rPr lang="en-US" altLang="en-US"/>
              <a:pPr/>
              <a:t>‹#›</a:t>
            </a:fld>
            <a:endParaRPr lang="en-US" altLang="en-US"/>
          </a:p>
        </p:txBody>
      </p:sp>
    </p:spTree>
    <p:extLst>
      <p:ext uri="{BB962C8B-B14F-4D97-AF65-F5344CB8AC3E}">
        <p14:creationId xmlns:p14="http://schemas.microsoft.com/office/powerpoint/2010/main" val="326204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A6C9740-38A4-4C9D-8C34-0092C81BED42}" type="slidenum">
              <a:rPr lang="en-US" altLang="en-US"/>
              <a:pPr/>
              <a:t>‹#›</a:t>
            </a:fld>
            <a:endParaRPr lang="en-US" altLang="en-US"/>
          </a:p>
        </p:txBody>
      </p:sp>
    </p:spTree>
    <p:extLst>
      <p:ext uri="{BB962C8B-B14F-4D97-AF65-F5344CB8AC3E}">
        <p14:creationId xmlns:p14="http://schemas.microsoft.com/office/powerpoint/2010/main" val="896949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44372D1-0ECE-4C40-8B3D-3C7E381D5313}" type="slidenum">
              <a:rPr lang="en-US" altLang="en-US"/>
              <a:pPr/>
              <a:t>‹#›</a:t>
            </a:fld>
            <a:endParaRPr lang="en-US" altLang="en-US"/>
          </a:p>
        </p:txBody>
      </p:sp>
    </p:spTree>
    <p:extLst>
      <p:ext uri="{BB962C8B-B14F-4D97-AF65-F5344CB8AC3E}">
        <p14:creationId xmlns:p14="http://schemas.microsoft.com/office/powerpoint/2010/main" val="3585890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612F279-03AE-4F3C-8459-03136F0D97FB}" type="slidenum">
              <a:rPr lang="en-US" altLang="en-US"/>
              <a:pPr/>
              <a:t>‹#›</a:t>
            </a:fld>
            <a:endParaRPr lang="en-US" altLang="en-US"/>
          </a:p>
        </p:txBody>
      </p:sp>
    </p:spTree>
    <p:extLst>
      <p:ext uri="{BB962C8B-B14F-4D97-AF65-F5344CB8AC3E}">
        <p14:creationId xmlns:p14="http://schemas.microsoft.com/office/powerpoint/2010/main" val="18591343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CD7723-7F80-4A86-B3D3-09035778BBD2}" type="slidenum">
              <a:rPr lang="en-US" altLang="en-US"/>
              <a:pPr/>
              <a:t>‹#›</a:t>
            </a:fld>
            <a:endParaRPr lang="en-US" altLang="en-US"/>
          </a:p>
        </p:txBody>
      </p:sp>
    </p:spTree>
    <p:extLst>
      <p:ext uri="{BB962C8B-B14F-4D97-AF65-F5344CB8AC3E}">
        <p14:creationId xmlns:p14="http://schemas.microsoft.com/office/powerpoint/2010/main" val="3631574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AD0FB2-4062-4720-B528-7884FA8F565A}" type="slidenum">
              <a:rPr lang="en-US" altLang="en-US"/>
              <a:pPr/>
              <a:t>‹#›</a:t>
            </a:fld>
            <a:endParaRPr lang="en-US" altLang="en-US"/>
          </a:p>
        </p:txBody>
      </p:sp>
    </p:spTree>
    <p:extLst>
      <p:ext uri="{BB962C8B-B14F-4D97-AF65-F5344CB8AC3E}">
        <p14:creationId xmlns:p14="http://schemas.microsoft.com/office/powerpoint/2010/main" val="31661780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46712C-76BB-4C15-9C43-282A8B4EDFDC}" type="slidenum">
              <a:rPr lang="en-US" altLang="en-US"/>
              <a:pPr/>
              <a:t>‹#›</a:t>
            </a:fld>
            <a:endParaRPr lang="en-US" altLang="en-US"/>
          </a:p>
        </p:txBody>
      </p:sp>
    </p:spTree>
    <p:extLst>
      <p:ext uri="{BB962C8B-B14F-4D97-AF65-F5344CB8AC3E}">
        <p14:creationId xmlns:p14="http://schemas.microsoft.com/office/powerpoint/2010/main" val="3607212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DA4BB0D-38AB-49C5-8590-5B316C0A40A1}" type="datetime1">
              <a:rPr lang="en-US" altLang="en-US" smtClean="0"/>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09B27A-4317-49F9-B3F0-9BF6505BE7DA}" type="slidenum">
              <a:rPr lang="en-US" altLang="en-US"/>
              <a:pPr/>
              <a:t>‹#›</a:t>
            </a:fld>
            <a:endParaRPr lang="en-US" altLang="en-US"/>
          </a:p>
        </p:txBody>
      </p:sp>
    </p:spTree>
    <p:extLst>
      <p:ext uri="{BB962C8B-B14F-4D97-AF65-F5344CB8AC3E}">
        <p14:creationId xmlns:p14="http://schemas.microsoft.com/office/powerpoint/2010/main" val="1553391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3833F50-FD58-4DE5-9622-D3F58D1CB492}" type="datetime1">
              <a:rPr lang="en-US" altLang="en-US" smtClean="0"/>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C5BB09-1C07-40EE-A02F-30B6AB7FF2E8}" type="slidenum">
              <a:rPr lang="en-US" altLang="en-US"/>
              <a:pPr/>
              <a:t>‹#›</a:t>
            </a:fld>
            <a:endParaRPr lang="en-US" altLang="en-US"/>
          </a:p>
        </p:txBody>
      </p:sp>
    </p:spTree>
    <p:extLst>
      <p:ext uri="{BB962C8B-B14F-4D97-AF65-F5344CB8AC3E}">
        <p14:creationId xmlns:p14="http://schemas.microsoft.com/office/powerpoint/2010/main" val="4740857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37C891A-0020-4236-ACBE-6CC4E62996FA}" type="datetime1">
              <a:rPr lang="en-US" altLang="en-US" smtClean="0"/>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A9E5AB4-E30E-4A0C-8F69-255C0DBF8161}" type="slidenum">
              <a:rPr lang="en-US" altLang="en-US"/>
              <a:pPr/>
              <a:t>‹#›</a:t>
            </a:fld>
            <a:endParaRPr lang="en-US" altLang="en-US"/>
          </a:p>
        </p:txBody>
      </p:sp>
    </p:spTree>
    <p:extLst>
      <p:ext uri="{BB962C8B-B14F-4D97-AF65-F5344CB8AC3E}">
        <p14:creationId xmlns:p14="http://schemas.microsoft.com/office/powerpoint/2010/main" val="2451888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F858A7C0-4F85-4104-89C4-C56CCE68A31C}" type="datetime1">
              <a:rPr lang="en-US" altLang="en-US" smtClean="0"/>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A6C9740-38A4-4C9D-8C34-0092C81BED42}" type="slidenum">
              <a:rPr lang="en-US" altLang="en-US"/>
              <a:pPr/>
              <a:t>‹#›</a:t>
            </a:fld>
            <a:endParaRPr lang="en-US" altLang="en-US"/>
          </a:p>
        </p:txBody>
      </p:sp>
    </p:spTree>
    <p:extLst>
      <p:ext uri="{BB962C8B-B14F-4D97-AF65-F5344CB8AC3E}">
        <p14:creationId xmlns:p14="http://schemas.microsoft.com/office/powerpoint/2010/main" val="6852085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A8032F2-D07E-4214-814F-9B03A5F43889}" type="datetime1">
              <a:rPr lang="en-US" altLang="en-US" smtClean="0"/>
              <a:pPr/>
              <a:t>11/9/2017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73311DE-9DEF-458F-A110-3F8219D9E98F}" type="slidenum">
              <a:rPr lang="en-US" altLang="en-US"/>
              <a:pPr/>
              <a:t>‹#›</a:t>
            </a:fld>
            <a:endParaRPr lang="en-US" altLang="en-US"/>
          </a:p>
        </p:txBody>
      </p:sp>
    </p:spTree>
    <p:extLst>
      <p:ext uri="{BB962C8B-B14F-4D97-AF65-F5344CB8AC3E}">
        <p14:creationId xmlns:p14="http://schemas.microsoft.com/office/powerpoint/2010/main" val="64906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73311DE-9DEF-458F-A110-3F8219D9E98F}" type="slidenum">
              <a:rPr lang="en-US" altLang="en-US"/>
              <a:pPr/>
              <a:t>‹#›</a:t>
            </a:fld>
            <a:endParaRPr lang="en-US" altLang="en-US"/>
          </a:p>
        </p:txBody>
      </p:sp>
    </p:spTree>
    <p:extLst>
      <p:ext uri="{BB962C8B-B14F-4D97-AF65-F5344CB8AC3E}">
        <p14:creationId xmlns:p14="http://schemas.microsoft.com/office/powerpoint/2010/main" val="6472648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FC5D55F-FAD5-4C28-AE34-4810951871DD}" type="datetime1">
              <a:rPr lang="en-US" altLang="en-US" smtClean="0"/>
              <a:pPr/>
              <a:t>11/9/2017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2EAAB05-A968-47E8-BFE2-C46643356528}" type="slidenum">
              <a:rPr lang="en-US" altLang="en-US"/>
              <a:pPr/>
              <a:t>‹#›</a:t>
            </a:fld>
            <a:endParaRPr lang="en-US" altLang="en-US"/>
          </a:p>
        </p:txBody>
      </p:sp>
    </p:spTree>
    <p:extLst>
      <p:ext uri="{BB962C8B-B14F-4D97-AF65-F5344CB8AC3E}">
        <p14:creationId xmlns:p14="http://schemas.microsoft.com/office/powerpoint/2010/main" val="23790319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1542729-C843-4783-8DC8-20FA44859C4C}" type="datetime1">
              <a:rPr lang="en-US" altLang="en-US" smtClean="0"/>
              <a:pPr/>
              <a:t>11/9/2017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DF67ED4-6B56-4347-B17D-4204A730BC37}" type="slidenum">
              <a:rPr lang="en-US" altLang="en-US"/>
              <a:pPr/>
              <a:t>‹#›</a:t>
            </a:fld>
            <a:endParaRPr lang="en-US" altLang="en-US"/>
          </a:p>
        </p:txBody>
      </p:sp>
    </p:spTree>
    <p:extLst>
      <p:ext uri="{BB962C8B-B14F-4D97-AF65-F5344CB8AC3E}">
        <p14:creationId xmlns:p14="http://schemas.microsoft.com/office/powerpoint/2010/main" val="36684922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794AD9B-C248-4460-BCA0-02C489A91143}" type="datetime1">
              <a:rPr lang="en-US" altLang="en-US" smtClean="0"/>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B94C175-66DD-48D3-9490-B5AC42C03BB6}" type="slidenum">
              <a:rPr lang="en-US" altLang="en-US"/>
              <a:pPr/>
              <a:t>‹#›</a:t>
            </a:fld>
            <a:endParaRPr lang="en-US" altLang="en-US"/>
          </a:p>
        </p:txBody>
      </p:sp>
    </p:spTree>
    <p:extLst>
      <p:ext uri="{BB962C8B-B14F-4D97-AF65-F5344CB8AC3E}">
        <p14:creationId xmlns:p14="http://schemas.microsoft.com/office/powerpoint/2010/main" val="20252365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AD795F9-FBCF-41A6-8201-8CD6F5F0B28C}" type="datetime1">
              <a:rPr lang="en-US" altLang="en-US" smtClean="0"/>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E6DBA7-CA75-44F5-A672-F5554304D1AB}" type="slidenum">
              <a:rPr lang="en-US" altLang="en-US"/>
              <a:pPr/>
              <a:t>‹#›</a:t>
            </a:fld>
            <a:endParaRPr lang="en-US" altLang="en-US"/>
          </a:p>
        </p:txBody>
      </p:sp>
    </p:spTree>
    <p:extLst>
      <p:ext uri="{BB962C8B-B14F-4D97-AF65-F5344CB8AC3E}">
        <p14:creationId xmlns:p14="http://schemas.microsoft.com/office/powerpoint/2010/main" val="34812330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4BBAA0F-46C5-44E8-8AA1-0F34D96E47F5}" type="datetime1">
              <a:rPr lang="en-US" altLang="en-US" smtClean="0"/>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28136D-45A2-421C-9707-7CF6763E1BE5}" type="slidenum">
              <a:rPr lang="en-US" altLang="en-US"/>
              <a:pPr/>
              <a:t>‹#›</a:t>
            </a:fld>
            <a:endParaRPr lang="en-US" altLang="en-US"/>
          </a:p>
        </p:txBody>
      </p:sp>
    </p:spTree>
    <p:extLst>
      <p:ext uri="{BB962C8B-B14F-4D97-AF65-F5344CB8AC3E}">
        <p14:creationId xmlns:p14="http://schemas.microsoft.com/office/powerpoint/2010/main" val="6385972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0915978-FAD8-4586-A5CB-EEF28E49DA96}" type="datetime1">
              <a:rPr lang="en-US" altLang="en-US" smtClean="0"/>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DC0A0C-BDEB-4753-A7E1-E14592A79F02}" type="slidenum">
              <a:rPr lang="en-US" altLang="en-US"/>
              <a:pPr/>
              <a:t>‹#›</a:t>
            </a:fld>
            <a:endParaRPr lang="en-US" altLang="en-US"/>
          </a:p>
        </p:txBody>
      </p:sp>
    </p:spTree>
    <p:extLst>
      <p:ext uri="{BB962C8B-B14F-4D97-AF65-F5344CB8AC3E}">
        <p14:creationId xmlns:p14="http://schemas.microsoft.com/office/powerpoint/2010/main" val="6095010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891B3C8-957B-4349-8E0F-3E5FDA7D33C7}" type="datetimeFigureOut">
              <a:rPr lang="en-US" altLang="en-US"/>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8D84DE6-02F2-40E3-B1EA-A2A5F0D374F1}" type="slidenum">
              <a:rPr lang="en-US" altLang="en-US"/>
              <a:pPr/>
              <a:t>‹#›</a:t>
            </a:fld>
            <a:endParaRPr lang="en-US" altLang="en-US"/>
          </a:p>
        </p:txBody>
      </p:sp>
    </p:spTree>
    <p:extLst>
      <p:ext uri="{BB962C8B-B14F-4D97-AF65-F5344CB8AC3E}">
        <p14:creationId xmlns:p14="http://schemas.microsoft.com/office/powerpoint/2010/main" val="39308745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20C888A-A518-4291-BFC4-24EB7AA094D0}" type="datetimeFigureOut">
              <a:rPr lang="en-US" altLang="en-US"/>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41106B6-6C6A-470F-8EC7-23579E2F7379}" type="slidenum">
              <a:rPr lang="en-US" altLang="en-US"/>
              <a:pPr/>
              <a:t>‹#›</a:t>
            </a:fld>
            <a:endParaRPr lang="en-US" altLang="en-US"/>
          </a:p>
        </p:txBody>
      </p:sp>
    </p:spTree>
    <p:extLst>
      <p:ext uri="{BB962C8B-B14F-4D97-AF65-F5344CB8AC3E}">
        <p14:creationId xmlns:p14="http://schemas.microsoft.com/office/powerpoint/2010/main" val="14822294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4B87167B-F860-4D91-B5D9-959294404E02}" type="datetimeFigureOut">
              <a:rPr lang="en-US" altLang="en-US"/>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709CF5E-4616-4025-BD8A-184017D7D7BA}" type="slidenum">
              <a:rPr lang="en-US" altLang="en-US"/>
              <a:pPr/>
              <a:t>‹#›</a:t>
            </a:fld>
            <a:endParaRPr lang="en-US" altLang="en-US"/>
          </a:p>
        </p:txBody>
      </p:sp>
    </p:spTree>
    <p:extLst>
      <p:ext uri="{BB962C8B-B14F-4D97-AF65-F5344CB8AC3E}">
        <p14:creationId xmlns:p14="http://schemas.microsoft.com/office/powerpoint/2010/main" val="4980107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1D7A9E30-E60D-4CC8-B4E0-5241A5639409}" type="datetimeFigureOut">
              <a:rPr lang="en-US" altLang="en-US"/>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509C77B-787D-4AD2-9DBD-0C94EA865295}" type="slidenum">
              <a:rPr lang="en-US" altLang="en-US"/>
              <a:pPr/>
              <a:t>‹#›</a:t>
            </a:fld>
            <a:endParaRPr lang="en-US" altLang="en-US"/>
          </a:p>
        </p:txBody>
      </p:sp>
    </p:spTree>
    <p:extLst>
      <p:ext uri="{BB962C8B-B14F-4D97-AF65-F5344CB8AC3E}">
        <p14:creationId xmlns:p14="http://schemas.microsoft.com/office/powerpoint/2010/main" val="108217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2EAAB05-A968-47E8-BFE2-C46643356528}" type="slidenum">
              <a:rPr lang="en-US" altLang="en-US"/>
              <a:pPr/>
              <a:t>‹#›</a:t>
            </a:fld>
            <a:endParaRPr lang="en-US" altLang="en-US"/>
          </a:p>
        </p:txBody>
      </p:sp>
    </p:spTree>
    <p:extLst>
      <p:ext uri="{BB962C8B-B14F-4D97-AF65-F5344CB8AC3E}">
        <p14:creationId xmlns:p14="http://schemas.microsoft.com/office/powerpoint/2010/main" val="22194276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16361419-7D66-45E3-A354-BA934FC70914}" type="datetimeFigureOut">
              <a:rPr lang="en-US" altLang="en-US"/>
              <a:pPr/>
              <a:t>11/9/2017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E1E962D-68A9-41C8-9087-1B92466F530F}" type="slidenum">
              <a:rPr lang="en-US" altLang="en-US"/>
              <a:pPr/>
              <a:t>‹#›</a:t>
            </a:fld>
            <a:endParaRPr lang="en-US" altLang="en-US"/>
          </a:p>
        </p:txBody>
      </p:sp>
    </p:spTree>
    <p:extLst>
      <p:ext uri="{BB962C8B-B14F-4D97-AF65-F5344CB8AC3E}">
        <p14:creationId xmlns:p14="http://schemas.microsoft.com/office/powerpoint/2010/main" val="18570903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906DCEE-5572-40CC-821E-07F504E160B2}" type="datetimeFigureOut">
              <a:rPr lang="en-US" altLang="en-US"/>
              <a:pPr/>
              <a:t>11/9/2017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597E17-7F59-44CF-AAB5-AF21A129DC24}" type="slidenum">
              <a:rPr lang="en-US" altLang="en-US"/>
              <a:pPr/>
              <a:t>‹#›</a:t>
            </a:fld>
            <a:endParaRPr lang="en-US" altLang="en-US"/>
          </a:p>
        </p:txBody>
      </p:sp>
    </p:spTree>
    <p:extLst>
      <p:ext uri="{BB962C8B-B14F-4D97-AF65-F5344CB8AC3E}">
        <p14:creationId xmlns:p14="http://schemas.microsoft.com/office/powerpoint/2010/main" val="6309170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7D3C1EE-5801-4966-B303-58B1540661F5}" type="datetimeFigureOut">
              <a:rPr lang="en-US" altLang="en-US"/>
              <a:pPr/>
              <a:t>11/9/2017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1B45BE-7B57-4E16-8CB4-AAD320A5ED23}" type="slidenum">
              <a:rPr lang="en-US" altLang="en-US"/>
              <a:pPr/>
              <a:t>‹#›</a:t>
            </a:fld>
            <a:endParaRPr lang="en-US" altLang="en-US"/>
          </a:p>
        </p:txBody>
      </p:sp>
    </p:spTree>
    <p:extLst>
      <p:ext uri="{BB962C8B-B14F-4D97-AF65-F5344CB8AC3E}">
        <p14:creationId xmlns:p14="http://schemas.microsoft.com/office/powerpoint/2010/main" val="2358359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04E95AD-D45B-4A47-87FD-A5945B4776D8}" type="datetimeFigureOut">
              <a:rPr lang="en-US" altLang="en-US"/>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CF450EB-9187-47D4-9BD1-3D591EAB5050}" type="slidenum">
              <a:rPr lang="en-US" altLang="en-US"/>
              <a:pPr/>
              <a:t>‹#›</a:t>
            </a:fld>
            <a:endParaRPr lang="en-US" altLang="en-US"/>
          </a:p>
        </p:txBody>
      </p:sp>
    </p:spTree>
    <p:extLst>
      <p:ext uri="{BB962C8B-B14F-4D97-AF65-F5344CB8AC3E}">
        <p14:creationId xmlns:p14="http://schemas.microsoft.com/office/powerpoint/2010/main" val="6283599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444BF4C-22B9-463E-BC82-4D0B7C693AA2}" type="datetimeFigureOut">
              <a:rPr lang="en-US" altLang="en-US"/>
              <a:pPr/>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F663707-3617-4BD3-BAE6-6B481965B1F5}" type="slidenum">
              <a:rPr lang="en-US" altLang="en-US"/>
              <a:pPr/>
              <a:t>‹#›</a:t>
            </a:fld>
            <a:endParaRPr lang="en-US" altLang="en-US"/>
          </a:p>
        </p:txBody>
      </p:sp>
    </p:spTree>
    <p:extLst>
      <p:ext uri="{BB962C8B-B14F-4D97-AF65-F5344CB8AC3E}">
        <p14:creationId xmlns:p14="http://schemas.microsoft.com/office/powerpoint/2010/main" val="31670985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F9F3ADA-D312-4ACD-9642-67F7CA2A1112}" type="datetimeFigureOut">
              <a:rPr lang="en-US" altLang="en-US"/>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D044878-37D3-4BEF-9444-BCA8DAC657DB}" type="slidenum">
              <a:rPr lang="en-US" altLang="en-US"/>
              <a:pPr/>
              <a:t>‹#›</a:t>
            </a:fld>
            <a:endParaRPr lang="en-US" altLang="en-US"/>
          </a:p>
        </p:txBody>
      </p:sp>
    </p:spTree>
    <p:extLst>
      <p:ext uri="{BB962C8B-B14F-4D97-AF65-F5344CB8AC3E}">
        <p14:creationId xmlns:p14="http://schemas.microsoft.com/office/powerpoint/2010/main" val="23420239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ACF857A-69BD-47A3-B213-69AC205A86CC}" type="datetimeFigureOut">
              <a:rPr lang="en-US" altLang="en-US"/>
              <a:pPr/>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4F521A-A5DB-47DD-BB14-6E48705D3E1D}" type="slidenum">
              <a:rPr lang="en-US" altLang="en-US"/>
              <a:pPr/>
              <a:t>‹#›</a:t>
            </a:fld>
            <a:endParaRPr lang="en-US" altLang="en-US"/>
          </a:p>
        </p:txBody>
      </p:sp>
    </p:spTree>
    <p:extLst>
      <p:ext uri="{BB962C8B-B14F-4D97-AF65-F5344CB8AC3E}">
        <p14:creationId xmlns:p14="http://schemas.microsoft.com/office/powerpoint/2010/main" val="56626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DF67ED4-6B56-4347-B17D-4204A730BC37}" type="slidenum">
              <a:rPr lang="en-US" altLang="en-US"/>
              <a:pPr/>
              <a:t>‹#›</a:t>
            </a:fld>
            <a:endParaRPr lang="en-US" altLang="en-US"/>
          </a:p>
        </p:txBody>
      </p:sp>
    </p:spTree>
    <p:extLst>
      <p:ext uri="{BB962C8B-B14F-4D97-AF65-F5344CB8AC3E}">
        <p14:creationId xmlns:p14="http://schemas.microsoft.com/office/powerpoint/2010/main" val="75334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B94C175-66DD-48D3-9490-B5AC42C03BB6}" type="slidenum">
              <a:rPr lang="en-US" altLang="en-US"/>
              <a:pPr/>
              <a:t>‹#›</a:t>
            </a:fld>
            <a:endParaRPr lang="en-US" altLang="en-US"/>
          </a:p>
        </p:txBody>
      </p:sp>
    </p:spTree>
    <p:extLst>
      <p:ext uri="{BB962C8B-B14F-4D97-AF65-F5344CB8AC3E}">
        <p14:creationId xmlns:p14="http://schemas.microsoft.com/office/powerpoint/2010/main" val="217256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altLang="en-US" smtClean="0"/>
              <a:t>10/27/2014</a:t>
            </a: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E6DBA7-CA75-44F5-A672-F5554304D1AB}" type="slidenum">
              <a:rPr lang="en-US" altLang="en-US"/>
              <a:pPr/>
              <a:t>‹#›</a:t>
            </a:fld>
            <a:endParaRPr lang="en-US" altLang="en-US"/>
          </a:p>
        </p:txBody>
      </p:sp>
    </p:spTree>
    <p:extLst>
      <p:ext uri="{BB962C8B-B14F-4D97-AF65-F5344CB8AC3E}">
        <p14:creationId xmlns:p14="http://schemas.microsoft.com/office/powerpoint/2010/main" val="131805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7"/>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r>
              <a:rPr lang="en-US" altLang="en-US" smtClean="0">
                <a:ea typeface="Geneva" pitchFamily="122" charset="-128"/>
              </a:rPr>
              <a:t>10/27/2014</a:t>
            </a:r>
          </a:p>
        </p:txBody>
      </p:sp>
      <p:sp>
        <p:nvSpPr>
          <p:cNvPr id="5" name="Footer Placeholder 4"/>
          <p:cNvSpPr>
            <a:spLocks noGrp="1"/>
          </p:cNvSpPr>
          <p:nvPr>
            <p:ph type="ftr" sz="quarter" idx="3"/>
          </p:nvPr>
        </p:nvSpPr>
        <p:spPr>
          <a:xfrm>
            <a:off x="3124200" y="6356357"/>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843BF6C3-EDC7-48CB-A3CA-4E93B9268A5F}"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83769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7"/>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r>
              <a:rPr lang="en-US" altLang="en-US" smtClean="0">
                <a:ea typeface="Geneva" pitchFamily="122" charset="-128"/>
              </a:rPr>
              <a:t>10/27/2014</a:t>
            </a:r>
          </a:p>
        </p:txBody>
      </p:sp>
      <p:sp>
        <p:nvSpPr>
          <p:cNvPr id="5" name="Footer Placeholder 4"/>
          <p:cNvSpPr>
            <a:spLocks noGrp="1"/>
          </p:cNvSpPr>
          <p:nvPr>
            <p:ph type="ftr" sz="quarter" idx="3"/>
          </p:nvPr>
        </p:nvSpPr>
        <p:spPr>
          <a:xfrm>
            <a:off x="3124200" y="6356357"/>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644CAA54-A332-4936-9A5E-677652CD83DF}"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3294629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7"/>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r>
              <a:rPr lang="en-US" altLang="en-US" smtClean="0">
                <a:ea typeface="Geneva" pitchFamily="122" charset="-128"/>
              </a:rPr>
              <a:t>10/27/2014</a:t>
            </a:r>
          </a:p>
        </p:txBody>
      </p:sp>
      <p:sp>
        <p:nvSpPr>
          <p:cNvPr id="5" name="Footer Placeholder 4"/>
          <p:cNvSpPr>
            <a:spLocks noGrp="1"/>
          </p:cNvSpPr>
          <p:nvPr>
            <p:ph type="ftr" sz="quarter" idx="3"/>
          </p:nvPr>
        </p:nvSpPr>
        <p:spPr>
          <a:xfrm>
            <a:off x="3124200" y="6356357"/>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82CC9C09-3131-4B2F-A932-C19FC4F54B8C}"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28786194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7"/>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r>
              <a:rPr lang="en-US" altLang="en-US" smtClean="0">
                <a:ea typeface="Geneva" pitchFamily="122" charset="-128"/>
              </a:rPr>
              <a:t>10/27/2014</a:t>
            </a:r>
          </a:p>
        </p:txBody>
      </p:sp>
      <p:sp>
        <p:nvSpPr>
          <p:cNvPr id="5" name="Footer Placeholder 4"/>
          <p:cNvSpPr>
            <a:spLocks noGrp="1"/>
          </p:cNvSpPr>
          <p:nvPr>
            <p:ph type="ftr" sz="quarter" idx="3"/>
          </p:nvPr>
        </p:nvSpPr>
        <p:spPr>
          <a:xfrm>
            <a:off x="3124200" y="6356357"/>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030F8D6D-6D87-4AFC-9F60-5832BAA538EC}"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37381558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7"/>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fld id="{DDAD5AAA-DC9A-4C84-9C28-AE735CFE1DBC}" type="datetime1">
              <a:rPr lang="en-US" altLang="en-US" smtClean="0">
                <a:ea typeface="Geneva" pitchFamily="122" charset="-128"/>
              </a:rPr>
              <a:pPr defTabSz="457200" fontAlgn="base">
                <a:spcBef>
                  <a:spcPct val="0"/>
                </a:spcBef>
                <a:spcAft>
                  <a:spcPct val="0"/>
                </a:spcAft>
              </a:pPr>
              <a:t>11/9/2017</a:t>
            </a:fld>
            <a:endParaRPr lang="en-US" altLang="en-US" smtClean="0">
              <a:ea typeface="Geneva" pitchFamily="122" charset="-128"/>
            </a:endParaRPr>
          </a:p>
        </p:txBody>
      </p:sp>
      <p:sp>
        <p:nvSpPr>
          <p:cNvPr id="5" name="Footer Placeholder 4"/>
          <p:cNvSpPr>
            <a:spLocks noGrp="1"/>
          </p:cNvSpPr>
          <p:nvPr>
            <p:ph type="ftr" sz="quarter" idx="3"/>
          </p:nvPr>
        </p:nvSpPr>
        <p:spPr>
          <a:xfrm>
            <a:off x="3124200" y="6356357"/>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843BF6C3-EDC7-48CB-A3CA-4E93B9268A5F}"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23292764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fld id="{5F26BE83-4D56-4913-A74C-577D8EF4F443}" type="datetimeFigureOut">
              <a:rPr lang="en-US" altLang="en-US" smtClean="0">
                <a:ea typeface="Geneva" pitchFamily="122" charset="-128"/>
              </a:rPr>
              <a:pPr defTabSz="457200" fontAlgn="base">
                <a:spcBef>
                  <a:spcPct val="0"/>
                </a:spcBef>
                <a:spcAft>
                  <a:spcPct val="0"/>
                </a:spcAft>
              </a:pPr>
              <a:t>11/9/2017</a:t>
            </a:fld>
            <a:endParaRPr lang="en-US" altLang="en-US" smtClean="0">
              <a:ea typeface="Geneva" pitchFamily="122"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E5E90C7C-EBE4-4FFD-BE64-1070B998BD0C}"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95007365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4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emf"/><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emf"/><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gov.uk/government/organisations/intellectual-property-office" TargetMode="Externa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gov.uk/guidance/intellectual-property-crime-and-infringement" TargetMode="Externa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406400" y="1625600"/>
            <a:ext cx="72548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ct val="0"/>
              </a:spcAft>
              <a:defRPr/>
            </a:pPr>
            <a:r>
              <a:rPr lang="en-GB" sz="3000" b="1" dirty="0" smtClean="0">
                <a:solidFill>
                  <a:prstClr val="black">
                    <a:lumMod val="65000"/>
                    <a:lumOff val="35000"/>
                  </a:prstClr>
                </a:solidFill>
                <a:latin typeface="Arial"/>
                <a:ea typeface="Geneva" charset="0"/>
                <a:cs typeface="Arial"/>
              </a:rPr>
              <a:t>Idea </a:t>
            </a:r>
            <a:r>
              <a:rPr lang="en-GB" sz="3000" b="1" dirty="0">
                <a:solidFill>
                  <a:prstClr val="black">
                    <a:lumMod val="65000"/>
                    <a:lumOff val="35000"/>
                  </a:prstClr>
                </a:solidFill>
                <a:latin typeface="Arial"/>
                <a:ea typeface="Geneva" charset="0"/>
                <a:cs typeface="Arial"/>
              </a:rPr>
              <a:t>Protection and Intellectual Property</a:t>
            </a:r>
          </a:p>
          <a:p>
            <a:pPr defTabSz="457200" fontAlgn="base">
              <a:spcBef>
                <a:spcPct val="0"/>
              </a:spcBef>
              <a:spcAft>
                <a:spcPct val="0"/>
              </a:spcAft>
              <a:defRPr/>
            </a:pPr>
            <a:endParaRPr lang="en-US" sz="3000" dirty="0">
              <a:solidFill>
                <a:prstClr val="black">
                  <a:lumMod val="65000"/>
                  <a:lumOff val="35000"/>
                </a:prstClr>
              </a:solidFill>
              <a:latin typeface="Arial"/>
              <a:ea typeface="Geneva" charset="0"/>
              <a:cs typeface="Arial"/>
            </a:endParaRPr>
          </a:p>
        </p:txBody>
      </p:sp>
      <p:sp>
        <p:nvSpPr>
          <p:cNvPr id="15362" name="Rectangle 7"/>
          <p:cNvSpPr>
            <a:spLocks noChangeArrowheads="1"/>
          </p:cNvSpPr>
          <p:nvPr/>
        </p:nvSpPr>
        <p:spPr bwMode="auto">
          <a:xfrm>
            <a:off x="406400" y="4295775"/>
            <a:ext cx="682148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lnSpc>
                <a:spcPct val="120000"/>
              </a:lnSpc>
              <a:spcBef>
                <a:spcPct val="0"/>
              </a:spcBef>
              <a:spcAft>
                <a:spcPct val="0"/>
              </a:spcAft>
            </a:pPr>
            <a:r>
              <a:rPr lang="en-GB" altLang="en-US" dirty="0" smtClean="0">
                <a:solidFill>
                  <a:srgbClr val="595959"/>
                </a:solidFill>
                <a:cs typeface="Arial" pitchFamily="34" charset="0"/>
              </a:rPr>
              <a:t>Enterprise Management for </a:t>
            </a:r>
            <a:r>
              <a:rPr lang="en-GB" altLang="en-US" dirty="0">
                <a:solidFill>
                  <a:srgbClr val="595959"/>
                </a:solidFill>
                <a:cs typeface="Arial" pitchFamily="34" charset="0"/>
              </a:rPr>
              <a:t>C</a:t>
            </a:r>
            <a:r>
              <a:rPr lang="en-GB" altLang="en-US" dirty="0" smtClean="0">
                <a:solidFill>
                  <a:srgbClr val="595959"/>
                </a:solidFill>
                <a:cs typeface="Arial" pitchFamily="34" charset="0"/>
              </a:rPr>
              <a:t>omputer Scientists</a:t>
            </a:r>
            <a:endParaRPr lang="en-GB" altLang="en-US" dirty="0">
              <a:solidFill>
                <a:srgbClr val="595959"/>
              </a:solidFill>
              <a:cs typeface="Arial" pitchFamily="34" charset="0"/>
            </a:endParaRPr>
          </a:p>
          <a:p>
            <a:pPr defTabSz="457200" eaLnBrk="1" fontAlgn="base" hangingPunct="1">
              <a:lnSpc>
                <a:spcPct val="120000"/>
              </a:lnSpc>
              <a:spcBef>
                <a:spcPct val="0"/>
              </a:spcBef>
              <a:spcAft>
                <a:spcPct val="0"/>
              </a:spcAft>
            </a:pPr>
            <a:r>
              <a:rPr lang="en-GB" altLang="en-US" dirty="0">
                <a:solidFill>
                  <a:srgbClr val="595959"/>
                </a:solidFill>
                <a:cs typeface="Arial" pitchFamily="34" charset="0"/>
              </a:rPr>
              <a:t>Fall </a:t>
            </a:r>
            <a:r>
              <a:rPr lang="en-GB" altLang="en-US" dirty="0" smtClean="0">
                <a:solidFill>
                  <a:srgbClr val="595959"/>
                </a:solidFill>
                <a:cs typeface="Arial" pitchFamily="34" charset="0"/>
              </a:rPr>
              <a:t>2017</a:t>
            </a:r>
            <a:endParaRPr lang="en-GB" altLang="en-US" dirty="0">
              <a:solidFill>
                <a:srgbClr val="595959"/>
              </a:solidFill>
              <a:cs typeface="Arial" pitchFamily="34" charset="0"/>
            </a:endParaRPr>
          </a:p>
        </p:txBody>
      </p:sp>
      <p:cxnSp>
        <p:nvCxnSpPr>
          <p:cNvPr id="10" name="Straight Connector 9"/>
          <p:cNvCxnSpPr>
            <a:cxnSpLocks noChangeShapeType="1"/>
          </p:cNvCxnSpPr>
          <p:nvPr/>
        </p:nvCxnSpPr>
        <p:spPr bwMode="auto">
          <a:xfrm>
            <a:off x="519113" y="2809875"/>
            <a:ext cx="7013575"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5364" name="Picture 2"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686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3"/>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endParaRPr lang="en-US" altLang="en-US" dirty="0" smtClean="0">
              <a:solidFill>
                <a:srgbClr val="595959"/>
              </a:solidFil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EAD8670-984D-45CD-9015-EDB9648ACD1A}" type="slidenum">
              <a:rPr lang="en-US" altLang="en-US" smtClean="0">
                <a:latin typeface="Arial" panose="020B0604020202020204" pitchFamily="34" charset="0"/>
              </a:rPr>
              <a:pPr/>
              <a:t>10</a:t>
            </a:fld>
            <a:endParaRPr lang="en-US" altLang="en-US" dirty="0">
              <a:latin typeface="Arial" panose="020B0604020202020204" pitchFamily="34" charset="0"/>
            </a:endParaRPr>
          </a:p>
        </p:txBody>
      </p:sp>
      <p:sp>
        <p:nvSpPr>
          <p:cNvPr id="3" name="TextBox 2"/>
          <p:cNvSpPr txBox="1"/>
          <p:nvPr/>
        </p:nvSpPr>
        <p:spPr>
          <a:xfrm>
            <a:off x="523874" y="1484784"/>
            <a:ext cx="8152581" cy="4154984"/>
          </a:xfrm>
          <a:prstGeom prst="rect">
            <a:avLst/>
          </a:prstGeom>
          <a:noFill/>
        </p:spPr>
        <p:txBody>
          <a:bodyPr wrap="square" rtlCol="0">
            <a:spAutoFit/>
          </a:bodyPr>
          <a:lstStyle/>
          <a:p>
            <a:r>
              <a:rPr lang="en-GB" sz="2400" dirty="0" smtClean="0">
                <a:solidFill>
                  <a:schemeClr val="tx1">
                    <a:lumMod val="65000"/>
                    <a:lumOff val="35000"/>
                  </a:schemeClr>
                </a:solidFill>
                <a:latin typeface="Arial" panose="020B0604020202020204" pitchFamily="34" charset="0"/>
                <a:cs typeface="Arial" panose="020B0604020202020204" pitchFamily="34" charset="0"/>
              </a:rPr>
              <a:t>“In </a:t>
            </a:r>
            <a:r>
              <a:rPr lang="en-GB" sz="2400" dirty="0">
                <a:solidFill>
                  <a:schemeClr val="tx1">
                    <a:lumMod val="65000"/>
                    <a:lumOff val="35000"/>
                  </a:schemeClr>
                </a:solidFill>
                <a:latin typeface="Arial" panose="020B0604020202020204" pitchFamily="34" charset="0"/>
                <a:cs typeface="Arial" panose="020B0604020202020204" pitchFamily="34" charset="0"/>
              </a:rPr>
              <a:t>accordance with a first aspect of the present invention, there is provided a transportation facilitation device including a circular rim, a bearing in which a hollow 5 cylindrical member is rotatable about a rod situated within the hollow cylindrical member, and a series of connecting members connecting the circular rim with the hollow cylindrical member to maintain the circular rim and the hollow cylindrical member in substantially fixed relation, wherein the rod is positioned on an axis perpendicular to the plane of the circular rim, and </a:t>
            </a:r>
            <a:r>
              <a:rPr lang="en-GB" sz="2400" dirty="0" smtClean="0">
                <a:solidFill>
                  <a:schemeClr val="tx1">
                    <a:lumMod val="65000"/>
                    <a:lumOff val="35000"/>
                  </a:schemeClr>
                </a:solidFill>
                <a:latin typeface="Arial" panose="020B0604020202020204" pitchFamily="34" charset="0"/>
                <a:cs typeface="Arial" panose="020B0604020202020204" pitchFamily="34" charset="0"/>
              </a:rPr>
              <a:t>substantially </a:t>
            </a:r>
            <a:r>
              <a:rPr lang="en-GB" sz="2400" dirty="0">
                <a:solidFill>
                  <a:schemeClr val="tx1">
                    <a:lumMod val="65000"/>
                    <a:lumOff val="35000"/>
                  </a:schemeClr>
                </a:solidFill>
                <a:latin typeface="Arial" panose="020B0604020202020204" pitchFamily="34" charset="0"/>
                <a:cs typeface="Arial" panose="020B0604020202020204" pitchFamily="34" charset="0"/>
              </a:rPr>
              <a:t>central of the circular rim</a:t>
            </a:r>
            <a:r>
              <a:rPr lang="en-GB" sz="2400" dirty="0" smtClean="0">
                <a:solidFill>
                  <a:schemeClr val="tx1">
                    <a:lumMod val="65000"/>
                    <a:lumOff val="35000"/>
                  </a:schemeClr>
                </a:solidFill>
                <a:latin typeface="Arial" panose="020B0604020202020204" pitchFamily="34" charset="0"/>
                <a:cs typeface="Arial" panose="020B0604020202020204" pitchFamily="34" charset="0"/>
              </a:rPr>
              <a:t>.” (</a:t>
            </a:r>
            <a:r>
              <a:rPr lang="en-GB" sz="2400" dirty="0">
                <a:solidFill>
                  <a:schemeClr val="tx1">
                    <a:lumMod val="65000"/>
                    <a:lumOff val="35000"/>
                  </a:schemeClr>
                </a:solidFill>
                <a:latin typeface="Arial" panose="020B0604020202020204" pitchFamily="34" charset="0"/>
                <a:cs typeface="Arial" panose="020B0604020202020204" pitchFamily="34" charset="0"/>
              </a:rPr>
              <a:t>AU 2001100012 </a:t>
            </a:r>
            <a:r>
              <a:rPr lang="en-GB" sz="2400" dirty="0" smtClean="0">
                <a:solidFill>
                  <a:schemeClr val="tx1">
                    <a:lumMod val="65000"/>
                    <a:lumOff val="35000"/>
                  </a:schemeClr>
                </a:solidFill>
                <a:latin typeface="Arial" panose="020B0604020202020204" pitchFamily="34" charset="0"/>
                <a:cs typeface="Arial" panose="020B0604020202020204" pitchFamily="34" charset="0"/>
              </a:rPr>
              <a:t>A4)</a:t>
            </a:r>
            <a:endParaRPr lang="en-GB" sz="24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4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7409">
                                            <p:txEl>
                                              <p:pRg st="0" end="0"/>
                                            </p:txEl>
                                          </p:spTgt>
                                        </p:tgtEl>
                                        <p:attrNameLst>
                                          <p:attrName>style.visibility</p:attrName>
                                        </p:attrNameLst>
                                      </p:cBhvr>
                                      <p:to>
                                        <p:strVal val="visible"/>
                                      </p:to>
                                    </p:set>
                                    <p:animEffect transition="in" filter="fade">
                                      <p:cBhvr>
                                        <p:cTn id="7" dur="500"/>
                                        <p:tgtEl>
                                          <p:spTgt spid="174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Patent Trolls</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244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1200"/>
              </a:spcAft>
              <a:defRPr/>
            </a:pPr>
            <a:r>
              <a:rPr lang="en-GB" sz="2400" dirty="0">
                <a:solidFill>
                  <a:srgbClr val="595959"/>
                </a:solidFill>
                <a:latin typeface="Arial"/>
                <a:ea typeface="Geneva" charset="0"/>
                <a:cs typeface="Arial"/>
              </a:rPr>
              <a:t>Patent </a:t>
            </a:r>
            <a:r>
              <a:rPr lang="en-GB" sz="2400" dirty="0" smtClean="0">
                <a:solidFill>
                  <a:srgbClr val="595959"/>
                </a:solidFill>
                <a:latin typeface="Arial"/>
                <a:ea typeface="Geneva" charset="0"/>
                <a:cs typeface="Arial"/>
              </a:rPr>
              <a:t>ownership </a:t>
            </a:r>
            <a:r>
              <a:rPr lang="en-GB" sz="2400" dirty="0">
                <a:solidFill>
                  <a:srgbClr val="595959"/>
                </a:solidFill>
                <a:latin typeface="Arial"/>
                <a:ea typeface="Geneva" charset="0"/>
                <a:cs typeface="Arial"/>
              </a:rPr>
              <a:t>without </a:t>
            </a:r>
            <a:r>
              <a:rPr lang="en-GB" sz="2400" dirty="0" smtClean="0">
                <a:solidFill>
                  <a:srgbClr val="595959"/>
                </a:solidFill>
                <a:latin typeface="Arial"/>
                <a:ea typeface="Geneva" charset="0"/>
                <a:cs typeface="Arial"/>
              </a:rPr>
              <a:t>a product or service</a:t>
            </a:r>
            <a:endParaRPr lang="en-GB" dirty="0">
              <a:solidFill>
                <a:srgbClr val="595959"/>
              </a:solidFill>
              <a:latin typeface="Arial"/>
              <a:ea typeface="Geneva" charset="0"/>
              <a:cs typeface="Arial"/>
            </a:endParaRPr>
          </a:p>
          <a:p>
            <a:pPr marL="285750" indent="-285750" defTabSz="457200" fontAlgn="base">
              <a:lnSpc>
                <a:spcPct val="120000"/>
              </a:lnSpc>
              <a:spcBef>
                <a:spcPct val="0"/>
              </a:spcBef>
              <a:spcAft>
                <a:spcPct val="0"/>
              </a:spcAft>
              <a:buFont typeface="Arial" panose="020B0604020202020204" pitchFamily="34" charset="0"/>
              <a:buChar char="•"/>
              <a:defRPr/>
            </a:pPr>
            <a:r>
              <a:rPr lang="en-GB" dirty="0" smtClean="0">
                <a:solidFill>
                  <a:srgbClr val="595959"/>
                </a:solidFill>
                <a:latin typeface="Arial"/>
                <a:ea typeface="Geneva" charset="0"/>
                <a:cs typeface="Arial"/>
              </a:rPr>
              <a:t>Patent </a:t>
            </a:r>
            <a:r>
              <a:rPr lang="en-GB" dirty="0">
                <a:solidFill>
                  <a:srgbClr val="595959"/>
                </a:solidFill>
                <a:latin typeface="Arial"/>
                <a:ea typeface="Geneva" charset="0"/>
                <a:cs typeface="Arial"/>
              </a:rPr>
              <a:t>assertion entity (PAE)</a:t>
            </a:r>
          </a:p>
          <a:p>
            <a:pPr marL="285750" indent="-285750" defTabSz="457200" fontAlgn="base">
              <a:lnSpc>
                <a:spcPct val="120000"/>
              </a:lnSpc>
              <a:spcBef>
                <a:spcPct val="0"/>
              </a:spcBef>
              <a:spcAft>
                <a:spcPts val="1200"/>
              </a:spcAft>
              <a:buFont typeface="Arial" panose="020B0604020202020204" pitchFamily="34" charset="0"/>
              <a:buChar char="•"/>
              <a:defRPr/>
            </a:pPr>
            <a:r>
              <a:rPr lang="en-GB" dirty="0">
                <a:solidFill>
                  <a:srgbClr val="595959"/>
                </a:solidFill>
                <a:latin typeface="Arial"/>
                <a:ea typeface="Geneva" charset="0"/>
                <a:cs typeface="Arial"/>
              </a:rPr>
              <a:t>Non-practicing entity (NPE)</a:t>
            </a:r>
          </a:p>
          <a:p>
            <a:pPr lvl="0" defTabSz="457200" fontAlgn="base">
              <a:spcBef>
                <a:spcPct val="0"/>
              </a:spcBef>
              <a:spcAft>
                <a:spcPts val="300"/>
              </a:spcAft>
              <a:defRPr/>
            </a:pPr>
            <a:r>
              <a:rPr lang="en-GB" sz="2000" dirty="0" smtClean="0">
                <a:solidFill>
                  <a:srgbClr val="595959"/>
                </a:solidFill>
                <a:latin typeface="Arial"/>
                <a:ea typeface="Geneva" charset="0"/>
                <a:cs typeface="Arial"/>
              </a:rPr>
              <a:t>Trolls now </a:t>
            </a:r>
            <a:r>
              <a:rPr lang="en-GB" sz="2000" dirty="0">
                <a:solidFill>
                  <a:srgbClr val="595959"/>
                </a:solidFill>
                <a:latin typeface="Arial"/>
                <a:ea typeface="Geneva" charset="0"/>
                <a:cs typeface="Arial"/>
              </a:rPr>
              <a:t>account for 84% of patent litigation in the </a:t>
            </a:r>
            <a:r>
              <a:rPr lang="en-GB" sz="2000" dirty="0" smtClean="0">
                <a:solidFill>
                  <a:srgbClr val="595959"/>
                </a:solidFill>
                <a:latin typeface="Arial"/>
                <a:ea typeface="Geneva" charset="0"/>
                <a:cs typeface="Arial"/>
              </a:rPr>
              <a:t>US</a:t>
            </a:r>
            <a:endParaRPr lang="en-GB" dirty="0">
              <a:solidFill>
                <a:srgbClr val="595959"/>
              </a:solidFill>
              <a:latin typeface="Arial"/>
              <a:ea typeface="Geneva" charset="0"/>
              <a:cs typeface="Arial"/>
            </a:endParaRPr>
          </a:p>
          <a:p>
            <a:pPr marL="285750" indent="-285750" defTabSz="457200" fontAlgn="base">
              <a:lnSpc>
                <a:spcPct val="120000"/>
              </a:lnSpc>
              <a:spcBef>
                <a:spcPct val="0"/>
              </a:spcBef>
              <a:spcAft>
                <a:spcPct val="0"/>
              </a:spcAft>
              <a:buFont typeface="Arial" panose="020B0604020202020204" pitchFamily="34" charset="0"/>
              <a:buChar char="•"/>
              <a:defRPr/>
            </a:pPr>
            <a:r>
              <a:rPr lang="en-GB" dirty="0">
                <a:solidFill>
                  <a:srgbClr val="595959"/>
                </a:solidFill>
                <a:latin typeface="Arial"/>
                <a:ea typeface="Geneva" charset="0"/>
                <a:cs typeface="Arial"/>
              </a:rPr>
              <a:t>US: Each party pays its own legal fees</a:t>
            </a:r>
          </a:p>
          <a:p>
            <a:pPr marL="285750" indent="-285750" defTabSz="457200" fontAlgn="base">
              <a:lnSpc>
                <a:spcPct val="120000"/>
              </a:lnSpc>
              <a:spcBef>
                <a:spcPct val="0"/>
              </a:spcBef>
              <a:spcAft>
                <a:spcPct val="0"/>
              </a:spcAft>
              <a:buFont typeface="Arial" panose="020B0604020202020204" pitchFamily="34" charset="0"/>
              <a:buChar char="•"/>
              <a:defRPr/>
            </a:pPr>
            <a:r>
              <a:rPr lang="en-GB" dirty="0">
                <a:solidFill>
                  <a:srgbClr val="595959"/>
                </a:solidFill>
                <a:latin typeface="Arial"/>
                <a:ea typeface="Geneva" charset="0"/>
                <a:cs typeface="Arial"/>
              </a:rPr>
              <a:t>Europe: loser pays all legal fees</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909B27A-4317-49F9-B3F0-9BF6505BE7DA}" type="slidenum">
              <a:rPr lang="en-US" altLang="en-US" smtClean="0">
                <a:latin typeface="Arial" panose="020B0604020202020204" pitchFamily="34" charset="0"/>
              </a:rPr>
              <a:pPr/>
              <a:t>11</a:t>
            </a:fld>
            <a:endParaRPr lang="en-US" altLang="en-US" dirty="0">
              <a:latin typeface="Arial" panose="020B0604020202020204" pitchFamily="34" charset="0"/>
            </a:endParaRPr>
          </a:p>
        </p:txBody>
      </p:sp>
    </p:spTree>
    <p:extLst>
      <p:ext uri="{BB962C8B-B14F-4D97-AF65-F5344CB8AC3E}">
        <p14:creationId xmlns:p14="http://schemas.microsoft.com/office/powerpoint/2010/main" val="146068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26073"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Copyright ©</a:t>
            </a:r>
            <a:endParaRPr lang="en-US" altLang="en-US" dirty="0" smtClean="0">
              <a:solidFill>
                <a:srgbClr val="595959"/>
              </a:solidFill>
            </a:endParaRPr>
          </a:p>
        </p:txBody>
      </p:sp>
      <p:sp>
        <p:nvSpPr>
          <p:cNvPr id="3077" name="Rectangle 7"/>
          <p:cNvSpPr>
            <a:spLocks noChangeArrowheads="1"/>
          </p:cNvSpPr>
          <p:nvPr/>
        </p:nvSpPr>
        <p:spPr bwMode="auto">
          <a:xfrm>
            <a:off x="426073" y="2276872"/>
            <a:ext cx="8235960" cy="164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ts val="1200"/>
              </a:spcAft>
              <a:defRPr/>
            </a:pPr>
            <a:r>
              <a:rPr lang="en-US" sz="2000" dirty="0">
                <a:solidFill>
                  <a:prstClr val="black">
                    <a:lumMod val="65000"/>
                    <a:lumOff val="35000"/>
                  </a:prstClr>
                </a:solidFill>
                <a:latin typeface="Arial" panose="020B0604020202020204" pitchFamily="34" charset="0"/>
                <a:ea typeface="Calibri"/>
                <a:cs typeface="Arial" panose="020B0604020202020204" pitchFamily="34" charset="0"/>
              </a:rPr>
              <a:t>“Literary works (including writing), art, photography, films, TV, music, web content, sound recordings.”</a:t>
            </a:r>
            <a:endParaRPr lang="en-GB" sz="2000" dirty="0">
              <a:solidFill>
                <a:srgbClr val="595959"/>
              </a:solidFill>
              <a:latin typeface="Arial"/>
              <a:ea typeface="Geneva" charset="0"/>
              <a:cs typeface="Arial"/>
            </a:endParaRPr>
          </a:p>
          <a:p>
            <a:pPr defTabSz="457200" fontAlgn="base">
              <a:lnSpc>
                <a:spcPct val="120000"/>
              </a:lnSpc>
              <a:spcBef>
                <a:spcPts val="600"/>
              </a:spcBef>
              <a:defRPr/>
            </a:pPr>
            <a:r>
              <a:rPr lang="en-GB" sz="2000" dirty="0">
                <a:solidFill>
                  <a:srgbClr val="595959"/>
                </a:solidFill>
                <a:latin typeface="Arial"/>
                <a:ea typeface="Geneva" charset="0"/>
                <a:cs typeface="Arial"/>
              </a:rPr>
              <a:t>Granted automatically in the US and </a:t>
            </a:r>
            <a:r>
              <a:rPr lang="en-GB" sz="2000" dirty="0" smtClean="0">
                <a:solidFill>
                  <a:srgbClr val="595959"/>
                </a:solidFill>
                <a:latin typeface="Arial"/>
                <a:ea typeface="Geneva" charset="0"/>
                <a:cs typeface="Arial"/>
              </a:rPr>
              <a:t>UK</a:t>
            </a:r>
          </a:p>
          <a:p>
            <a:pPr marL="285750" indent="-285750" defTabSz="457200" fontAlgn="base">
              <a:lnSpc>
                <a:spcPct val="120000"/>
              </a:lnSpc>
              <a:spcBef>
                <a:spcPct val="0"/>
              </a:spcBef>
              <a:buFont typeface="Arial" panose="020B0604020202020204" pitchFamily="34" charset="0"/>
              <a:buChar char="•"/>
              <a:defRPr/>
            </a:pPr>
            <a:r>
              <a:rPr lang="en-GB" dirty="0" smtClean="0">
                <a:solidFill>
                  <a:srgbClr val="595959"/>
                </a:solidFill>
                <a:latin typeface="Arial"/>
                <a:ea typeface="Geneva" charset="0"/>
                <a:cs typeface="Arial"/>
              </a:rPr>
              <a:t>Subject to “fair dealing” or “fair use”</a:t>
            </a:r>
            <a:endParaRPr lang="en-GB"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47" y="3917320"/>
            <a:ext cx="8634376" cy="23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909B27A-4317-49F9-B3F0-9BF6505BE7DA}" type="slidenum">
              <a:rPr lang="en-US" altLang="en-US" smtClean="0">
                <a:latin typeface="Arial" panose="020B0604020202020204" pitchFamily="34" charset="0"/>
              </a:rPr>
              <a:pPr/>
              <a:t>12</a:t>
            </a:fld>
            <a:endParaRPr lang="en-US" altLang="en-US" dirty="0">
              <a:latin typeface="Arial" panose="020B0604020202020204" pitchFamily="34" charset="0"/>
            </a:endParaRPr>
          </a:p>
        </p:txBody>
      </p:sp>
    </p:spTree>
    <p:extLst>
      <p:ext uri="{BB962C8B-B14F-4D97-AF65-F5344CB8AC3E}">
        <p14:creationId xmlns:p14="http://schemas.microsoft.com/office/powerpoint/2010/main" val="48567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EAD8670-984D-45CD-9015-EDB9648ACD1A}" type="slidenum">
              <a:rPr lang="en-US" altLang="en-US" smtClean="0">
                <a:latin typeface="Arial" panose="020B0604020202020204" pitchFamily="34" charset="0"/>
              </a:rPr>
              <a:pPr/>
              <a:t>13</a:t>
            </a:fld>
            <a:endParaRPr lang="en-US" altLang="en-US" dirty="0">
              <a:latin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979" y="980727"/>
            <a:ext cx="5853113" cy="515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rot="16200000">
            <a:off x="1560699" y="4581128"/>
            <a:ext cx="360040" cy="93610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Down Arrow 7"/>
          <p:cNvSpPr/>
          <p:nvPr/>
        </p:nvSpPr>
        <p:spPr>
          <a:xfrm rot="5400000">
            <a:off x="8100392" y="4581128"/>
            <a:ext cx="360040" cy="93610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035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Trade Marks</a:t>
            </a:r>
          </a:p>
        </p:txBody>
      </p:sp>
      <p:sp>
        <p:nvSpPr>
          <p:cNvPr id="3077" name="Rectangle 7"/>
          <p:cNvSpPr>
            <a:spLocks noChangeArrowheads="1"/>
          </p:cNvSpPr>
          <p:nvPr/>
        </p:nvSpPr>
        <p:spPr bwMode="auto">
          <a:xfrm>
            <a:off x="378369" y="2348880"/>
            <a:ext cx="8342064" cy="4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ts val="1200"/>
              </a:spcAft>
              <a:defRPr/>
            </a:pPr>
            <a:r>
              <a:rPr lang="en-US" sz="2200" dirty="0">
                <a:solidFill>
                  <a:prstClr val="black">
                    <a:lumMod val="65000"/>
                    <a:lumOff val="35000"/>
                  </a:prstClr>
                </a:solidFill>
                <a:latin typeface="Arial" panose="020B0604020202020204" pitchFamily="34" charset="0"/>
                <a:ea typeface="Calibri"/>
                <a:cs typeface="Arial" panose="020B0604020202020204" pitchFamily="34" charset="0"/>
              </a:rPr>
              <a:t>“Product names, logos, and jingles” (esp. in the form of words, colours, and sounds)</a:t>
            </a:r>
            <a:endParaRPr lang="en-GB" sz="2200" dirty="0">
              <a:solidFill>
                <a:srgbClr val="595959"/>
              </a:solidFill>
              <a:latin typeface="Arial"/>
              <a:ea typeface="Geneva" charset="0"/>
              <a:cs typeface="Arial"/>
            </a:endParaRPr>
          </a:p>
          <a:p>
            <a:pPr defTabSz="457200" fontAlgn="base">
              <a:lnSpc>
                <a:spcPct val="120000"/>
              </a:lnSpc>
              <a:spcBef>
                <a:spcPct val="0"/>
              </a:spcBef>
              <a:spcAft>
                <a:spcPct val="0"/>
              </a:spcAft>
              <a:defRPr/>
            </a:pPr>
            <a:r>
              <a:rPr lang="en-GB" dirty="0">
                <a:solidFill>
                  <a:srgbClr val="595959"/>
                </a:solidFill>
                <a:latin typeface="Arial"/>
                <a:ea typeface="Geneva" charset="0"/>
                <a:cs typeface="Arial"/>
              </a:rPr>
              <a:t>Trade marks distinguish people and products</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Must be distinctive</a:t>
            </a:r>
          </a:p>
          <a:p>
            <a:pPr marL="285750" indent="-285750" defTabSz="457200" fontAlgn="base">
              <a:lnSpc>
                <a:spcPct val="120000"/>
              </a:lnSpc>
              <a:spcBef>
                <a:spcPct val="0"/>
              </a:spcBef>
              <a:spcAft>
                <a:spcPts val="600"/>
              </a:spcAft>
              <a:buFont typeface="Arial" panose="020B0604020202020204" pitchFamily="34" charset="0"/>
              <a:buChar char="•"/>
              <a:defRPr/>
            </a:pPr>
            <a:r>
              <a:rPr lang="en-GB" sz="1600" dirty="0">
                <a:solidFill>
                  <a:srgbClr val="595959"/>
                </a:solidFill>
                <a:latin typeface="Arial"/>
                <a:ea typeface="Geneva" charset="0"/>
                <a:cs typeface="Arial"/>
              </a:rPr>
              <a:t>Can’t be offensive, misleading, too common, or only descriptive</a:t>
            </a:r>
          </a:p>
          <a:p>
            <a:pPr defTabSz="457200" fontAlgn="base">
              <a:lnSpc>
                <a:spcPct val="120000"/>
              </a:lnSpc>
              <a:spcBef>
                <a:spcPct val="0"/>
              </a:spcBef>
              <a:spcAft>
                <a:spcPct val="0"/>
              </a:spcAft>
              <a:defRPr/>
            </a:pPr>
            <a:r>
              <a:rPr lang="en-GB" dirty="0">
                <a:solidFill>
                  <a:srgbClr val="0070C0"/>
                </a:solidFill>
                <a:latin typeface="Arial"/>
                <a:ea typeface="Geneva" charset="0"/>
                <a:cs typeface="Arial"/>
              </a:rPr>
              <a:t>Unregistered</a:t>
            </a:r>
            <a:r>
              <a:rPr lang="en-GB" dirty="0">
                <a:solidFill>
                  <a:srgbClr val="595959"/>
                </a:solidFill>
                <a:latin typeface="Arial"/>
                <a:ea typeface="Geneva" charset="0"/>
                <a:cs typeface="Arial"/>
              </a:rPr>
              <a:t> trade marks™</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Established by “first to use”</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Can be protected, but difficult</a:t>
            </a:r>
          </a:p>
          <a:p>
            <a:pPr marL="742950" lvl="1"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“Passing off”</a:t>
            </a:r>
          </a:p>
          <a:p>
            <a:pPr defTabSz="457200" fontAlgn="base">
              <a:lnSpc>
                <a:spcPct val="120000"/>
              </a:lnSpc>
              <a:spcBef>
                <a:spcPct val="0"/>
              </a:spcBef>
              <a:spcAft>
                <a:spcPct val="0"/>
              </a:spcAft>
              <a:defRPr/>
            </a:pPr>
            <a:r>
              <a:rPr lang="en-GB" dirty="0">
                <a:solidFill>
                  <a:srgbClr val="0070C0"/>
                </a:solidFill>
                <a:latin typeface="Arial"/>
                <a:ea typeface="Geneva" charset="0"/>
                <a:cs typeface="Arial"/>
              </a:rPr>
              <a:t>Registered</a:t>
            </a:r>
            <a:r>
              <a:rPr lang="en-GB" dirty="0">
                <a:solidFill>
                  <a:srgbClr val="595959"/>
                </a:solidFill>
                <a:latin typeface="Arial"/>
                <a:ea typeface="Geneva" charset="0"/>
                <a:cs typeface="Arial"/>
              </a:rPr>
              <a:t> trade marks ®</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smtClean="0">
                <a:solidFill>
                  <a:srgbClr val="595959"/>
                </a:solidFill>
                <a:latin typeface="Arial"/>
                <a:ea typeface="Geneva" charset="0"/>
                <a:cs typeface="Arial"/>
              </a:rPr>
              <a:t>Usually </a:t>
            </a:r>
            <a:r>
              <a:rPr lang="en-GB" sz="1600" dirty="0">
                <a:solidFill>
                  <a:srgbClr val="595959"/>
                </a:solidFill>
                <a:latin typeface="Arial"/>
                <a:ea typeface="Geneva" charset="0"/>
                <a:cs typeface="Arial"/>
              </a:rPr>
              <a:t>take about 9 months to be registered</a:t>
            </a:r>
          </a:p>
          <a:p>
            <a:pPr marL="285750" indent="-285750" defTabSz="457200" fontAlgn="base">
              <a:lnSpc>
                <a:spcPct val="120000"/>
              </a:lnSpc>
              <a:spcBef>
                <a:spcPct val="0"/>
              </a:spcBef>
              <a:buFont typeface="Arial"/>
              <a:buChar char="•"/>
              <a:defRPr/>
            </a:pPr>
            <a:r>
              <a:rPr lang="en-GB" sz="1600" dirty="0">
                <a:solidFill>
                  <a:srgbClr val="595959"/>
                </a:solidFill>
                <a:latin typeface="Arial"/>
                <a:ea typeface="Geneva" charset="0"/>
                <a:cs typeface="Arial"/>
              </a:rPr>
              <a:t>Registration lasts ten years, after which time it must be </a:t>
            </a:r>
            <a:r>
              <a:rPr lang="en-GB" sz="1600" dirty="0" smtClean="0">
                <a:solidFill>
                  <a:srgbClr val="595959"/>
                </a:solidFill>
                <a:latin typeface="Arial"/>
                <a:ea typeface="Geneva" charset="0"/>
                <a:cs typeface="Arial"/>
              </a:rPr>
              <a:t>renewed</a:t>
            </a:r>
          </a:p>
          <a:p>
            <a:pPr marL="285750" indent="-285750" defTabSz="457200" fontAlgn="base">
              <a:lnSpc>
                <a:spcPct val="120000"/>
              </a:lnSpc>
              <a:spcBef>
                <a:spcPct val="0"/>
              </a:spcBef>
              <a:buFont typeface="Arial"/>
              <a:buChar char="•"/>
              <a:defRPr/>
            </a:pPr>
            <a:r>
              <a:rPr lang="en-GB" sz="1600" dirty="0" smtClean="0">
                <a:solidFill>
                  <a:srgbClr val="595959"/>
                </a:solidFill>
                <a:latin typeface="Arial"/>
                <a:ea typeface="Geneva" charset="0"/>
                <a:cs typeface="Arial"/>
              </a:rPr>
              <a:t>45 different classifications in the UK</a:t>
            </a:r>
            <a:endParaRPr lang="en-GB" sz="1600" dirty="0">
              <a:solidFill>
                <a:srgbClr val="595959"/>
              </a:solidFill>
              <a:latin typeface="Arial"/>
              <a:ea typeface="Geneva" charset="0"/>
              <a:cs typeface="Arial"/>
            </a:endParaRPr>
          </a:p>
          <a:p>
            <a:pPr marL="285750" indent="-285750" defTabSz="457200" fontAlgn="base">
              <a:lnSpc>
                <a:spcPct val="120000"/>
              </a:lnSpc>
              <a:spcBef>
                <a:spcPct val="0"/>
              </a:spcBef>
              <a:spcAft>
                <a:spcPct val="0"/>
              </a:spcAft>
              <a:buFont typeface="Arial"/>
              <a:buChar char="•"/>
              <a:defRPr/>
            </a:pPr>
            <a:endParaRPr lang="en-GB" sz="14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5196" y="1220790"/>
            <a:ext cx="994896" cy="692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5196" y="3284984"/>
            <a:ext cx="975237" cy="739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4648939"/>
            <a:ext cx="1800035" cy="139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5909B27A-4317-49F9-B3F0-9BF6505BE7DA}" type="slidenum">
              <a:rPr lang="en-US" altLang="en-US" smtClean="0">
                <a:latin typeface="Arial" panose="020B0604020202020204" pitchFamily="34" charset="0"/>
              </a:rPr>
              <a:pPr/>
              <a:t>14</a:t>
            </a:fld>
            <a:endParaRPr lang="en-US" altLang="en-US" dirty="0">
              <a:latin typeface="Arial" panose="020B0604020202020204"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6174" y="693174"/>
            <a:ext cx="1394098" cy="1394098"/>
          </a:xfrm>
          <a:prstGeom prst="rect">
            <a:avLst/>
          </a:prstGeom>
        </p:spPr>
      </p:pic>
    </p:spTree>
    <p:extLst>
      <p:ext uri="{BB962C8B-B14F-4D97-AF65-F5344CB8AC3E}">
        <p14:creationId xmlns:p14="http://schemas.microsoft.com/office/powerpoint/2010/main" val="23799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3"/>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Design Rights (Design Patents)</a:t>
            </a:r>
            <a:endParaRPr lang="en-US" altLang="en-US" dirty="0" smtClean="0">
              <a:solidFill>
                <a:srgbClr val="595959"/>
              </a:solidFill>
            </a:endParaRPr>
          </a:p>
        </p:txBody>
      </p:sp>
      <p:sp>
        <p:nvSpPr>
          <p:cNvPr id="3077" name="Rectangle 7"/>
          <p:cNvSpPr>
            <a:spLocks noChangeArrowheads="1"/>
          </p:cNvSpPr>
          <p:nvPr/>
        </p:nvSpPr>
        <p:spPr bwMode="auto">
          <a:xfrm>
            <a:off x="406400" y="2708282"/>
            <a:ext cx="68214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1200"/>
              </a:spcAft>
              <a:defRPr/>
            </a:pPr>
            <a:r>
              <a:rPr lang="en-US" sz="2000" dirty="0">
                <a:solidFill>
                  <a:prstClr val="black">
                    <a:lumMod val="65000"/>
                    <a:lumOff val="35000"/>
                  </a:prstClr>
                </a:solidFill>
                <a:latin typeface="Arial" panose="020B0604020202020204" pitchFamily="34" charset="0"/>
                <a:ea typeface="Calibri"/>
                <a:cs typeface="Arial" panose="020B0604020202020204" pitchFamily="34" charset="0"/>
              </a:rPr>
              <a:t>“The shape of objects” and “Appearance of a product including, shape, packaging, patterns, colours, and decoration.”</a:t>
            </a:r>
            <a:endParaRPr lang="en-GB" dirty="0">
              <a:solidFill>
                <a:srgbClr val="595959"/>
              </a:solidFill>
              <a:latin typeface="Arial"/>
              <a:ea typeface="Geneva" charset="0"/>
              <a:cs typeface="Arial"/>
            </a:endParaRPr>
          </a:p>
          <a:p>
            <a:pPr defTabSz="457200" fontAlgn="base">
              <a:lnSpc>
                <a:spcPct val="120000"/>
              </a:lnSpc>
              <a:spcBef>
                <a:spcPct val="0"/>
              </a:spcBef>
              <a:spcAft>
                <a:spcPct val="0"/>
              </a:spcAft>
              <a:defRPr/>
            </a:pPr>
            <a:r>
              <a:rPr lang="en-GB" dirty="0">
                <a:solidFill>
                  <a:srgbClr val="0070C0"/>
                </a:solidFill>
                <a:latin typeface="Arial"/>
                <a:ea typeface="Geneva" charset="0"/>
                <a:cs typeface="Arial"/>
              </a:rPr>
              <a:t>Unregistered design rights </a:t>
            </a:r>
            <a:r>
              <a:rPr lang="en-GB" dirty="0">
                <a:solidFill>
                  <a:srgbClr val="595959"/>
                </a:solidFill>
                <a:latin typeface="Arial"/>
                <a:ea typeface="Geneva" charset="0"/>
                <a:cs typeface="Arial"/>
              </a:rPr>
              <a:t>are acquired automatically</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3D only </a:t>
            </a:r>
          </a:p>
          <a:p>
            <a:pPr marL="285750" indent="-285750" defTabSz="457200" fontAlgn="base">
              <a:lnSpc>
                <a:spcPct val="120000"/>
              </a:lnSpc>
              <a:spcBef>
                <a:spcPct val="0"/>
              </a:spcBef>
              <a:spcAft>
                <a:spcPts val="600"/>
              </a:spcAft>
              <a:buFont typeface="Arial" panose="020B0604020202020204" pitchFamily="34" charset="0"/>
              <a:buChar char="•"/>
              <a:defRPr/>
            </a:pPr>
            <a:r>
              <a:rPr lang="en-GB" sz="1600" dirty="0">
                <a:solidFill>
                  <a:srgbClr val="595959"/>
                </a:solidFill>
                <a:latin typeface="Arial"/>
                <a:ea typeface="Geneva" charset="0"/>
                <a:cs typeface="Arial"/>
              </a:rPr>
              <a:t>Lasts 10 years after first sale or 15 after creation, whichever earlier</a:t>
            </a:r>
          </a:p>
          <a:p>
            <a:pPr defTabSz="457200" fontAlgn="base">
              <a:lnSpc>
                <a:spcPct val="120000"/>
              </a:lnSpc>
              <a:spcBef>
                <a:spcPct val="0"/>
              </a:spcBef>
              <a:spcAft>
                <a:spcPct val="0"/>
              </a:spcAft>
              <a:defRPr/>
            </a:pPr>
            <a:r>
              <a:rPr lang="en-GB" dirty="0">
                <a:solidFill>
                  <a:srgbClr val="0070C0"/>
                </a:solidFill>
                <a:latin typeface="Arial"/>
                <a:ea typeface="Geneva" charset="0"/>
                <a:cs typeface="Arial"/>
              </a:rPr>
              <a:t>Registered design rights </a:t>
            </a:r>
            <a:r>
              <a:rPr lang="en-GB" dirty="0">
                <a:solidFill>
                  <a:srgbClr val="595959"/>
                </a:solidFill>
                <a:latin typeface="Arial"/>
                <a:ea typeface="Geneva" charset="0"/>
                <a:cs typeface="Arial"/>
              </a:rPr>
              <a:t>are more explicit, easier to defend</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2D and 3D</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Lasts 25 years</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909B27A-4317-49F9-B3F0-9BF6505BE7DA}" type="slidenum">
              <a:rPr lang="en-US" altLang="en-US" smtClean="0">
                <a:latin typeface="Arial" panose="020B0604020202020204" pitchFamily="34" charset="0"/>
              </a:rPr>
              <a:pPr/>
              <a:t>15</a:t>
            </a:fld>
            <a:endParaRPr lang="en-US" altLang="en-US" dirty="0">
              <a:latin typeface="Arial" panose="020B0604020202020204" pitchFamily="34" charset="0"/>
            </a:endParaRPr>
          </a:p>
        </p:txBody>
      </p:sp>
    </p:spTree>
    <p:extLst>
      <p:ext uri="{BB962C8B-B14F-4D97-AF65-F5344CB8AC3E}">
        <p14:creationId xmlns:p14="http://schemas.microsoft.com/office/powerpoint/2010/main" val="25775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EAD8670-984D-45CD-9015-EDB9648ACD1A}" type="slidenum">
              <a:rPr lang="en-US" altLang="en-US" smtClean="0">
                <a:latin typeface="Arial" panose="020B0604020202020204" pitchFamily="34" charset="0"/>
              </a:rPr>
              <a:pPr/>
              <a:t>16</a:t>
            </a:fld>
            <a:endParaRPr lang="en-US" altLang="en-US"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63" y="1916832"/>
            <a:ext cx="7810500" cy="3390900"/>
          </a:xfrm>
          <a:prstGeom prst="rect">
            <a:avLst/>
          </a:prstGeom>
        </p:spPr>
      </p:pic>
    </p:spTree>
    <p:extLst>
      <p:ext uri="{BB962C8B-B14F-4D97-AF65-F5344CB8AC3E}">
        <p14:creationId xmlns:p14="http://schemas.microsoft.com/office/powerpoint/2010/main" val="182955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Innovation and IP</a:t>
            </a:r>
            <a:endParaRPr lang="en-US" altLang="en-US" dirty="0" smtClean="0">
              <a:solidFill>
                <a:srgbClr val="595959"/>
              </a:solidFill>
            </a:endParaRPr>
          </a:p>
        </p:txBody>
      </p:sp>
      <p:sp>
        <p:nvSpPr>
          <p:cNvPr id="3077" name="Rectangle 7"/>
          <p:cNvSpPr>
            <a:spLocks noChangeArrowheads="1"/>
          </p:cNvSpPr>
          <p:nvPr/>
        </p:nvSpPr>
        <p:spPr bwMode="auto">
          <a:xfrm>
            <a:off x="406400" y="2708285"/>
            <a:ext cx="7254876"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ct val="0"/>
              </a:spcAft>
              <a:defRPr/>
            </a:pPr>
            <a:r>
              <a:rPr lang="en-GB" sz="2400" dirty="0" smtClean="0">
                <a:solidFill>
                  <a:srgbClr val="FF0000"/>
                </a:solidFill>
                <a:latin typeface="Arial"/>
                <a:ea typeface="Geneva" charset="0"/>
                <a:cs typeface="Arial"/>
              </a:rPr>
              <a:t>Pro-IP argument</a:t>
            </a:r>
            <a:r>
              <a:rPr lang="en-GB" sz="2400" dirty="0" smtClean="0">
                <a:solidFill>
                  <a:srgbClr val="595959"/>
                </a:solidFill>
                <a:latin typeface="Arial"/>
                <a:ea typeface="Geneva" charset="0"/>
                <a:cs typeface="Arial"/>
              </a:rPr>
              <a:t>: IP incentivizes innovation</a:t>
            </a:r>
            <a:endParaRPr lang="en-GB" sz="2400" dirty="0">
              <a:solidFill>
                <a:srgbClr val="595959"/>
              </a:solidFill>
              <a:latin typeface="Arial"/>
              <a:ea typeface="Geneva" charset="0"/>
              <a:cs typeface="Arial"/>
            </a:endParaRPr>
          </a:p>
          <a:p>
            <a:pPr defTabSz="457200" fontAlgn="base">
              <a:spcBef>
                <a:spcPct val="0"/>
              </a:spcBef>
              <a:spcAft>
                <a:spcPct val="0"/>
              </a:spcAft>
              <a:defRPr/>
            </a:pPr>
            <a:endParaRPr lang="en-GB" dirty="0">
              <a:solidFill>
                <a:srgbClr val="595959"/>
              </a:solidFill>
              <a:latin typeface="Arial"/>
              <a:ea typeface="Geneva" charset="0"/>
              <a:cs typeface="Arial"/>
            </a:endParaRPr>
          </a:p>
          <a:p>
            <a:pPr marL="342900" indent="-342900" defTabSz="457200" fontAlgn="base">
              <a:lnSpc>
                <a:spcPct val="120000"/>
              </a:lnSpc>
              <a:spcBef>
                <a:spcPct val="0"/>
              </a:spcBef>
              <a:spcAft>
                <a:spcPct val="0"/>
              </a:spcAft>
              <a:buFont typeface="Arial" panose="020B0604020202020204" pitchFamily="34" charset="0"/>
              <a:buChar char="•"/>
              <a:defRPr/>
            </a:pPr>
            <a:r>
              <a:rPr lang="en-GB" sz="2200" dirty="0" smtClean="0">
                <a:solidFill>
                  <a:srgbClr val="595959"/>
                </a:solidFill>
                <a:latin typeface="Arial"/>
                <a:ea typeface="Geneva" charset="0"/>
                <a:cs typeface="Arial"/>
              </a:rPr>
              <a:t>Product innovation is costly, sometimes prohibitively</a:t>
            </a:r>
          </a:p>
          <a:p>
            <a:pPr marL="800100" lvl="1" indent="-342900" defTabSz="457200" fontAlgn="base">
              <a:lnSpc>
                <a:spcPct val="120000"/>
              </a:lnSpc>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E.g. pharmaceutical testing</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EAD8670-984D-45CD-9015-EDB9648ACD1A}" type="slidenum">
              <a:rPr lang="en-US" altLang="en-US" smtClean="0">
                <a:latin typeface="Arial" panose="020B0604020202020204" pitchFamily="34" charset="0"/>
              </a:rPr>
              <a:pPr/>
              <a:t>17</a:t>
            </a:fld>
            <a:endParaRPr lang="en-US" altLang="en-US" dirty="0">
              <a:latin typeface="Arial" panose="020B0604020202020204" pitchFamily="34" charset="0"/>
            </a:endParaRPr>
          </a:p>
        </p:txBody>
      </p:sp>
    </p:spTree>
    <p:extLst>
      <p:ext uri="{BB962C8B-B14F-4D97-AF65-F5344CB8AC3E}">
        <p14:creationId xmlns:p14="http://schemas.microsoft.com/office/powerpoint/2010/main" val="118775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Innovation </a:t>
            </a:r>
            <a:r>
              <a:rPr lang="en-GB" altLang="en-US" b="1" dirty="0">
                <a:solidFill>
                  <a:srgbClr val="595959"/>
                </a:solidFill>
              </a:rPr>
              <a:t>and </a:t>
            </a:r>
            <a:r>
              <a:rPr lang="en-GB" altLang="en-US" b="1" dirty="0" smtClean="0">
                <a:solidFill>
                  <a:srgbClr val="595959"/>
                </a:solidFill>
              </a:rPr>
              <a:t>IP, Cont’d</a:t>
            </a:r>
            <a:endParaRPr lang="en-US" altLang="en-US" dirty="0">
              <a:solidFill>
                <a:srgbClr val="595959"/>
              </a:solidFill>
            </a:endParaRPr>
          </a:p>
        </p:txBody>
      </p:sp>
      <p:sp>
        <p:nvSpPr>
          <p:cNvPr id="3077" name="Rectangle 7"/>
          <p:cNvSpPr>
            <a:spLocks noChangeArrowheads="1"/>
          </p:cNvSpPr>
          <p:nvPr/>
        </p:nvSpPr>
        <p:spPr bwMode="auto">
          <a:xfrm>
            <a:off x="406400" y="2708282"/>
            <a:ext cx="6821488" cy="24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1200"/>
              </a:spcAft>
              <a:defRPr/>
            </a:pPr>
            <a:r>
              <a:rPr lang="en-GB" sz="2400" dirty="0" smtClean="0">
                <a:solidFill>
                  <a:srgbClr val="FF0000"/>
                </a:solidFill>
                <a:latin typeface="Arial"/>
                <a:ea typeface="Geneva" charset="0"/>
                <a:cs typeface="Arial"/>
              </a:rPr>
              <a:t>Anti-IP argument</a:t>
            </a:r>
            <a:r>
              <a:rPr lang="en-GB" sz="2400" dirty="0" smtClean="0">
                <a:solidFill>
                  <a:srgbClr val="595959"/>
                </a:solidFill>
                <a:latin typeface="Arial"/>
                <a:ea typeface="Geneva" charset="0"/>
                <a:cs typeface="Arial"/>
              </a:rPr>
              <a:t>: IP undermines innovation</a:t>
            </a:r>
            <a:endParaRPr lang="en-GB" sz="1400" dirty="0" smtClean="0">
              <a:solidFill>
                <a:srgbClr val="595959"/>
              </a:solidFill>
              <a:latin typeface="Arial"/>
              <a:ea typeface="Geneva" charset="0"/>
              <a:cs typeface="Arial"/>
            </a:endParaRPr>
          </a:p>
          <a:p>
            <a:pPr marL="285750" indent="-285750" defTabSz="457200" fontAlgn="base">
              <a:lnSpc>
                <a:spcPct val="120000"/>
              </a:lnSpc>
              <a:spcBef>
                <a:spcPct val="0"/>
              </a:spcBef>
              <a:spcAft>
                <a:spcPct val="0"/>
              </a:spcAft>
              <a:buFont typeface="Arial" panose="020B0604020202020204" pitchFamily="34" charset="0"/>
              <a:buChar char="•"/>
              <a:defRPr/>
            </a:pPr>
            <a:r>
              <a:rPr lang="en-GB" dirty="0" smtClean="0">
                <a:solidFill>
                  <a:srgbClr val="595959"/>
                </a:solidFill>
                <a:latin typeface="Arial"/>
                <a:ea typeface="Geneva" charset="0"/>
                <a:cs typeface="Arial"/>
              </a:rPr>
              <a:t>Barrier </a:t>
            </a:r>
            <a:r>
              <a:rPr lang="en-GB" dirty="0">
                <a:solidFill>
                  <a:srgbClr val="595959"/>
                </a:solidFill>
                <a:latin typeface="Arial"/>
                <a:ea typeface="Geneva" charset="0"/>
                <a:cs typeface="Arial"/>
              </a:rPr>
              <a:t>to </a:t>
            </a:r>
            <a:r>
              <a:rPr lang="en-GB" dirty="0" smtClean="0">
                <a:solidFill>
                  <a:srgbClr val="595959"/>
                </a:solidFill>
                <a:latin typeface="Arial"/>
                <a:ea typeface="Geneva" charset="0"/>
                <a:cs typeface="Arial"/>
              </a:rPr>
              <a:t>entry</a:t>
            </a:r>
          </a:p>
          <a:p>
            <a:pPr lvl="1" defTabSz="457200" fontAlgn="base">
              <a:lnSpc>
                <a:spcPct val="120000"/>
              </a:lnSpc>
              <a:spcBef>
                <a:spcPct val="0"/>
              </a:spcBef>
              <a:spcAft>
                <a:spcPct val="0"/>
              </a:spcAft>
              <a:defRPr/>
            </a:pPr>
            <a:r>
              <a:rPr lang="en-GB" sz="1600" dirty="0" smtClean="0">
                <a:solidFill>
                  <a:srgbClr val="595959"/>
                </a:solidFill>
                <a:latin typeface="Arial"/>
                <a:ea typeface="Geneva" charset="0"/>
                <a:cs typeface="Arial"/>
              </a:rPr>
              <a:t>— Legal prohibition of competition</a:t>
            </a:r>
            <a:endParaRPr lang="en-GB" sz="1600" dirty="0">
              <a:solidFill>
                <a:srgbClr val="595959"/>
              </a:solidFill>
              <a:latin typeface="Arial"/>
              <a:ea typeface="Geneva" charset="0"/>
              <a:cs typeface="Arial"/>
            </a:endParaRPr>
          </a:p>
          <a:p>
            <a:pPr marL="285750" indent="-285750" defTabSz="457200" fontAlgn="base">
              <a:lnSpc>
                <a:spcPct val="120000"/>
              </a:lnSpc>
              <a:spcBef>
                <a:spcPct val="0"/>
              </a:spcBef>
              <a:spcAft>
                <a:spcPct val="0"/>
              </a:spcAft>
              <a:buFont typeface="Arial" panose="020B0604020202020204" pitchFamily="34" charset="0"/>
              <a:buChar char="•"/>
              <a:defRPr/>
            </a:pPr>
            <a:r>
              <a:rPr lang="en-GB" dirty="0" smtClean="0">
                <a:solidFill>
                  <a:srgbClr val="595959"/>
                </a:solidFill>
                <a:latin typeface="Arial"/>
                <a:ea typeface="Geneva" charset="0"/>
                <a:cs typeface="Arial"/>
              </a:rPr>
              <a:t>Cost of defensive use</a:t>
            </a:r>
          </a:p>
          <a:p>
            <a:pPr lvl="1" defTabSz="457200" fontAlgn="base">
              <a:lnSpc>
                <a:spcPct val="120000"/>
              </a:lnSpc>
              <a:spcBef>
                <a:spcPct val="0"/>
              </a:spcBef>
              <a:spcAft>
                <a:spcPct val="0"/>
              </a:spcAft>
              <a:defRPr/>
            </a:pPr>
            <a:r>
              <a:rPr lang="en-GB" sz="1600" dirty="0" smtClean="0">
                <a:solidFill>
                  <a:srgbClr val="595959"/>
                </a:solidFill>
                <a:latin typeface="Arial"/>
                <a:ea typeface="Geneva" charset="0"/>
                <a:cs typeface="Arial"/>
              </a:rPr>
              <a:t>— “If we </a:t>
            </a:r>
            <a:r>
              <a:rPr lang="en-GB" sz="1600" dirty="0">
                <a:solidFill>
                  <a:srgbClr val="595959"/>
                </a:solidFill>
                <a:latin typeface="Arial"/>
                <a:ea typeface="Geneva" charset="0"/>
                <a:cs typeface="Arial"/>
              </a:rPr>
              <a:t>don’t protect </a:t>
            </a:r>
            <a:r>
              <a:rPr lang="en-GB" sz="1600" dirty="0" smtClean="0">
                <a:solidFill>
                  <a:srgbClr val="595959"/>
                </a:solidFill>
                <a:latin typeface="Arial"/>
                <a:ea typeface="Geneva" charset="0"/>
                <a:cs typeface="Arial"/>
              </a:rPr>
              <a:t>it, </a:t>
            </a:r>
            <a:r>
              <a:rPr lang="en-GB" sz="1600" dirty="0">
                <a:solidFill>
                  <a:srgbClr val="595959"/>
                </a:solidFill>
                <a:latin typeface="Arial"/>
                <a:ea typeface="Geneva" charset="0"/>
                <a:cs typeface="Arial"/>
              </a:rPr>
              <a:t>someone else </a:t>
            </a:r>
            <a:r>
              <a:rPr lang="en-GB" sz="1600" dirty="0" smtClean="0">
                <a:solidFill>
                  <a:srgbClr val="595959"/>
                </a:solidFill>
                <a:latin typeface="Arial"/>
                <a:ea typeface="Geneva" charset="0"/>
                <a:cs typeface="Arial"/>
              </a:rPr>
              <a:t>will.”</a:t>
            </a:r>
          </a:p>
          <a:p>
            <a:pPr marL="285750" indent="-285750" defTabSz="457200" fontAlgn="base">
              <a:lnSpc>
                <a:spcPct val="120000"/>
              </a:lnSpc>
              <a:spcBef>
                <a:spcPct val="0"/>
              </a:spcBef>
              <a:spcAft>
                <a:spcPct val="0"/>
              </a:spcAft>
              <a:buFont typeface="Arial" panose="020B0604020202020204" pitchFamily="34" charset="0"/>
              <a:buChar char="•"/>
              <a:defRPr/>
            </a:pPr>
            <a:r>
              <a:rPr lang="en-GB" dirty="0" smtClean="0">
                <a:solidFill>
                  <a:srgbClr val="595959"/>
                </a:solidFill>
                <a:latin typeface="Arial"/>
                <a:ea typeface="Geneva" charset="0"/>
                <a:cs typeface="Arial"/>
              </a:rPr>
              <a:t>Opportunity </a:t>
            </a:r>
            <a:r>
              <a:rPr lang="en-GB" dirty="0">
                <a:solidFill>
                  <a:srgbClr val="595959"/>
                </a:solidFill>
                <a:latin typeface="Arial"/>
                <a:ea typeface="Geneva" charset="0"/>
                <a:cs typeface="Arial"/>
              </a:rPr>
              <a:t>cost</a:t>
            </a:r>
          </a:p>
          <a:p>
            <a:pPr lvl="1" defTabSz="457200" fontAlgn="base">
              <a:lnSpc>
                <a:spcPct val="120000"/>
              </a:lnSpc>
              <a:spcBef>
                <a:spcPct val="0"/>
              </a:spcBef>
              <a:spcAft>
                <a:spcPts val="1200"/>
              </a:spcAft>
              <a:defRPr/>
            </a:pPr>
            <a:r>
              <a:rPr lang="en-GB" sz="1600" dirty="0" smtClean="0">
                <a:solidFill>
                  <a:srgbClr val="595959"/>
                </a:solidFill>
                <a:latin typeface="Arial"/>
                <a:ea typeface="Geneva" charset="0"/>
                <a:cs typeface="Arial"/>
              </a:rPr>
              <a:t>— Channel </a:t>
            </a:r>
            <a:r>
              <a:rPr lang="en-GB" sz="1600" dirty="0">
                <a:solidFill>
                  <a:srgbClr val="595959"/>
                </a:solidFill>
                <a:latin typeface="Arial"/>
                <a:ea typeface="Geneva" charset="0"/>
                <a:cs typeface="Arial"/>
              </a:rPr>
              <a:t>funding away from R&amp;D, toward </a:t>
            </a:r>
            <a:r>
              <a:rPr lang="en-GB" sz="1600" dirty="0" smtClean="0">
                <a:solidFill>
                  <a:srgbClr val="595959"/>
                </a:solidFill>
                <a:latin typeface="Arial"/>
                <a:ea typeface="Geneva" charset="0"/>
                <a:cs typeface="Arial"/>
              </a:rPr>
              <a:t>litigation</a:t>
            </a:r>
            <a:endParaRPr lang="en-GB" sz="14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18</a:t>
            </a:fld>
            <a:endParaRPr lang="en-US" altLang="en-US" dirty="0">
              <a:latin typeface="Arial" panose="020B0604020202020204" pitchFamily="34" charset="0"/>
            </a:endParaRPr>
          </a:p>
        </p:txBody>
      </p:sp>
    </p:spTree>
    <p:extLst>
      <p:ext uri="{BB962C8B-B14F-4D97-AF65-F5344CB8AC3E}">
        <p14:creationId xmlns:p14="http://schemas.microsoft.com/office/powerpoint/2010/main" val="7273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Innovation vs. Litigation</a:t>
            </a:r>
            <a:endParaRPr lang="en-US" altLang="en-US" dirty="0">
              <a:solidFill>
                <a:srgbClr val="595959"/>
              </a:solidFill>
            </a:endParaRPr>
          </a:p>
        </p:txBody>
      </p:sp>
      <p:sp>
        <p:nvSpPr>
          <p:cNvPr id="3077" name="Rectangle 7"/>
          <p:cNvSpPr>
            <a:spLocks noChangeArrowheads="1"/>
          </p:cNvSpPr>
          <p:nvPr/>
        </p:nvSpPr>
        <p:spPr bwMode="auto">
          <a:xfrm>
            <a:off x="406400" y="2708282"/>
            <a:ext cx="6821488"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600"/>
              </a:spcAft>
              <a:defRPr/>
            </a:pPr>
            <a:r>
              <a:rPr lang="en-GB" sz="1400" dirty="0" smtClean="0">
                <a:solidFill>
                  <a:srgbClr val="595959"/>
                </a:solidFill>
                <a:latin typeface="Arial"/>
                <a:ea typeface="Geneva" charset="0"/>
                <a:cs typeface="Arial"/>
              </a:rPr>
              <a:t>				</a:t>
            </a:r>
          </a:p>
          <a:p>
            <a:pPr defTabSz="457200" fontAlgn="base">
              <a:spcBef>
                <a:spcPct val="0"/>
              </a:spcBef>
              <a:spcAft>
                <a:spcPts val="600"/>
              </a:spcAft>
              <a:defRPr/>
            </a:pPr>
            <a:r>
              <a:rPr lang="en-GB" sz="1400" dirty="0">
                <a:solidFill>
                  <a:srgbClr val="595959"/>
                </a:solidFill>
                <a:latin typeface="Arial"/>
                <a:ea typeface="Geneva" charset="0"/>
                <a:cs typeface="Arial"/>
              </a:rPr>
              <a:t>	</a:t>
            </a:r>
            <a:r>
              <a:rPr lang="en-GB" sz="1400" dirty="0" smtClean="0">
                <a:solidFill>
                  <a:srgbClr val="595959"/>
                </a:solidFill>
                <a:latin typeface="Arial"/>
                <a:ea typeface="Geneva" charset="0"/>
                <a:cs typeface="Arial"/>
              </a:rPr>
              <a:t>			</a:t>
            </a:r>
          </a:p>
          <a:p>
            <a:pPr defTabSz="457200" fontAlgn="base">
              <a:spcBef>
                <a:spcPct val="0"/>
              </a:spcBef>
              <a:spcAft>
                <a:spcPts val="600"/>
              </a:spcAft>
              <a:defRPr/>
            </a:pPr>
            <a:r>
              <a:rPr lang="en-GB" sz="1400" dirty="0">
                <a:solidFill>
                  <a:srgbClr val="595959"/>
                </a:solidFill>
                <a:latin typeface="Arial"/>
                <a:ea typeface="Geneva" charset="0"/>
                <a:cs typeface="Arial"/>
              </a:rPr>
              <a:t>	</a:t>
            </a:r>
            <a:r>
              <a:rPr lang="en-GB" sz="1400" dirty="0" smtClean="0">
                <a:solidFill>
                  <a:srgbClr val="595959"/>
                </a:solidFill>
                <a:latin typeface="Arial"/>
                <a:ea typeface="Geneva" charset="0"/>
                <a:cs typeface="Arial"/>
              </a:rPr>
              <a:t>		</a:t>
            </a:r>
            <a:r>
              <a:rPr lang="en-GB" sz="2800" dirty="0" smtClean="0">
                <a:solidFill>
                  <a:srgbClr val="595959"/>
                </a:solidFill>
                <a:latin typeface="Arial"/>
                <a:ea typeface="Geneva" charset="0"/>
                <a:cs typeface="Arial"/>
              </a:rPr>
              <a:t>“</a:t>
            </a:r>
            <a:r>
              <a:rPr lang="en-GB" sz="2800" dirty="0">
                <a:solidFill>
                  <a:srgbClr val="595959"/>
                </a:solidFill>
                <a:latin typeface="Arial"/>
                <a:ea typeface="Geneva" charset="0"/>
                <a:cs typeface="Arial"/>
              </a:rPr>
              <a:t>We’re going to patent it all.”</a:t>
            </a:r>
          </a:p>
          <a:p>
            <a:pPr defTabSz="457200" fontAlgn="base">
              <a:spcBef>
                <a:spcPct val="0"/>
              </a:spcBef>
              <a:spcAft>
                <a:spcPct val="0"/>
              </a:spcAft>
              <a:defRPr/>
            </a:pPr>
            <a:r>
              <a:rPr lang="en-GB" sz="2200" dirty="0">
                <a:solidFill>
                  <a:srgbClr val="595959"/>
                </a:solidFill>
                <a:latin typeface="Arial"/>
                <a:ea typeface="Geneva" charset="0"/>
                <a:cs typeface="Arial"/>
              </a:rPr>
              <a:t>				</a:t>
            </a:r>
            <a:r>
              <a:rPr lang="en-GB" sz="2200" dirty="0" smtClean="0">
                <a:solidFill>
                  <a:srgbClr val="595959"/>
                </a:solidFill>
                <a:latin typeface="Arial"/>
                <a:ea typeface="Geneva" charset="0"/>
                <a:cs typeface="Arial"/>
              </a:rPr>
              <a:t>				</a:t>
            </a:r>
            <a:r>
              <a:rPr lang="en-GB" sz="2000" dirty="0" smtClean="0">
                <a:solidFill>
                  <a:srgbClr val="595959"/>
                </a:solidFill>
                <a:latin typeface="Arial"/>
                <a:ea typeface="Geneva" charset="0"/>
                <a:cs typeface="Arial"/>
              </a:rPr>
              <a:t>—</a:t>
            </a:r>
            <a:r>
              <a:rPr lang="en-GB" sz="2000" dirty="0">
                <a:solidFill>
                  <a:srgbClr val="595959"/>
                </a:solidFill>
                <a:latin typeface="Arial"/>
                <a:ea typeface="Geneva" charset="0"/>
                <a:cs typeface="Arial"/>
              </a:rPr>
              <a:t>Steve Jobs (c. 2006</a:t>
            </a:r>
            <a:r>
              <a:rPr lang="en-GB" sz="2000" dirty="0" smtClean="0">
                <a:solidFill>
                  <a:srgbClr val="595959"/>
                </a:solidFill>
                <a:latin typeface="Arial"/>
                <a:ea typeface="Geneva" charset="0"/>
                <a:cs typeface="Arial"/>
              </a:rPr>
              <a:t>)</a:t>
            </a:r>
            <a:endParaRPr lang="en-GB" sz="20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19</a:t>
            </a:fld>
            <a:endParaRPr lang="en-US" altLang="en-US" dirty="0">
              <a:latin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5" y="4182099"/>
            <a:ext cx="3476050" cy="2035069"/>
          </a:xfrm>
          <a:prstGeom prst="rect">
            <a:avLst/>
          </a:prstGeom>
        </p:spPr>
      </p:pic>
    </p:spTree>
    <p:extLst>
      <p:ext uri="{BB962C8B-B14F-4D97-AF65-F5344CB8AC3E}">
        <p14:creationId xmlns:p14="http://schemas.microsoft.com/office/powerpoint/2010/main" val="286312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Consumer Sovereignty</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457200" fontAlgn="base">
              <a:spcBef>
                <a:spcPct val="0"/>
              </a:spcBef>
              <a:spcAft>
                <a:spcPts val="1200"/>
              </a:spcAft>
              <a:defRPr/>
            </a:pPr>
            <a:r>
              <a:rPr lang="en-US" sz="2200" dirty="0" smtClean="0">
                <a:solidFill>
                  <a:schemeClr val="tx1">
                    <a:lumMod val="65000"/>
                    <a:lumOff val="35000"/>
                  </a:schemeClr>
                </a:solidFill>
                <a:latin typeface="Arial" charset="0"/>
              </a:rPr>
              <a:t>“</a:t>
            </a:r>
            <a:r>
              <a:rPr lang="en-US" sz="2200" dirty="0">
                <a:solidFill>
                  <a:schemeClr val="tx1">
                    <a:lumMod val="65000"/>
                    <a:lumOff val="35000"/>
                  </a:schemeClr>
                </a:solidFill>
                <a:latin typeface="Arial" charset="0"/>
              </a:rPr>
              <a:t>The purpose of business is to create a customer. Not products, not profit—customers. Mind the customer and the store will take care of itself</a:t>
            </a:r>
            <a:r>
              <a:rPr lang="en-US" sz="2200" dirty="0" smtClean="0">
                <a:solidFill>
                  <a:schemeClr val="tx1">
                    <a:lumMod val="65000"/>
                    <a:lumOff val="35000"/>
                  </a:schemeClr>
                </a:solidFill>
                <a:latin typeface="Arial" charset="0"/>
              </a:rPr>
              <a:t>.”</a:t>
            </a:r>
          </a:p>
          <a:p>
            <a:pPr lvl="0" defTabSz="457200" fontAlgn="base">
              <a:spcBef>
                <a:spcPct val="0"/>
              </a:spcBef>
              <a:spcAft>
                <a:spcPct val="0"/>
              </a:spcAft>
              <a:defRPr/>
            </a:pPr>
            <a:r>
              <a:rPr lang="en-US" dirty="0">
                <a:solidFill>
                  <a:schemeClr val="tx1">
                    <a:lumMod val="65000"/>
                    <a:lumOff val="35000"/>
                  </a:schemeClr>
                </a:solidFill>
                <a:latin typeface="Arial" charset="0"/>
              </a:rPr>
              <a:t>	</a:t>
            </a:r>
            <a:r>
              <a:rPr lang="en-US" dirty="0" smtClean="0">
                <a:solidFill>
                  <a:schemeClr val="tx1">
                    <a:lumMod val="65000"/>
                    <a:lumOff val="35000"/>
                  </a:schemeClr>
                </a:solidFill>
                <a:latin typeface="Arial" charset="0"/>
              </a:rPr>
              <a:t>								   </a:t>
            </a:r>
            <a:r>
              <a:rPr lang="en-US" sz="2000" dirty="0" smtClean="0">
                <a:solidFill>
                  <a:schemeClr val="tx1">
                    <a:lumMod val="65000"/>
                    <a:lumOff val="35000"/>
                  </a:schemeClr>
                </a:solidFill>
                <a:latin typeface="Arial" charset="0"/>
              </a:rPr>
              <a:t>—Peter Drucker</a:t>
            </a:r>
            <a:endParaRPr lang="en-US" sz="2000" dirty="0">
              <a:solidFill>
                <a:schemeClr val="tx1">
                  <a:lumMod val="65000"/>
                  <a:lumOff val="35000"/>
                </a:schemeClr>
              </a:solidFill>
              <a:latin typeface="Arial" charset="0"/>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2</a:t>
            </a:fld>
            <a:endParaRPr lang="en-US" altLang="en-US" dirty="0">
              <a:latin typeface="Arial" panose="020B0604020202020204" pitchFamily="34" charset="0"/>
            </a:endParaRPr>
          </a:p>
        </p:txBody>
      </p:sp>
    </p:spTree>
    <p:extLst>
      <p:ext uri="{BB962C8B-B14F-4D97-AF65-F5344CB8AC3E}">
        <p14:creationId xmlns:p14="http://schemas.microsoft.com/office/powerpoint/2010/main" val="383219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The Great Phone War</a:t>
            </a:r>
            <a:endParaRPr lang="en-US" altLang="en-US" dirty="0" smtClean="0">
              <a:solidFill>
                <a:srgbClr val="595959"/>
              </a:solidFil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EAD8670-984D-45CD-9015-EDB9648ACD1A}" type="slidenum">
              <a:rPr lang="en-US" altLang="en-US" smtClean="0">
                <a:latin typeface="Arial" panose="020B0604020202020204" pitchFamily="34" charset="0"/>
              </a:rPr>
              <a:pPr/>
              <a:t>20</a:t>
            </a:fld>
            <a:endParaRPr lang="en-US" altLang="en-US" dirty="0">
              <a:latin typeface="Arial" panose="020B0604020202020204" pitchFamily="34" charset="0"/>
            </a:endParaRPr>
          </a:p>
        </p:txBody>
      </p:sp>
      <p:pic>
        <p:nvPicPr>
          <p:cNvPr id="7172" name="Picture 4" descr="\\admbs\data\staff\mzysxmm7\Desktop\mobile-patents_cust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31" y="1625600"/>
            <a:ext cx="3292628" cy="43759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184134"/>
            <a:ext cx="4024440" cy="38144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654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For Next Time…</a:t>
            </a:r>
            <a:endParaRPr lang="en-US" altLang="en-US" dirty="0" smtClean="0">
              <a:solidFill>
                <a:srgbClr val="595959"/>
              </a:solidFill>
            </a:endParaRPr>
          </a:p>
        </p:txBody>
      </p:sp>
      <p:sp>
        <p:nvSpPr>
          <p:cNvPr id="3077" name="Rectangle 7"/>
          <p:cNvSpPr>
            <a:spLocks noChangeArrowheads="1"/>
          </p:cNvSpPr>
          <p:nvPr/>
        </p:nvSpPr>
        <p:spPr bwMode="auto">
          <a:xfrm>
            <a:off x="406400" y="2420888"/>
            <a:ext cx="8342063"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ts val="600"/>
              </a:spcAft>
              <a:defRPr/>
            </a:pPr>
            <a:r>
              <a:rPr lang="en-GB" sz="2400" dirty="0" smtClean="0">
                <a:solidFill>
                  <a:srgbClr val="595959"/>
                </a:solidFill>
                <a:latin typeface="Arial"/>
                <a:ea typeface="Geneva" charset="0"/>
                <a:cs typeface="Arial"/>
              </a:rPr>
              <a:t>IP Case Study: Spotify</a:t>
            </a:r>
            <a:endParaRPr lang="en-GB" sz="2400" dirty="0">
              <a:solidFill>
                <a:srgbClr val="595959"/>
              </a:solidFill>
              <a:latin typeface="Arial"/>
              <a:ea typeface="Geneva" charset="0"/>
              <a:cs typeface="Arial"/>
            </a:endParaRPr>
          </a:p>
          <a:p>
            <a:pPr lvl="0" defTabSz="457200" fontAlgn="base">
              <a:lnSpc>
                <a:spcPct val="120000"/>
              </a:lnSpc>
              <a:spcBef>
                <a:spcPct val="0"/>
              </a:spcBef>
              <a:defRPr/>
            </a:pPr>
            <a:r>
              <a:rPr lang="en-GB" sz="2000" dirty="0">
                <a:solidFill>
                  <a:srgbClr val="595959"/>
                </a:solidFill>
                <a:latin typeface="Arial"/>
                <a:ea typeface="Geneva" charset="0"/>
                <a:cs typeface="Arial"/>
              </a:rPr>
              <a:t>What </a:t>
            </a:r>
            <a:r>
              <a:rPr lang="en-GB" sz="2000" dirty="0" smtClean="0">
                <a:solidFill>
                  <a:srgbClr val="595959"/>
                </a:solidFill>
                <a:latin typeface="Arial"/>
                <a:ea typeface="Geneva" charset="0"/>
                <a:cs typeface="Arial"/>
              </a:rPr>
              <a:t>types </a:t>
            </a:r>
            <a:r>
              <a:rPr lang="en-GB" sz="2000" dirty="0">
                <a:solidFill>
                  <a:srgbClr val="595959"/>
                </a:solidFill>
                <a:latin typeface="Arial"/>
                <a:ea typeface="Geneva" charset="0"/>
                <a:cs typeface="Arial"/>
              </a:rPr>
              <a:t>of IP </a:t>
            </a:r>
            <a:r>
              <a:rPr lang="en-GB" sz="2000" dirty="0" smtClean="0">
                <a:solidFill>
                  <a:srgbClr val="595959"/>
                </a:solidFill>
                <a:latin typeface="Arial"/>
                <a:ea typeface="Geneva" charset="0"/>
                <a:cs typeface="Arial"/>
              </a:rPr>
              <a:t>does Spotify use?</a:t>
            </a:r>
            <a:endParaRPr lang="en-GB" sz="2000" dirty="0">
              <a:solidFill>
                <a:srgbClr val="595959"/>
              </a:solidFill>
              <a:latin typeface="Arial"/>
              <a:ea typeface="Geneva" charset="0"/>
              <a:cs typeface="Arial"/>
            </a:endParaRPr>
          </a:p>
          <a:p>
            <a:pPr marL="742950" lvl="1" indent="-285750" defTabSz="457200" fontAlgn="base">
              <a:lnSpc>
                <a:spcPct val="120000"/>
              </a:lnSpc>
              <a:spcBef>
                <a:spcPct val="0"/>
              </a:spcBef>
              <a:buFont typeface="Arial" panose="020B0604020202020204" pitchFamily="34" charset="0"/>
              <a:buChar char="•"/>
              <a:defRPr/>
            </a:pPr>
            <a:r>
              <a:rPr lang="en-GB" dirty="0">
                <a:solidFill>
                  <a:srgbClr val="595959"/>
                </a:solidFill>
                <a:latin typeface="Arial"/>
                <a:ea typeface="Geneva" charset="0"/>
                <a:cs typeface="Arial"/>
              </a:rPr>
              <a:t>Does </a:t>
            </a:r>
            <a:r>
              <a:rPr lang="en-GB" dirty="0" smtClean="0">
                <a:solidFill>
                  <a:srgbClr val="595959"/>
                </a:solidFill>
                <a:latin typeface="Arial"/>
                <a:ea typeface="Geneva" charset="0"/>
                <a:cs typeface="Arial"/>
              </a:rPr>
              <a:t>it produce and own any IP? Does it license any?</a:t>
            </a:r>
            <a:endParaRPr lang="en-GB" dirty="0">
              <a:solidFill>
                <a:srgbClr val="595959"/>
              </a:solidFill>
              <a:latin typeface="Arial"/>
              <a:ea typeface="Geneva" charset="0"/>
              <a:cs typeface="Arial"/>
            </a:endParaRPr>
          </a:p>
          <a:p>
            <a:pPr lvl="2" defTabSz="457200" fontAlgn="base">
              <a:lnSpc>
                <a:spcPct val="120000"/>
              </a:lnSpc>
              <a:spcBef>
                <a:spcPct val="0"/>
              </a:spcBef>
              <a:defRPr/>
            </a:pPr>
            <a:r>
              <a:rPr lang="en-GB" sz="1600" dirty="0" smtClean="0">
                <a:solidFill>
                  <a:srgbClr val="595959"/>
                </a:solidFill>
                <a:latin typeface="Arial"/>
                <a:ea typeface="Geneva" charset="0"/>
                <a:cs typeface="Arial"/>
              </a:rPr>
              <a:t>— Provide examples</a:t>
            </a:r>
          </a:p>
          <a:p>
            <a:pPr lvl="2" defTabSz="457200" fontAlgn="base">
              <a:lnSpc>
                <a:spcPct val="120000"/>
              </a:lnSpc>
              <a:spcBef>
                <a:spcPct val="0"/>
              </a:spcBef>
              <a:spcAft>
                <a:spcPts val="600"/>
              </a:spcAft>
              <a:defRPr/>
            </a:pPr>
            <a:r>
              <a:rPr lang="en-GB" sz="1600" dirty="0" smtClean="0">
                <a:solidFill>
                  <a:srgbClr val="595959"/>
                </a:solidFill>
                <a:latin typeface="Arial"/>
                <a:ea typeface="Geneva" charset="0"/>
                <a:cs typeface="Arial"/>
              </a:rPr>
              <a:t>— </a:t>
            </a:r>
            <a:r>
              <a:rPr lang="en-GB" sz="1600" dirty="0">
                <a:solidFill>
                  <a:srgbClr val="595959"/>
                </a:solidFill>
                <a:latin typeface="Arial"/>
                <a:ea typeface="Geneva" charset="0"/>
                <a:cs typeface="Arial"/>
              </a:rPr>
              <a:t>Search (inter)national IP databases</a:t>
            </a:r>
            <a:endParaRPr lang="en-GB" sz="1600" dirty="0" smtClean="0">
              <a:solidFill>
                <a:srgbClr val="595959"/>
              </a:solidFill>
              <a:latin typeface="Arial"/>
              <a:ea typeface="Geneva" charset="0"/>
              <a:cs typeface="Arial"/>
            </a:endParaRPr>
          </a:p>
          <a:p>
            <a:pPr lvl="0" defTabSz="457200" fontAlgn="base">
              <a:lnSpc>
                <a:spcPct val="120000"/>
              </a:lnSpc>
              <a:spcBef>
                <a:spcPct val="0"/>
              </a:spcBef>
              <a:spcAft>
                <a:spcPts val="1200"/>
              </a:spcAft>
              <a:defRPr/>
            </a:pPr>
            <a:r>
              <a:rPr lang="en-GB" sz="2000" dirty="0" smtClean="0">
                <a:solidFill>
                  <a:srgbClr val="595959"/>
                </a:solidFill>
                <a:latin typeface="Arial"/>
                <a:ea typeface="Geneva" charset="0"/>
                <a:cs typeface="Arial"/>
              </a:rPr>
              <a:t>What opportunities or threats does Spotify face?</a:t>
            </a:r>
            <a:endParaRPr lang="en-GB" sz="2000" dirty="0">
              <a:solidFill>
                <a:srgbClr val="595959"/>
              </a:solidFill>
              <a:latin typeface="Arial"/>
              <a:ea typeface="Geneva" charset="0"/>
              <a:cs typeface="Arial"/>
            </a:endParaRPr>
          </a:p>
          <a:p>
            <a:pPr lvl="0" defTabSz="457200" fontAlgn="base">
              <a:spcBef>
                <a:spcPct val="0"/>
              </a:spcBef>
              <a:spcAft>
                <a:spcPts val="300"/>
              </a:spcAft>
              <a:defRPr/>
            </a:pPr>
            <a:r>
              <a:rPr lang="en-GB" sz="2000" dirty="0" smtClean="0">
                <a:solidFill>
                  <a:srgbClr val="595959"/>
                </a:solidFill>
                <a:latin typeface="Arial"/>
                <a:ea typeface="Geneva" charset="0"/>
                <a:cs typeface="Arial"/>
              </a:rPr>
              <a:t>How </a:t>
            </a:r>
            <a:r>
              <a:rPr lang="en-GB" sz="2000" dirty="0">
                <a:solidFill>
                  <a:srgbClr val="595959"/>
                </a:solidFill>
                <a:latin typeface="Arial"/>
                <a:ea typeface="Geneva" charset="0"/>
                <a:cs typeface="Arial"/>
              </a:rPr>
              <a:t>could IP laws be reformed to make </a:t>
            </a:r>
            <a:r>
              <a:rPr lang="en-GB" sz="2000" dirty="0" smtClean="0">
                <a:solidFill>
                  <a:srgbClr val="595959"/>
                </a:solidFill>
                <a:latin typeface="Arial"/>
                <a:ea typeface="Geneva" charset="0"/>
                <a:cs typeface="Arial"/>
              </a:rPr>
              <a:t>the music industry </a:t>
            </a:r>
            <a:r>
              <a:rPr lang="en-GB" sz="2000" dirty="0">
                <a:solidFill>
                  <a:srgbClr val="595959"/>
                </a:solidFill>
                <a:latin typeface="Arial"/>
                <a:ea typeface="Geneva" charset="0"/>
                <a:cs typeface="Arial"/>
              </a:rPr>
              <a:t>more competitive and </a:t>
            </a:r>
            <a:r>
              <a:rPr lang="en-GB" sz="2000" dirty="0" smtClean="0">
                <a:solidFill>
                  <a:srgbClr val="595959"/>
                </a:solidFill>
                <a:latin typeface="Arial"/>
                <a:ea typeface="Geneva" charset="0"/>
                <a:cs typeface="Arial"/>
              </a:rPr>
              <a:t>innovative?</a:t>
            </a:r>
          </a:p>
          <a:p>
            <a:pPr marL="342900" lvl="0" indent="-342900" defTabSz="457200" fontAlgn="base">
              <a:spcBef>
                <a:spcPct val="0"/>
              </a:spcBef>
              <a:spcAft>
                <a:spcPct val="0"/>
              </a:spcAft>
              <a:buFont typeface="Arial" panose="020B0604020202020204" pitchFamily="34" charset="0"/>
              <a:buChar char="•"/>
              <a:defRPr/>
            </a:pPr>
            <a:r>
              <a:rPr lang="en-GB" dirty="0" smtClean="0">
                <a:solidFill>
                  <a:srgbClr val="595959"/>
                </a:solidFill>
                <a:latin typeface="Arial"/>
                <a:ea typeface="Geneva" charset="0"/>
                <a:cs typeface="Arial"/>
              </a:rPr>
              <a:t>Hint: think of the various legal traits of copyrights and how they could be changed</a:t>
            </a:r>
            <a:endParaRPr lang="en-GB"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21</a:t>
            </a:fld>
            <a:endParaRPr lang="en-US" altLang="en-US" dirty="0">
              <a:latin typeface="Arial" panose="020B0604020202020204" pitchFamily="34" charset="0"/>
            </a:endParaRPr>
          </a:p>
        </p:txBody>
      </p:sp>
    </p:spTree>
    <p:extLst>
      <p:ext uri="{BB962C8B-B14F-4D97-AF65-F5344CB8AC3E}">
        <p14:creationId xmlns:p14="http://schemas.microsoft.com/office/powerpoint/2010/main" val="22247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Competition and Value Creation</a:t>
            </a:r>
            <a:endParaRPr lang="en-US" altLang="en-US" dirty="0" smtClean="0">
              <a:solidFill>
                <a:srgbClr val="595959"/>
              </a:solidFill>
            </a:endParaRPr>
          </a:p>
        </p:txBody>
      </p:sp>
      <p:sp>
        <p:nvSpPr>
          <p:cNvPr id="3077" name="Rectangle 7"/>
          <p:cNvSpPr>
            <a:spLocks noChangeArrowheads="1"/>
          </p:cNvSpPr>
          <p:nvPr/>
        </p:nvSpPr>
        <p:spPr bwMode="auto">
          <a:xfrm>
            <a:off x="406400" y="2708282"/>
            <a:ext cx="6821488" cy="198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Aft>
                <a:spcPts val="600"/>
              </a:spcAft>
              <a:buFont typeface="Arial" panose="020B0604020202020204" pitchFamily="34" charset="0"/>
              <a:buChar char="•"/>
            </a:pPr>
            <a:r>
              <a:rPr lang="en-GB" sz="2400" dirty="0" smtClean="0">
                <a:solidFill>
                  <a:schemeClr val="tx1">
                    <a:lumMod val="65000"/>
                    <a:lumOff val="35000"/>
                  </a:schemeClr>
                </a:solidFill>
                <a:latin typeface="Arial" panose="020B0604020202020204" pitchFamily="34" charset="0"/>
                <a:cs typeface="Arial" panose="020B0604020202020204" pitchFamily="34" charset="0"/>
              </a:rPr>
              <a:t>Businesses create value</a:t>
            </a:r>
          </a:p>
          <a:p>
            <a:pPr marL="800100" lvl="1" indent="-342900">
              <a:spcAft>
                <a:spcPts val="600"/>
              </a:spcAft>
              <a:buFont typeface="Arial" panose="020B0604020202020204" pitchFamily="34" charset="0"/>
              <a:buChar char="−"/>
            </a:pPr>
            <a:r>
              <a:rPr lang="en-GB" sz="2000" dirty="0" smtClean="0">
                <a:solidFill>
                  <a:schemeClr val="tx1">
                    <a:lumMod val="65000"/>
                    <a:lumOff val="35000"/>
                  </a:schemeClr>
                </a:solidFill>
                <a:latin typeface="Arial" panose="020B0604020202020204" pitchFamily="34" charset="0"/>
                <a:cs typeface="Arial" panose="020B0604020202020204" pitchFamily="34" charset="0"/>
              </a:rPr>
              <a:t>But can they </a:t>
            </a:r>
            <a:r>
              <a:rPr lang="en-GB" sz="2000" i="1" dirty="0" smtClean="0">
                <a:solidFill>
                  <a:schemeClr val="tx1">
                    <a:lumMod val="65000"/>
                    <a:lumOff val="35000"/>
                  </a:schemeClr>
                </a:solidFill>
                <a:latin typeface="Arial" panose="020B0604020202020204" pitchFamily="34" charset="0"/>
                <a:cs typeface="Arial" panose="020B0604020202020204" pitchFamily="34" charset="0"/>
              </a:rPr>
              <a:t>capture</a:t>
            </a:r>
            <a:r>
              <a:rPr lang="en-GB" sz="2000" dirty="0" smtClean="0">
                <a:solidFill>
                  <a:schemeClr val="tx1">
                    <a:lumMod val="65000"/>
                    <a:lumOff val="35000"/>
                  </a:schemeClr>
                </a:solidFill>
                <a:latin typeface="Arial" panose="020B0604020202020204" pitchFamily="34" charset="0"/>
                <a:cs typeface="Arial" panose="020B0604020202020204" pitchFamily="34" charset="0"/>
              </a:rPr>
              <a:t> it?</a:t>
            </a:r>
          </a:p>
          <a:p>
            <a:pPr marL="1257300" lvl="2" indent="-342900">
              <a:buFont typeface="Arial" panose="020B0604020202020204" pitchFamily="34" charset="0"/>
              <a:buChar char="•"/>
            </a:pPr>
            <a:r>
              <a:rPr lang="en-GB" dirty="0" smtClean="0">
                <a:solidFill>
                  <a:schemeClr val="tx1">
                    <a:lumMod val="65000"/>
                    <a:lumOff val="35000"/>
                  </a:schemeClr>
                </a:solidFill>
                <a:latin typeface="Arial" panose="020B0604020202020204" pitchFamily="34" charset="0"/>
                <a:cs typeface="Arial" panose="020B0604020202020204" pitchFamily="34" charset="0"/>
              </a:rPr>
              <a:t>Competition—PESTEL</a:t>
            </a:r>
            <a:r>
              <a:rPr lang="en-GB" dirty="0">
                <a:solidFill>
                  <a:schemeClr val="tx1">
                    <a:lumMod val="65000"/>
                    <a:lumOff val="35000"/>
                  </a:schemeClr>
                </a:solidFill>
                <a:latin typeface="Arial" panose="020B0604020202020204" pitchFamily="34" charset="0"/>
                <a:cs typeface="Arial" panose="020B0604020202020204" pitchFamily="34" charset="0"/>
              </a:rPr>
              <a:t>, SWOT, Porter’s Five </a:t>
            </a:r>
            <a:r>
              <a:rPr lang="en-GB" dirty="0" smtClean="0">
                <a:solidFill>
                  <a:schemeClr val="tx1">
                    <a:lumMod val="65000"/>
                    <a:lumOff val="35000"/>
                  </a:schemeClr>
                </a:solidFill>
                <a:latin typeface="Arial" panose="020B0604020202020204" pitchFamily="34" charset="0"/>
                <a:cs typeface="Arial" panose="020B0604020202020204" pitchFamily="34" charset="0"/>
              </a:rPr>
              <a:t>Forces</a:t>
            </a:r>
          </a:p>
          <a:p>
            <a:pPr lvl="1"/>
            <a:r>
              <a:rPr lang="en-GB" sz="2200" dirty="0" smtClean="0">
                <a:solidFill>
                  <a:schemeClr val="tx1">
                    <a:lumMod val="65000"/>
                    <a:lumOff val="35000"/>
                  </a:schemeClr>
                </a:solidFill>
                <a:latin typeface="Arial" panose="020B0604020202020204" pitchFamily="34" charset="0"/>
                <a:cs typeface="Arial" panose="020B0604020202020204" pitchFamily="34" charset="0"/>
              </a:rPr>
              <a:t>	</a:t>
            </a:r>
            <a:endParaRPr lang="en-GB" sz="2400" dirty="0" smtClean="0">
              <a:solidFill>
                <a:schemeClr val="tx1">
                  <a:lumMod val="65000"/>
                  <a:lumOff val="35000"/>
                </a:schemeClr>
              </a:solidFill>
              <a:latin typeface="Arial" panose="020B0604020202020204" pitchFamily="34" charset="0"/>
              <a:ea typeface="Geneva" charset="0"/>
              <a:cs typeface="Arial" panose="020B0604020202020204" pitchFamily="34" charset="0"/>
            </a:endParaRPr>
          </a:p>
          <a:p>
            <a:pPr marL="342900" indent="-342900" defTabSz="457200" fontAlgn="base">
              <a:lnSpc>
                <a:spcPct val="120000"/>
              </a:lnSpc>
              <a:spcBef>
                <a:spcPct val="0"/>
              </a:spcBef>
              <a:spcAft>
                <a:spcPct val="0"/>
              </a:spcAft>
              <a:buFont typeface="Arial" panose="020B0604020202020204" pitchFamily="34" charset="0"/>
              <a:buChar char="•"/>
              <a:defRPr/>
            </a:pPr>
            <a:r>
              <a:rPr lang="en-GB" sz="2400" dirty="0" smtClean="0">
                <a:solidFill>
                  <a:schemeClr val="tx1">
                    <a:lumMod val="65000"/>
                    <a:lumOff val="35000"/>
                  </a:schemeClr>
                </a:solidFill>
                <a:latin typeface="Arial" panose="020B0604020202020204" pitchFamily="34" charset="0"/>
                <a:ea typeface="Geneva" charset="0"/>
                <a:cs typeface="Arial" panose="020B0604020202020204" pitchFamily="34" charset="0"/>
              </a:rPr>
              <a:t>So how </a:t>
            </a:r>
            <a:r>
              <a:rPr lang="en-GB" sz="2400" dirty="0">
                <a:solidFill>
                  <a:schemeClr val="tx1">
                    <a:lumMod val="65000"/>
                    <a:lumOff val="35000"/>
                  </a:schemeClr>
                </a:solidFill>
                <a:latin typeface="Arial" panose="020B0604020202020204" pitchFamily="34" charset="0"/>
                <a:ea typeface="Geneva" charset="0"/>
                <a:cs typeface="Arial" panose="020B0604020202020204" pitchFamily="34" charset="0"/>
              </a:rPr>
              <a:t>do competitive firms stay profitable</a:t>
            </a:r>
            <a:r>
              <a:rPr lang="en-GB" sz="2400" dirty="0" smtClean="0">
                <a:solidFill>
                  <a:schemeClr val="tx1">
                    <a:lumMod val="65000"/>
                    <a:lumOff val="35000"/>
                  </a:schemeClr>
                </a:solidFill>
                <a:latin typeface="Arial" panose="020B0604020202020204" pitchFamily="34" charset="0"/>
                <a:ea typeface="Geneva" charset="0"/>
                <a:cs typeface="Arial" panose="020B0604020202020204" pitchFamily="34" charset="0"/>
              </a:rPr>
              <a:t>?</a:t>
            </a:r>
            <a:endParaRPr lang="en-GB" sz="2400" dirty="0">
              <a:solidFill>
                <a:schemeClr val="tx1">
                  <a:lumMod val="65000"/>
                  <a:lumOff val="35000"/>
                </a:schemeClr>
              </a:solidFill>
              <a:latin typeface="Arial" panose="020B0604020202020204" pitchFamily="34" charset="0"/>
              <a:ea typeface="Geneva" charset="0"/>
              <a:cs typeface="Arial" panose="020B0604020202020204" pitchFamily="34" charset="0"/>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909B27A-4317-49F9-B3F0-9BF6505BE7DA}" type="slidenum">
              <a:rPr lang="en-US" altLang="en-US" smtClean="0">
                <a:latin typeface="Arial" panose="020B0604020202020204" pitchFamily="34" charset="0"/>
              </a:rPr>
              <a:pPr/>
              <a:t>3</a:t>
            </a:fld>
            <a:endParaRPr lang="en-US" altLang="en-US" dirty="0">
              <a:latin typeface="Arial" panose="020B0604020202020204" pitchFamily="34" charset="0"/>
            </a:endParaRPr>
          </a:p>
        </p:txBody>
      </p:sp>
    </p:spTree>
    <p:extLst>
      <p:ext uri="{BB962C8B-B14F-4D97-AF65-F5344CB8AC3E}">
        <p14:creationId xmlns:p14="http://schemas.microsoft.com/office/powerpoint/2010/main" val="220963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1000"/>
                                        <p:tgtEl>
                                          <p:spTgt spid="3077">
                                            <p:txEl>
                                              <p:pRg st="2" end="2"/>
                                            </p:txEl>
                                          </p:spTgt>
                                        </p:tgtEl>
                                      </p:cBhvr>
                                    </p:animEffect>
                                    <p:anim calcmode="lin" valueType="num">
                                      <p:cBhvr>
                                        <p:cTn id="8" dur="10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fade">
                                      <p:cBhvr>
                                        <p:cTn id="12" dur="1000"/>
                                        <p:tgtEl>
                                          <p:spTgt spid="3077">
                                            <p:txEl>
                                              <p:pRg st="3" end="3"/>
                                            </p:txEl>
                                          </p:spTgt>
                                        </p:tgtEl>
                                      </p:cBhvr>
                                    </p:animEffect>
                                    <p:anim calcmode="lin" valueType="num">
                                      <p:cBhvr>
                                        <p:cTn id="13"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fade">
                                      <p:cBhvr>
                                        <p:cTn id="17" dur="1000"/>
                                        <p:tgtEl>
                                          <p:spTgt spid="3077">
                                            <p:txEl>
                                              <p:pRg st="4" end="4"/>
                                            </p:txEl>
                                          </p:spTgt>
                                        </p:tgtEl>
                                      </p:cBhvr>
                                    </p:animEffect>
                                    <p:anim calcmode="lin" valueType="num">
                                      <p:cBhvr>
                                        <p:cTn id="1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Informal Intellectual Property</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31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300"/>
              </a:spcAft>
              <a:defRPr/>
            </a:pPr>
            <a:r>
              <a:rPr lang="en-GB" sz="2400" dirty="0" smtClean="0">
                <a:solidFill>
                  <a:srgbClr val="595959"/>
                </a:solidFill>
                <a:latin typeface="Arial"/>
                <a:ea typeface="Geneva" charset="0"/>
                <a:cs typeface="Arial"/>
              </a:rPr>
              <a:t>“Market-based protection”</a:t>
            </a:r>
          </a:p>
          <a:p>
            <a:pPr marL="342900" indent="-342900" defTabSz="457200" fontAlgn="base">
              <a:spcBef>
                <a:spcPct val="0"/>
              </a:spcBef>
              <a:spcAft>
                <a:spcPts val="300"/>
              </a:spcAft>
              <a:buFont typeface="Arial" panose="020B0604020202020204" pitchFamily="34" charset="0"/>
              <a:buChar char="•"/>
              <a:defRPr/>
            </a:pPr>
            <a:r>
              <a:rPr lang="en-GB" sz="2000" dirty="0" smtClean="0">
                <a:solidFill>
                  <a:srgbClr val="595959"/>
                </a:solidFill>
                <a:latin typeface="Arial"/>
                <a:ea typeface="Geneva" charset="0"/>
                <a:cs typeface="Arial"/>
              </a:rPr>
              <a:t>Secrecy</a:t>
            </a:r>
          </a:p>
          <a:p>
            <a:pPr marL="342900" indent="-342900" defTabSz="457200" fontAlgn="base">
              <a:spcBef>
                <a:spcPct val="0"/>
              </a:spcBef>
              <a:spcAft>
                <a:spcPts val="300"/>
              </a:spcAft>
              <a:buFont typeface="Arial" panose="020B0604020202020204" pitchFamily="34" charset="0"/>
              <a:buChar char="•"/>
              <a:defRPr/>
            </a:pPr>
            <a:r>
              <a:rPr lang="en-GB" sz="2000" dirty="0" smtClean="0">
                <a:solidFill>
                  <a:srgbClr val="595959"/>
                </a:solidFill>
                <a:latin typeface="Arial"/>
                <a:ea typeface="Geneva" charset="0"/>
                <a:cs typeface="Arial"/>
              </a:rPr>
              <a:t>Lead time</a:t>
            </a:r>
          </a:p>
          <a:p>
            <a:pPr marL="342900" indent="-342900" defTabSz="457200" fontAlgn="base">
              <a:spcBef>
                <a:spcPct val="0"/>
              </a:spcBef>
              <a:spcAft>
                <a:spcPts val="300"/>
              </a:spcAft>
              <a:buFont typeface="Arial" panose="020B0604020202020204" pitchFamily="34" charset="0"/>
              <a:buChar char="•"/>
              <a:defRPr/>
            </a:pPr>
            <a:r>
              <a:rPr lang="en-GB" sz="2000" dirty="0" smtClean="0">
                <a:solidFill>
                  <a:srgbClr val="595959"/>
                </a:solidFill>
                <a:latin typeface="Arial"/>
                <a:ea typeface="Geneva" charset="0"/>
                <a:cs typeface="Arial"/>
              </a:rPr>
              <a:t>Complexity</a:t>
            </a:r>
          </a:p>
          <a:p>
            <a:pPr marL="342900" indent="-342900" defTabSz="457200" fontAlgn="base">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Confidentiality</a:t>
            </a:r>
          </a:p>
          <a:p>
            <a:pPr marL="742950" lvl="1" indent="-285750" defTabSz="457200" fontAlgn="base">
              <a:spcBef>
                <a:spcPct val="0"/>
              </a:spcBef>
              <a:spcAft>
                <a:spcPts val="300"/>
              </a:spcAft>
              <a:buFont typeface="Arial" panose="020B0604020202020204" pitchFamily="34" charset="0"/>
              <a:buChar char="−"/>
              <a:defRPr/>
            </a:pPr>
            <a:r>
              <a:rPr lang="en-GB" dirty="0" smtClean="0">
                <a:solidFill>
                  <a:srgbClr val="595959"/>
                </a:solidFill>
                <a:latin typeface="Arial"/>
                <a:ea typeface="Geneva" charset="0"/>
                <a:cs typeface="Arial"/>
              </a:rPr>
              <a:t>Incentives</a:t>
            </a:r>
          </a:p>
          <a:p>
            <a:pPr marL="342900" indent="-342900" defTabSz="457200" fontAlgn="base">
              <a:spcBef>
                <a:spcPct val="0"/>
              </a:spcBef>
              <a:spcAft>
                <a:spcPts val="300"/>
              </a:spcAft>
              <a:buFont typeface="Arial" panose="020B0604020202020204" pitchFamily="34" charset="0"/>
              <a:buChar char="•"/>
              <a:defRPr/>
            </a:pPr>
            <a:r>
              <a:rPr lang="en-GB" sz="2000" dirty="0" smtClean="0">
                <a:solidFill>
                  <a:srgbClr val="595959"/>
                </a:solidFill>
                <a:latin typeface="Arial"/>
                <a:ea typeface="Geneva" charset="0"/>
                <a:cs typeface="Arial"/>
              </a:rPr>
              <a:t>Branding</a:t>
            </a:r>
          </a:p>
          <a:p>
            <a:pPr marL="342900" indent="-342900" defTabSz="457200" fontAlgn="base">
              <a:spcBef>
                <a:spcPct val="0"/>
              </a:spcBef>
              <a:spcAft>
                <a:spcPts val="300"/>
              </a:spcAft>
              <a:buFont typeface="Arial" panose="020B0604020202020204" pitchFamily="34" charset="0"/>
              <a:buChar char="•"/>
              <a:defRPr/>
            </a:pPr>
            <a:r>
              <a:rPr lang="en-GB" sz="2000" dirty="0" smtClean="0">
                <a:solidFill>
                  <a:srgbClr val="595959"/>
                </a:solidFill>
                <a:latin typeface="Arial"/>
                <a:ea typeface="Geneva" charset="0"/>
                <a:cs typeface="Arial"/>
              </a:rPr>
              <a:t>Geographical</a:t>
            </a:r>
          </a:p>
          <a:p>
            <a:pPr marL="342900" indent="-342900" defTabSz="457200" fontAlgn="base">
              <a:spcBef>
                <a:spcPct val="0"/>
              </a:spcBef>
              <a:spcAft>
                <a:spcPts val="1200"/>
              </a:spcAft>
              <a:buFont typeface="Arial" panose="020B0604020202020204" pitchFamily="34" charset="0"/>
              <a:buChar char="•"/>
              <a:defRPr/>
            </a:pPr>
            <a:r>
              <a:rPr lang="en-GB" sz="2000" dirty="0" smtClean="0">
                <a:solidFill>
                  <a:srgbClr val="595959"/>
                </a:solidFill>
                <a:latin typeface="Arial"/>
                <a:ea typeface="Geneva" charset="0"/>
                <a:cs typeface="Arial"/>
              </a:rPr>
              <a:t>Contacts</a:t>
            </a:r>
            <a:endParaRPr lang="en-GB" sz="20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EAB5B6A-64E1-4D44-A4D5-AC641015F5F3}" type="slidenum">
              <a:rPr lang="en-US" altLang="en-US" smtClean="0">
                <a:latin typeface="Arial" panose="020B0604020202020204" pitchFamily="34" charset="0"/>
              </a:rPr>
              <a:pPr/>
              <a:t>4</a:t>
            </a:fld>
            <a:endParaRPr lang="en-US" altLang="en-US" dirty="0">
              <a:latin typeface="Arial" panose="020B0604020202020204" pitchFamily="34" charset="0"/>
            </a:endParaRPr>
          </a:p>
        </p:txBody>
      </p:sp>
      <p:sp>
        <p:nvSpPr>
          <p:cNvPr id="5" name="Right Brace 4"/>
          <p:cNvSpPr/>
          <p:nvPr/>
        </p:nvSpPr>
        <p:spPr>
          <a:xfrm>
            <a:off x="4033838" y="2996952"/>
            <a:ext cx="1474266" cy="26642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 name="TextBox 5"/>
          <p:cNvSpPr txBox="1"/>
          <p:nvPr/>
        </p:nvSpPr>
        <p:spPr>
          <a:xfrm>
            <a:off x="5679716" y="3913601"/>
            <a:ext cx="3096344" cy="830997"/>
          </a:xfrm>
          <a:prstGeom prst="rect">
            <a:avLst/>
          </a:prstGeom>
          <a:noFill/>
        </p:spPr>
        <p:txBody>
          <a:bodyPr wrap="square" rtlCol="0">
            <a:spAutoFit/>
          </a:bodyPr>
          <a:lstStyle/>
          <a:p>
            <a:pPr lvl="0" defTabSz="457200" fontAlgn="base">
              <a:spcBef>
                <a:spcPct val="0"/>
              </a:spcBef>
              <a:spcAft>
                <a:spcPct val="0"/>
              </a:spcAft>
              <a:defRPr/>
            </a:pPr>
            <a:r>
              <a:rPr lang="en-GB" sz="2400" dirty="0">
                <a:solidFill>
                  <a:srgbClr val="595959"/>
                </a:solidFill>
                <a:latin typeface="Arial"/>
                <a:ea typeface="Geneva" charset="0"/>
                <a:cs typeface="Arial"/>
              </a:rPr>
              <a:t>Not (usually) legally enforceable</a:t>
            </a:r>
          </a:p>
        </p:txBody>
      </p:sp>
    </p:spTree>
    <p:extLst>
      <p:ext uri="{BB962C8B-B14F-4D97-AF65-F5344CB8AC3E}">
        <p14:creationId xmlns:p14="http://schemas.microsoft.com/office/powerpoint/2010/main" val="207566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Formal Intellectual Property</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235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ts val="300"/>
              </a:spcAft>
              <a:defRPr/>
            </a:pPr>
            <a:r>
              <a:rPr lang="en-GB" sz="2400" dirty="0" smtClean="0">
                <a:solidFill>
                  <a:srgbClr val="595959"/>
                </a:solidFill>
                <a:latin typeface="Arial"/>
                <a:ea typeface="Geneva" charset="0"/>
                <a:cs typeface="Arial"/>
              </a:rPr>
              <a:t>“Non-market protection”</a:t>
            </a:r>
            <a:endParaRPr lang="en-GB" sz="2400" dirty="0">
              <a:solidFill>
                <a:srgbClr val="595959"/>
              </a:solidFill>
              <a:latin typeface="Arial"/>
              <a:ea typeface="Geneva" charset="0"/>
              <a:cs typeface="Arial"/>
            </a:endParaRPr>
          </a:p>
          <a:p>
            <a:pPr marL="342900" indent="-342900" defTabSz="457200" fontAlgn="base">
              <a:lnSpc>
                <a:spcPct val="120000"/>
              </a:lnSpc>
              <a:spcBef>
                <a:spcPct val="0"/>
              </a:spcBef>
              <a:buFont typeface="Arial" panose="020B0604020202020204" pitchFamily="34" charset="0"/>
              <a:buChar char="•"/>
              <a:defRPr/>
            </a:pPr>
            <a:r>
              <a:rPr lang="en-GB" sz="2200" dirty="0" smtClean="0">
                <a:solidFill>
                  <a:srgbClr val="595959"/>
                </a:solidFill>
                <a:latin typeface="Arial"/>
                <a:ea typeface="Geneva" charset="0"/>
                <a:cs typeface="Arial"/>
              </a:rPr>
              <a:t>Legal right to defend claim against infringement</a:t>
            </a:r>
          </a:p>
          <a:p>
            <a:pPr marL="342900" indent="-342900" defTabSz="457200" fontAlgn="base">
              <a:lnSpc>
                <a:spcPct val="120000"/>
              </a:lnSpc>
              <a:spcBef>
                <a:spcPct val="0"/>
              </a:spcBef>
              <a:spcAft>
                <a:spcPts val="1800"/>
              </a:spcAft>
              <a:buFont typeface="Arial" panose="020B0604020202020204" pitchFamily="34" charset="0"/>
              <a:buChar char="•"/>
              <a:defRPr/>
            </a:pPr>
            <a:r>
              <a:rPr lang="en-GB" sz="2200" dirty="0" smtClean="0">
                <a:solidFill>
                  <a:srgbClr val="595959"/>
                </a:solidFill>
                <a:latin typeface="Arial"/>
                <a:ea typeface="Geneva" charset="0"/>
                <a:cs typeface="Arial"/>
              </a:rPr>
              <a:t>Legal details vary by country</a:t>
            </a:r>
            <a:endParaRPr lang="en-GB" sz="2200" dirty="0">
              <a:solidFill>
                <a:srgbClr val="595959"/>
              </a:solidFill>
              <a:latin typeface="Arial"/>
              <a:ea typeface="Geneva" charset="0"/>
              <a:cs typeface="Arial"/>
            </a:endParaRPr>
          </a:p>
          <a:p>
            <a:pPr defTabSz="457200" fontAlgn="base">
              <a:lnSpc>
                <a:spcPct val="120000"/>
              </a:lnSpc>
              <a:spcBef>
                <a:spcPct val="0"/>
              </a:spcBef>
              <a:spcAft>
                <a:spcPct val="0"/>
              </a:spcAft>
              <a:defRPr/>
            </a:pPr>
            <a:r>
              <a:rPr lang="en-GB" sz="2200" dirty="0" smtClean="0">
                <a:solidFill>
                  <a:srgbClr val="595959"/>
                </a:solidFill>
                <a:latin typeface="Arial"/>
                <a:ea typeface="Geneva" charset="0"/>
                <a:cs typeface="Arial"/>
              </a:rPr>
              <a:t>Why “intellectual”?</a:t>
            </a:r>
            <a:endParaRPr lang="en-GB" sz="2200" dirty="0">
              <a:solidFill>
                <a:srgbClr val="595959"/>
              </a:solidFill>
              <a:latin typeface="Arial"/>
              <a:ea typeface="Geneva" charset="0"/>
              <a:cs typeface="Arial"/>
            </a:endParaRPr>
          </a:p>
          <a:p>
            <a:pPr defTabSz="457200" fontAlgn="base">
              <a:lnSpc>
                <a:spcPct val="120000"/>
              </a:lnSpc>
              <a:spcBef>
                <a:spcPct val="0"/>
              </a:spcBef>
              <a:spcAft>
                <a:spcPct val="0"/>
              </a:spcAft>
              <a:defRPr/>
            </a:pPr>
            <a:r>
              <a:rPr lang="en-GB" sz="2200" dirty="0" smtClean="0">
                <a:solidFill>
                  <a:srgbClr val="595959"/>
                </a:solidFill>
                <a:latin typeface="Arial"/>
                <a:ea typeface="Geneva" charset="0"/>
                <a:cs typeface="Arial"/>
              </a:rPr>
              <a:t>Why “property”?</a:t>
            </a:r>
            <a:endParaRPr lang="en-GB" sz="22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EAB5B6A-64E1-4D44-A4D5-AC641015F5F3}" type="slidenum">
              <a:rPr lang="en-US" altLang="en-US" smtClean="0">
                <a:latin typeface="Arial" panose="020B0604020202020204" pitchFamily="34" charset="0"/>
              </a:rPr>
              <a:pPr/>
              <a:t>5</a:t>
            </a:fld>
            <a:endParaRPr lang="en-US" altLang="en-US" dirty="0">
              <a:latin typeface="Arial" panose="020B0604020202020204" pitchFamily="34" charset="0"/>
            </a:endParaRPr>
          </a:p>
        </p:txBody>
      </p:sp>
    </p:spTree>
    <p:extLst>
      <p:ext uri="{BB962C8B-B14F-4D97-AF65-F5344CB8AC3E}">
        <p14:creationId xmlns:p14="http://schemas.microsoft.com/office/powerpoint/2010/main" val="14929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Types of Intellectual Property (IP)</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371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457200" fontAlgn="base">
              <a:spcBef>
                <a:spcPct val="0"/>
              </a:spcBef>
              <a:spcAft>
                <a:spcPts val="800"/>
              </a:spcAft>
              <a:defRPr/>
            </a:pPr>
            <a:r>
              <a:rPr lang="en-US" sz="2400" dirty="0" smtClean="0">
                <a:solidFill>
                  <a:schemeClr val="tx1">
                    <a:lumMod val="65000"/>
                    <a:lumOff val="35000"/>
                  </a:schemeClr>
                </a:solidFill>
                <a:ea typeface="Calibri"/>
                <a:cs typeface="Times New Roman"/>
              </a:rPr>
              <a:t>There are five major types of IP</a:t>
            </a:r>
            <a:endParaRPr lang="en-GB" sz="2400" dirty="0" smtClean="0">
              <a:solidFill>
                <a:srgbClr val="595959"/>
              </a:solidFill>
              <a:latin typeface="Arial"/>
              <a:ea typeface="Geneva" charset="0"/>
              <a:cs typeface="Arial"/>
            </a:endParaRPr>
          </a:p>
          <a:p>
            <a:pPr lvl="0" defTabSz="457200" fontAlgn="base">
              <a:lnSpc>
                <a:spcPct val="120000"/>
              </a:lnSpc>
              <a:spcBef>
                <a:spcPct val="0"/>
              </a:spcBef>
              <a:spcAft>
                <a:spcPts val="800"/>
              </a:spcAft>
              <a:defRPr/>
            </a:pPr>
            <a:r>
              <a:rPr lang="en-US" sz="1600" dirty="0" smtClean="0">
                <a:solidFill>
                  <a:srgbClr val="0070C0"/>
                </a:solidFill>
                <a:latin typeface="Arial" panose="020B0604020202020204" pitchFamily="34" charset="0"/>
                <a:ea typeface="Calibri"/>
                <a:cs typeface="Arial" panose="020B0604020202020204" pitchFamily="34" charset="0"/>
              </a:rPr>
              <a:t>Patents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—“inventions and products, e.g. machines and machine parts, tools, medicines.”</a:t>
            </a:r>
          </a:p>
          <a:p>
            <a:pPr lvl="0" defTabSz="457200" fontAlgn="base">
              <a:lnSpc>
                <a:spcPct val="120000"/>
              </a:lnSpc>
              <a:spcBef>
                <a:spcPct val="0"/>
              </a:spcBef>
              <a:spcAft>
                <a:spcPts val="800"/>
              </a:spcAft>
              <a:defRPr/>
            </a:pPr>
            <a:r>
              <a:rPr lang="en-US" sz="1600" dirty="0" smtClean="0">
                <a:solidFill>
                  <a:srgbClr val="0070C0"/>
                </a:solidFill>
                <a:latin typeface="Arial" panose="020B0604020202020204" pitchFamily="34" charset="0"/>
                <a:ea typeface="Calibri"/>
                <a:cs typeface="Arial" panose="020B0604020202020204" pitchFamily="34" charset="0"/>
              </a:rPr>
              <a:t>Copyrights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—“literary </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works (including writing), art, photography, films, TV, </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music</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 web content, sound recordings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a:t>
            </a:r>
            <a:endParaRPr lang="en-US" sz="1600" dirty="0">
              <a:solidFill>
                <a:schemeClr val="tx1">
                  <a:lumMod val="65000"/>
                  <a:lumOff val="35000"/>
                </a:schemeClr>
              </a:solidFill>
              <a:latin typeface="Arial" panose="020B0604020202020204" pitchFamily="34" charset="0"/>
              <a:ea typeface="Calibri"/>
              <a:cs typeface="Arial" panose="020B0604020202020204" pitchFamily="34" charset="0"/>
            </a:endParaRPr>
          </a:p>
          <a:p>
            <a:pPr lvl="0" defTabSz="457200" fontAlgn="base">
              <a:lnSpc>
                <a:spcPct val="120000"/>
              </a:lnSpc>
              <a:spcBef>
                <a:spcPct val="0"/>
              </a:spcBef>
              <a:spcAft>
                <a:spcPts val="800"/>
              </a:spcAft>
              <a:defRPr/>
            </a:pPr>
            <a:r>
              <a:rPr lang="en-US" sz="1600" dirty="0" smtClean="0">
                <a:solidFill>
                  <a:srgbClr val="0070C0"/>
                </a:solidFill>
                <a:latin typeface="Arial" panose="020B0604020202020204" pitchFamily="34" charset="0"/>
                <a:ea typeface="Calibri"/>
                <a:cs typeface="Arial" panose="020B0604020202020204" pitchFamily="34" charset="0"/>
              </a:rPr>
              <a:t>Trade marks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—“product </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names, logos, and jingles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a:t>
            </a:r>
            <a:endParaRPr lang="en-US" sz="1600" dirty="0">
              <a:solidFill>
                <a:schemeClr val="tx1">
                  <a:lumMod val="65000"/>
                  <a:lumOff val="35000"/>
                </a:schemeClr>
              </a:solidFill>
              <a:latin typeface="Arial" panose="020B0604020202020204" pitchFamily="34" charset="0"/>
              <a:ea typeface="Calibri"/>
              <a:cs typeface="Arial" panose="020B0604020202020204" pitchFamily="34" charset="0"/>
            </a:endParaRPr>
          </a:p>
          <a:p>
            <a:pPr lvl="0" defTabSz="457200" fontAlgn="base">
              <a:lnSpc>
                <a:spcPct val="120000"/>
              </a:lnSpc>
              <a:spcBef>
                <a:spcPct val="0"/>
              </a:spcBef>
              <a:spcAft>
                <a:spcPts val="800"/>
              </a:spcAft>
              <a:defRPr/>
            </a:pPr>
            <a:r>
              <a:rPr lang="en-US" sz="1600" dirty="0" smtClean="0">
                <a:solidFill>
                  <a:srgbClr val="0070C0"/>
                </a:solidFill>
                <a:latin typeface="Arial" panose="020B0604020202020204" pitchFamily="34" charset="0"/>
                <a:ea typeface="Calibri"/>
                <a:cs typeface="Arial" panose="020B0604020202020204" pitchFamily="34" charset="0"/>
              </a:rPr>
              <a:t>Design rights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—“shape </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of objects</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a:t>
            </a:r>
            <a:endParaRPr lang="en-US" sz="1600" dirty="0">
              <a:solidFill>
                <a:schemeClr val="tx1">
                  <a:lumMod val="65000"/>
                  <a:lumOff val="35000"/>
                </a:schemeClr>
              </a:solidFill>
              <a:latin typeface="Arial" panose="020B0604020202020204" pitchFamily="34" charset="0"/>
              <a:ea typeface="Calibri"/>
              <a:cs typeface="Arial" panose="020B0604020202020204" pitchFamily="34" charset="0"/>
            </a:endParaRPr>
          </a:p>
          <a:p>
            <a:pPr lvl="0" defTabSz="457200" fontAlgn="base">
              <a:lnSpc>
                <a:spcPct val="120000"/>
              </a:lnSpc>
              <a:spcBef>
                <a:spcPct val="0"/>
              </a:spcBef>
              <a:spcAft>
                <a:spcPts val="1200"/>
              </a:spcAft>
              <a:defRPr/>
            </a:pPr>
            <a:r>
              <a:rPr lang="en-US" sz="1600" dirty="0">
                <a:solidFill>
                  <a:srgbClr val="0070C0"/>
                </a:solidFill>
                <a:latin typeface="Arial" panose="020B0604020202020204" pitchFamily="34" charset="0"/>
                <a:ea typeface="Calibri"/>
                <a:cs typeface="Arial" panose="020B0604020202020204" pitchFamily="34" charset="0"/>
              </a:rPr>
              <a:t>Registered </a:t>
            </a:r>
            <a:r>
              <a:rPr lang="en-US" sz="1600" dirty="0" smtClean="0">
                <a:solidFill>
                  <a:srgbClr val="0070C0"/>
                </a:solidFill>
                <a:latin typeface="Arial" panose="020B0604020202020204" pitchFamily="34" charset="0"/>
                <a:ea typeface="Calibri"/>
                <a:cs typeface="Arial" panose="020B0604020202020204" pitchFamily="34" charset="0"/>
              </a:rPr>
              <a:t>designs</a:t>
            </a:r>
            <a:r>
              <a:rPr lang="en-US" sz="1600" dirty="0" smtClean="0">
                <a:latin typeface="Arial" panose="020B0604020202020204" pitchFamily="34" charset="0"/>
                <a:ea typeface="Calibri"/>
                <a:cs typeface="Arial" panose="020B0604020202020204" pitchFamily="34" charset="0"/>
              </a:rPr>
              <a:t>—</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“appearance </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of a product including, shape, </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packaging</a:t>
            </a:r>
            <a:r>
              <a:rPr lang="en-US" sz="1600" dirty="0">
                <a:solidFill>
                  <a:schemeClr val="tx1">
                    <a:lumMod val="65000"/>
                    <a:lumOff val="35000"/>
                  </a:schemeClr>
                </a:solidFill>
                <a:latin typeface="Arial" panose="020B0604020202020204" pitchFamily="34" charset="0"/>
                <a:ea typeface="Calibri"/>
                <a:cs typeface="Arial" panose="020B0604020202020204" pitchFamily="34" charset="0"/>
              </a:rPr>
              <a:t>, patterns, colours, and decoration</a:t>
            </a:r>
            <a:r>
              <a:rPr lang="en-US" sz="1600" dirty="0" smtClean="0">
                <a:solidFill>
                  <a:schemeClr val="tx1">
                    <a:lumMod val="65000"/>
                    <a:lumOff val="35000"/>
                  </a:schemeClr>
                </a:solidFill>
                <a:latin typeface="Arial" panose="020B0604020202020204" pitchFamily="34" charset="0"/>
                <a:ea typeface="Calibri"/>
                <a:cs typeface="Arial" panose="020B0604020202020204" pitchFamily="34" charset="0"/>
              </a:rPr>
              <a:t>.”</a:t>
            </a:r>
            <a:endParaRPr lang="en-US" sz="1600" dirty="0">
              <a:solidFill>
                <a:schemeClr val="tx1">
                  <a:lumMod val="65000"/>
                  <a:lumOff val="35000"/>
                </a:schemeClr>
              </a:solidFill>
              <a:latin typeface="Arial" panose="020B0604020202020204" pitchFamily="34" charset="0"/>
              <a:ea typeface="Geneva" charset="0"/>
              <a:cs typeface="Arial" panose="020B0604020202020204" pitchFamily="34" charset="0"/>
            </a:endParaRPr>
          </a:p>
          <a:p>
            <a:pPr defTabSz="457200" fontAlgn="base">
              <a:lnSpc>
                <a:spcPct val="120000"/>
              </a:lnSpc>
              <a:spcBef>
                <a:spcPct val="0"/>
              </a:spcBef>
              <a:spcAft>
                <a:spcPct val="0"/>
              </a:spcAft>
              <a:defRPr/>
            </a:pPr>
            <a:r>
              <a:rPr lang="en-GB" sz="1200" dirty="0" smtClean="0">
                <a:latin typeface="Arial" panose="020B0604020202020204" pitchFamily="34" charset="0"/>
                <a:cs typeface="Arial" panose="020B0604020202020204" pitchFamily="34" charset="0"/>
              </a:rPr>
              <a:t>Source: </a:t>
            </a:r>
            <a:r>
              <a:rPr lang="en-GB" sz="1200" dirty="0" smtClean="0">
                <a:latin typeface="Arial" panose="020B0604020202020204" pitchFamily="34" charset="0"/>
                <a:cs typeface="Arial" panose="020B0604020202020204" pitchFamily="34" charset="0"/>
                <a:hlinkClick r:id="rId2"/>
              </a:rPr>
              <a:t>UK </a:t>
            </a:r>
            <a:r>
              <a:rPr lang="en-GB" sz="1200" dirty="0">
                <a:latin typeface="Arial" panose="020B0604020202020204" pitchFamily="34" charset="0"/>
                <a:cs typeface="Arial" panose="020B0604020202020204" pitchFamily="34" charset="0"/>
                <a:hlinkClick r:id="rId2"/>
              </a:rPr>
              <a:t>Intellectual Property </a:t>
            </a:r>
            <a:r>
              <a:rPr lang="en-GB" sz="1200" dirty="0" smtClean="0">
                <a:latin typeface="Arial" panose="020B0604020202020204" pitchFamily="34" charset="0"/>
                <a:cs typeface="Arial" panose="020B0604020202020204" pitchFamily="34" charset="0"/>
                <a:hlinkClick r:id="rId2"/>
              </a:rPr>
              <a:t>Office</a:t>
            </a:r>
            <a:endParaRPr lang="en-GB" sz="1200" dirty="0">
              <a:solidFill>
                <a:schemeClr val="tx1">
                  <a:lumMod val="65000"/>
                  <a:lumOff val="35000"/>
                </a:schemeClr>
              </a:solidFill>
              <a:latin typeface="Arial" panose="020B0604020202020204" pitchFamily="34" charset="0"/>
              <a:ea typeface="Geneva" charset="0"/>
              <a:cs typeface="Arial" panose="020B0604020202020204" pitchFamily="34" charset="0"/>
            </a:endParaRPr>
          </a:p>
        </p:txBody>
      </p:sp>
      <p:pic>
        <p:nvPicPr>
          <p:cNvPr id="17411" name="Picture 5" descr="TAB_col_white_backgroun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6</a:t>
            </a:fld>
            <a:endParaRPr lang="en-US" altLang="en-US" dirty="0">
              <a:latin typeface="Arial" panose="020B0604020202020204" pitchFamily="34" charset="0"/>
            </a:endParaRPr>
          </a:p>
        </p:txBody>
      </p:sp>
    </p:spTree>
    <p:extLst>
      <p:ext uri="{BB962C8B-B14F-4D97-AF65-F5344CB8AC3E}">
        <p14:creationId xmlns:p14="http://schemas.microsoft.com/office/powerpoint/2010/main" val="284498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Infringement</a:t>
            </a:r>
            <a:endParaRPr lang="en-US" altLang="en-US" dirty="0" smtClean="0">
              <a:solidFill>
                <a:srgbClr val="595959"/>
              </a:solidFill>
            </a:endParaRPr>
          </a:p>
        </p:txBody>
      </p:sp>
      <p:sp>
        <p:nvSpPr>
          <p:cNvPr id="3077" name="Rectangle 7"/>
          <p:cNvSpPr>
            <a:spLocks noChangeArrowheads="1"/>
          </p:cNvSpPr>
          <p:nvPr/>
        </p:nvSpPr>
        <p:spPr bwMode="auto">
          <a:xfrm>
            <a:off x="323528" y="2492896"/>
            <a:ext cx="848608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defTabSz="457200" fontAlgn="base">
              <a:spcBef>
                <a:spcPct val="0"/>
              </a:spcBef>
              <a:spcAft>
                <a:spcPts val="2400"/>
              </a:spcAft>
              <a:defRPr/>
            </a:pPr>
            <a:r>
              <a:rPr lang="en-GB" sz="2400" dirty="0" smtClean="0">
                <a:solidFill>
                  <a:schemeClr val="tx1">
                    <a:lumMod val="65000"/>
                    <a:lumOff val="35000"/>
                  </a:schemeClr>
                </a:solidFill>
                <a:latin typeface="Arial" panose="020B0604020202020204" pitchFamily="34" charset="0"/>
                <a:cs typeface="Arial" panose="020B0604020202020204" pitchFamily="34" charset="0"/>
              </a:rPr>
              <a:t>“</a:t>
            </a:r>
            <a:r>
              <a:rPr lang="en-GB" sz="2400" dirty="0">
                <a:solidFill>
                  <a:schemeClr val="tx1">
                    <a:lumMod val="65000"/>
                    <a:lumOff val="35000"/>
                  </a:schemeClr>
                </a:solidFill>
                <a:latin typeface="Arial" panose="020B0604020202020204" pitchFamily="34" charset="0"/>
                <a:cs typeface="Arial" panose="020B0604020202020204" pitchFamily="34" charset="0"/>
              </a:rPr>
              <a:t>Infringement” is a legal term for an act that means breaking a law. IP rights are infringed when a product, creation or invention protected by IP laws are </a:t>
            </a:r>
            <a:r>
              <a:rPr lang="en-GB" sz="2400" dirty="0">
                <a:solidFill>
                  <a:srgbClr val="FF0000"/>
                </a:solidFill>
                <a:latin typeface="Arial" panose="020B0604020202020204" pitchFamily="34" charset="0"/>
                <a:cs typeface="Arial" panose="020B0604020202020204" pitchFamily="34" charset="0"/>
              </a:rPr>
              <a:t>exploited</a:t>
            </a:r>
            <a:r>
              <a:rPr lang="en-GB" sz="2400" dirty="0">
                <a:solidFill>
                  <a:schemeClr val="tx1">
                    <a:lumMod val="65000"/>
                    <a:lumOff val="35000"/>
                  </a:schemeClr>
                </a:solidFill>
                <a:latin typeface="Arial" panose="020B0604020202020204" pitchFamily="34" charset="0"/>
                <a:cs typeface="Arial" panose="020B0604020202020204" pitchFamily="34" charset="0"/>
              </a:rPr>
              <a:t>, </a:t>
            </a:r>
            <a:r>
              <a:rPr lang="en-GB" sz="2400" dirty="0">
                <a:solidFill>
                  <a:srgbClr val="FF0000"/>
                </a:solidFill>
                <a:latin typeface="Arial" panose="020B0604020202020204" pitchFamily="34" charset="0"/>
                <a:cs typeface="Arial" panose="020B0604020202020204" pitchFamily="34" charset="0"/>
              </a:rPr>
              <a:t>copied</a:t>
            </a:r>
            <a:r>
              <a:rPr lang="en-GB" sz="2400" dirty="0">
                <a:solidFill>
                  <a:schemeClr val="tx1">
                    <a:lumMod val="65000"/>
                    <a:lumOff val="35000"/>
                  </a:schemeClr>
                </a:solidFill>
                <a:latin typeface="Arial" panose="020B0604020202020204" pitchFamily="34" charset="0"/>
                <a:cs typeface="Arial" panose="020B0604020202020204" pitchFamily="34" charset="0"/>
              </a:rPr>
              <a:t> or </a:t>
            </a:r>
            <a:r>
              <a:rPr lang="en-GB" sz="2400" dirty="0">
                <a:solidFill>
                  <a:srgbClr val="FF0000"/>
                </a:solidFill>
                <a:latin typeface="Arial" panose="020B0604020202020204" pitchFamily="34" charset="0"/>
                <a:cs typeface="Arial" panose="020B0604020202020204" pitchFamily="34" charset="0"/>
              </a:rPr>
              <a:t>otherwise used</a:t>
            </a:r>
            <a:r>
              <a:rPr lang="en-GB" sz="2400" dirty="0">
                <a:solidFill>
                  <a:schemeClr val="tx1">
                    <a:lumMod val="65000"/>
                    <a:lumOff val="35000"/>
                  </a:schemeClr>
                </a:solidFill>
                <a:latin typeface="Arial" panose="020B0604020202020204" pitchFamily="34" charset="0"/>
                <a:cs typeface="Arial" panose="020B0604020202020204" pitchFamily="34" charset="0"/>
              </a:rPr>
              <a:t> without having the proper authorisation, permission or allowance from the person who owns those rights or their </a:t>
            </a:r>
            <a:r>
              <a:rPr lang="en-GB" sz="2400" dirty="0" smtClean="0">
                <a:solidFill>
                  <a:schemeClr val="tx1">
                    <a:lumMod val="65000"/>
                    <a:lumOff val="35000"/>
                  </a:schemeClr>
                </a:solidFill>
                <a:latin typeface="Arial" panose="020B0604020202020204" pitchFamily="34" charset="0"/>
                <a:cs typeface="Arial" panose="020B0604020202020204" pitchFamily="34" charset="0"/>
              </a:rPr>
              <a:t>representative. (</a:t>
            </a:r>
            <a:r>
              <a:rPr lang="en-GB" sz="2400" dirty="0" smtClean="0">
                <a:solidFill>
                  <a:schemeClr val="tx1">
                    <a:lumMod val="65000"/>
                    <a:lumOff val="35000"/>
                  </a:schemeClr>
                </a:solidFill>
                <a:latin typeface="Arial" panose="020B0604020202020204" pitchFamily="34" charset="0"/>
                <a:cs typeface="Arial" panose="020B0604020202020204" pitchFamily="34" charset="0"/>
                <a:hlinkClick r:id="rId2"/>
              </a:rPr>
              <a:t>UK </a:t>
            </a:r>
            <a:r>
              <a:rPr lang="en-GB" sz="2400" dirty="0">
                <a:solidFill>
                  <a:schemeClr val="tx1">
                    <a:lumMod val="65000"/>
                    <a:lumOff val="35000"/>
                  </a:schemeClr>
                </a:solidFill>
                <a:latin typeface="Arial" panose="020B0604020202020204" pitchFamily="34" charset="0"/>
                <a:cs typeface="Arial" panose="020B0604020202020204" pitchFamily="34" charset="0"/>
                <a:hlinkClick r:id="rId2"/>
              </a:rPr>
              <a:t>Intellectual Property </a:t>
            </a:r>
            <a:r>
              <a:rPr lang="en-GB" sz="2400" dirty="0" smtClean="0">
                <a:solidFill>
                  <a:schemeClr val="tx1">
                    <a:lumMod val="65000"/>
                    <a:lumOff val="35000"/>
                  </a:schemeClr>
                </a:solidFill>
                <a:latin typeface="Arial" panose="020B0604020202020204" pitchFamily="34" charset="0"/>
                <a:cs typeface="Arial" panose="020B0604020202020204" pitchFamily="34" charset="0"/>
                <a:hlinkClick r:id="rId2"/>
              </a:rPr>
              <a:t>Office</a:t>
            </a:r>
            <a:r>
              <a:rPr lang="en-GB" sz="2400" dirty="0" smtClean="0">
                <a:solidFill>
                  <a:schemeClr val="tx1">
                    <a:lumMod val="65000"/>
                    <a:lumOff val="35000"/>
                  </a:schemeClr>
                </a:solidFill>
                <a:latin typeface="Arial" panose="020B0604020202020204" pitchFamily="34" charset="0"/>
                <a:cs typeface="Arial" panose="020B0604020202020204" pitchFamily="34" charset="0"/>
              </a:rPr>
              <a:t>)</a:t>
            </a:r>
          </a:p>
          <a:p>
            <a:pPr marL="342900" lvl="0" indent="-342900" algn="just" defTabSz="457200" fontAlgn="base">
              <a:spcBef>
                <a:spcPct val="0"/>
              </a:spcBef>
              <a:spcAft>
                <a:spcPts val="800"/>
              </a:spcAft>
              <a:buFont typeface="Arial" panose="020B0604020202020204" pitchFamily="34" charset="0"/>
              <a:buChar char="•"/>
              <a:defRPr/>
            </a:pPr>
            <a:r>
              <a:rPr lang="en-GB" sz="2200" dirty="0">
                <a:solidFill>
                  <a:schemeClr val="tx1">
                    <a:lumMod val="65000"/>
                    <a:lumOff val="35000"/>
                  </a:schemeClr>
                </a:solidFill>
                <a:latin typeface="Arial" panose="020B0604020202020204" pitchFamily="34" charset="0"/>
                <a:ea typeface="Geneva" charset="0"/>
                <a:cs typeface="Arial" panose="020B0604020202020204" pitchFamily="34" charset="0"/>
              </a:rPr>
              <a:t>P</a:t>
            </a:r>
            <a:r>
              <a:rPr lang="en-GB" sz="2200" dirty="0" smtClean="0">
                <a:solidFill>
                  <a:schemeClr val="tx1">
                    <a:lumMod val="65000"/>
                    <a:lumOff val="35000"/>
                  </a:schemeClr>
                </a:solidFill>
                <a:latin typeface="Arial" panose="020B0604020202020204" pitchFamily="34" charset="0"/>
                <a:ea typeface="Geneva" charset="0"/>
                <a:cs typeface="Arial" panose="020B0604020202020204" pitchFamily="34" charset="0"/>
              </a:rPr>
              <a:t>ublic and/or commercial use of IP tend to be enforced most</a:t>
            </a:r>
            <a:endParaRPr lang="en-GB" sz="2200" dirty="0">
              <a:solidFill>
                <a:schemeClr val="tx1">
                  <a:lumMod val="65000"/>
                  <a:lumOff val="35000"/>
                </a:schemeClr>
              </a:solidFill>
              <a:latin typeface="Arial" panose="020B0604020202020204" pitchFamily="34" charset="0"/>
              <a:ea typeface="Geneva" charset="0"/>
              <a:cs typeface="Arial" panose="020B0604020202020204" pitchFamily="34" charset="0"/>
            </a:endParaRPr>
          </a:p>
        </p:txBody>
      </p:sp>
      <p:pic>
        <p:nvPicPr>
          <p:cNvPr id="17411" name="Picture 5" descr="TAB_col_white_backgroun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7</a:t>
            </a:fld>
            <a:endParaRPr lang="en-US" altLang="en-US" dirty="0">
              <a:latin typeface="Arial" panose="020B0604020202020204" pitchFamily="34" charset="0"/>
            </a:endParaRPr>
          </a:p>
        </p:txBody>
      </p:sp>
    </p:spTree>
    <p:extLst>
      <p:ext uri="{BB962C8B-B14F-4D97-AF65-F5344CB8AC3E}">
        <p14:creationId xmlns:p14="http://schemas.microsoft.com/office/powerpoint/2010/main" val="42720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Patents</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457200" fontAlgn="base">
              <a:spcBef>
                <a:spcPct val="0"/>
              </a:spcBef>
              <a:spcAft>
                <a:spcPts val="1200"/>
              </a:spcAft>
              <a:defRPr/>
            </a:pPr>
            <a:r>
              <a:rPr lang="en-US" sz="2200" dirty="0">
                <a:solidFill>
                  <a:schemeClr val="tx1">
                    <a:lumMod val="65000"/>
                    <a:lumOff val="35000"/>
                  </a:schemeClr>
                </a:solidFill>
                <a:latin typeface="Arial" panose="020B0604020202020204" pitchFamily="34" charset="0"/>
                <a:ea typeface="Calibri"/>
                <a:cs typeface="Arial" panose="020B0604020202020204" pitchFamily="34" charset="0"/>
              </a:rPr>
              <a:t>“Inventions and products, e.g. machines and machine parts, tools, medicines</a:t>
            </a:r>
            <a:r>
              <a:rPr lang="en-US" sz="2200" dirty="0" smtClean="0">
                <a:solidFill>
                  <a:schemeClr val="tx1">
                    <a:lumMod val="65000"/>
                    <a:lumOff val="35000"/>
                  </a:schemeClr>
                </a:solidFill>
                <a:latin typeface="Arial" panose="020B0604020202020204" pitchFamily="34" charset="0"/>
                <a:ea typeface="Calibri"/>
                <a:cs typeface="Arial" panose="020B0604020202020204" pitchFamily="34" charset="0"/>
              </a:rPr>
              <a:t>.”</a:t>
            </a:r>
            <a:endParaRPr lang="en-GB" dirty="0">
              <a:solidFill>
                <a:srgbClr val="595959"/>
              </a:solidFill>
              <a:latin typeface="Arial"/>
              <a:ea typeface="Geneva" charset="0"/>
              <a:cs typeface="Arial"/>
            </a:endParaRPr>
          </a:p>
          <a:p>
            <a:pPr defTabSz="457200" fontAlgn="base">
              <a:lnSpc>
                <a:spcPct val="120000"/>
              </a:lnSpc>
              <a:spcBef>
                <a:spcPct val="0"/>
              </a:spcBef>
              <a:spcAft>
                <a:spcPct val="0"/>
              </a:spcAft>
              <a:defRPr/>
            </a:pPr>
            <a:r>
              <a:rPr lang="en-GB" dirty="0">
                <a:solidFill>
                  <a:srgbClr val="595959"/>
                </a:solidFill>
                <a:latin typeface="Arial"/>
                <a:ea typeface="Geneva" charset="0"/>
                <a:cs typeface="Arial"/>
              </a:rPr>
              <a:t>Cannot patent</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Unoriginal ideas	</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Plants, seeds, animals, immoral or offensive ideas</a:t>
            </a:r>
          </a:p>
          <a:p>
            <a:pPr marL="285750" indent="-285750" defTabSz="457200" fontAlgn="base">
              <a:lnSpc>
                <a:spcPct val="120000"/>
              </a:lnSpc>
              <a:spcBef>
                <a:spcPct val="0"/>
              </a:spcBef>
              <a:spcAft>
                <a:spcPts val="600"/>
              </a:spcAft>
              <a:buFont typeface="Arial" panose="020B0604020202020204" pitchFamily="34" charset="0"/>
              <a:buChar char="•"/>
              <a:defRPr/>
            </a:pPr>
            <a:r>
              <a:rPr lang="en-GB" sz="1600" dirty="0">
                <a:solidFill>
                  <a:srgbClr val="595959"/>
                </a:solidFill>
                <a:latin typeface="Arial"/>
                <a:ea typeface="Geneva" charset="0"/>
                <a:cs typeface="Arial"/>
              </a:rPr>
              <a:t>Ideas covered by other types of IP</a:t>
            </a:r>
          </a:p>
          <a:p>
            <a:pPr defTabSz="457200" fontAlgn="base">
              <a:lnSpc>
                <a:spcPct val="120000"/>
              </a:lnSpc>
              <a:spcBef>
                <a:spcPct val="0"/>
              </a:spcBef>
              <a:spcAft>
                <a:spcPct val="0"/>
              </a:spcAft>
              <a:defRPr/>
            </a:pPr>
            <a:r>
              <a:rPr lang="en-GB" dirty="0" smtClean="0">
                <a:solidFill>
                  <a:srgbClr val="595959"/>
                </a:solidFill>
                <a:latin typeface="Arial"/>
                <a:ea typeface="Geneva" charset="0"/>
                <a:cs typeface="Arial"/>
              </a:rPr>
              <a:t>Must be applied for</a:t>
            </a:r>
          </a:p>
          <a:p>
            <a:pPr marL="285750" indent="-285750" defTabSz="457200" fontAlgn="base">
              <a:lnSpc>
                <a:spcPct val="120000"/>
              </a:lnSpc>
              <a:spcBef>
                <a:spcPct val="0"/>
              </a:spcBef>
              <a:spcAft>
                <a:spcPct val="0"/>
              </a:spcAft>
              <a:buFont typeface="Arial" panose="020B0604020202020204" pitchFamily="34" charset="0"/>
              <a:buChar char="•"/>
              <a:defRPr/>
            </a:pPr>
            <a:r>
              <a:rPr lang="en-GB" sz="1600" dirty="0">
                <a:solidFill>
                  <a:srgbClr val="595959"/>
                </a:solidFill>
                <a:latin typeface="Arial"/>
                <a:ea typeface="Geneva" charset="0"/>
                <a:cs typeface="Arial"/>
              </a:rPr>
              <a:t>U</a:t>
            </a:r>
            <a:r>
              <a:rPr lang="en-GB" sz="1600" dirty="0" smtClean="0">
                <a:solidFill>
                  <a:srgbClr val="595959"/>
                </a:solidFill>
                <a:latin typeface="Arial"/>
                <a:ea typeface="Geneva" charset="0"/>
                <a:cs typeface="Arial"/>
              </a:rPr>
              <a:t>sually </a:t>
            </a:r>
            <a:r>
              <a:rPr lang="en-GB" sz="1600" dirty="0">
                <a:solidFill>
                  <a:srgbClr val="595959"/>
                </a:solidFill>
                <a:latin typeface="Arial"/>
                <a:ea typeface="Geneva" charset="0"/>
                <a:cs typeface="Arial"/>
              </a:rPr>
              <a:t>take 3-4 years to be </a:t>
            </a:r>
            <a:r>
              <a:rPr lang="en-GB" sz="1600" dirty="0" smtClean="0">
                <a:solidFill>
                  <a:srgbClr val="595959"/>
                </a:solidFill>
                <a:latin typeface="Arial"/>
                <a:ea typeface="Geneva" charset="0"/>
                <a:cs typeface="Arial"/>
              </a:rPr>
              <a:t>granted</a:t>
            </a:r>
          </a:p>
          <a:p>
            <a:pPr marL="742950" lvl="1" indent="-285750" defTabSz="457200" fontAlgn="base">
              <a:lnSpc>
                <a:spcPct val="120000"/>
              </a:lnSpc>
              <a:spcBef>
                <a:spcPct val="0"/>
              </a:spcBef>
              <a:buFont typeface="Arial" panose="020B0604020202020204" pitchFamily="34" charset="0"/>
              <a:buChar char="−"/>
              <a:defRPr/>
            </a:pPr>
            <a:r>
              <a:rPr lang="en-GB" sz="1400" dirty="0">
                <a:solidFill>
                  <a:srgbClr val="595959"/>
                </a:solidFill>
                <a:latin typeface="Arial"/>
                <a:ea typeface="Geneva" charset="0"/>
                <a:cs typeface="Arial"/>
              </a:rPr>
              <a:t>C</a:t>
            </a:r>
            <a:r>
              <a:rPr lang="en-GB" sz="1400" dirty="0" smtClean="0">
                <a:solidFill>
                  <a:srgbClr val="595959"/>
                </a:solidFill>
                <a:latin typeface="Arial"/>
                <a:ea typeface="Geneva" charset="0"/>
                <a:cs typeface="Arial"/>
              </a:rPr>
              <a:t>an </a:t>
            </a:r>
            <a:r>
              <a:rPr lang="en-GB" sz="1400" dirty="0">
                <a:solidFill>
                  <a:srgbClr val="595959"/>
                </a:solidFill>
                <a:latin typeface="Arial"/>
                <a:ea typeface="Geneva" charset="0"/>
                <a:cs typeface="Arial"/>
              </a:rPr>
              <a:t>be </a:t>
            </a:r>
            <a:r>
              <a:rPr lang="en-GB" sz="1400" dirty="0" smtClean="0">
                <a:solidFill>
                  <a:srgbClr val="595959"/>
                </a:solidFill>
                <a:latin typeface="Arial"/>
                <a:ea typeface="Geneva" charset="0"/>
                <a:cs typeface="Arial"/>
              </a:rPr>
              <a:t>rejected</a:t>
            </a:r>
          </a:p>
          <a:p>
            <a:pPr marL="285750" indent="-285750" defTabSz="457200" fontAlgn="base">
              <a:lnSpc>
                <a:spcPct val="120000"/>
              </a:lnSpc>
              <a:spcBef>
                <a:spcPct val="0"/>
              </a:spcBef>
              <a:spcAft>
                <a:spcPts val="600"/>
              </a:spcAft>
              <a:buFont typeface="Arial" panose="020B0604020202020204" pitchFamily="34" charset="0"/>
              <a:buChar char="•"/>
              <a:defRPr/>
            </a:pPr>
            <a:r>
              <a:rPr lang="en-GB" sz="1600" dirty="0" smtClean="0">
                <a:solidFill>
                  <a:srgbClr val="595959"/>
                </a:solidFill>
                <a:latin typeface="Arial"/>
                <a:ea typeface="Geneva" charset="0"/>
                <a:cs typeface="Arial"/>
              </a:rPr>
              <a:t>Last </a:t>
            </a:r>
            <a:r>
              <a:rPr lang="en-GB" sz="1600" dirty="0">
                <a:solidFill>
                  <a:srgbClr val="595959"/>
                </a:solidFill>
                <a:latin typeface="Arial"/>
                <a:ea typeface="Geneva" charset="0"/>
                <a:cs typeface="Arial"/>
              </a:rPr>
              <a:t>20 years </a:t>
            </a:r>
            <a:r>
              <a:rPr lang="en-GB" sz="1600" dirty="0" smtClean="0">
                <a:solidFill>
                  <a:srgbClr val="595959"/>
                </a:solidFill>
                <a:latin typeface="Arial"/>
                <a:ea typeface="Geneva" charset="0"/>
                <a:cs typeface="Arial"/>
              </a:rPr>
              <a:t>from </a:t>
            </a:r>
            <a:r>
              <a:rPr lang="en-GB" sz="1600" dirty="0">
                <a:solidFill>
                  <a:srgbClr val="595959"/>
                </a:solidFill>
                <a:latin typeface="Arial"/>
                <a:ea typeface="Geneva" charset="0"/>
                <a:cs typeface="Arial"/>
              </a:rPr>
              <a:t>the date of </a:t>
            </a:r>
            <a:r>
              <a:rPr lang="en-GB" sz="1600" dirty="0" smtClean="0">
                <a:solidFill>
                  <a:srgbClr val="595959"/>
                </a:solidFill>
                <a:latin typeface="Arial"/>
                <a:ea typeface="Geneva" charset="0"/>
                <a:cs typeface="Arial"/>
              </a:rPr>
              <a:t>application</a:t>
            </a:r>
            <a:endParaRPr lang="en-GB" sz="16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8</a:t>
            </a:fld>
            <a:endParaRPr lang="en-US" altLang="en-US" dirty="0">
              <a:latin typeface="Arial" panose="020B0604020202020204" pitchFamily="34" charset="0"/>
            </a:endParaRPr>
          </a:p>
        </p:txBody>
      </p:sp>
    </p:spTree>
    <p:extLst>
      <p:ext uri="{BB962C8B-B14F-4D97-AF65-F5344CB8AC3E}">
        <p14:creationId xmlns:p14="http://schemas.microsoft.com/office/powerpoint/2010/main" val="200481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1" y="1625607"/>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Exploiting a Patent</a:t>
            </a:r>
            <a:endParaRPr lang="en-US" altLang="en-US" dirty="0" smtClean="0">
              <a:solidFill>
                <a:srgbClr val="595959"/>
              </a:solidFill>
            </a:endParaRPr>
          </a:p>
        </p:txBody>
      </p:sp>
      <p:sp>
        <p:nvSpPr>
          <p:cNvPr id="3077" name="Rectangle 7"/>
          <p:cNvSpPr>
            <a:spLocks noChangeArrowheads="1"/>
          </p:cNvSpPr>
          <p:nvPr/>
        </p:nvSpPr>
        <p:spPr bwMode="auto">
          <a:xfrm>
            <a:off x="406400" y="2708275"/>
            <a:ext cx="6821488"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defTabSz="457200" fontAlgn="base">
              <a:spcBef>
                <a:spcPct val="0"/>
              </a:spcBef>
              <a:spcAft>
                <a:spcPts val="1200"/>
              </a:spcAft>
              <a:buFont typeface="Arial" panose="020B0604020202020204" pitchFamily="34" charset="0"/>
              <a:buChar char="•"/>
              <a:defRPr/>
            </a:pPr>
            <a:r>
              <a:rPr lang="en-GB" sz="2400" dirty="0" smtClean="0">
                <a:solidFill>
                  <a:srgbClr val="595959"/>
                </a:solidFill>
                <a:latin typeface="Arial"/>
                <a:ea typeface="Geneva" charset="0"/>
                <a:cs typeface="Arial"/>
              </a:rPr>
              <a:t>Sell</a:t>
            </a:r>
          </a:p>
          <a:p>
            <a:pPr defTabSz="457200" fontAlgn="base">
              <a:spcBef>
                <a:spcPct val="0"/>
              </a:spcBef>
              <a:spcAft>
                <a:spcPts val="1200"/>
              </a:spcAft>
              <a:defRPr/>
            </a:pPr>
            <a:r>
              <a:rPr lang="en-GB" sz="2400" dirty="0" smtClean="0">
                <a:solidFill>
                  <a:srgbClr val="595959"/>
                </a:solidFill>
                <a:latin typeface="Arial"/>
                <a:ea typeface="Geneva" charset="0"/>
                <a:cs typeface="Arial"/>
              </a:rPr>
              <a:t>Or,</a:t>
            </a:r>
            <a:endParaRPr lang="en-GB" sz="2400" dirty="0">
              <a:solidFill>
                <a:srgbClr val="595959"/>
              </a:solidFill>
              <a:latin typeface="Arial"/>
              <a:ea typeface="Geneva" charset="0"/>
              <a:cs typeface="Arial"/>
            </a:endParaRPr>
          </a:p>
          <a:p>
            <a:pPr marL="285750" indent="-285750" defTabSz="457200" fontAlgn="base">
              <a:spcBef>
                <a:spcPct val="0"/>
              </a:spcBef>
              <a:spcAft>
                <a:spcPct val="0"/>
              </a:spcAft>
              <a:buFont typeface="Arial" panose="020B0604020202020204" pitchFamily="34" charset="0"/>
              <a:buChar char="•"/>
              <a:defRPr/>
            </a:pPr>
            <a:r>
              <a:rPr lang="en-GB" sz="2400" dirty="0">
                <a:solidFill>
                  <a:srgbClr val="595959"/>
                </a:solidFill>
                <a:latin typeface="Arial"/>
                <a:ea typeface="Geneva" charset="0"/>
                <a:cs typeface="Arial"/>
              </a:rPr>
              <a:t>Retain</a:t>
            </a:r>
          </a:p>
          <a:p>
            <a:pPr lvl="1" defTabSz="457200" fontAlgn="base">
              <a:spcBef>
                <a:spcPct val="0"/>
              </a:spcBef>
              <a:spcAft>
                <a:spcPct val="0"/>
              </a:spcAft>
              <a:defRPr/>
            </a:pPr>
            <a:r>
              <a:rPr lang="en-GB" sz="2000" dirty="0" smtClean="0">
                <a:solidFill>
                  <a:srgbClr val="595959"/>
                </a:solidFill>
                <a:latin typeface="Arial"/>
                <a:ea typeface="Geneva" charset="0"/>
                <a:cs typeface="Arial"/>
              </a:rPr>
              <a:t>— Direct </a:t>
            </a:r>
            <a:r>
              <a:rPr lang="en-GB" sz="2000" dirty="0">
                <a:solidFill>
                  <a:srgbClr val="595959"/>
                </a:solidFill>
                <a:latin typeface="Arial"/>
                <a:ea typeface="Geneva" charset="0"/>
                <a:cs typeface="Arial"/>
              </a:rPr>
              <a:t>use</a:t>
            </a:r>
          </a:p>
          <a:p>
            <a:pPr lvl="1" defTabSz="457200" fontAlgn="base">
              <a:spcBef>
                <a:spcPct val="0"/>
              </a:spcBef>
              <a:spcAft>
                <a:spcPct val="0"/>
              </a:spcAft>
              <a:defRPr/>
            </a:pPr>
            <a:r>
              <a:rPr lang="en-GB" sz="2000" dirty="0" smtClean="0">
                <a:solidFill>
                  <a:srgbClr val="595959"/>
                </a:solidFill>
                <a:latin typeface="Arial"/>
                <a:ea typeface="Geneva" charset="0"/>
                <a:cs typeface="Arial"/>
              </a:rPr>
              <a:t>— Sharing</a:t>
            </a:r>
            <a:endParaRPr lang="en-GB" sz="2000" dirty="0">
              <a:solidFill>
                <a:srgbClr val="595959"/>
              </a:solidFill>
              <a:latin typeface="Arial"/>
              <a:ea typeface="Geneva" charset="0"/>
              <a:cs typeface="Arial"/>
            </a:endParaRPr>
          </a:p>
          <a:p>
            <a:pPr lvl="1" defTabSz="457200" fontAlgn="base">
              <a:spcBef>
                <a:spcPct val="0"/>
              </a:spcBef>
              <a:spcAft>
                <a:spcPct val="0"/>
              </a:spcAft>
              <a:defRPr/>
            </a:pPr>
            <a:r>
              <a:rPr lang="en-GB" sz="2000" dirty="0" smtClean="0">
                <a:solidFill>
                  <a:srgbClr val="595959"/>
                </a:solidFill>
                <a:latin typeface="Arial"/>
                <a:ea typeface="Geneva" charset="0"/>
                <a:cs typeface="Arial"/>
              </a:rPr>
              <a:t>— License technology</a:t>
            </a:r>
            <a:endParaRPr lang="en-GB" sz="2000" dirty="0">
              <a:solidFill>
                <a:srgbClr val="595959"/>
              </a:solidFill>
              <a:latin typeface="Arial"/>
              <a:ea typeface="Geneva" charset="0"/>
              <a:cs typeface="Arial"/>
            </a:endParaRPr>
          </a:p>
          <a:p>
            <a:pPr lvl="1" defTabSz="457200" fontAlgn="base">
              <a:spcBef>
                <a:spcPct val="0"/>
              </a:spcBef>
              <a:spcAft>
                <a:spcPct val="0"/>
              </a:spcAft>
              <a:defRPr/>
            </a:pPr>
            <a:r>
              <a:rPr lang="en-GB" sz="2000" dirty="0" smtClean="0">
                <a:solidFill>
                  <a:srgbClr val="595959"/>
                </a:solidFill>
                <a:latin typeface="Arial"/>
                <a:ea typeface="Geneva" charset="0"/>
                <a:cs typeface="Arial"/>
              </a:rPr>
              <a:t>— Open source</a:t>
            </a:r>
            <a:endParaRPr lang="en-GB" sz="2000"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9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B168835-8BB1-4766-9485-3B7DF166647A}" type="slidenum">
              <a:rPr lang="en-US" altLang="en-US" smtClean="0">
                <a:latin typeface="Arial" panose="020B0604020202020204" pitchFamily="34" charset="0"/>
              </a:rPr>
              <a:pPr/>
              <a:t>9</a:t>
            </a:fld>
            <a:endParaRPr lang="en-US" altLang="en-US" dirty="0">
              <a:latin typeface="Arial" panose="020B0604020202020204" pitchFamily="34" charset="0"/>
            </a:endParaRPr>
          </a:p>
        </p:txBody>
      </p:sp>
    </p:spTree>
    <p:extLst>
      <p:ext uri="{BB962C8B-B14F-4D97-AF65-F5344CB8AC3E}">
        <p14:creationId xmlns:p14="http://schemas.microsoft.com/office/powerpoint/2010/main" val="199654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2947</TotalTime>
  <Words>801</Words>
  <Application>Microsoft Office PowerPoint</Application>
  <PresentationFormat>On-screen Show (4:3)</PresentationFormat>
  <Paragraphs>139</Paragraphs>
  <Slides>21</Slides>
  <Notes>0</Notes>
  <HiddenSlides>0</HiddenSlides>
  <MMClips>0</MMClips>
  <ScaleCrop>false</ScaleCrop>
  <HeadingPairs>
    <vt:vector size="4" baseType="variant">
      <vt:variant>
        <vt:lpstr>Theme</vt:lpstr>
      </vt:variant>
      <vt:variant>
        <vt:i4>6</vt:i4>
      </vt:variant>
      <vt:variant>
        <vt:lpstr>Slide Titles</vt:lpstr>
      </vt:variant>
      <vt:variant>
        <vt:i4>21</vt:i4>
      </vt:variant>
    </vt:vector>
  </HeadingPairs>
  <TitlesOfParts>
    <vt:vector size="27" baseType="lpstr">
      <vt:lpstr>1_Office Theme</vt:lpstr>
      <vt:lpstr>2_Office Theme</vt:lpstr>
      <vt:lpstr>3_Office Theme</vt:lpstr>
      <vt:lpstr>4_Office Theme</vt:lpstr>
      <vt:lpstr>5_Office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Matthew McCaffrey</cp:lastModifiedBy>
  <cp:revision>173</cp:revision>
  <dcterms:created xsi:type="dcterms:W3CDTF">2014-10-22T10:04:05Z</dcterms:created>
  <dcterms:modified xsi:type="dcterms:W3CDTF">2017-11-09T10:35:41Z</dcterms:modified>
</cp:coreProperties>
</file>