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11/28/2020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Editar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Editar los estilos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11/28/2020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11/28/2020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11/28/2020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11/28/2020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C7B8C5-0DE8-4655-A098-E5B5D9ACAFE9}"/>
              </a:ext>
            </a:extLst>
          </p:cNvPr>
          <p:cNvSpPr>
            <a:spLocks noGrp="1"/>
          </p:cNvSpPr>
          <p:nvPr>
            <p:ph type="ctrTitle"/>
          </p:nvPr>
        </p:nvSpPr>
        <p:spPr/>
        <p:txBody>
          <a:bodyPr/>
          <a:lstStyle/>
          <a:p>
            <a:pPr algn="ctr"/>
            <a:r>
              <a:rPr lang="es-NI" sz="7200" dirty="0"/>
              <a:t>SISTEMA DE CONTROL DE PAGOS</a:t>
            </a:r>
            <a:br>
              <a:rPr lang="es-NI" dirty="0"/>
            </a:br>
            <a:endParaRPr lang="es-NI" dirty="0"/>
          </a:p>
        </p:txBody>
      </p:sp>
      <p:sp>
        <p:nvSpPr>
          <p:cNvPr id="3" name="Subtítulo 2">
            <a:extLst>
              <a:ext uri="{FF2B5EF4-FFF2-40B4-BE49-F238E27FC236}">
                <a16:creationId xmlns:a16="http://schemas.microsoft.com/office/drawing/2014/main" id="{59856AFD-7432-4375-9879-0AF9AF64C91B}"/>
              </a:ext>
            </a:extLst>
          </p:cNvPr>
          <p:cNvSpPr>
            <a:spLocks noGrp="1"/>
          </p:cNvSpPr>
          <p:nvPr>
            <p:ph type="subTitle" idx="1"/>
          </p:nvPr>
        </p:nvSpPr>
        <p:spPr>
          <a:xfrm>
            <a:off x="810001" y="5382106"/>
            <a:ext cx="10572000" cy="434974"/>
          </a:xfrm>
        </p:spPr>
        <p:txBody>
          <a:bodyPr>
            <a:normAutofit fontScale="32500" lnSpcReduction="20000"/>
          </a:bodyPr>
          <a:lstStyle/>
          <a:p>
            <a:r>
              <a:rPr lang="es-NI" sz="6000" b="1" i="1" dirty="0"/>
              <a:t>UNIVERSIDAD DE MANAGUA (U de M)</a:t>
            </a:r>
            <a:endParaRPr lang="es-NI" sz="6000" i="1" dirty="0"/>
          </a:p>
          <a:p>
            <a:endParaRPr lang="es-NI" dirty="0"/>
          </a:p>
        </p:txBody>
      </p:sp>
    </p:spTree>
    <p:extLst>
      <p:ext uri="{BB962C8B-B14F-4D97-AF65-F5344CB8AC3E}">
        <p14:creationId xmlns:p14="http://schemas.microsoft.com/office/powerpoint/2010/main" val="22848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204D43-C16E-4B86-8340-A45DD565EE81}"/>
              </a:ext>
            </a:extLst>
          </p:cNvPr>
          <p:cNvSpPr>
            <a:spLocks noGrp="1"/>
          </p:cNvSpPr>
          <p:nvPr>
            <p:ph type="title"/>
          </p:nvPr>
        </p:nvSpPr>
        <p:spPr/>
        <p:txBody>
          <a:bodyPr/>
          <a:lstStyle/>
          <a:p>
            <a:r>
              <a:rPr lang="es-NI" dirty="0"/>
              <a:t>Integrantes del proyecto</a:t>
            </a:r>
          </a:p>
        </p:txBody>
      </p:sp>
      <p:sp>
        <p:nvSpPr>
          <p:cNvPr id="3" name="Marcador de contenido 2">
            <a:extLst>
              <a:ext uri="{FF2B5EF4-FFF2-40B4-BE49-F238E27FC236}">
                <a16:creationId xmlns:a16="http://schemas.microsoft.com/office/drawing/2014/main" id="{A3C5018D-0B9B-4165-AC5D-665C3778C5B8}"/>
              </a:ext>
            </a:extLst>
          </p:cNvPr>
          <p:cNvSpPr>
            <a:spLocks noGrp="1"/>
          </p:cNvSpPr>
          <p:nvPr>
            <p:ph idx="1"/>
          </p:nvPr>
        </p:nvSpPr>
        <p:spPr/>
        <p:txBody>
          <a:bodyPr/>
          <a:lstStyle/>
          <a:p>
            <a:r>
              <a:rPr lang="es-NI" i="1" dirty="0"/>
              <a:t>Denis David </a:t>
            </a:r>
            <a:r>
              <a:rPr lang="es-NI" i="1" dirty="0" err="1"/>
              <a:t>Morrás</a:t>
            </a:r>
            <a:r>
              <a:rPr lang="es-NI" i="1" dirty="0"/>
              <a:t> </a:t>
            </a:r>
            <a:r>
              <a:rPr lang="es-NI" i="1" dirty="0" err="1"/>
              <a:t>Loáisiga</a:t>
            </a:r>
            <a:endParaRPr lang="es-NI" i="1" dirty="0"/>
          </a:p>
          <a:p>
            <a:r>
              <a:rPr lang="es-NI" i="1" dirty="0"/>
              <a:t>Carlos Iván Pérez Ruiz </a:t>
            </a:r>
            <a:endParaRPr lang="es-NI" dirty="0"/>
          </a:p>
          <a:p>
            <a:r>
              <a:rPr lang="es-NI" i="1"/>
              <a:t>Alex </a:t>
            </a:r>
            <a:r>
              <a:rPr lang="es-NI" i="1" dirty="0"/>
              <a:t>Francisco Maltez</a:t>
            </a:r>
            <a:endParaRPr lang="es-NI" dirty="0"/>
          </a:p>
          <a:p>
            <a:endParaRPr lang="es-NI" dirty="0"/>
          </a:p>
        </p:txBody>
      </p:sp>
    </p:spTree>
    <p:extLst>
      <p:ext uri="{BB962C8B-B14F-4D97-AF65-F5344CB8AC3E}">
        <p14:creationId xmlns:p14="http://schemas.microsoft.com/office/powerpoint/2010/main" val="2704494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50708E-B4D1-4BC1-A521-93AA0D7B5B3E}"/>
              </a:ext>
            </a:extLst>
          </p:cNvPr>
          <p:cNvSpPr>
            <a:spLocks noGrp="1"/>
          </p:cNvSpPr>
          <p:nvPr>
            <p:ph type="title"/>
          </p:nvPr>
        </p:nvSpPr>
        <p:spPr/>
        <p:txBody>
          <a:bodyPr/>
          <a:lstStyle/>
          <a:p>
            <a:r>
              <a:rPr lang="es-NI" dirty="0"/>
              <a:t>Descripción del sistema</a:t>
            </a:r>
          </a:p>
        </p:txBody>
      </p:sp>
      <p:sp>
        <p:nvSpPr>
          <p:cNvPr id="3" name="Marcador de contenido 2">
            <a:extLst>
              <a:ext uri="{FF2B5EF4-FFF2-40B4-BE49-F238E27FC236}">
                <a16:creationId xmlns:a16="http://schemas.microsoft.com/office/drawing/2014/main" id="{0B0D66A9-B8CD-4CF1-B4DA-36023CE61103}"/>
              </a:ext>
            </a:extLst>
          </p:cNvPr>
          <p:cNvSpPr>
            <a:spLocks noGrp="1"/>
          </p:cNvSpPr>
          <p:nvPr>
            <p:ph idx="1"/>
          </p:nvPr>
        </p:nvSpPr>
        <p:spPr>
          <a:xfrm>
            <a:off x="818712" y="2269067"/>
            <a:ext cx="10554574" cy="4588933"/>
          </a:xfrm>
        </p:spPr>
        <p:txBody>
          <a:bodyPr>
            <a:normAutofit lnSpcReduction="10000"/>
          </a:bodyPr>
          <a:lstStyle/>
          <a:p>
            <a:pPr marL="0" indent="0">
              <a:buNone/>
            </a:pPr>
            <a:r>
              <a:rPr lang="es-NI" dirty="0"/>
              <a:t>Un sistema de control de pagos que se realiza de forma manual en cualquier centro académico puede presentar algunos inconvenientes o problemas de ejecución: </a:t>
            </a:r>
          </a:p>
          <a:p>
            <a:pPr marL="0" indent="0">
              <a:buNone/>
            </a:pPr>
            <a:endParaRPr lang="es-NI" dirty="0"/>
          </a:p>
          <a:p>
            <a:pPr lvl="0"/>
            <a:r>
              <a:rPr lang="es-NI" dirty="0"/>
              <a:t>Poca confiabilidad en algunos resultados de reportes de pago</a:t>
            </a:r>
          </a:p>
          <a:p>
            <a:pPr lvl="0"/>
            <a:r>
              <a:rPr lang="es-NI" dirty="0"/>
              <a:t>No existe un plan de contingencia de la información</a:t>
            </a:r>
          </a:p>
          <a:p>
            <a:pPr lvl="0"/>
            <a:r>
              <a:rPr lang="es-NI" dirty="0"/>
              <a:t>Se incurre demasiado tiempo en la actualización del control de la información</a:t>
            </a:r>
          </a:p>
          <a:p>
            <a:pPr lvl="0"/>
            <a:r>
              <a:rPr lang="es-NI" dirty="0"/>
              <a:t>Demora de informes solicitados</a:t>
            </a:r>
          </a:p>
          <a:p>
            <a:pPr lvl="0"/>
            <a:r>
              <a:rPr lang="es-NI" dirty="0"/>
              <a:t>Manejo de alto volumen de información en el entorno académico por parte del centro</a:t>
            </a:r>
          </a:p>
          <a:p>
            <a:pPr marL="0" lvl="0" indent="0">
              <a:buNone/>
            </a:pPr>
            <a:endParaRPr lang="es-NI" dirty="0"/>
          </a:p>
          <a:p>
            <a:pPr marL="0" indent="0">
              <a:buNone/>
            </a:pPr>
            <a:r>
              <a:rPr lang="es-NI" dirty="0"/>
              <a:t>Partiendo de estos inconvenientes, se desarrollará un sistema o un modelo de sistema automatizado, que será la base para el sistema de control de pagos académico. Este sistema vendrá a dar rapidez, confiabilidad y seguridad a las operaciones que se realizan en el registro económico de la institución académica.</a:t>
            </a:r>
          </a:p>
          <a:p>
            <a:endParaRPr lang="es-NI" dirty="0"/>
          </a:p>
        </p:txBody>
      </p:sp>
    </p:spTree>
    <p:extLst>
      <p:ext uri="{BB962C8B-B14F-4D97-AF65-F5344CB8AC3E}">
        <p14:creationId xmlns:p14="http://schemas.microsoft.com/office/powerpoint/2010/main" val="1938083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AC0B81-083B-42E7-9170-23BD451AE252}"/>
              </a:ext>
            </a:extLst>
          </p:cNvPr>
          <p:cNvSpPr>
            <a:spLocks noGrp="1"/>
          </p:cNvSpPr>
          <p:nvPr>
            <p:ph type="title"/>
          </p:nvPr>
        </p:nvSpPr>
        <p:spPr/>
        <p:txBody>
          <a:bodyPr/>
          <a:lstStyle/>
          <a:p>
            <a:r>
              <a:rPr lang="es-NI" dirty="0"/>
              <a:t>Objetivos</a:t>
            </a:r>
          </a:p>
        </p:txBody>
      </p:sp>
      <p:sp>
        <p:nvSpPr>
          <p:cNvPr id="3" name="Marcador de texto 2">
            <a:extLst>
              <a:ext uri="{FF2B5EF4-FFF2-40B4-BE49-F238E27FC236}">
                <a16:creationId xmlns:a16="http://schemas.microsoft.com/office/drawing/2014/main" id="{84B5F64C-822B-4005-AD34-941558AE0302}"/>
              </a:ext>
            </a:extLst>
          </p:cNvPr>
          <p:cNvSpPr>
            <a:spLocks noGrp="1"/>
          </p:cNvSpPr>
          <p:nvPr>
            <p:ph type="body" idx="1"/>
          </p:nvPr>
        </p:nvSpPr>
        <p:spPr>
          <a:xfrm>
            <a:off x="814729" y="2174875"/>
            <a:ext cx="4079004" cy="576262"/>
          </a:xfrm>
        </p:spPr>
        <p:txBody>
          <a:bodyPr/>
          <a:lstStyle/>
          <a:p>
            <a:r>
              <a:rPr lang="es-NI" dirty="0"/>
              <a:t>Generales</a:t>
            </a:r>
          </a:p>
        </p:txBody>
      </p:sp>
      <p:sp>
        <p:nvSpPr>
          <p:cNvPr id="4" name="Marcador de contenido 3">
            <a:extLst>
              <a:ext uri="{FF2B5EF4-FFF2-40B4-BE49-F238E27FC236}">
                <a16:creationId xmlns:a16="http://schemas.microsoft.com/office/drawing/2014/main" id="{F3F2A4B4-90EB-4D9B-B188-F944CD95D895}"/>
              </a:ext>
            </a:extLst>
          </p:cNvPr>
          <p:cNvSpPr>
            <a:spLocks noGrp="1"/>
          </p:cNvSpPr>
          <p:nvPr>
            <p:ph sz="half" idx="2"/>
          </p:nvPr>
        </p:nvSpPr>
        <p:spPr>
          <a:xfrm>
            <a:off x="814729" y="2751138"/>
            <a:ext cx="4079004" cy="3109913"/>
          </a:xfrm>
        </p:spPr>
        <p:txBody>
          <a:bodyPr/>
          <a:lstStyle/>
          <a:p>
            <a:r>
              <a:rPr lang="es-NI" dirty="0"/>
              <a:t>Mantener un control oportuno de las transacciones que se realizan en la Universidad de Managua para que no haya eventualidades en los procesos monetarios de los estudiantes.</a:t>
            </a:r>
          </a:p>
          <a:p>
            <a:endParaRPr lang="es-NI" dirty="0"/>
          </a:p>
        </p:txBody>
      </p:sp>
      <p:sp>
        <p:nvSpPr>
          <p:cNvPr id="5" name="Marcador de texto 4">
            <a:extLst>
              <a:ext uri="{FF2B5EF4-FFF2-40B4-BE49-F238E27FC236}">
                <a16:creationId xmlns:a16="http://schemas.microsoft.com/office/drawing/2014/main" id="{D4903FB2-EF3F-42B2-B666-C14BFC8AD8B2}"/>
              </a:ext>
            </a:extLst>
          </p:cNvPr>
          <p:cNvSpPr>
            <a:spLocks noGrp="1"/>
          </p:cNvSpPr>
          <p:nvPr>
            <p:ph type="body" sz="quarter" idx="3"/>
          </p:nvPr>
        </p:nvSpPr>
        <p:spPr>
          <a:xfrm>
            <a:off x="5113867" y="2174875"/>
            <a:ext cx="6268131" cy="576262"/>
          </a:xfrm>
        </p:spPr>
        <p:txBody>
          <a:bodyPr/>
          <a:lstStyle/>
          <a:p>
            <a:r>
              <a:rPr lang="es-NI" dirty="0"/>
              <a:t>Específicos</a:t>
            </a:r>
          </a:p>
        </p:txBody>
      </p:sp>
      <p:sp>
        <p:nvSpPr>
          <p:cNvPr id="6" name="Marcador de contenido 5">
            <a:extLst>
              <a:ext uri="{FF2B5EF4-FFF2-40B4-BE49-F238E27FC236}">
                <a16:creationId xmlns:a16="http://schemas.microsoft.com/office/drawing/2014/main" id="{14358810-0C2C-4CD4-9233-551496A28F22}"/>
              </a:ext>
            </a:extLst>
          </p:cNvPr>
          <p:cNvSpPr>
            <a:spLocks noGrp="1"/>
          </p:cNvSpPr>
          <p:nvPr>
            <p:ph sz="quarter" idx="4"/>
          </p:nvPr>
        </p:nvSpPr>
        <p:spPr>
          <a:xfrm>
            <a:off x="5113867" y="2751138"/>
            <a:ext cx="6268131" cy="3109913"/>
          </a:xfrm>
        </p:spPr>
        <p:txBody>
          <a:bodyPr/>
          <a:lstStyle/>
          <a:p>
            <a:pPr lvl="0"/>
            <a:r>
              <a:rPr lang="es-NI" dirty="0"/>
              <a:t>Recopilar información de la institución académica acerca del actual control de pagos que se utiliza.</a:t>
            </a:r>
          </a:p>
          <a:p>
            <a:pPr lvl="0"/>
            <a:r>
              <a:rPr lang="es-NI" dirty="0"/>
              <a:t>Analizar las desventajas que afecten a estudiantes y personal de la institución en sus procesos monetarios. </a:t>
            </a:r>
          </a:p>
          <a:p>
            <a:pPr lvl="0"/>
            <a:r>
              <a:rPr lang="es-NI" dirty="0"/>
              <a:t>Determinar las causas de los problemas que se han presentado por el mal uso de la información.</a:t>
            </a:r>
          </a:p>
          <a:p>
            <a:endParaRPr lang="es-NI" dirty="0"/>
          </a:p>
        </p:txBody>
      </p:sp>
    </p:spTree>
    <p:extLst>
      <p:ext uri="{BB962C8B-B14F-4D97-AF65-F5344CB8AC3E}">
        <p14:creationId xmlns:p14="http://schemas.microsoft.com/office/powerpoint/2010/main" val="3403754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749F35-2372-4D34-8FED-F2E5EF619509}"/>
              </a:ext>
            </a:extLst>
          </p:cNvPr>
          <p:cNvSpPr>
            <a:spLocks noGrp="1"/>
          </p:cNvSpPr>
          <p:nvPr>
            <p:ph type="title"/>
          </p:nvPr>
        </p:nvSpPr>
        <p:spPr/>
        <p:txBody>
          <a:bodyPr/>
          <a:lstStyle/>
          <a:p>
            <a:pPr lvl="0"/>
            <a:r>
              <a:rPr lang="es-NI" dirty="0"/>
              <a:t>Uso práctico del sistema</a:t>
            </a:r>
          </a:p>
        </p:txBody>
      </p:sp>
      <p:sp>
        <p:nvSpPr>
          <p:cNvPr id="3" name="Marcador de contenido 2">
            <a:extLst>
              <a:ext uri="{FF2B5EF4-FFF2-40B4-BE49-F238E27FC236}">
                <a16:creationId xmlns:a16="http://schemas.microsoft.com/office/drawing/2014/main" id="{1D38F93F-3E3B-47BB-A28F-12239AE4EE34}"/>
              </a:ext>
            </a:extLst>
          </p:cNvPr>
          <p:cNvSpPr>
            <a:spLocks noGrp="1"/>
          </p:cNvSpPr>
          <p:nvPr>
            <p:ph idx="1"/>
          </p:nvPr>
        </p:nvSpPr>
        <p:spPr>
          <a:xfrm>
            <a:off x="818712" y="2222287"/>
            <a:ext cx="10554574" cy="4483313"/>
          </a:xfrm>
        </p:spPr>
        <p:txBody>
          <a:bodyPr>
            <a:normAutofit lnSpcReduction="10000"/>
          </a:bodyPr>
          <a:lstStyle/>
          <a:p>
            <a:r>
              <a:rPr lang="es-NI" dirty="0"/>
              <a:t>El sistema desarrollado viene a convertirse en una herramienta amigable con el usuario, es de fácil acceso, fácil de utilizar, aporta seguridad, y hace de los procesos una actividad más práctica.  La utilización de este nuevo sistema permite realizar todos los procesos necesarios con respecto a los pagos en la institución académica, entre los cuales tenemos:</a:t>
            </a:r>
          </a:p>
          <a:p>
            <a:r>
              <a:rPr lang="es-NI" dirty="0"/>
              <a:t> </a:t>
            </a:r>
          </a:p>
          <a:p>
            <a:pPr lvl="0"/>
            <a:r>
              <a:rPr lang="es-NI" dirty="0"/>
              <a:t>Pago de mensualidades</a:t>
            </a:r>
          </a:p>
          <a:p>
            <a:pPr lvl="0"/>
            <a:r>
              <a:rPr lang="es-NI" dirty="0"/>
              <a:t>Pago de clases adicionales</a:t>
            </a:r>
          </a:p>
          <a:p>
            <a:pPr lvl="0"/>
            <a:r>
              <a:rPr lang="es-NI" dirty="0"/>
              <a:t>Pago de exámenes de suficiencia</a:t>
            </a:r>
          </a:p>
          <a:p>
            <a:pPr lvl="0"/>
            <a:r>
              <a:rPr lang="es-NI" dirty="0"/>
              <a:t>Pago de exámenes de rescate</a:t>
            </a:r>
          </a:p>
          <a:p>
            <a:pPr lvl="0"/>
            <a:r>
              <a:rPr lang="es-NI" dirty="0"/>
              <a:t>Pago de tutorías</a:t>
            </a:r>
          </a:p>
          <a:p>
            <a:pPr lvl="0"/>
            <a:r>
              <a:rPr lang="es-NI" dirty="0"/>
              <a:t>Reportes de pago por concepto o consolidado</a:t>
            </a:r>
          </a:p>
          <a:p>
            <a:r>
              <a:rPr lang="es-NI" dirty="0"/>
              <a:t>Entre otras…</a:t>
            </a:r>
          </a:p>
        </p:txBody>
      </p:sp>
    </p:spTree>
    <p:extLst>
      <p:ext uri="{BB962C8B-B14F-4D97-AF65-F5344CB8AC3E}">
        <p14:creationId xmlns:p14="http://schemas.microsoft.com/office/powerpoint/2010/main" val="4208543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6D83B-2BEE-4BD1-93CA-4C78710A1C48}"/>
              </a:ext>
            </a:extLst>
          </p:cNvPr>
          <p:cNvSpPr>
            <a:spLocks noGrp="1"/>
          </p:cNvSpPr>
          <p:nvPr>
            <p:ph type="title"/>
          </p:nvPr>
        </p:nvSpPr>
        <p:spPr/>
        <p:txBody>
          <a:bodyPr/>
          <a:lstStyle/>
          <a:p>
            <a:r>
              <a:rPr lang="es-NI" dirty="0"/>
              <a:t>Descripción de la solución</a:t>
            </a:r>
          </a:p>
        </p:txBody>
      </p:sp>
      <p:sp>
        <p:nvSpPr>
          <p:cNvPr id="3" name="Marcador de contenido 2">
            <a:extLst>
              <a:ext uri="{FF2B5EF4-FFF2-40B4-BE49-F238E27FC236}">
                <a16:creationId xmlns:a16="http://schemas.microsoft.com/office/drawing/2014/main" id="{43471AFC-83C5-4D25-A05D-25A06FC248B3}"/>
              </a:ext>
            </a:extLst>
          </p:cNvPr>
          <p:cNvSpPr>
            <a:spLocks noGrp="1"/>
          </p:cNvSpPr>
          <p:nvPr>
            <p:ph idx="1"/>
          </p:nvPr>
        </p:nvSpPr>
        <p:spPr>
          <a:xfrm>
            <a:off x="818712" y="2222287"/>
            <a:ext cx="10554574" cy="4517180"/>
          </a:xfrm>
        </p:spPr>
        <p:txBody>
          <a:bodyPr>
            <a:normAutofit fontScale="92500" lnSpcReduction="10000"/>
          </a:bodyPr>
          <a:lstStyle/>
          <a:p>
            <a:r>
              <a:rPr lang="es-NI" dirty="0"/>
              <a:t>Para la realización de este sistema se utilizaron lenguajes HTML, CSS, PHP y JavaScript. Puesto que las operaciones que se buscaban están relacionadas meramente con los alumnos, se procedió a elaborar un registro que puede ser modificado por el usuario donde se añaden todos los datos necesarios para la identificación completa del alumno, entre los datos encontramos Nombre, Carnet, Facultad, Numero, Turno y Fecha de matrícula; cabe mencionar que los registros ingresados son almacenados en una base de datos de la cual se pueden hacer consultas posteriores a través de la misma aplicación. </a:t>
            </a:r>
          </a:p>
          <a:p>
            <a:r>
              <a:rPr lang="es-NI" dirty="0"/>
              <a:t> De igual manera se elaboro un registro de los movimientos monetarios que se realizan, con cada una de las características necesarias para asegurar la integridad de los datos, eliminar la redundancia y llevar un control claro de los importes de cada alumno. De esta manera se permite al usuario completar cada campo requerido con auto ayuda del mismo sistema, para evitar confusiones y que los datos lleguen a la base de datos y se reflejen correctamente en las consultas hechas desde el sistema. </a:t>
            </a:r>
          </a:p>
          <a:p>
            <a:r>
              <a:rPr lang="es-NI" dirty="0"/>
              <a:t> Una de las tareas importantes que se pueden realizar es la de imprimir informes de los datos, ya sea sobre el registro personal del alumno, o bien, de los pagos o importes cargados al alumno; estos informes pueden ser generados con toda seguridad y sin riesgo de errores que afecten tanto al alumno como a la institución.</a:t>
            </a:r>
          </a:p>
          <a:p>
            <a:pPr marL="0" indent="0">
              <a:buNone/>
            </a:pPr>
            <a:endParaRPr lang="es-NI" dirty="0"/>
          </a:p>
        </p:txBody>
      </p:sp>
    </p:spTree>
    <p:extLst>
      <p:ext uri="{BB962C8B-B14F-4D97-AF65-F5344CB8AC3E}">
        <p14:creationId xmlns:p14="http://schemas.microsoft.com/office/powerpoint/2010/main" val="3354277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49F998-80C4-4C2C-913E-361F88304C5C}"/>
              </a:ext>
            </a:extLst>
          </p:cNvPr>
          <p:cNvSpPr>
            <a:spLocks noGrp="1"/>
          </p:cNvSpPr>
          <p:nvPr>
            <p:ph type="title"/>
          </p:nvPr>
        </p:nvSpPr>
        <p:spPr/>
        <p:txBody>
          <a:bodyPr/>
          <a:lstStyle/>
          <a:p>
            <a:r>
              <a:rPr lang="es-NI" dirty="0"/>
              <a:t>Conclusiones</a:t>
            </a:r>
          </a:p>
        </p:txBody>
      </p:sp>
      <p:sp>
        <p:nvSpPr>
          <p:cNvPr id="3" name="Marcador de contenido 2">
            <a:extLst>
              <a:ext uri="{FF2B5EF4-FFF2-40B4-BE49-F238E27FC236}">
                <a16:creationId xmlns:a16="http://schemas.microsoft.com/office/drawing/2014/main" id="{3E593E17-8A12-4130-999F-85B3EBB34855}"/>
              </a:ext>
            </a:extLst>
          </p:cNvPr>
          <p:cNvSpPr>
            <a:spLocks noGrp="1"/>
          </p:cNvSpPr>
          <p:nvPr>
            <p:ph idx="1"/>
          </p:nvPr>
        </p:nvSpPr>
        <p:spPr/>
        <p:txBody>
          <a:bodyPr/>
          <a:lstStyle/>
          <a:p>
            <a:r>
              <a:rPr lang="es-NI" dirty="0"/>
              <a:t>Por lo expresado anteriormente, fue evidente la necesidad de mejorar la calidad del antiguo sistema de control de pagos(manual), pues existían muchas deficiencias y se debía asumir un riesgo mayor. Concluimos que el desarrollo de un sistema de control de pagos moderno ha permitido eliminar completamente los problemas que se identificaron en un inicio, ha producido un notable incremento en la eficiencia laboral, ha disminuido casi a ninguna el numero de incidencias que se tenían anteriormente, e incluso ha reducido la inversión económica de la institución con respecto a los controles de pago.</a:t>
            </a:r>
          </a:p>
          <a:p>
            <a:endParaRPr lang="es-NI" dirty="0"/>
          </a:p>
        </p:txBody>
      </p:sp>
    </p:spTree>
    <p:extLst>
      <p:ext uri="{BB962C8B-B14F-4D97-AF65-F5344CB8AC3E}">
        <p14:creationId xmlns:p14="http://schemas.microsoft.com/office/powerpoint/2010/main" val="1734667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11</TotalTime>
  <Words>701</Words>
  <Application>Microsoft Office PowerPoint</Application>
  <PresentationFormat>Panorámica</PresentationFormat>
  <Paragraphs>39</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Century Gothic</vt:lpstr>
      <vt:lpstr>Wingdings 2</vt:lpstr>
      <vt:lpstr>Citable</vt:lpstr>
      <vt:lpstr>SISTEMA DE CONTROL DE PAGOS </vt:lpstr>
      <vt:lpstr>Integrantes del proyecto</vt:lpstr>
      <vt:lpstr>Descripción del sistema</vt:lpstr>
      <vt:lpstr>Objetivos</vt:lpstr>
      <vt:lpstr>Uso práctico del sistema</vt:lpstr>
      <vt:lpstr>Descripción de la solución</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CONTROL DE PAGOS</dc:title>
  <dc:creator>usuario</dc:creator>
  <cp:lastModifiedBy>Alex Maltez</cp:lastModifiedBy>
  <cp:revision>3</cp:revision>
  <dcterms:created xsi:type="dcterms:W3CDTF">2020-11-28T20:47:05Z</dcterms:created>
  <dcterms:modified xsi:type="dcterms:W3CDTF">2020-11-29T01:08:28Z</dcterms:modified>
</cp:coreProperties>
</file>