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5" r:id="rId1"/>
  </p:sldMasterIdLst>
  <p:notesMasterIdLst>
    <p:notesMasterId r:id="rId26"/>
  </p:notesMasterIdLst>
  <p:handoutMasterIdLst>
    <p:handoutMasterId r:id="rId27"/>
  </p:handoutMasterIdLst>
  <p:sldIdLst>
    <p:sldId id="256" r:id="rId2"/>
    <p:sldId id="333" r:id="rId3"/>
    <p:sldId id="326" r:id="rId4"/>
    <p:sldId id="270" r:id="rId5"/>
    <p:sldId id="327" r:id="rId6"/>
    <p:sldId id="328" r:id="rId7"/>
    <p:sldId id="325" r:id="rId8"/>
    <p:sldId id="272" r:id="rId9"/>
    <p:sldId id="274" r:id="rId10"/>
    <p:sldId id="273" r:id="rId11"/>
    <p:sldId id="276" r:id="rId12"/>
    <p:sldId id="278" r:id="rId13"/>
    <p:sldId id="279" r:id="rId14"/>
    <p:sldId id="280" r:id="rId15"/>
    <p:sldId id="329" r:id="rId16"/>
    <p:sldId id="298" r:id="rId17"/>
    <p:sldId id="302" r:id="rId18"/>
    <p:sldId id="331" r:id="rId19"/>
    <p:sldId id="332" r:id="rId20"/>
    <p:sldId id="284" r:id="rId21"/>
    <p:sldId id="303" r:id="rId22"/>
    <p:sldId id="311" r:id="rId23"/>
    <p:sldId id="316" r:id="rId24"/>
    <p:sldId id="336" r:id="rId25"/>
  </p:sldIdLst>
  <p:sldSz cx="9144000" cy="6858000" type="screen4x3"/>
  <p:notesSz cx="6870700" cy="100060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2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74165" autoAdjust="0"/>
  </p:normalViewPr>
  <p:slideViewPr>
    <p:cSldViewPr>
      <p:cViewPr varScale="1">
        <p:scale>
          <a:sx n="61" d="100"/>
          <a:sy n="61" d="100"/>
        </p:scale>
        <p:origin x="20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468" y="72"/>
      </p:cViewPr>
      <p:guideLst>
        <p:guide orient="horz" pos="3152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65A7656-A58B-CD57-9CB8-9F17E90822E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150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9DF6FCD-F461-97E9-B1C3-477DBD9215C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2550" y="0"/>
            <a:ext cx="2978150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FA4B1A22-045F-3A45-9859-C3C146D1568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05950"/>
            <a:ext cx="4745038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 b="1"/>
            </a:lvl1pPr>
          </a:lstStyle>
          <a:p>
            <a:pPr>
              <a:defRPr/>
            </a:pPr>
            <a:r>
              <a:rPr lang="fr-FR"/>
              <a:t>Sauvegarde/restauration et réplication de données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AB8F0292-7F36-07BB-87C2-224187EBA22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2550" y="9505950"/>
            <a:ext cx="2978150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 b="1"/>
            </a:lvl1pPr>
          </a:lstStyle>
          <a:p>
            <a:pPr>
              <a:defRPr/>
            </a:pPr>
            <a:fld id="{F89BE426-F37B-4544-8E78-D9C25CB84ED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32F0CBE-D39D-9127-5E34-7FD756A819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150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042060D-3412-B854-1A69-6C776EEB52E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92550" y="0"/>
            <a:ext cx="2978150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9182F87-442F-D72F-09B5-77B04A8D483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5038" y="750888"/>
            <a:ext cx="5000625" cy="3751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8A9DD6E3-5219-638F-F2A2-026F611A7E5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751388"/>
            <a:ext cx="5038725" cy="45037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D543E163-5815-7749-75A1-7614AC60C5D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5950"/>
            <a:ext cx="2978150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fr-FR"/>
              <a:t>Gestion de projet</a:t>
            </a:r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4ACF0871-AE30-45AE-0385-BC0173EC78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2550" y="9505950"/>
            <a:ext cx="2978150" cy="500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AC42192-C9FD-49E4-AF38-3C5E210586B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42F753A4-8E64-A497-2332-F747A5A843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/>
              <a:t>Gestion de projet</a:t>
            </a:r>
          </a:p>
        </p:txBody>
      </p:sp>
      <p:sp>
        <p:nvSpPr>
          <p:cNvPr id="5123" name="Rectangle 7">
            <a:extLst>
              <a:ext uri="{FF2B5EF4-FFF2-40B4-BE49-F238E27FC236}">
                <a16:creationId xmlns:a16="http://schemas.microsoft.com/office/drawing/2014/main" id="{EA0E28BC-9195-A012-507C-CD1A4D009B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E2BFF6-9285-4C03-8833-4EBF438B5EDE}" type="slidenum">
              <a:rPr lang="fr-FR" altLang="fr-FR" sz="1200" smtClean="0"/>
              <a:pPr/>
              <a:t>1</a:t>
            </a:fld>
            <a:endParaRPr lang="fr-FR" altLang="fr-FR" sz="1200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79771105-685D-9B5A-7B22-76737623C8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B6C6EF37-1DE8-3735-D56B-DB9C1D3B92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503A387-33DC-B5D0-5A82-F66C0CD432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12BEDDC-6B21-A8BE-6C7A-771982CF4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6591E17-718A-F0C7-98FD-B9716357CD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E136DA0-A743-16B6-4DE6-3419ED6A79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2926850-9F05-7EAD-85E3-E52DFB23B8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1CECD7D-6F49-5EEB-6F5B-7FA239581F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7BE22FC-A67D-83F8-285F-E7E536710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080FCA47-CAB1-B4B5-AA13-A8E956F793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ce réservé de l'image des diapositives 1">
            <a:extLst>
              <a:ext uri="{FF2B5EF4-FFF2-40B4-BE49-F238E27FC236}">
                <a16:creationId xmlns:a16="http://schemas.microsoft.com/office/drawing/2014/main" id="{C4B72195-2617-D44E-E62E-EC84EB04B7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Espace réservé des commentaires 2">
            <a:extLst>
              <a:ext uri="{FF2B5EF4-FFF2-40B4-BE49-F238E27FC236}">
                <a16:creationId xmlns:a16="http://schemas.microsoft.com/office/drawing/2014/main" id="{80C0EC2A-A54C-AD63-CBCF-6181CF9BC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35844" name="Espace réservé du pied de page 3">
            <a:extLst>
              <a:ext uri="{FF2B5EF4-FFF2-40B4-BE49-F238E27FC236}">
                <a16:creationId xmlns:a16="http://schemas.microsoft.com/office/drawing/2014/main" id="{90B05634-AF91-82E0-2DF1-65F27B9CA9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>
                <a:latin typeface="Times New Roman" panose="02020603050405020304" pitchFamily="18" charset="0"/>
              </a:rPr>
              <a:t>Gestion de projet</a:t>
            </a:r>
          </a:p>
        </p:txBody>
      </p:sp>
      <p:sp>
        <p:nvSpPr>
          <p:cNvPr id="35845" name="Espace réservé du numéro de diapositive 4">
            <a:extLst>
              <a:ext uri="{FF2B5EF4-FFF2-40B4-BE49-F238E27FC236}">
                <a16:creationId xmlns:a16="http://schemas.microsoft.com/office/drawing/2014/main" id="{104E2FD3-927E-2D9C-70F8-5F039930FD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4A54220-28E2-4787-845A-BA3AEB2A9900}" type="slidenum">
              <a:rPr lang="fr-FR" altLang="fr-FR" smtClean="0">
                <a:latin typeface="Times New Roman" panose="02020603050405020304" pitchFamily="18" charset="0"/>
              </a:rPr>
              <a:pPr/>
              <a:t>16</a:t>
            </a:fld>
            <a:endParaRPr lang="fr-FR" altLang="fr-F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ce réservé de l'image des diapositives 1">
            <a:extLst>
              <a:ext uri="{FF2B5EF4-FFF2-40B4-BE49-F238E27FC236}">
                <a16:creationId xmlns:a16="http://schemas.microsoft.com/office/drawing/2014/main" id="{517D4F36-90E1-200A-0311-EE0135279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Espace réservé des commentaires 2">
            <a:extLst>
              <a:ext uri="{FF2B5EF4-FFF2-40B4-BE49-F238E27FC236}">
                <a16:creationId xmlns:a16="http://schemas.microsoft.com/office/drawing/2014/main" id="{26659EA6-3A2B-2C10-77E5-1F6F5CDE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36868" name="Espace réservé du pied de page 3">
            <a:extLst>
              <a:ext uri="{FF2B5EF4-FFF2-40B4-BE49-F238E27FC236}">
                <a16:creationId xmlns:a16="http://schemas.microsoft.com/office/drawing/2014/main" id="{A22B2675-11CC-1C0B-2616-7683E33BD7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/>
              <a:t>Gestion de projet</a:t>
            </a:r>
          </a:p>
        </p:txBody>
      </p:sp>
      <p:sp>
        <p:nvSpPr>
          <p:cNvPr id="36869" name="Espace réservé du numéro de diapositive 4">
            <a:extLst>
              <a:ext uri="{FF2B5EF4-FFF2-40B4-BE49-F238E27FC236}">
                <a16:creationId xmlns:a16="http://schemas.microsoft.com/office/drawing/2014/main" id="{2255A7E4-D709-2BC3-2839-699B89358C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513C72-0DCC-40CE-9E54-E9F71AEBE7C8}" type="slidenum">
              <a:rPr lang="fr-FR" altLang="fr-FR" sz="1200" smtClean="0"/>
              <a:pPr/>
              <a:t>18</a:t>
            </a:fld>
            <a:endParaRPr lang="fr-FR" altLang="fr-FR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ce réservé de l'image des diapositives 1">
            <a:extLst>
              <a:ext uri="{FF2B5EF4-FFF2-40B4-BE49-F238E27FC236}">
                <a16:creationId xmlns:a16="http://schemas.microsoft.com/office/drawing/2014/main" id="{CDC74354-4730-E948-A3D2-5A3C76D710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Espace réservé des commentaires 2">
            <a:extLst>
              <a:ext uri="{FF2B5EF4-FFF2-40B4-BE49-F238E27FC236}">
                <a16:creationId xmlns:a16="http://schemas.microsoft.com/office/drawing/2014/main" id="{BDFC1B3B-580F-B54F-8F1E-989E68B8B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39940" name="Espace réservé du pied de page 3">
            <a:extLst>
              <a:ext uri="{FF2B5EF4-FFF2-40B4-BE49-F238E27FC236}">
                <a16:creationId xmlns:a16="http://schemas.microsoft.com/office/drawing/2014/main" id="{1D795F81-579D-D978-40AE-70D5A13E6A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/>
              <a:t>Gestion de projet</a:t>
            </a:r>
          </a:p>
        </p:txBody>
      </p:sp>
      <p:sp>
        <p:nvSpPr>
          <p:cNvPr id="39941" name="Espace réservé du numéro de diapositive 4">
            <a:extLst>
              <a:ext uri="{FF2B5EF4-FFF2-40B4-BE49-F238E27FC236}">
                <a16:creationId xmlns:a16="http://schemas.microsoft.com/office/drawing/2014/main" id="{A1449DE4-C058-6080-CC0F-A2F44C5B3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60B3EB4-CEF6-4733-8DCD-0A3D010DC3E8}" type="slidenum">
              <a:rPr lang="fr-FR" altLang="fr-FR" sz="1200" smtClean="0"/>
              <a:pPr/>
              <a:t>20</a:t>
            </a:fld>
            <a:endParaRPr lang="fr-FR" altLang="fr-FR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ce réservé de l'image des diapositives 1">
            <a:extLst>
              <a:ext uri="{FF2B5EF4-FFF2-40B4-BE49-F238E27FC236}">
                <a16:creationId xmlns:a16="http://schemas.microsoft.com/office/drawing/2014/main" id="{D5E2F9ED-367A-A51D-C338-8D6C4000E8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Espace réservé des commentaires 2">
            <a:extLst>
              <a:ext uri="{FF2B5EF4-FFF2-40B4-BE49-F238E27FC236}">
                <a16:creationId xmlns:a16="http://schemas.microsoft.com/office/drawing/2014/main" id="{91EF21B1-751C-9B88-617C-F9F9D0DA3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41988" name="Espace réservé du pied de page 3">
            <a:extLst>
              <a:ext uri="{FF2B5EF4-FFF2-40B4-BE49-F238E27FC236}">
                <a16:creationId xmlns:a16="http://schemas.microsoft.com/office/drawing/2014/main" id="{30FA9CD8-5612-F92C-F06E-043339C1C5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/>
              <a:t>Gestion de projet</a:t>
            </a:r>
          </a:p>
        </p:txBody>
      </p:sp>
      <p:sp>
        <p:nvSpPr>
          <p:cNvPr id="41989" name="Espace réservé du numéro de diapositive 4">
            <a:extLst>
              <a:ext uri="{FF2B5EF4-FFF2-40B4-BE49-F238E27FC236}">
                <a16:creationId xmlns:a16="http://schemas.microsoft.com/office/drawing/2014/main" id="{76E23DDE-7BE8-D264-BE32-F7AD43E25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8D04C0-B918-4C94-8497-41F14776DBED}" type="slidenum">
              <a:rPr lang="fr-FR" altLang="fr-FR" sz="1200" smtClean="0"/>
              <a:pPr/>
              <a:t>21</a:t>
            </a:fld>
            <a:endParaRPr lang="fr-FR" altLang="fr-FR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A7A4875-EDAD-4A07-0520-FCAF014FA9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4B5158D-2C98-17BF-3973-5D500DD86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e l'image des diapositives 1">
            <a:extLst>
              <a:ext uri="{FF2B5EF4-FFF2-40B4-BE49-F238E27FC236}">
                <a16:creationId xmlns:a16="http://schemas.microsoft.com/office/drawing/2014/main" id="{0DBDCC22-A8BC-58D2-0B07-8BF0B78A58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Espace réservé des commentaires 2">
            <a:extLst>
              <a:ext uri="{FF2B5EF4-FFF2-40B4-BE49-F238E27FC236}">
                <a16:creationId xmlns:a16="http://schemas.microsoft.com/office/drawing/2014/main" id="{7AF6E2B4-11F3-246F-9BD5-1B11C7E42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sz="2400" b="1"/>
          </a:p>
          <a:p>
            <a:r>
              <a:rPr lang="fr-FR" altLang="fr-FR" sz="2400" b="1"/>
              <a:t>Évaluer les coûts de la sauvegarde</a:t>
            </a:r>
            <a:r>
              <a:rPr lang="fr-FR" altLang="fr-FR" sz="2400"/>
              <a:t> : plus il y a de données à sauvegarder, plus le coût du plan de sauvegarde est</a:t>
            </a:r>
            <a:endParaRPr lang="fr-FR" altLang="fr-FR"/>
          </a:p>
        </p:txBody>
      </p:sp>
      <p:sp>
        <p:nvSpPr>
          <p:cNvPr id="11268" name="Espace réservé du pied de page 3">
            <a:extLst>
              <a:ext uri="{FF2B5EF4-FFF2-40B4-BE49-F238E27FC236}">
                <a16:creationId xmlns:a16="http://schemas.microsoft.com/office/drawing/2014/main" id="{E9AA10EA-37CC-A038-E9E5-75AB065210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/>
              <a:t>Gestion de projet</a:t>
            </a:r>
          </a:p>
        </p:txBody>
      </p:sp>
      <p:sp>
        <p:nvSpPr>
          <p:cNvPr id="11269" name="Espace réservé du numéro de diapositive 4">
            <a:extLst>
              <a:ext uri="{FF2B5EF4-FFF2-40B4-BE49-F238E27FC236}">
                <a16:creationId xmlns:a16="http://schemas.microsoft.com/office/drawing/2014/main" id="{C3B9C9D4-4BBB-01A4-1E4F-F05169F627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159646-4650-42BD-B189-25FEAB05F25D}" type="slidenum">
              <a:rPr lang="fr-FR" altLang="fr-FR" sz="1200" smtClean="0"/>
              <a:pPr/>
              <a:t>5</a:t>
            </a:fld>
            <a:endParaRPr lang="fr-FR" altLang="fr-FR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ce réservé de l'image des diapositives 1">
            <a:extLst>
              <a:ext uri="{FF2B5EF4-FFF2-40B4-BE49-F238E27FC236}">
                <a16:creationId xmlns:a16="http://schemas.microsoft.com/office/drawing/2014/main" id="{F070FB9D-B4B4-6555-290B-6840306578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Espace réservé des commentaires 2">
            <a:extLst>
              <a:ext uri="{FF2B5EF4-FFF2-40B4-BE49-F238E27FC236}">
                <a16:creationId xmlns:a16="http://schemas.microsoft.com/office/drawing/2014/main" id="{0C14E1ED-25FA-32F2-62A7-5849E3346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13316" name="Espace réservé du pied de page 3">
            <a:extLst>
              <a:ext uri="{FF2B5EF4-FFF2-40B4-BE49-F238E27FC236}">
                <a16:creationId xmlns:a16="http://schemas.microsoft.com/office/drawing/2014/main" id="{E47CADA7-2FA2-7CFF-4915-F1952994AD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/>
              <a:t>Gestion de projet</a:t>
            </a:r>
          </a:p>
        </p:txBody>
      </p:sp>
      <p:sp>
        <p:nvSpPr>
          <p:cNvPr id="13317" name="Espace réservé du numéro de diapositive 4">
            <a:extLst>
              <a:ext uri="{FF2B5EF4-FFF2-40B4-BE49-F238E27FC236}">
                <a16:creationId xmlns:a16="http://schemas.microsoft.com/office/drawing/2014/main" id="{ADEBB99B-7BA0-6729-6566-4B8C4030F5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D6ADB8-3417-412A-B61C-6126D68680A0}" type="slidenum">
              <a:rPr lang="fr-FR" altLang="fr-FR" sz="1200" smtClean="0"/>
              <a:pPr/>
              <a:t>6</a:t>
            </a:fld>
            <a:endParaRPr lang="fr-FR" altLang="fr-FR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ce réservé de l'image des diapositives 1">
            <a:extLst>
              <a:ext uri="{FF2B5EF4-FFF2-40B4-BE49-F238E27FC236}">
                <a16:creationId xmlns:a16="http://schemas.microsoft.com/office/drawing/2014/main" id="{A4281292-DF1E-CDC8-A592-E52F824AC2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Espace réservé des commentaires 2">
            <a:extLst>
              <a:ext uri="{FF2B5EF4-FFF2-40B4-BE49-F238E27FC236}">
                <a16:creationId xmlns:a16="http://schemas.microsoft.com/office/drawing/2014/main" id="{584AF47F-F6AC-7499-E458-477BE05EC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  <p:sp>
        <p:nvSpPr>
          <p:cNvPr id="15364" name="Espace réservé du pied de page 3">
            <a:extLst>
              <a:ext uri="{FF2B5EF4-FFF2-40B4-BE49-F238E27FC236}">
                <a16:creationId xmlns:a16="http://schemas.microsoft.com/office/drawing/2014/main" id="{9CC68DC3-9B74-0EC5-5162-3DB3B57231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fr-FR" sz="1200"/>
              <a:t>Gestion de projet</a:t>
            </a:r>
          </a:p>
        </p:txBody>
      </p:sp>
      <p:sp>
        <p:nvSpPr>
          <p:cNvPr id="15365" name="Espace réservé du numéro de diapositive 4">
            <a:extLst>
              <a:ext uri="{FF2B5EF4-FFF2-40B4-BE49-F238E27FC236}">
                <a16:creationId xmlns:a16="http://schemas.microsoft.com/office/drawing/2014/main" id="{1121C1A3-5323-6833-F5BA-74EAF60953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E226E39-AD43-4C4F-8A5F-4D01EEC4D75E}" type="slidenum">
              <a:rPr lang="fr-FR" altLang="fr-FR" sz="1200" smtClean="0"/>
              <a:pPr/>
              <a:t>7</a:t>
            </a:fld>
            <a:endParaRPr lang="fr-FR" altLang="fr-FR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2A07E44-03AA-8ECE-AC44-EEA68ED1C1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2E1F662-FB95-2CE3-3EAA-EE1912172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282899-3937-3487-D627-35B3358B6C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0E059E7-4327-4D7C-9964-8F585FE5E6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75746E5-32D2-6EFE-9902-8B1680D5A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C2C3B65-3267-3E81-BB22-BB42B6F334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DAEED05-F210-C41A-82D9-3E9D17BC72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6CFF095-23A4-A18A-E6A4-FE76C0931E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D1DA8-1DD6-8A00-4C73-E0D20BC1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EB1D3-A7B5-58B5-1D5F-3024334D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9BFAF-A9B8-62AC-0DA3-28EB62A0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44AAE-1B3E-463C-8B9F-24BADEAE5BC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51673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81606-6D02-AA25-222E-D1A609C3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3C529-30EE-A75A-551F-56C8AAF1A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A525-F278-864B-CC94-21A331BC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AD7A3-F69A-4A37-97A4-CAD14177486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5418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00DA-26CE-AA8D-008D-F6431285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4FAAF-F9CF-8D1B-0F47-1EFF4A34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65EC7-3CEE-546C-3664-C295A840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31653-2CD6-4F75-9DD3-CC3A65E3024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52575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7923E-7DB9-4BE3-9C3A-38FA986D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756FF-269A-0A07-436C-0177A10F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4DB8B-A693-8EFA-9A91-1FC65B96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C892E-9ACD-41BE-81E8-A07AAEE407B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48697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F8C15-8DBE-8E80-DB4D-E8D14572C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3D7A8-16D0-E210-123A-87B41F5C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045FB-BA31-33A3-9A41-686E9515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D9BEB-1EFB-4ADB-BB7A-AB5FDF32291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08669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45AA47B-224C-59D6-53AD-E156DDFE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DBDE13-1DBE-432E-B75A-BA3E04DF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175B1C-E787-713C-D773-AAB3D4B0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16816-C437-4A2F-B9F5-0B6CFEEF7E44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09762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AE2E487-D5D1-3F8A-D79F-B2045FCB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00AA47E-574C-58B5-A820-3827417B8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929AD95-E6BA-2C85-D717-CF247EDC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05AF9-AE21-496B-9FB8-FA466638D02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400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117A7F-C518-E2CE-0E29-9ADD0077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43F0E62-274E-A41D-BED6-9A2D21B7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F2AD94D-D277-D9B1-D76C-DEE03A62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43597-5F26-4953-9F3B-6F4A9A3C997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1107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8F0314D-D353-289A-6B08-52D1D27C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19AAE7A-A318-2186-99A9-32BAD0C2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19C4455-3697-0B39-B249-F1BB8A05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072CA-6FA6-4684-B507-531FECA57A9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91928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2C7D94B-A1A0-9F28-75A8-CCD5274F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D344DE6-F0EE-C27D-03DF-4A8D8B5C1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6678F1-A752-8D6A-E9FA-4B0E12BF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510EE-2C37-42EF-9D44-D56ED2C73BB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0215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1E4CC8-7126-1BA2-5BEC-67A71719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27129A4-7583-4C7F-D588-8ABC851A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6BF761-D7BE-7667-335D-11A2A66D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B2DBB-A6A3-43ED-B3A7-6C8D6B8070B0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09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A5B3BA5-E7F5-9742-371F-C68B056BD6C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  <a:endParaRPr lang="en-US" alt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BB81E-5DC2-56FC-34AB-D55425C842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  <a:endParaRPr lang="en-US" alt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C4570-7929-E624-3550-0B125EAFA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7C99C-DFB8-FD9A-4A92-49D187800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57268-C3B4-112F-187B-7444CCBDB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D004170-01F4-473C-8B1D-2823D54C996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 autoUpdateAnimBg="0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yka.com/tarif-sauvegarde-externalisees.ph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ws.amazon.com/fr/s3/pricing/" TargetMode="External"/><Relationship Id="rId5" Type="http://schemas.openxmlformats.org/officeDocument/2006/relationships/hyperlink" Target="https://www.ovhcloud.com/fr/public-cloud/prices/#storage" TargetMode="External"/><Relationship Id="rId4" Type="http://schemas.openxmlformats.org/officeDocument/2006/relationships/hyperlink" Target="https://cloud.google.com/storage/pricing?hl=fr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78E1E17-E3DA-A694-E833-6A3BCD2E8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altLang="fr-FR" sz="4000"/>
              <a:t>BTS SIO</a:t>
            </a:r>
            <a:br>
              <a:rPr lang="fr-FR" altLang="fr-FR" sz="4000"/>
            </a:br>
            <a:r>
              <a:rPr lang="fr-FR" altLang="fr-FR" sz="4000"/>
              <a:t>B1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B2D6D84-D4AD-30CE-418F-F31370B5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7677150" cy="1655762"/>
          </a:xfrm>
        </p:spPr>
        <p:txBody>
          <a:bodyPr/>
          <a:lstStyle/>
          <a:p>
            <a:pPr eaLnBrk="1" hangingPunct="1"/>
            <a:r>
              <a:rPr lang="fr-FR" altLang="fr-FR" sz="5400"/>
              <a:t>Sauvegarde/restauration et réplication de données</a:t>
            </a:r>
            <a:endParaRPr lang="fr-FR" altLang="fr-FR" sz="3600"/>
          </a:p>
        </p:txBody>
      </p:sp>
      <p:sp>
        <p:nvSpPr>
          <p:cNvPr id="4100" name="Rectangle 9">
            <a:extLst>
              <a:ext uri="{FF2B5EF4-FFF2-40B4-BE49-F238E27FC236}">
                <a16:creationId xmlns:a16="http://schemas.microsoft.com/office/drawing/2014/main" id="{BA9A7176-2BCD-1D45-79CF-76D037ED39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62750" y="638175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0D39E63-8D3E-4B91-95C9-B4A744FBEEC5}" type="slidenum">
              <a:rPr lang="fr-FR" altLang="fr-FR" b="1" smtClean="0">
                <a:solidFill>
                  <a:srgbClr val="A08366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fr-FR" altLang="fr-FR" b="1">
              <a:solidFill>
                <a:srgbClr val="A083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u numéro de diapositive 5">
            <a:extLst>
              <a:ext uri="{FF2B5EF4-FFF2-40B4-BE49-F238E27FC236}">
                <a16:creationId xmlns:a16="http://schemas.microsoft.com/office/drawing/2014/main" id="{33FCAE47-0B97-40C3-FFC1-524A028D13D5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0" y="609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FontTx/>
              <a:buNone/>
            </a:pPr>
            <a:fld id="{B80D71F9-B9A4-4363-96A2-E96A1F99FD76}" type="slidenum">
              <a:rPr lang="fr-FR" altLang="fr-FR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t>10</a:t>
            </a:fld>
            <a:endParaRPr lang="fr-FR" altLang="fr-FR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3A6A73B7-22B1-C20E-24D5-A36B908DB9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4313" y="22225"/>
            <a:ext cx="8929687" cy="1143000"/>
          </a:xfrm>
        </p:spPr>
        <p:txBody>
          <a:bodyPr/>
          <a:lstStyle/>
          <a:p>
            <a:pPr eaLnBrk="1" hangingPunct="1"/>
            <a:r>
              <a:rPr lang="fr-FR" altLang="fr-FR" sz="3600"/>
              <a:t>Étape 1 : référencer les informations à sauvegarder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7221D94-762B-AE5A-06E4-3B7E9F8763D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287463"/>
            <a:ext cx="9144000" cy="628650"/>
          </a:xfrm>
        </p:spPr>
        <p:txBody>
          <a:bodyPr/>
          <a:lstStyle/>
          <a:p>
            <a:r>
              <a:rPr lang="fr-FR" altLang="fr-FR" sz="3200"/>
              <a:t>Exemple le lycée saint bénigne</a:t>
            </a:r>
          </a:p>
          <a:p>
            <a:endParaRPr lang="fr-FR" altLang="fr-FR" sz="320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C2A474C-47A7-C3C7-6359-38A29A376558}"/>
              </a:ext>
            </a:extLst>
          </p:cNvPr>
          <p:cNvGraphicFramePr>
            <a:graphicFrameLocks noGrp="1"/>
          </p:cNvGraphicFramePr>
          <p:nvPr/>
        </p:nvGraphicFramePr>
        <p:xfrm>
          <a:off x="34925" y="1727200"/>
          <a:ext cx="9034463" cy="469582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58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3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9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2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</a:rPr>
                        <a:t>Données</a:t>
                      </a:r>
                      <a:endParaRPr lang="fr-FR" sz="2400" kern="15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6" marR="34926" marT="34923" marB="3492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</a:rPr>
                        <a:t>Type</a:t>
                      </a:r>
                      <a:endParaRPr lang="fr-FR" sz="2400" kern="15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6" marR="34926" marT="34923" marB="3492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</a:rPr>
                        <a:t>Emplacement</a:t>
                      </a:r>
                      <a:endParaRPr lang="fr-FR" sz="2400" kern="15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6" marR="34926" marT="34923" marB="3492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kern="150">
                          <a:effectLst/>
                        </a:rPr>
                        <a:t>Volume total</a:t>
                      </a:r>
                      <a:endParaRPr lang="fr-FR" sz="2400" kern="15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6" marR="34926" marT="34923" marB="3492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5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</a:rPr>
                        <a:t>Espaces utilisateurs</a:t>
                      </a:r>
                      <a:endParaRPr lang="fr-FR" sz="2400" kern="15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6" marR="34926" marT="34923" marB="3492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</a:rPr>
                        <a:t>Répertoires et fichiers (images, traitement de texte, tableur, </a:t>
                      </a:r>
                      <a:r>
                        <a:rPr lang="fr-FR" sz="1800" kern="150" dirty="0" err="1">
                          <a:effectLst/>
                        </a:rPr>
                        <a:t>etc</a:t>
                      </a:r>
                      <a:r>
                        <a:rPr lang="fr-FR" sz="1800" kern="150" dirty="0">
                          <a:effectLst/>
                        </a:rPr>
                        <a:t> …)</a:t>
                      </a:r>
                      <a:endParaRPr lang="fr-FR" sz="2400" kern="15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6" marR="34926" marT="34923" marB="3492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</a:rPr>
                        <a:t>VM sur site</a:t>
                      </a:r>
                      <a:endParaRPr lang="fr-FR" sz="2400" kern="15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6" marR="34926" marT="34923" marB="3492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</a:rPr>
                        <a:t>650Go</a:t>
                      </a:r>
                      <a:endParaRPr lang="fr-FR" sz="2400" kern="15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6" marR="34926" marT="34923" marB="3492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5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kern="150">
                          <a:effectLst/>
                        </a:rPr>
                        <a:t>Site du lycée</a:t>
                      </a:r>
                      <a:endParaRPr lang="fr-FR" sz="2400" kern="15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6" marR="34926" marT="34923" marB="3492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</a:rPr>
                        <a:t>Pages web, scripts et fichiers joints</a:t>
                      </a:r>
                      <a:endParaRPr lang="fr-FR" sz="2400" kern="15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</a:rPr>
                        <a:t> Base de données associée</a:t>
                      </a:r>
                      <a:endParaRPr lang="fr-FR" sz="2400" kern="15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6" marR="34926" marT="34923" marB="3492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</a:rPr>
                        <a:t>VM sur site</a:t>
                      </a:r>
                      <a:endParaRPr lang="fr-FR" sz="2400" kern="15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6" marR="34926" marT="34923" marB="3492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kern="150">
                          <a:effectLst/>
                        </a:rPr>
                        <a:t>35Mo</a:t>
                      </a:r>
                      <a:endParaRPr lang="fr-FR" sz="2400" kern="15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6" marR="34926" marT="34923" marB="3492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5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kern="150">
                          <a:effectLst/>
                        </a:rPr>
                        <a:t>Cahier de texte en ligne</a:t>
                      </a:r>
                      <a:endParaRPr lang="fr-FR" sz="2400" kern="15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6" marR="34926" marT="34923" marB="3492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</a:rPr>
                        <a:t>Pages web, scripts et fichiers joints</a:t>
                      </a:r>
                      <a:endParaRPr lang="fr-FR" sz="2400" kern="15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</a:rPr>
                        <a:t> Base de données associée</a:t>
                      </a:r>
                      <a:endParaRPr lang="fr-FR" sz="2400" kern="15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6" marR="34926" marT="34923" marB="3492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</a:rPr>
                        <a:t>Externalisé</a:t>
                      </a:r>
                      <a:endParaRPr lang="fr-FR" sz="2400" kern="15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6" marR="34926" marT="34923" marB="3492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</a:rPr>
                        <a:t>55Mo</a:t>
                      </a:r>
                      <a:endParaRPr lang="fr-FR" sz="2400" kern="15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6" marR="34926" marT="34923" marB="3492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5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</a:rPr>
                        <a:t>Serveurs </a:t>
                      </a:r>
                      <a:r>
                        <a:rPr lang="fr-FR" sz="1800" kern="150" dirty="0" err="1">
                          <a:effectLst/>
                        </a:rPr>
                        <a:t>sharepoint</a:t>
                      </a:r>
                      <a:r>
                        <a:rPr lang="fr-FR" sz="1800" kern="150" dirty="0">
                          <a:effectLst/>
                        </a:rPr>
                        <a:t>,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</a:rPr>
                        <a:t>…….</a:t>
                      </a:r>
                      <a:endParaRPr lang="fr-FR" sz="2400" kern="15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6" marR="34926" marT="34923" marB="3492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fr-FR" sz="1800" kern="150" dirty="0">
                        <a:effectLst/>
                      </a:endParaRPr>
                    </a:p>
                  </a:txBody>
                  <a:tcPr marL="34926" marR="34926" marT="34923" marB="3492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</a:rPr>
                        <a:t>VM sur site</a:t>
                      </a:r>
                      <a:endParaRPr lang="fr-FR" sz="2400" kern="15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6" marR="34926" marT="34923" marB="3492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</a:rPr>
                        <a:t>N Go</a:t>
                      </a:r>
                      <a:endParaRPr lang="fr-FR" sz="2400" kern="15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6" marR="34926" marT="34923" marB="3492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29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kern="150">
                          <a:effectLst/>
                        </a:rPr>
                        <a:t>Historique des connexions Internet</a:t>
                      </a:r>
                      <a:endParaRPr lang="fr-FR" sz="2400" kern="15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6" marR="34926" marT="34923" marB="3492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fr-FR" sz="1800" kern="15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</a:rPr>
                        <a:t>Fichiers de configurations</a:t>
                      </a:r>
                      <a:endParaRPr lang="fr-FR" sz="2400" kern="15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</a:rPr>
                        <a:t>Logs de </a:t>
                      </a:r>
                      <a:r>
                        <a:rPr lang="fr-FR" sz="1800" kern="150" dirty="0" err="1">
                          <a:effectLst/>
                        </a:rPr>
                        <a:t>haproxy</a:t>
                      </a:r>
                      <a:endParaRPr lang="fr-FR" sz="2400" kern="15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6" marR="34926" marT="34923" marB="3492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</a:rPr>
                        <a:t>VM</a:t>
                      </a:r>
                      <a:r>
                        <a:rPr lang="fr-FR" sz="1800" kern="150" baseline="0" dirty="0">
                          <a:effectLst/>
                        </a:rPr>
                        <a:t> </a:t>
                      </a:r>
                      <a:endParaRPr lang="fr-FR" sz="2400" kern="15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</a:rPr>
                        <a:t>sur site</a:t>
                      </a:r>
                      <a:endParaRPr lang="fr-FR" sz="2400" kern="15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6" marR="34926" marT="34923" marB="3492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</a:rPr>
                        <a:t>15,5Mo</a:t>
                      </a:r>
                      <a:endParaRPr lang="fr-FR" sz="2400" kern="15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6" marR="34926" marT="34923" marB="3492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84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</a:rPr>
                        <a:t>Configuration des </a:t>
                      </a:r>
                      <a:r>
                        <a:rPr lang="fr-FR" sz="1800" kern="150" dirty="0" err="1">
                          <a:effectLst/>
                        </a:rPr>
                        <a:t>switchs</a:t>
                      </a:r>
                      <a:r>
                        <a:rPr lang="fr-FR" sz="1800" kern="150" dirty="0">
                          <a:effectLst/>
                        </a:rPr>
                        <a:t> et routeurs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</a:rPr>
                        <a:t>Comptabilité</a:t>
                      </a:r>
                      <a:endParaRPr lang="fr-FR" sz="2400" kern="15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6" marR="34926" marT="34923" marB="3492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</a:rPr>
                        <a:t>Fichier configuration</a:t>
                      </a:r>
                      <a:endParaRPr lang="fr-FR" sz="2400" kern="15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</a:rPr>
                        <a:t> 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</a:rPr>
                        <a:t>Fichiers comptable</a:t>
                      </a:r>
                      <a:endParaRPr lang="fr-FR" sz="2400" kern="15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6" marR="34926" marT="34923" marB="3492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</a:rPr>
                        <a:t>switch</a:t>
                      </a: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</a:rPr>
                        <a:t>ROUTEUR</a:t>
                      </a: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</a:rPr>
                        <a:t>VM sur site</a:t>
                      </a:r>
                      <a:endParaRPr lang="fr-FR" sz="1800" kern="15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926" marR="34926" marT="34923" marB="3492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</a:rPr>
                        <a:t>500Ko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fr-FR" sz="1800" kern="15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800" kern="150" dirty="0">
                          <a:effectLst/>
                        </a:rPr>
                        <a:t>N Go</a:t>
                      </a:r>
                      <a:endParaRPr lang="fr-FR" sz="2400" kern="15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6" marR="34926" marT="34923" marB="3492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ce réservé du numéro de diapositive 5">
            <a:extLst>
              <a:ext uri="{FF2B5EF4-FFF2-40B4-BE49-F238E27FC236}">
                <a16:creationId xmlns:a16="http://schemas.microsoft.com/office/drawing/2014/main" id="{B902D78E-A90D-F18D-E38F-D7EE81214C77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36428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00FE8AD-F73C-45DF-B56A-667D21DF5805}" type="slidenum">
              <a:rPr lang="fr-FR" altLang="fr-FR" sz="1800" b="1">
                <a:solidFill>
                  <a:srgbClr val="FFFFFF"/>
                </a:solidFill>
                <a:latin typeface="Times New Roman" panose="02020603050405020304" pitchFamily="18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fr-FR" altLang="fr-FR" sz="1800" b="1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517FFCE7-D002-6BE2-00A3-90162595983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46063"/>
            <a:ext cx="7772400" cy="911225"/>
          </a:xfrm>
        </p:spPr>
        <p:txBody>
          <a:bodyPr/>
          <a:lstStyle/>
          <a:p>
            <a:pPr eaLnBrk="1" hangingPunct="1"/>
            <a:r>
              <a:rPr lang="fr-FR" altLang="fr-FR" sz="3600"/>
              <a:t>Étape 2 : choix d’une technologie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ADA7EC67-4B9C-9D39-5E69-046EF79D4BF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408113"/>
            <a:ext cx="8066088" cy="4114800"/>
          </a:xfrm>
        </p:spPr>
        <p:txBody>
          <a:bodyPr/>
          <a:lstStyle/>
          <a:p>
            <a:pPr lvl="1"/>
            <a:endParaRPr lang="fr-FR" altLang="fr-FR"/>
          </a:p>
          <a:p>
            <a:r>
              <a:rPr lang="fr-FR" altLang="fr-FR" sz="3200"/>
              <a:t>de sauvegarde se fera en prenant en compte :</a:t>
            </a:r>
          </a:p>
          <a:p>
            <a:endParaRPr lang="fr-FR" altLang="fr-FR"/>
          </a:p>
          <a:p>
            <a:pPr lvl="1"/>
            <a:r>
              <a:rPr lang="fr-FR" altLang="fr-FR" sz="2800"/>
              <a:t>le volume d'information à sauvegarder </a:t>
            </a:r>
          </a:p>
          <a:p>
            <a:pPr lvl="1"/>
            <a:r>
              <a:rPr lang="fr-FR" altLang="fr-FR" sz="2800"/>
              <a:t>la vitesse de sauvegarde </a:t>
            </a:r>
          </a:p>
          <a:p>
            <a:pPr lvl="1"/>
            <a:r>
              <a:rPr lang="fr-FR" altLang="fr-FR" sz="2800"/>
              <a:t>la fiabilité du support </a:t>
            </a:r>
          </a:p>
          <a:p>
            <a:pPr lvl="1"/>
            <a:r>
              <a:rPr lang="fr-FR" altLang="fr-FR" sz="2800"/>
              <a:t>la simplicité de classement</a:t>
            </a:r>
          </a:p>
          <a:p>
            <a:pPr lvl="1"/>
            <a:r>
              <a:rPr lang="fr-FR" altLang="fr-FR" sz="2800"/>
              <a:t>la facilité à restaurer les données</a:t>
            </a:r>
          </a:p>
          <a:p>
            <a:pPr lvl="1"/>
            <a:r>
              <a:rPr lang="fr-FR" altLang="fr-FR" sz="2800"/>
              <a:t>le coût de l'ensemble</a:t>
            </a:r>
          </a:p>
          <a:p>
            <a:pPr lvl="1" eaLnBrk="1" hangingPunct="1"/>
            <a:r>
              <a:rPr lang="fr-FR" altLang="fr-FR" sz="2800">
                <a:sym typeface="Wingdings" panose="05000000000000000000" pitchFamily="2" charset="2"/>
              </a:rPr>
              <a:t>Comptes rendus d’activité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 bldLvl="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ce réservé du numéro de diapositive 5">
            <a:extLst>
              <a:ext uri="{FF2B5EF4-FFF2-40B4-BE49-F238E27FC236}">
                <a16:creationId xmlns:a16="http://schemas.microsoft.com/office/drawing/2014/main" id="{440FDAF0-4AC6-3EC2-B120-73244E6D87F1}"/>
              </a:ext>
            </a:extLst>
          </p:cNvPr>
          <p:cNvSpPr txBox="1">
            <a:spLocks noGrp="1"/>
          </p:cNvSpPr>
          <p:nvPr/>
        </p:nvSpPr>
        <p:spPr bwMode="auto">
          <a:xfrm>
            <a:off x="6988175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1DC09EDC-AB96-471D-87AE-FB1CF0B19D79}" type="slidenum">
              <a:rPr lang="fr-FR" altLang="fr-FR" sz="1800" b="1">
                <a:solidFill>
                  <a:srgbClr val="FFFFFF"/>
                </a:solidFill>
                <a:latin typeface="Times New Roman" panose="02020603050405020304" pitchFamily="18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fr-FR" altLang="fr-FR" sz="1800" b="1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0AE5D88-6083-AED3-09C8-C1F55B70D5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pPr eaLnBrk="1" hangingPunct="1"/>
            <a:r>
              <a:rPr lang="fr-FR" altLang="fr-FR" sz="3600"/>
              <a:t>Étape 3 : choix d’un support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F995D926-D512-1D35-A1B4-8E62FA180A0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46113" y="1143000"/>
            <a:ext cx="8497887" cy="4114800"/>
          </a:xfrm>
        </p:spPr>
        <p:txBody>
          <a:bodyPr/>
          <a:lstStyle/>
          <a:p>
            <a:r>
              <a:rPr lang="fr-FR" altLang="fr-FR" sz="3600"/>
              <a:t>de stockage comme notamment :</a:t>
            </a:r>
          </a:p>
          <a:p>
            <a:endParaRPr lang="fr-FR" altLang="fr-FR" sz="3600"/>
          </a:p>
          <a:p>
            <a:pPr lvl="1"/>
            <a:r>
              <a:rPr lang="fr-FR" altLang="fr-FR" sz="3200"/>
              <a:t>lecteur de bandes magnétiques </a:t>
            </a:r>
          </a:p>
          <a:p>
            <a:pPr lvl="1"/>
            <a:r>
              <a:rPr lang="fr-FR" altLang="fr-FR" sz="3200"/>
              <a:t>serveur distant </a:t>
            </a:r>
          </a:p>
          <a:p>
            <a:pPr lvl="1"/>
            <a:r>
              <a:rPr lang="fr-FR" altLang="fr-FR" sz="3200"/>
              <a:t>NAS (Network Attached Storage) </a:t>
            </a:r>
          </a:p>
          <a:p>
            <a:pPr lvl="1"/>
            <a:r>
              <a:rPr lang="fr-FR" altLang="fr-FR" sz="3200"/>
              <a:t>SAN (Storage Area Network) </a:t>
            </a:r>
          </a:p>
          <a:p>
            <a:pPr lvl="1"/>
            <a:endParaRPr lang="fr-FR" altLang="fr-FR" sz="3200"/>
          </a:p>
          <a:p>
            <a:r>
              <a:rPr lang="fr-FR" altLang="fr-FR" sz="4000" b="1"/>
              <a:t>Étape 4 : choix d’une méthode de rotation</a:t>
            </a:r>
          </a:p>
          <a:p>
            <a:pPr eaLnBrk="1" hangingPunct="1"/>
            <a:endParaRPr lang="fr-FR" altLang="fr-FR" sz="360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 bldLvl="3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u numéro de diapositive 5">
            <a:extLst>
              <a:ext uri="{FF2B5EF4-FFF2-40B4-BE49-F238E27FC236}">
                <a16:creationId xmlns:a16="http://schemas.microsoft.com/office/drawing/2014/main" id="{75E413FA-35FD-07A5-89EF-48A2A1F78D42}"/>
              </a:ext>
            </a:extLst>
          </p:cNvPr>
          <p:cNvSpPr txBox="1">
            <a:spLocks noGrp="1"/>
          </p:cNvSpPr>
          <p:nvPr/>
        </p:nvSpPr>
        <p:spPr bwMode="auto">
          <a:xfrm>
            <a:off x="7092950" y="6375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8A14A278-2B56-4081-BD30-2869D17200AA}" type="slidenum">
              <a:rPr lang="fr-FR" altLang="fr-FR" sz="1800" b="1">
                <a:solidFill>
                  <a:srgbClr val="FFFFFF"/>
                </a:solidFill>
                <a:latin typeface="Times New Roman" panose="02020603050405020304" pitchFamily="18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fr-FR" altLang="fr-FR" sz="1800" b="1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7CE6375-1144-36C5-573E-5AA5762DA20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238125"/>
            <a:ext cx="6908800" cy="1444625"/>
          </a:xfrm>
        </p:spPr>
        <p:txBody>
          <a:bodyPr/>
          <a:lstStyle/>
          <a:p>
            <a:pPr eaLnBrk="1" hangingPunct="1"/>
            <a:r>
              <a:rPr lang="fr-FR" altLang="fr-FR" sz="3600"/>
              <a:t>Sauvegardes externalisées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DC1BDDF-8CF5-4C61-02D3-4E4A0B09FC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3025" y="1340768"/>
            <a:ext cx="8997950" cy="4479925"/>
          </a:xfrm>
        </p:spPr>
        <p:txBody>
          <a:bodyPr/>
          <a:lstStyle/>
          <a:p>
            <a:pPr>
              <a:defRPr/>
            </a:pPr>
            <a:r>
              <a:rPr lang="fr-FR" altLang="fr-FR" b="1" dirty="0"/>
              <a:t>Principaux critères de choix d’un service de sauvegarde en ligne (sur le « cloud ») :</a:t>
            </a:r>
          </a:p>
          <a:p>
            <a:pPr lvl="1">
              <a:defRPr/>
            </a:pPr>
            <a:r>
              <a:rPr lang="fr-FR" altLang="fr-FR" sz="3200"/>
              <a:t>la </a:t>
            </a:r>
            <a:r>
              <a:rPr lang="fr-FR" altLang="fr-FR" sz="3200" dirty="0"/>
              <a:t>capacité de stockage </a:t>
            </a:r>
          </a:p>
          <a:p>
            <a:pPr lvl="1">
              <a:defRPr/>
            </a:pPr>
            <a:r>
              <a:rPr lang="fr-FR" altLang="fr-FR" sz="3200" dirty="0"/>
              <a:t>la redondance des données</a:t>
            </a:r>
          </a:p>
          <a:p>
            <a:pPr lvl="1">
              <a:defRPr/>
            </a:pPr>
            <a:r>
              <a:rPr lang="fr-FR" altLang="fr-FR" sz="3200" dirty="0"/>
              <a:t>la sécurité des données </a:t>
            </a:r>
          </a:p>
          <a:p>
            <a:pPr lvl="1">
              <a:defRPr/>
            </a:pPr>
            <a:r>
              <a:rPr lang="fr-FR" altLang="fr-FR" sz="3200" dirty="0"/>
              <a:t>l’évolutivité de l’offre </a:t>
            </a:r>
          </a:p>
          <a:p>
            <a:pPr lvl="1">
              <a:defRPr/>
            </a:pPr>
            <a:r>
              <a:rPr lang="fr-FR" altLang="fr-FR" sz="3200" dirty="0"/>
              <a:t>le prix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r-FR" altLang="fr-FR" sz="3200">
                <a:hlinkClick r:id="rId3"/>
              </a:rPr>
              <a:t>Exemple</a:t>
            </a:r>
            <a:endParaRPr lang="fr-FR" altLang="fr-FR" sz="3200"/>
          </a:p>
          <a:p>
            <a:pPr lvl="1">
              <a:defRPr/>
            </a:pPr>
            <a:r>
              <a:rPr lang="fr-FR" altLang="fr-FR">
                <a:hlinkClick r:id="rId4"/>
              </a:rPr>
              <a:t>https://cloud.google.com/storage/pricing?hl=fr</a:t>
            </a:r>
            <a:endParaRPr lang="fr-FR" altLang="fr-FR"/>
          </a:p>
          <a:p>
            <a:pPr lvl="1">
              <a:defRPr/>
            </a:pPr>
            <a:r>
              <a:rPr lang="fr-FR" altLang="fr-FR">
                <a:hlinkClick r:id="rId5"/>
              </a:rPr>
              <a:t>https://www.ovhcloud.com/fr/public-cloud/prices/#storage</a:t>
            </a:r>
            <a:endParaRPr lang="fr-FR" altLang="fr-FR"/>
          </a:p>
          <a:p>
            <a:pPr lvl="1">
              <a:defRPr/>
            </a:pPr>
            <a:r>
              <a:rPr lang="fr-FR" altLang="fr-FR">
                <a:hlinkClick r:id="rId6"/>
              </a:rPr>
              <a:t>https://aws.amazon.com/fr/s3/pricing/</a:t>
            </a:r>
            <a:endParaRPr lang="fr-FR" altLang="fr-FR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fr-FR" alt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 bldLvl="3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ce réservé du numéro de diapositive 5">
            <a:extLst>
              <a:ext uri="{FF2B5EF4-FFF2-40B4-BE49-F238E27FC236}">
                <a16:creationId xmlns:a16="http://schemas.microsoft.com/office/drawing/2014/main" id="{13C2A02A-0DEA-9762-E459-1B609DF40177}"/>
              </a:ext>
            </a:extLst>
          </p:cNvPr>
          <p:cNvSpPr txBox="1">
            <a:spLocks noGrp="1"/>
          </p:cNvSpPr>
          <p:nvPr/>
        </p:nvSpPr>
        <p:spPr bwMode="auto">
          <a:xfrm>
            <a:off x="7204075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FontTx/>
              <a:buNone/>
            </a:pPr>
            <a:fld id="{741C58ED-1366-4EFB-9A43-AB5AB609093C}" type="slidenum">
              <a:rPr lang="fr-FR" altLang="fr-FR" sz="1800" b="1">
                <a:solidFill>
                  <a:srgbClr val="FFFFFF"/>
                </a:solidFill>
                <a:latin typeface="Times New Roman" panose="02020603050405020304" pitchFamily="18" charset="0"/>
              </a:rPr>
              <a:pPr algn="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t>14</a:t>
            </a:fld>
            <a:endParaRPr lang="fr-FR" altLang="fr-FR" sz="1800" b="1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B1CCDBEC-4563-8DF8-BF63-3AC8E139FB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23813"/>
            <a:ext cx="7772400" cy="1143001"/>
          </a:xfrm>
        </p:spPr>
        <p:txBody>
          <a:bodyPr/>
          <a:lstStyle/>
          <a:p>
            <a:pPr eaLnBrk="1" hangingPunct="1"/>
            <a:r>
              <a:rPr lang="fr-FR" altLang="fr-FR" sz="3600"/>
              <a:t>Sauvegardes externalisées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2C98B076-E4D5-FFE8-24E1-F080EBD8B89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981075"/>
            <a:ext cx="8893175" cy="4479925"/>
          </a:xfrm>
        </p:spPr>
        <p:txBody>
          <a:bodyPr/>
          <a:lstStyle/>
          <a:p>
            <a:r>
              <a:rPr lang="fr-FR" altLang="fr-FR" sz="3200" b="1"/>
              <a:t>Avantages :</a:t>
            </a:r>
          </a:p>
          <a:p>
            <a:endParaRPr lang="fr-FR" altLang="fr-FR" sz="3200"/>
          </a:p>
          <a:p>
            <a:pPr lvl="1"/>
            <a:r>
              <a:rPr lang="fr-FR" altLang="fr-FR" sz="2800"/>
              <a:t>Sauvegardes en dehors des locaux de l’entreprise</a:t>
            </a:r>
          </a:p>
          <a:p>
            <a:pPr lvl="1"/>
            <a:r>
              <a:rPr lang="fr-FR" altLang="fr-FR" sz="2800"/>
              <a:t>le cryptage et la redondance des données </a:t>
            </a:r>
          </a:p>
          <a:p>
            <a:pPr lvl="1"/>
            <a:endParaRPr lang="fr-FR" altLang="fr-FR" sz="2800"/>
          </a:p>
          <a:p>
            <a:r>
              <a:rPr lang="fr-FR" altLang="fr-FR" sz="3600"/>
              <a:t> </a:t>
            </a:r>
            <a:r>
              <a:rPr lang="fr-FR" altLang="fr-FR" sz="3200" b="1"/>
              <a:t>Inconvénients :</a:t>
            </a:r>
          </a:p>
          <a:p>
            <a:endParaRPr lang="fr-FR" altLang="fr-FR" sz="3600"/>
          </a:p>
          <a:p>
            <a:pPr lvl="1"/>
            <a:r>
              <a:rPr lang="fr-FR" altLang="fr-FR" sz="2800"/>
              <a:t>Dépend de la connexion internet </a:t>
            </a:r>
          </a:p>
          <a:p>
            <a:pPr lvl="1"/>
            <a:r>
              <a:rPr lang="fr-FR" altLang="fr-FR" sz="2800"/>
              <a:t>Le co</a:t>
            </a:r>
            <a:r>
              <a:rPr lang="fr-FR" altLang="fr-FR" sz="3200"/>
              <a:t>ût.</a:t>
            </a:r>
          </a:p>
          <a:p>
            <a:pPr eaLnBrk="1" hangingPunct="1"/>
            <a:endParaRPr lang="fr-FR" altLang="fr-FR" sz="360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 bldLvl="3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ce réservé du numéro de diapositive 5">
            <a:extLst>
              <a:ext uri="{FF2B5EF4-FFF2-40B4-BE49-F238E27FC236}">
                <a16:creationId xmlns:a16="http://schemas.microsoft.com/office/drawing/2014/main" id="{94D60795-3DFC-2100-3235-606CF45DFB7A}"/>
              </a:ext>
            </a:extLst>
          </p:cNvPr>
          <p:cNvSpPr txBox="1">
            <a:spLocks noGrp="1"/>
          </p:cNvSpPr>
          <p:nvPr/>
        </p:nvSpPr>
        <p:spPr bwMode="auto">
          <a:xfrm>
            <a:off x="6877050" y="602138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FontTx/>
              <a:buNone/>
            </a:pPr>
            <a:fld id="{DCEADEB9-A803-468B-B269-E4EE627C7C2E}" type="slidenum">
              <a:rPr lang="fr-FR" altLang="fr-FR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t>15</a:t>
            </a:fld>
            <a:endParaRPr lang="fr-FR" altLang="fr-FR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7F787C49-58C3-7D4E-EF0B-E1A24402387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175"/>
            <a:ext cx="7772400" cy="744538"/>
          </a:xfrm>
        </p:spPr>
        <p:txBody>
          <a:bodyPr/>
          <a:lstStyle/>
          <a:p>
            <a:pPr eaLnBrk="1" hangingPunct="1"/>
            <a:r>
              <a:rPr lang="fr-FR" altLang="fr-FR"/>
              <a:t>Types de sauvegarde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E169C1C6-0771-CFDD-1F06-2381014C175D}"/>
              </a:ext>
            </a:extLst>
          </p:cNvPr>
          <p:cNvGraphicFramePr>
            <a:graphicFrameLocks noGrp="1"/>
          </p:cNvGraphicFramePr>
          <p:nvPr/>
        </p:nvGraphicFramePr>
        <p:xfrm>
          <a:off x="0" y="747713"/>
          <a:ext cx="8931275" cy="557371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7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7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8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kern="150" dirty="0">
                          <a:effectLst/>
                        </a:rPr>
                        <a:t> </a:t>
                      </a:r>
                      <a:endParaRPr lang="fr-FR" sz="3200" kern="15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3" marR="34923" marT="34927" marB="34927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 kern="150" dirty="0">
                          <a:effectLst/>
                        </a:rPr>
                        <a:t>Description</a:t>
                      </a:r>
                      <a:endParaRPr lang="fr-FR" sz="3200" kern="15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3" marR="34923" marT="34927" marB="3492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400" kern="150">
                          <a:effectLst/>
                        </a:rPr>
                        <a:t>Restauration</a:t>
                      </a:r>
                      <a:endParaRPr lang="fr-FR" sz="3200" kern="15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3" marR="34923" marT="34927" marB="3492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72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kern="150" dirty="0">
                          <a:effectLst/>
                        </a:rPr>
                        <a:t>Complète</a:t>
                      </a:r>
                      <a:endParaRPr lang="fr-FR" sz="3200" kern="15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3" marR="34923" marT="34927" marB="34927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2400" kern="150" dirty="0">
                          <a:effectLst/>
                        </a:rPr>
                        <a:t>faire une copie de toutes les données concernées par la sauvegarde.</a:t>
                      </a:r>
                      <a:endParaRPr lang="fr-FR" sz="24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923" marR="34923" marT="34927" marB="34927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2400" kern="15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nécessite la dernière sauvegarde complète.</a:t>
                      </a:r>
                      <a:endParaRPr lang="fr-FR" sz="3200" kern="15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3" marR="34923" marT="34927" marB="349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29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kern="150" dirty="0">
                          <a:effectLst/>
                        </a:rPr>
                        <a:t>Différentielle</a:t>
                      </a:r>
                      <a:endParaRPr lang="fr-FR" sz="3200" kern="15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3" marR="34923" marT="34927" marB="34927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2400" kern="150" dirty="0">
                          <a:solidFill>
                            <a:srgbClr val="FFC000"/>
                          </a:solidFill>
                          <a:effectLst/>
                        </a:rPr>
                        <a:t>faire une copie de tous les fichiers modifiés depuis la dernière sauvegarde complète</a:t>
                      </a:r>
                      <a:endParaRPr lang="fr-FR" sz="24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923" marR="34923" marT="34927" marB="34927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2400" kern="150" dirty="0">
                          <a:effectLst/>
                        </a:rPr>
                        <a:t>nécessite la dernière sauvegarde complète et la dernière sauvegarde différentielle.</a:t>
                      </a:r>
                      <a:endParaRPr lang="fr-FR" sz="24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923" marR="34923" marT="34927" marB="349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56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kern="150" dirty="0">
                          <a:effectLst/>
                        </a:rPr>
                        <a:t>Incrémentielle</a:t>
                      </a:r>
                      <a:endParaRPr lang="fr-FR" sz="3200" kern="15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3" marR="34923" marT="34927" marB="34927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2400" kern="150" dirty="0">
                          <a:effectLst/>
                        </a:rPr>
                        <a:t>Faire une copie des fichiers modifiés depuis la dernière opération de sauvegarde, quelque soit son type (complète, différentielle </a:t>
                      </a:r>
                      <a:r>
                        <a:rPr lang="fr-FR" sz="2400" kern="150">
                          <a:effectLst/>
                        </a:rPr>
                        <a:t>ou incrémentielle).</a:t>
                      </a:r>
                      <a:endParaRPr lang="fr-FR" sz="24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923" marR="34923" marT="34927" marB="34927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2400" kern="150" dirty="0">
                          <a:solidFill>
                            <a:srgbClr val="00B050"/>
                          </a:solidFill>
                          <a:effectLst/>
                        </a:rPr>
                        <a:t>nécessite de restaurer les dernières sauvegardes jusqu’à la dernière complète.</a:t>
                      </a:r>
                      <a:endParaRPr lang="fr-FR" sz="2400" kern="15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923" marR="34923" marT="34927" marB="349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FCEFF77-A090-4485-76E3-AC43170EA81D}"/>
              </a:ext>
            </a:extLst>
          </p:cNvPr>
          <p:cNvSpPr/>
          <p:nvPr/>
        </p:nvSpPr>
        <p:spPr>
          <a:xfrm>
            <a:off x="96838" y="6249988"/>
            <a:ext cx="8616950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fr-FR" sz="2000" dirty="0">
                <a:latin typeface="+mn-lt"/>
              </a:rPr>
              <a:t>Remarque : même si par la suite un autre type de sauvegarde est utilisé, un cycle commence toujours par une sauvegarde complète.</a:t>
            </a:r>
          </a:p>
          <a:p>
            <a:pPr algn="just">
              <a:spcAft>
                <a:spcPts val="0"/>
              </a:spcAft>
              <a:defRPr/>
            </a:pPr>
            <a:r>
              <a:rPr lang="fr-FR" sz="2000" dirty="0">
                <a:latin typeface="+mn-lt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re 1">
            <a:extLst>
              <a:ext uri="{FF2B5EF4-FFF2-40B4-BE49-F238E27FC236}">
                <a16:creationId xmlns:a16="http://schemas.microsoft.com/office/drawing/2014/main" id="{09687C16-D391-7A06-3C2E-2CA9CD4974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320088" cy="1052513"/>
          </a:xfrm>
        </p:spPr>
        <p:txBody>
          <a:bodyPr/>
          <a:lstStyle/>
          <a:p>
            <a:pPr eaLnBrk="1" hangingPunct="1"/>
            <a:r>
              <a:rPr lang="fr-FR" altLang="fr-FR"/>
              <a:t>Mise en Œuvre N°1</a:t>
            </a:r>
          </a:p>
        </p:txBody>
      </p:sp>
      <p:sp>
        <p:nvSpPr>
          <p:cNvPr id="34819" name="Espace réservé du numéro de diapositive 3">
            <a:extLst>
              <a:ext uri="{FF2B5EF4-FFF2-40B4-BE49-F238E27FC236}">
                <a16:creationId xmlns:a16="http://schemas.microsoft.com/office/drawing/2014/main" id="{488E2970-75CA-756A-408C-306DA952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9EE7FC7-DC82-49CC-B373-FB8236AE8A48}" type="slidenum">
              <a:rPr lang="fr-FR" altLang="fr-FR" sz="12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lang="fr-FR" altLang="fr-FR" sz="12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02FA2D-A6A8-4BA0-BF05-CCECC5EE1F52}"/>
              </a:ext>
            </a:extLst>
          </p:cNvPr>
          <p:cNvSpPr/>
          <p:nvPr/>
        </p:nvSpPr>
        <p:spPr>
          <a:xfrm>
            <a:off x="-12700" y="709613"/>
            <a:ext cx="9144000" cy="19383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000" kern="150" dirty="0">
                <a:latin typeface="Arial" panose="020B0604020202020204" pitchFamily="34" charset="0"/>
                <a:ea typeface="Arial" panose="020B0604020202020204" pitchFamily="34" charset="0"/>
              </a:rPr>
              <a:t>Remplir le tableau ci-dessous présentant les avantages et inconvénients des différents types de sauvegarde en termes de :</a:t>
            </a:r>
          </a:p>
          <a:p>
            <a:pPr marL="800100" lvl="1" indent="-342900" algn="just" eaLnBrk="1" fontAlgn="auto" hangingPunct="1">
              <a:spcBef>
                <a:spcPts val="0"/>
              </a:spcBef>
              <a:spcAft>
                <a:spcPts val="0"/>
              </a:spcAft>
              <a:buSzPts val="900"/>
              <a:buFont typeface="Arial" panose="020B0604020202020204" pitchFamily="34" charset="0"/>
              <a:buChar char="●"/>
              <a:defRPr/>
            </a:pPr>
            <a:r>
              <a:rPr lang="fr-FR" sz="2000" kern="150" dirty="0">
                <a:latin typeface="StarSymbol"/>
                <a:ea typeface="StarSymbol"/>
                <a:cs typeface="StarSymbol"/>
              </a:rPr>
              <a:t>fiabilité </a:t>
            </a:r>
          </a:p>
          <a:p>
            <a:pPr marL="800100" lvl="1" indent="-342900" algn="just" eaLnBrk="1" fontAlgn="auto" hangingPunct="1">
              <a:spcBef>
                <a:spcPts val="0"/>
              </a:spcBef>
              <a:spcAft>
                <a:spcPts val="0"/>
              </a:spcAft>
              <a:buSzPts val="900"/>
              <a:buFont typeface="Arial" panose="020B0604020202020204" pitchFamily="34" charset="0"/>
              <a:buChar char="●"/>
              <a:defRPr/>
            </a:pPr>
            <a:r>
              <a:rPr lang="fr-FR" sz="2000" kern="150" dirty="0">
                <a:latin typeface="StarSymbol"/>
                <a:ea typeface="StarSymbol"/>
                <a:cs typeface="StarSymbol"/>
              </a:rPr>
              <a:t>temps de sauvegarde </a:t>
            </a:r>
          </a:p>
          <a:p>
            <a:pPr marL="800100" lvl="1" indent="-342900" algn="just" eaLnBrk="1" fontAlgn="auto" hangingPunct="1">
              <a:spcBef>
                <a:spcPts val="0"/>
              </a:spcBef>
              <a:spcAft>
                <a:spcPts val="0"/>
              </a:spcAft>
              <a:buSzPts val="900"/>
              <a:buFont typeface="Arial" panose="020B0604020202020204" pitchFamily="34" charset="0"/>
              <a:buChar char="●"/>
              <a:defRPr/>
            </a:pPr>
            <a:r>
              <a:rPr lang="fr-FR" sz="2000" kern="150" dirty="0">
                <a:latin typeface="StarSymbol"/>
                <a:ea typeface="StarSymbol"/>
                <a:cs typeface="StarSymbol"/>
              </a:rPr>
              <a:t>temps de restauration </a:t>
            </a:r>
          </a:p>
          <a:p>
            <a:pPr marL="800100" lvl="1" indent="-342900" algn="just" eaLnBrk="1" fontAlgn="auto" hangingPunct="1">
              <a:spcBef>
                <a:spcPts val="0"/>
              </a:spcBef>
              <a:spcAft>
                <a:spcPts val="0"/>
              </a:spcAft>
              <a:buSzPts val="900"/>
              <a:buFont typeface="Arial" panose="020B0604020202020204" pitchFamily="34" charset="0"/>
              <a:buChar char="●"/>
              <a:defRPr/>
            </a:pPr>
            <a:r>
              <a:rPr lang="fr-FR" sz="2000" kern="150" dirty="0">
                <a:latin typeface="StarSymbol"/>
                <a:ea typeface="StarSymbol"/>
                <a:cs typeface="StarSymbol"/>
              </a:rPr>
              <a:t>espace de stockage nécessaire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8EDE22B-009D-996A-C40A-DA7AF1EAA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640035"/>
              </p:ext>
            </p:extLst>
          </p:nvPr>
        </p:nvGraphicFramePr>
        <p:xfrm>
          <a:off x="17463" y="2647950"/>
          <a:ext cx="9113837" cy="466883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20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5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7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kern="150" dirty="0">
                          <a:effectLst/>
                        </a:rPr>
                        <a:t> </a:t>
                      </a:r>
                      <a:endParaRPr lang="fr-FR" sz="1600" kern="15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5" marR="34925" marT="34932" marB="34932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kern="150" dirty="0">
                          <a:effectLst/>
                        </a:rPr>
                        <a:t>Avantages</a:t>
                      </a:r>
                      <a:endParaRPr lang="fr-FR" sz="1600" kern="15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5" marR="34925" marT="34932" marB="34932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600" kern="150">
                          <a:effectLst/>
                        </a:rPr>
                        <a:t>Inconvénients</a:t>
                      </a:r>
                      <a:endParaRPr lang="fr-FR" sz="1600" kern="15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5" marR="34925" marT="34932" marB="349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29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kern="150" dirty="0">
                          <a:effectLst/>
                        </a:rPr>
                        <a:t>Complète</a:t>
                      </a:r>
                      <a:endParaRPr lang="fr-FR" sz="1600" kern="15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5" marR="34925" marT="34932" marB="34932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kern="150" dirty="0">
                          <a:effectLst/>
                        </a:rPr>
                        <a:t>Facilité et fiabilité car toutes les données sont dans un seul jeu de sauvegarde.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kern="150" dirty="0">
                          <a:effectLst/>
                        </a:rPr>
                        <a:t> 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kern="150" dirty="0">
                          <a:effectLst/>
                        </a:rPr>
                        <a:t> 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kern="150" dirty="0">
                          <a:effectLst/>
                        </a:rPr>
                        <a:t> 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kern="150" dirty="0">
                          <a:effectLst/>
                        </a:rPr>
                        <a:t> </a:t>
                      </a:r>
                      <a:endParaRPr lang="fr-FR" sz="1600" kern="15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925" marR="34925" marT="34932" marB="3493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kern="150" dirty="0">
                          <a:effectLst/>
                        </a:rPr>
                        <a:t>La durée devient vite très longue en fonction du volume de données à sauvegarder</a:t>
                      </a:r>
                      <a:r>
                        <a:rPr lang="fr-FR" sz="1600" kern="150">
                          <a:effectLst/>
                        </a:rPr>
                        <a:t>. </a:t>
                      </a:r>
                      <a:endParaRPr lang="fr-FR" sz="1600" kern="150" dirty="0">
                        <a:effectLst/>
                      </a:endParaRPr>
                    </a:p>
                  </a:txBody>
                  <a:tcPr marL="34925" marR="34925" marT="34932" marB="34932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91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kern="150">
                          <a:effectLst/>
                        </a:rPr>
                        <a:t>Différentielle</a:t>
                      </a:r>
                      <a:endParaRPr lang="fr-FR" sz="1600" kern="15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5" marR="34925" marT="34932" marB="34932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kern="150" dirty="0">
                          <a:solidFill>
                            <a:srgbClr val="00B050"/>
                          </a:solidFill>
                          <a:effectLst/>
                        </a:rPr>
                        <a:t>Sauvegarde plus rapide qu'une complète.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kern="150">
                          <a:solidFill>
                            <a:srgbClr val="00B050"/>
                          </a:solidFill>
                          <a:effectLst/>
                        </a:rPr>
                        <a:t> </a:t>
                      </a:r>
                      <a:endParaRPr lang="fr-FR" sz="1600" kern="15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kern="150" dirty="0">
                          <a:solidFill>
                            <a:srgbClr val="00B050"/>
                          </a:solidFill>
                          <a:effectLst/>
                        </a:rPr>
                        <a:t> </a:t>
                      </a:r>
                      <a:endParaRPr lang="fr-FR" sz="1600" kern="15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925" marR="34925" marT="34932" marB="34932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kern="150" dirty="0">
                          <a:solidFill>
                            <a:srgbClr val="00B050"/>
                          </a:solidFill>
                          <a:effectLst/>
                        </a:rPr>
                        <a:t>La restauration est plus longue qu'une </a:t>
                      </a:r>
                      <a:r>
                        <a:rPr lang="fr-FR" sz="1600" kern="150">
                          <a:solidFill>
                            <a:srgbClr val="00B050"/>
                          </a:solidFill>
                          <a:effectLst/>
                        </a:rPr>
                        <a:t>complète car</a:t>
                      </a:r>
                      <a:endParaRPr lang="fr-FR" sz="1600" kern="15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925" marR="34925" marT="34932" marB="349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30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kern="150">
                          <a:effectLst/>
                        </a:rPr>
                        <a:t>Incrémentielle</a:t>
                      </a:r>
                      <a:endParaRPr lang="fr-FR" sz="1600" kern="15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5" marR="34925" marT="34932" marB="34932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kern="150" dirty="0">
                          <a:solidFill>
                            <a:srgbClr val="00B0F0"/>
                          </a:solidFill>
                          <a:effectLst/>
                        </a:rPr>
                        <a:t>Sauvegarde plus rapide qu'une différentielle.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kern="150">
                          <a:solidFill>
                            <a:srgbClr val="00B0F0"/>
                          </a:solidFill>
                          <a:effectLst/>
                        </a:rPr>
                        <a:t> </a:t>
                      </a:r>
                      <a:endParaRPr lang="fr-FR" sz="1600" kern="15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925" marR="34925" marT="34932" marB="34932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600" kern="150" dirty="0">
                          <a:solidFill>
                            <a:srgbClr val="00B0F0"/>
                          </a:solidFill>
                          <a:effectLst/>
                        </a:rPr>
                        <a:t>La restauration peut être encore </a:t>
                      </a:r>
                      <a:r>
                        <a:rPr lang="fr-FR" sz="1600" kern="150">
                          <a:solidFill>
                            <a:srgbClr val="00B0F0"/>
                          </a:solidFill>
                          <a:effectLst/>
                        </a:rPr>
                        <a:t>plus longue</a:t>
                      </a:r>
                      <a:endParaRPr lang="fr-FR" sz="1600" kern="15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925" marR="34925" marT="34932" marB="349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55E8F7F0-591A-9B2E-CE96-9E12BB3D6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277813"/>
            <a:ext cx="8316912" cy="1143000"/>
          </a:xfrm>
        </p:spPr>
        <p:txBody>
          <a:bodyPr/>
          <a:lstStyle/>
          <a:p>
            <a:pPr eaLnBrk="1" hangingPunct="1"/>
            <a:r>
              <a:rPr lang="fr-FR" altLang="fr-FR"/>
              <a:t>Mise en Œuvre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6E5C8C6-16AA-0CA4-1396-816001E38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338" y="2492375"/>
            <a:ext cx="8064500" cy="5300663"/>
          </a:xfrm>
        </p:spPr>
        <p:txBody>
          <a:bodyPr/>
          <a:lstStyle/>
          <a:p>
            <a:pPr marL="609600" indent="-609600" eaLnBrk="1" hangingPunct="1"/>
            <a:r>
              <a:rPr lang="fr-FR" altLang="fr-FR" sz="4800"/>
              <a:t>TD 1</a:t>
            </a:r>
            <a:endParaRPr lang="fr-FR" altLang="fr-FR" sz="4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re 1">
            <a:extLst>
              <a:ext uri="{FF2B5EF4-FFF2-40B4-BE49-F238E27FC236}">
                <a16:creationId xmlns:a16="http://schemas.microsoft.com/office/drawing/2014/main" id="{895AF342-F378-B647-E952-71D752C49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88975"/>
          </a:xfrm>
        </p:spPr>
        <p:txBody>
          <a:bodyPr/>
          <a:lstStyle/>
          <a:p>
            <a:pPr eaLnBrk="1" hangingPunct="1"/>
            <a:r>
              <a:rPr lang="fr-FR" altLang="fr-FR"/>
              <a:t>Quand sauvegarder ?</a:t>
            </a:r>
          </a:p>
        </p:txBody>
      </p:sp>
      <p:sp>
        <p:nvSpPr>
          <p:cNvPr id="35843" name="Espace réservé du contenu 2">
            <a:extLst>
              <a:ext uri="{FF2B5EF4-FFF2-40B4-BE49-F238E27FC236}">
                <a16:creationId xmlns:a16="http://schemas.microsoft.com/office/drawing/2014/main" id="{3833C845-A995-10DE-6BBA-530F34588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4925" y="688975"/>
            <a:ext cx="9145588" cy="4351338"/>
          </a:xfrm>
        </p:spPr>
        <p:txBody>
          <a:bodyPr/>
          <a:lstStyle/>
          <a:p>
            <a:r>
              <a:rPr lang="fr-FR" altLang="fr-FR"/>
              <a:t>Dans la majorité des cas, </a:t>
            </a:r>
          </a:p>
          <a:p>
            <a:pPr lvl="1"/>
            <a:r>
              <a:rPr lang="fr-FR" altLang="fr-FR"/>
              <a:t>programmées tard dans la nuit</a:t>
            </a:r>
          </a:p>
          <a:p>
            <a:pPr lvl="1"/>
            <a:r>
              <a:rPr lang="fr-FR" altLang="fr-FR"/>
              <a:t>les ressources informatiques sont  moins sollicitées.</a:t>
            </a:r>
          </a:p>
          <a:p>
            <a:r>
              <a:rPr lang="fr-FR" altLang="fr-FR"/>
              <a:t>Lorsque les données doivent pouvoir être exploitées pendant la sauvegarde, </a:t>
            </a:r>
          </a:p>
          <a:p>
            <a:pPr lvl="1"/>
            <a:r>
              <a:rPr lang="fr-FR" altLang="fr-FR" sz="2200"/>
              <a:t> </a:t>
            </a:r>
          </a:p>
          <a:p>
            <a:pPr lvl="1"/>
            <a:r>
              <a:rPr lang="fr-FR" altLang="fr-FR" sz="2200"/>
              <a:t>des outils spécifiques.</a:t>
            </a:r>
          </a:p>
          <a:p>
            <a:pPr lvl="1"/>
            <a:r>
              <a:rPr lang="fr-FR" altLang="fr-FR" sz="2200"/>
              <a:t>Sauvegardes de bases de données (procédures stockées ou commandes spécifiques, obtenir soit un fichier au format du SGBD, soit un script SQL)</a:t>
            </a:r>
          </a:p>
          <a:p>
            <a:r>
              <a:rPr lang="fr-FR" altLang="fr-FR"/>
              <a:t> Lorsque les données ne doivent pouvoir être exploitées pendant la sauvegarde, </a:t>
            </a:r>
          </a:p>
          <a:p>
            <a:pPr lvl="1"/>
            <a:r>
              <a:rPr lang="fr-FR" altLang="fr-FR" sz="2200"/>
              <a:t> </a:t>
            </a:r>
          </a:p>
          <a:p>
            <a:pPr lvl="1"/>
            <a:r>
              <a:rPr lang="fr-FR" altLang="fr-FR" sz="2200"/>
              <a:t>pas d'outils spécifiques.</a:t>
            </a:r>
          </a:p>
          <a:p>
            <a:pPr lvl="1" eaLnBrk="1" hangingPunct="1"/>
            <a:r>
              <a:rPr lang="fr-FR" altLang="fr-FR" sz="2200"/>
              <a:t>Sur certains SGBD afin de garantir l'intégrité des données sauvegardées.</a:t>
            </a:r>
          </a:p>
          <a:p>
            <a:pPr lvl="1" eaLnBrk="1" hangingPunct="1"/>
            <a:endParaRPr lang="fr-FR" altLang="fr-FR"/>
          </a:p>
        </p:txBody>
      </p:sp>
      <p:sp>
        <p:nvSpPr>
          <p:cNvPr id="35844" name="Espace réservé du numéro de diapositive 3">
            <a:extLst>
              <a:ext uri="{FF2B5EF4-FFF2-40B4-BE49-F238E27FC236}">
                <a16:creationId xmlns:a16="http://schemas.microsoft.com/office/drawing/2014/main" id="{82B3EDA5-B573-34AE-5DFB-630DE031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3061954-BFFA-4B84-80F8-8284A23AAD6D}" type="slidenum">
              <a:rPr lang="fr-FR" altLang="fr-FR" sz="12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fr-FR" altLang="fr-FR" sz="12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re 1">
            <a:extLst>
              <a:ext uri="{FF2B5EF4-FFF2-40B4-BE49-F238E27FC236}">
                <a16:creationId xmlns:a16="http://schemas.microsoft.com/office/drawing/2014/main" id="{5CFC53A1-2E62-154F-863C-4D91B9048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5888"/>
            <a:ext cx="7886700" cy="688975"/>
          </a:xfrm>
        </p:spPr>
        <p:txBody>
          <a:bodyPr/>
          <a:lstStyle/>
          <a:p>
            <a:pPr eaLnBrk="1" hangingPunct="1"/>
            <a:r>
              <a:rPr lang="fr-FR" altLang="fr-FR"/>
              <a:t>Quand sauvegarder ?</a:t>
            </a:r>
          </a:p>
        </p:txBody>
      </p:sp>
      <p:sp>
        <p:nvSpPr>
          <p:cNvPr id="37891" name="Espace réservé du numéro de diapositive 3">
            <a:extLst>
              <a:ext uri="{FF2B5EF4-FFF2-40B4-BE49-F238E27FC236}">
                <a16:creationId xmlns:a16="http://schemas.microsoft.com/office/drawing/2014/main" id="{BDC2ADF8-113E-6038-2CA8-53B29841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EB6BC95-00FA-43A3-92DB-680F88C818EF}" type="slidenum">
              <a:rPr lang="fr-FR" altLang="fr-FR" sz="12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</a:t>
            </a:fld>
            <a:endParaRPr lang="fr-FR" altLang="fr-FR" sz="12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2" name="ZoneTexte 5">
            <a:extLst>
              <a:ext uri="{FF2B5EF4-FFF2-40B4-BE49-F238E27FC236}">
                <a16:creationId xmlns:a16="http://schemas.microsoft.com/office/drawing/2014/main" id="{51330035-E4A4-81F3-87CB-02E1B83BF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3813" y="6597650"/>
            <a:ext cx="21605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fr-FR" sz="1000">
                <a:latin typeface="Times New Roman" panose="02020603050405020304" pitchFamily="18" charset="0"/>
              </a:rPr>
              <a:t>Copie internet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F93FD532-4159-E5D6-A096-AAD6BF393857}"/>
              </a:ext>
            </a:extLst>
          </p:cNvPr>
          <p:cNvGraphicFramePr>
            <a:graphicFrameLocks noGrp="1"/>
          </p:cNvGraphicFramePr>
          <p:nvPr/>
        </p:nvGraphicFramePr>
        <p:xfrm>
          <a:off x="-26988" y="1193800"/>
          <a:ext cx="8988426" cy="523716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499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0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8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52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800" b="1" kern="150" dirty="0">
                          <a:effectLst/>
                        </a:rPr>
                        <a:t> </a:t>
                      </a:r>
                      <a:endParaRPr lang="fr-FR" sz="3600" b="1" kern="15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5" marR="34925" marT="34926" marB="349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800" b="1" kern="150" dirty="0">
                          <a:effectLst/>
                        </a:rPr>
                        <a:t>Avantages</a:t>
                      </a:r>
                      <a:endParaRPr lang="fr-FR" sz="3600" b="1" kern="15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5" marR="34925" marT="34926" marB="349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2800" b="1" kern="150" dirty="0">
                          <a:effectLst/>
                        </a:rPr>
                        <a:t>Inconvénients</a:t>
                      </a:r>
                      <a:endParaRPr lang="fr-FR" sz="3600" b="1" kern="15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5" marR="34925" marT="34926" marB="349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74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800" b="1" kern="150" dirty="0">
                          <a:effectLst/>
                        </a:rPr>
                        <a:t>Sauvegarde « à chaud »</a:t>
                      </a:r>
                      <a:endParaRPr lang="fr-FR" sz="3600" b="1" kern="15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5" marR="34925" marT="34926" marB="349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kern="150" dirty="0">
                          <a:solidFill>
                            <a:srgbClr val="00B0F0"/>
                          </a:solidFill>
                          <a:effectLst/>
                        </a:rPr>
                        <a:t>.</a:t>
                      </a:r>
                      <a:endParaRPr lang="fr-FR" sz="2400" kern="15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925" marR="34925" marT="34926" marB="349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kern="150" dirty="0">
                          <a:solidFill>
                            <a:srgbClr val="00B0F0"/>
                          </a:solidFill>
                          <a:effectLst/>
                        </a:rPr>
                        <a:t>La sauvegarde et la restauration peuvent être complexes à gérer.</a:t>
                      </a:r>
                      <a:endParaRPr lang="fr-FR" sz="2400" kern="150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925" marR="34925" marT="34926" marB="349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4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800" b="1" kern="150" dirty="0">
                          <a:effectLst/>
                        </a:rPr>
                        <a:t>Sauvegarde « à froid »</a:t>
                      </a:r>
                      <a:endParaRPr lang="fr-FR" sz="3600" b="1" kern="15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4925" marR="34925" marT="34926" marB="349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2400" kern="150" dirty="0">
                          <a:solidFill>
                            <a:srgbClr val="00B050"/>
                          </a:solidFill>
                          <a:effectLst/>
                        </a:rPr>
                        <a:t>La sauvegarde est simple et rapide.</a:t>
                      </a:r>
                      <a:endParaRPr lang="fr-FR" sz="2400" kern="15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925" marR="34925" marT="34926" marB="349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fr-FR" sz="2400" kern="15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4925" marR="34925" marT="34926" marB="3492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>
            <a:extLst>
              <a:ext uri="{FF2B5EF4-FFF2-40B4-BE49-F238E27FC236}">
                <a16:creationId xmlns:a16="http://schemas.microsoft.com/office/drawing/2014/main" id="{2D7974E4-E1C7-555C-0942-67D1035D1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396413" cy="1325562"/>
          </a:xfrm>
        </p:spPr>
        <p:txBody>
          <a:bodyPr/>
          <a:lstStyle/>
          <a:p>
            <a:pPr algn="ctr" eaLnBrk="1" hangingPunct="1"/>
            <a:r>
              <a:rPr lang="fr-FR" altLang="fr-FR"/>
              <a:t>Sauvegarde/restauration et réplication de données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FBB9C7F1-5448-080D-49F2-DAF8E0FA5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54459"/>
            <a:ext cx="8964612" cy="5256212"/>
          </a:xfrm>
        </p:spPr>
        <p:txBody>
          <a:bodyPr/>
          <a:lstStyle/>
          <a:p>
            <a:pPr>
              <a:defRPr/>
            </a:pPr>
            <a:r>
              <a:rPr lang="fr-FR" altLang="fr-FR" b="1" u="sng" dirty="0"/>
              <a:t>Compétences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fr-FR" altLang="fr-FR" b="1" u="sng" dirty="0"/>
          </a:p>
          <a:p>
            <a:pPr lvl="2">
              <a:defRPr/>
            </a:pPr>
            <a:endParaRPr lang="fr-FR" sz="2400"/>
          </a:p>
          <a:p>
            <a:pPr lvl="2">
              <a:defRPr/>
            </a:pPr>
            <a:endParaRPr lang="fr-FR" sz="2400"/>
          </a:p>
          <a:p>
            <a:pPr lvl="2">
              <a:defRPr/>
            </a:pPr>
            <a:r>
              <a:rPr lang="fr-FR" sz="2400"/>
              <a:t>Identifier </a:t>
            </a:r>
            <a:r>
              <a:rPr lang="fr-FR" sz="2400" dirty="0"/>
              <a:t>les éléments à sauvegarder et à journaliser pour assurer la continuité du service et la traçabilité des transactions</a:t>
            </a:r>
          </a:p>
          <a:p>
            <a:pPr lvl="2">
              <a:defRPr/>
            </a:pPr>
            <a:r>
              <a:rPr lang="fr-FR" altLang="fr-FR" sz="2400"/>
              <a:t>Installer </a:t>
            </a:r>
            <a:r>
              <a:rPr lang="fr-FR" altLang="fr-FR" sz="2400" dirty="0"/>
              <a:t>et configurer des outils de sauvegarde et de restauration</a:t>
            </a:r>
          </a:p>
          <a:p>
            <a:pPr lvl="2">
              <a:defRPr/>
            </a:pPr>
            <a:r>
              <a:rPr lang="fr-FR" altLang="fr-FR" sz="2400"/>
              <a:t>Définir </a:t>
            </a:r>
            <a:r>
              <a:rPr lang="fr-FR" altLang="fr-FR" sz="2400" dirty="0"/>
              <a:t>des procédures de sauvegarde et de restauration</a:t>
            </a:r>
          </a:p>
          <a:p>
            <a:pPr lvl="2">
              <a:defRPr/>
            </a:pPr>
            <a:r>
              <a:rPr lang="fr-FR" altLang="fr-FR" sz="2400"/>
              <a:t>Appliquer </a:t>
            </a:r>
            <a:r>
              <a:rPr lang="fr-FR" altLang="fr-FR" sz="2400" dirty="0"/>
              <a:t>des procédures de sauvegarde et de restauration</a:t>
            </a:r>
          </a:p>
          <a:p>
            <a:pPr lvl="1">
              <a:defRPr/>
            </a:pPr>
            <a:endParaRPr lang="fr-FR" altLang="fr-FR" sz="2800" dirty="0"/>
          </a:p>
          <a:p>
            <a:pPr eaLnBrk="1" hangingPunct="1">
              <a:defRPr/>
            </a:pPr>
            <a:endParaRPr lang="fr-FR" altLang="fr-FR" sz="2000" dirty="0"/>
          </a:p>
        </p:txBody>
      </p:sp>
      <p:sp>
        <p:nvSpPr>
          <p:cNvPr id="6148" name="Espace réservé du numéro de diapositive 3">
            <a:extLst>
              <a:ext uri="{FF2B5EF4-FFF2-40B4-BE49-F238E27FC236}">
                <a16:creationId xmlns:a16="http://schemas.microsoft.com/office/drawing/2014/main" id="{A416A568-AE08-CF13-918D-D4B3B3CA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CDDD744-BA51-4556-83A7-66D7FA1C0F75}" type="slidenum">
              <a:rPr lang="fr-FR" altLang="fr-FR" sz="12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fr-FR" altLang="fr-FR" sz="12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F9CC5506-4112-5AE4-FFC0-2C049E9B6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599896"/>
              </p:ext>
            </p:extLst>
          </p:nvPr>
        </p:nvGraphicFramePr>
        <p:xfrm>
          <a:off x="395536" y="2060848"/>
          <a:ext cx="7886700" cy="792088"/>
        </p:xfrm>
        <a:graphic>
          <a:graphicData uri="http://schemas.openxmlformats.org/drawingml/2006/table">
            <a:tbl>
              <a:tblPr/>
              <a:tblGrid>
                <a:gridCol w="7886700">
                  <a:extLst>
                    <a:ext uri="{9D8B030D-6E8A-4147-A177-3AD203B41FA5}">
                      <a16:colId xmlns:a16="http://schemas.microsoft.com/office/drawing/2014/main" val="3349912418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800" b="0" i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1.1.4 Vérifier les conditions de la continuité d’un service informatique  </a:t>
                      </a:r>
                      <a:endParaRPr lang="fr-FR" sz="3200" b="0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T="22860" marB="22860">
                    <a:lnL w="762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291401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1.1.5 Gérer des sauvegardes  </a:t>
                      </a:r>
                      <a:endParaRPr lang="en-US" sz="3200" b="0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T="22860" marB="22860">
                    <a:lnL w="762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3003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4CCF4A2-66D2-2060-CDD7-0F692EE13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3" y="115888"/>
            <a:ext cx="8316912" cy="1143000"/>
          </a:xfrm>
        </p:spPr>
        <p:txBody>
          <a:bodyPr/>
          <a:lstStyle/>
          <a:p>
            <a:pPr eaLnBrk="1" hangingPunct="1"/>
            <a:r>
              <a:rPr lang="fr-FR" altLang="fr-FR"/>
              <a:t>La réplication de données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DBD980FA-0E62-53E8-956E-7A35AB9A0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557338"/>
            <a:ext cx="8640763" cy="5300662"/>
          </a:xfrm>
        </p:spPr>
        <p:txBody>
          <a:bodyPr/>
          <a:lstStyle/>
          <a:p>
            <a:r>
              <a:rPr lang="fr-FR" altLang="fr-FR" sz="3200"/>
              <a:t>Lorsqu'il est impératif de garantir une continuité de service et/ou une disponibilité des données,</a:t>
            </a:r>
          </a:p>
          <a:p>
            <a:r>
              <a:rPr lang="fr-FR" altLang="fr-FR" sz="3200"/>
              <a:t>consiste à synchroniser des données entre deux serveurs.</a:t>
            </a:r>
          </a:p>
          <a:p>
            <a:endParaRPr lang="fr-FR" altLang="fr-FR" sz="3200"/>
          </a:p>
          <a:p>
            <a:r>
              <a:rPr lang="fr-FR" altLang="fr-FR" sz="3200"/>
              <a:t> Il existe deux types de réplication :</a:t>
            </a:r>
          </a:p>
          <a:p>
            <a:pPr lvl="1"/>
            <a:endParaRPr lang="fr-FR" altLang="fr-FR" sz="2800" b="1"/>
          </a:p>
          <a:p>
            <a:pPr lvl="1"/>
            <a:r>
              <a:rPr lang="fr-FR" altLang="fr-FR" sz="2800" b="1"/>
              <a:t>synchrone :</a:t>
            </a:r>
            <a:r>
              <a:rPr lang="fr-FR" altLang="fr-FR" sz="2800"/>
              <a:t> réalisée en temps réel.  </a:t>
            </a:r>
          </a:p>
          <a:p>
            <a:pPr lvl="1"/>
            <a:endParaRPr lang="fr-FR" altLang="fr-FR" sz="2800" b="1"/>
          </a:p>
          <a:p>
            <a:pPr lvl="1"/>
            <a:r>
              <a:rPr lang="fr-FR" altLang="fr-FR" sz="2800" b="1"/>
              <a:t>asynchrone :</a:t>
            </a:r>
            <a:r>
              <a:rPr lang="fr-FR" altLang="fr-FR" sz="2800"/>
              <a:t> déclenchée régulièrement de manière automatique ou manuelle. </a:t>
            </a:r>
          </a:p>
        </p:txBody>
      </p:sp>
      <p:sp>
        <p:nvSpPr>
          <p:cNvPr id="38916" name="Espace réservé du numéro de diapositive 3">
            <a:extLst>
              <a:ext uri="{FF2B5EF4-FFF2-40B4-BE49-F238E27FC236}">
                <a16:creationId xmlns:a16="http://schemas.microsoft.com/office/drawing/2014/main" id="{69D9B9E4-B1D0-5A08-E312-805DB4FC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fr-FR" altLang="fr-FR" sz="1800" b="1">
                <a:solidFill>
                  <a:srgbClr val="FFFFFF"/>
                </a:solidFill>
                <a:latin typeface="Times New Roman" panose="02020603050405020304" pitchFamily="18" charset="0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C5B0A54-5847-6B93-6270-52ACB645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3" y="196850"/>
            <a:ext cx="8316912" cy="1143000"/>
          </a:xfrm>
        </p:spPr>
        <p:txBody>
          <a:bodyPr/>
          <a:lstStyle/>
          <a:p>
            <a:pPr eaLnBrk="1" hangingPunct="1"/>
            <a:r>
              <a:rPr lang="fr-FR" altLang="fr-FR"/>
              <a:t>La réplication de données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7463361-16B1-9DBF-FE3D-183C074FA9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557338"/>
            <a:ext cx="8640763" cy="5300662"/>
          </a:xfrm>
        </p:spPr>
        <p:txBody>
          <a:bodyPr/>
          <a:lstStyle/>
          <a:p>
            <a:pPr>
              <a:defRPr/>
            </a:pPr>
            <a:r>
              <a:rPr lang="fr-FR" sz="3200" dirty="0"/>
              <a:t>Cette réplication (qu'elle soit synchrone ou asynchrone) peut être effectuée de façon :</a:t>
            </a:r>
          </a:p>
          <a:p>
            <a:pPr lvl="1">
              <a:defRPr/>
            </a:pPr>
            <a:endParaRPr lang="fr-FR" b="1" dirty="0"/>
          </a:p>
          <a:p>
            <a:pPr lvl="1">
              <a:defRPr/>
            </a:pPr>
            <a:r>
              <a:rPr lang="fr-FR" sz="2800" b="1" dirty="0"/>
              <a:t>symétrique (ou « maître/maître ») :</a:t>
            </a:r>
            <a:r>
              <a:rPr lang="fr-FR" sz="2800" dirty="0"/>
              <a:t> Les mises à jours sont immédiates dans les deux sens.</a:t>
            </a:r>
          </a:p>
          <a:p>
            <a:pPr lvl="1">
              <a:defRPr/>
            </a:pPr>
            <a:endParaRPr lang="fr-FR" sz="2800" b="1" dirty="0"/>
          </a:p>
          <a:p>
            <a:pPr lvl="1">
              <a:defRPr/>
            </a:pPr>
            <a:r>
              <a:rPr lang="fr-FR" sz="2800" b="1" dirty="0"/>
              <a:t>asymétrique (ou « maître/esclave ») : </a:t>
            </a:r>
            <a:r>
              <a:rPr lang="fr-FR" sz="2800" dirty="0"/>
              <a:t>Les mises à jours sont immédiates mais uniquement du « maître » vers « l'esclave ».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fr-FR" sz="3200" dirty="0"/>
          </a:p>
          <a:p>
            <a:pPr marL="609600" indent="-609600" eaLnBrk="1" hangingPunct="1">
              <a:defRPr/>
            </a:pPr>
            <a:endParaRPr lang="fr-FR" altLang="fr-FR" sz="3200" dirty="0"/>
          </a:p>
        </p:txBody>
      </p:sp>
      <p:sp>
        <p:nvSpPr>
          <p:cNvPr id="40964" name="Espace réservé du numéro de diapositive 3">
            <a:extLst>
              <a:ext uri="{FF2B5EF4-FFF2-40B4-BE49-F238E27FC236}">
                <a16:creationId xmlns:a16="http://schemas.microsoft.com/office/drawing/2014/main" id="{C2C35E9F-1207-491E-A7FE-9E39E31A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2613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fr-FR" altLang="fr-FR" sz="1800" b="1">
                <a:solidFill>
                  <a:srgbClr val="FFFFFF"/>
                </a:solidFill>
                <a:latin typeface="Times New Roman" panose="02020603050405020304" pitchFamily="18" charset="0"/>
              </a:rP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re 1">
            <a:extLst>
              <a:ext uri="{FF2B5EF4-FFF2-40B4-BE49-F238E27FC236}">
                <a16:creationId xmlns:a16="http://schemas.microsoft.com/office/drawing/2014/main" id="{F545FD7E-9E2D-C23A-D8B9-6C2C99A0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52413"/>
            <a:ext cx="7886700" cy="1325563"/>
          </a:xfrm>
        </p:spPr>
        <p:txBody>
          <a:bodyPr/>
          <a:lstStyle/>
          <a:p>
            <a:r>
              <a:rPr lang="fr-FR" altLang="fr-FR"/>
              <a:t>Technologies de sauvegarde</a:t>
            </a:r>
          </a:p>
        </p:txBody>
      </p:sp>
      <p:sp>
        <p:nvSpPr>
          <p:cNvPr id="43011" name="Espace réservé du contenu 2">
            <a:extLst>
              <a:ext uri="{FF2B5EF4-FFF2-40B4-BE49-F238E27FC236}">
                <a16:creationId xmlns:a16="http://schemas.microsoft.com/office/drawing/2014/main" id="{140213B8-6704-F8F0-B928-E009D04A6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836613"/>
            <a:ext cx="8893175" cy="4351337"/>
          </a:xfrm>
        </p:spPr>
        <p:txBody>
          <a:bodyPr/>
          <a:lstStyle/>
          <a:p>
            <a:r>
              <a:rPr lang="fr-FR" altLang="fr-FR"/>
              <a:t>On retrouve notamment des sauvegardes de données sur les supports suivants :</a:t>
            </a:r>
          </a:p>
          <a:p>
            <a:endParaRPr lang="fr-FR" altLang="fr-FR"/>
          </a:p>
          <a:p>
            <a:pPr lvl="1"/>
            <a:r>
              <a:rPr lang="fr-FR" altLang="fr-FR" b="1"/>
              <a:t>Cloud</a:t>
            </a:r>
            <a:endParaRPr lang="fr-FR" altLang="fr-FR"/>
          </a:p>
          <a:p>
            <a:pPr lvl="1"/>
            <a:r>
              <a:rPr lang="fr-FR" altLang="fr-FR" b="1"/>
              <a:t>Disques durs internes/externes</a:t>
            </a:r>
            <a:endParaRPr lang="fr-FR" altLang="fr-FR"/>
          </a:p>
          <a:p>
            <a:pPr lvl="1"/>
            <a:r>
              <a:rPr lang="fr-FR" altLang="fr-FR" b="1"/>
              <a:t>Supports amovibles</a:t>
            </a:r>
            <a:endParaRPr lang="fr-FR" altLang="fr-FR"/>
          </a:p>
          <a:p>
            <a:pPr lvl="1"/>
            <a:r>
              <a:rPr lang="fr-FR" altLang="fr-FR" b="1"/>
              <a:t>CD/DVD ROM</a:t>
            </a:r>
            <a:endParaRPr lang="fr-FR" altLang="fr-FR"/>
          </a:p>
          <a:p>
            <a:pPr lvl="1"/>
            <a:r>
              <a:rPr lang="fr-FR" altLang="fr-FR" b="1"/>
              <a:t>Emplacements réseau</a:t>
            </a:r>
            <a:endParaRPr lang="fr-FR" altLang="fr-FR"/>
          </a:p>
          <a:p>
            <a:pPr lvl="1"/>
            <a:r>
              <a:rPr lang="fr-FR" altLang="fr-FR" b="1"/>
              <a:t>Réplication des données </a:t>
            </a:r>
            <a:r>
              <a:rPr lang="fr-FR" altLang="fr-FR"/>
              <a:t> </a:t>
            </a:r>
          </a:p>
          <a:p>
            <a:pPr lvl="1"/>
            <a:r>
              <a:rPr lang="fr-FR" altLang="fr-FR" b="1"/>
              <a:t>Bandes de sauvegarde</a:t>
            </a:r>
            <a:endParaRPr lang="fr-FR" altLang="fr-FR"/>
          </a:p>
          <a:p>
            <a:pPr lvl="1"/>
            <a:r>
              <a:rPr lang="fr-FR" altLang="fr-FR" b="1"/>
              <a:t>Clichés instantanés</a:t>
            </a:r>
            <a:endParaRPr lang="fr-FR" altLang="fr-FR"/>
          </a:p>
          <a:p>
            <a:pPr lvl="1"/>
            <a:r>
              <a:rPr lang="fr-FR" altLang="fr-FR" b="1"/>
              <a:t>RAID</a:t>
            </a:r>
          </a:p>
          <a:p>
            <a:pPr lvl="1"/>
            <a:r>
              <a:rPr lang="fr-FR" altLang="fr-FR" b="1"/>
              <a:t>Snapshots</a:t>
            </a:r>
            <a:endParaRPr lang="fr-FR" altLang="fr-FR"/>
          </a:p>
        </p:txBody>
      </p:sp>
      <p:sp>
        <p:nvSpPr>
          <p:cNvPr id="43012" name="Espace réservé du numéro de diapositive 3">
            <a:extLst>
              <a:ext uri="{FF2B5EF4-FFF2-40B4-BE49-F238E27FC236}">
                <a16:creationId xmlns:a16="http://schemas.microsoft.com/office/drawing/2014/main" id="{278C61C2-8075-AF26-FC36-FBC759DB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fld id="{AE14D4B3-F65F-4F0A-9452-97083CD84BDB}" type="slidenum">
              <a:rPr lang="fr-FR" altLang="fr-FR" sz="1800" b="1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t>22</a:t>
            </a:fld>
            <a:endParaRPr lang="fr-FR" altLang="fr-FR" sz="1800" b="1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re 1">
            <a:extLst>
              <a:ext uri="{FF2B5EF4-FFF2-40B4-BE49-F238E27FC236}">
                <a16:creationId xmlns:a16="http://schemas.microsoft.com/office/drawing/2014/main" id="{7155EC95-480A-3698-FB29-A034B5A04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-387350"/>
            <a:ext cx="7886700" cy="1325563"/>
          </a:xfrm>
        </p:spPr>
        <p:txBody>
          <a:bodyPr/>
          <a:lstStyle/>
          <a:p>
            <a:pPr eaLnBrk="1" hangingPunct="1"/>
            <a:r>
              <a:rPr lang="fr-FR" altLang="fr-FR"/>
              <a:t>SYNTHESE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590DCB-2F13-06F6-59F8-AEAE5225A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13" y="1285875"/>
            <a:ext cx="8335962" cy="50403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3200"/>
              <a:t>1 Qu’est-ce qu’un PRA 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r-FR" sz="3200"/>
              <a:t>2 Qu’est-ce qu’un PCA 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r-FR" sz="3200"/>
              <a:t>3 Quels sont les types de sauvegarde 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r-FR" sz="3200"/>
              <a:t>4 Qu’est-ce qu’un SLA 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r-FR" sz="3200"/>
              <a:t>5 Qu’est-ce qu’un RTO 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r-FR" sz="3200"/>
              <a:t>6 Qu’est-ce qu’un RPO 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fr-FR" sz="3200"/>
              <a:t>7 Qu’est ce que la réplication ?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fr-FR" sz="3200" dirty="0"/>
          </a:p>
        </p:txBody>
      </p:sp>
      <p:sp>
        <p:nvSpPr>
          <p:cNvPr id="44036" name="Espace réservé du numéro de diapositive 3">
            <a:extLst>
              <a:ext uri="{FF2B5EF4-FFF2-40B4-BE49-F238E27FC236}">
                <a16:creationId xmlns:a16="http://schemas.microsoft.com/office/drawing/2014/main" id="{CD51978C-1CC6-6638-0174-2399470F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934DE1E-9E5E-42CB-9381-24B3EF235D20}" type="slidenum">
              <a:rPr lang="fr-FR" altLang="fr-FR" sz="12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23</a:t>
            </a:fld>
            <a:endParaRPr lang="fr-FR" altLang="fr-FR" sz="12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DF01D0F-4754-53F3-CD32-BF5CAC61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277813"/>
            <a:ext cx="8316912" cy="1143000"/>
          </a:xfrm>
        </p:spPr>
        <p:txBody>
          <a:bodyPr/>
          <a:lstStyle/>
          <a:p>
            <a:pPr eaLnBrk="1" hangingPunct="1"/>
            <a:r>
              <a:rPr lang="fr-FR" altLang="fr-FR"/>
              <a:t>Mise en œuvre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B47A8E5F-FD68-2661-F5A1-AF60BB831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975" y="3141663"/>
            <a:ext cx="8507413" cy="5300662"/>
          </a:xfrm>
        </p:spPr>
        <p:txBody>
          <a:bodyPr/>
          <a:lstStyle/>
          <a:p>
            <a:pPr marL="990600" lvl="1" indent="-533400" eaLnBrk="1" hangingPunct="1"/>
            <a:r>
              <a:rPr lang="fr-FR" altLang="fr-FR" sz="5400"/>
              <a:t>TD 2 slam</a:t>
            </a:r>
          </a:p>
          <a:p>
            <a:pPr marL="990600" lvl="1" indent="-533400" eaLnBrk="1" hangingPunct="1"/>
            <a:r>
              <a:rPr lang="fr-FR" altLang="fr-FR" sz="5400"/>
              <a:t>TD2 sisr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>
            <a:extLst>
              <a:ext uri="{FF2B5EF4-FFF2-40B4-BE49-F238E27FC236}">
                <a16:creationId xmlns:a16="http://schemas.microsoft.com/office/drawing/2014/main" id="{A3D39E69-1FF0-1FD0-1372-6F8832415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396413" cy="1325562"/>
          </a:xfrm>
        </p:spPr>
        <p:txBody>
          <a:bodyPr/>
          <a:lstStyle/>
          <a:p>
            <a:pPr algn="ctr" eaLnBrk="1" hangingPunct="1"/>
            <a:r>
              <a:rPr lang="fr-FR" altLang="fr-FR"/>
              <a:t>Sauvegarde/restauration et réplication de données</a:t>
            </a:r>
          </a:p>
        </p:txBody>
      </p:sp>
      <p:sp>
        <p:nvSpPr>
          <p:cNvPr id="3075" name="Espace réservé du contenu 2">
            <a:extLst>
              <a:ext uri="{FF2B5EF4-FFF2-40B4-BE49-F238E27FC236}">
                <a16:creationId xmlns:a16="http://schemas.microsoft.com/office/drawing/2014/main" id="{49E3B0DF-ADCC-9434-31FC-63B0A44A0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1455738"/>
            <a:ext cx="8964612" cy="5068887"/>
          </a:xfrm>
        </p:spPr>
        <p:txBody>
          <a:bodyPr/>
          <a:lstStyle/>
          <a:p>
            <a:pPr eaLnBrk="1" hangingPunct="1">
              <a:defRPr/>
            </a:pPr>
            <a:r>
              <a:rPr lang="fr-FR" sz="3200" b="1" dirty="0"/>
              <a:t> Sauvegarde et restauration de données</a:t>
            </a:r>
          </a:p>
          <a:p>
            <a:pPr eaLnBrk="1" hangingPunct="1">
              <a:defRPr/>
            </a:pPr>
            <a:endParaRPr lang="fr-FR" sz="3200" b="1" dirty="0"/>
          </a:p>
          <a:p>
            <a:pPr lvl="1" eaLnBrk="1" hangingPunct="1">
              <a:defRPr/>
            </a:pPr>
            <a:r>
              <a:rPr lang="fr-FR" b="1" cap="all" dirty="0">
                <a:effectLst>
                  <a:outerShdw dist="17958" dir="2700000">
                    <a:srgbClr val="000000"/>
                  </a:outerShdw>
                </a:effectLst>
              </a:rPr>
              <a:t>1 - Stratégies de sauvegarde</a:t>
            </a:r>
          </a:p>
          <a:p>
            <a:pPr lvl="1">
              <a:defRPr/>
            </a:pPr>
            <a:r>
              <a:rPr lang="fr-FR" b="1" cap="all" dirty="0">
                <a:effectLst>
                  <a:outerShdw dist="17958" dir="2700000">
                    <a:srgbClr val="000000"/>
                  </a:outerShdw>
                </a:effectLst>
              </a:rPr>
              <a:t>2 - Types de sauvegarde</a:t>
            </a:r>
          </a:p>
          <a:p>
            <a:pPr lvl="1">
              <a:defRPr/>
            </a:pPr>
            <a:r>
              <a:rPr lang="fr-FR" b="1" cap="all" dirty="0">
                <a:effectLst>
                  <a:outerShdw dist="17958" dir="2700000">
                    <a:srgbClr val="000000"/>
                  </a:outerShdw>
                </a:effectLst>
              </a:rPr>
              <a:t>3 - Quand sauvegarder ?</a:t>
            </a:r>
          </a:p>
          <a:p>
            <a:pPr lvl="1">
              <a:defRPr/>
            </a:pPr>
            <a:endParaRPr lang="fr-FR" b="1" cap="all" dirty="0">
              <a:effectLst>
                <a:outerShdw dist="17958" dir="2700000">
                  <a:srgbClr val="000000"/>
                </a:outerShdw>
              </a:effectLst>
            </a:endParaRPr>
          </a:p>
          <a:p>
            <a:pPr eaLnBrk="1" hangingPunct="1">
              <a:defRPr/>
            </a:pPr>
            <a:r>
              <a:rPr lang="fr-FR" sz="3200" b="1" dirty="0"/>
              <a:t> La réplication de données</a:t>
            </a:r>
          </a:p>
          <a:p>
            <a:pPr eaLnBrk="1" hangingPunct="1">
              <a:defRPr/>
            </a:pPr>
            <a:endParaRPr lang="fr-FR" sz="3200" b="1" dirty="0"/>
          </a:p>
          <a:p>
            <a:pPr eaLnBrk="1" hangingPunct="1">
              <a:defRPr/>
            </a:pPr>
            <a:r>
              <a:rPr lang="fr-FR" sz="3200" b="1" dirty="0"/>
              <a:t> Les technologies de sauvegarde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fr-FR" sz="3200" b="1" dirty="0"/>
          </a:p>
        </p:txBody>
      </p:sp>
      <p:sp>
        <p:nvSpPr>
          <p:cNvPr id="7172" name="Espace réservé du numéro de diapositive 3">
            <a:extLst>
              <a:ext uri="{FF2B5EF4-FFF2-40B4-BE49-F238E27FC236}">
                <a16:creationId xmlns:a16="http://schemas.microsoft.com/office/drawing/2014/main" id="{6B3C2161-B1CF-52C8-7BB9-608FC3A3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318DB47-2BA9-425C-BB77-BA2B8B314100}" type="slidenum">
              <a:rPr lang="fr-FR" altLang="fr-FR" sz="12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fr-FR" altLang="fr-FR" sz="12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DD1A144-E02D-F8D5-F45A-0F9CB8FC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30163"/>
            <a:ext cx="7886700" cy="1325563"/>
          </a:xfrm>
        </p:spPr>
        <p:txBody>
          <a:bodyPr/>
          <a:lstStyle/>
          <a:p>
            <a:pPr eaLnBrk="1" hangingPunct="1"/>
            <a:r>
              <a:rPr lang="fr-FR" altLang="fr-FR"/>
              <a:t>Objectifs d’un DSI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AE0DF52-7056-F4A1-FB50-591C61A067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760538"/>
            <a:ext cx="8496300" cy="5029200"/>
          </a:xfrm>
        </p:spPr>
        <p:txBody>
          <a:bodyPr/>
          <a:lstStyle/>
          <a:p>
            <a:pPr>
              <a:defRPr/>
            </a:pPr>
            <a:r>
              <a:rPr lang="fr-FR" altLang="fr-FR" sz="3600" dirty="0">
                <a:sym typeface="Wingdings" panose="05000000000000000000" pitchFamily="2" charset="2"/>
              </a:rPr>
              <a:t> </a:t>
            </a:r>
            <a:r>
              <a:rPr kumimoji="1" lang="fr-FR" sz="3600" b="1" dirty="0">
                <a:latin typeface="Times New Roman" pitchFamily="18" charset="0"/>
              </a:rPr>
              <a:t>éviter la perte de données :</a:t>
            </a:r>
          </a:p>
          <a:p>
            <a:pPr lvl="1">
              <a:defRPr/>
            </a:pPr>
            <a:endParaRPr kumimoji="1" lang="fr-FR" sz="3600" b="1" dirty="0">
              <a:latin typeface="Times New Roman" pitchFamily="18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kumimoji="1" lang="fr-FR" sz="3600" b="1" dirty="0">
                <a:latin typeface="Times New Roman" pitchFamily="18" charset="0"/>
              </a:rPr>
              <a:t> </a:t>
            </a:r>
          </a:p>
          <a:p>
            <a:pPr>
              <a:defRPr/>
            </a:pPr>
            <a:r>
              <a:rPr kumimoji="1" lang="fr-FR" sz="3600" b="1" dirty="0">
                <a:latin typeface="Times New Roman" pitchFamily="18" charset="0"/>
              </a:rPr>
              <a:t> garantir une continuité de service et/ou une disponibilité des </a:t>
            </a:r>
            <a:r>
              <a:rPr kumimoji="1" lang="fr-FR" sz="3600" b="1">
                <a:latin typeface="Times New Roman" pitchFamily="18" charset="0"/>
              </a:rPr>
              <a:t>données :</a:t>
            </a:r>
            <a:endParaRPr kumimoji="1" lang="fr-FR" sz="3200" dirty="0">
              <a:latin typeface="Times New Roman" pitchFamily="18" charset="0"/>
            </a:endParaRPr>
          </a:p>
        </p:txBody>
      </p:sp>
      <p:sp>
        <p:nvSpPr>
          <p:cNvPr id="8196" name="Espace réservé du numéro de diapositive 5">
            <a:extLst>
              <a:ext uri="{FF2B5EF4-FFF2-40B4-BE49-F238E27FC236}">
                <a16:creationId xmlns:a16="http://schemas.microsoft.com/office/drawing/2014/main" id="{C0B75166-4B33-3ACB-9726-96A4B61E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086600" y="6442075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2546B2F-22A0-4FD3-89C9-430BFD380DFD}" type="slidenum">
              <a:rPr lang="fr-FR" altLang="fr-FR" sz="1800" b="1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fr-FR" altLang="fr-FR" sz="1800" b="1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>
            <a:extLst>
              <a:ext uri="{FF2B5EF4-FFF2-40B4-BE49-F238E27FC236}">
                <a16:creationId xmlns:a16="http://schemas.microsoft.com/office/drawing/2014/main" id="{A7423ED8-8875-CA6E-DF92-F579AC646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9050"/>
            <a:ext cx="8964612" cy="1325563"/>
          </a:xfrm>
        </p:spPr>
        <p:txBody>
          <a:bodyPr/>
          <a:lstStyle/>
          <a:p>
            <a:pPr algn="ctr"/>
            <a:r>
              <a:rPr lang="fr-FR" altLang="fr-FR" sz="3600"/>
              <a:t>Les normes ITIL</a:t>
            </a:r>
            <a:br>
              <a:rPr lang="fr-FR" altLang="fr-FR" sz="3600"/>
            </a:br>
            <a:r>
              <a:rPr lang="fr-FR" altLang="fr-FR" sz="3600"/>
              <a:t>(Information Technology Infrastructure Library)</a:t>
            </a:r>
          </a:p>
        </p:txBody>
      </p:sp>
      <p:sp>
        <p:nvSpPr>
          <p:cNvPr id="10243" name="Espace réservé du contenu 2">
            <a:extLst>
              <a:ext uri="{FF2B5EF4-FFF2-40B4-BE49-F238E27FC236}">
                <a16:creationId xmlns:a16="http://schemas.microsoft.com/office/drawing/2014/main" id="{48F83840-6F33-2DD1-AA7E-C668751A3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1379538"/>
            <a:ext cx="9299575" cy="4351337"/>
          </a:xfrm>
        </p:spPr>
        <p:txBody>
          <a:bodyPr/>
          <a:lstStyle/>
          <a:p>
            <a:pPr eaLnBrk="1" hangingPunct="1"/>
            <a:r>
              <a:rPr lang="fr-FR" altLang="fr-FR" sz="3200"/>
              <a:t>mettre en place un plan de récupération d’urgence :</a:t>
            </a:r>
          </a:p>
          <a:p>
            <a:pPr eaLnBrk="1" hangingPunct="1"/>
            <a:endParaRPr lang="fr-FR" altLang="fr-FR" sz="3200"/>
          </a:p>
          <a:p>
            <a:pPr lvl="1" eaLnBrk="1" hangingPunct="1"/>
            <a:r>
              <a:rPr lang="fr-FR" altLang="fr-FR" sz="2800" b="1"/>
              <a:t>Définir les éléments à sécuriser et/ou sauvegarder </a:t>
            </a:r>
          </a:p>
          <a:p>
            <a:pPr lvl="1" eaLnBrk="1" hangingPunct="1"/>
            <a:endParaRPr lang="fr-FR" altLang="fr-FR" sz="2800" b="1"/>
          </a:p>
          <a:p>
            <a:pPr lvl="1" eaLnBrk="1" hangingPunct="1"/>
            <a:r>
              <a:rPr lang="fr-FR" altLang="fr-FR" sz="2800" b="1"/>
              <a:t>Évaluer les coûts de la sauvegarde </a:t>
            </a:r>
          </a:p>
          <a:p>
            <a:pPr lvl="2" eaLnBrk="1" hangingPunct="1"/>
            <a:r>
              <a:rPr lang="fr-FR" altLang="fr-FR" sz="2400" b="1"/>
              <a:t>équipement de sauvegarde, </a:t>
            </a:r>
          </a:p>
          <a:p>
            <a:pPr lvl="2" eaLnBrk="1" hangingPunct="1"/>
            <a:r>
              <a:rPr lang="fr-FR" altLang="fr-FR" sz="2400" b="1"/>
              <a:t>espace disque, </a:t>
            </a:r>
          </a:p>
          <a:p>
            <a:pPr lvl="2" eaLnBrk="1" hangingPunct="1"/>
            <a:r>
              <a:rPr lang="fr-FR" altLang="fr-FR" sz="2400" b="1"/>
              <a:t>le matériel, </a:t>
            </a:r>
          </a:p>
          <a:p>
            <a:pPr lvl="2" eaLnBrk="1" hangingPunct="1"/>
            <a:r>
              <a:rPr lang="fr-FR" altLang="fr-FR" sz="2400" b="1"/>
              <a:t>les logiciels,</a:t>
            </a:r>
          </a:p>
          <a:p>
            <a:pPr lvl="2" eaLnBrk="1" hangingPunct="1"/>
            <a:r>
              <a:rPr lang="fr-FR" altLang="fr-FR" sz="2400" b="1"/>
              <a:t>redondances des équipements,</a:t>
            </a:r>
          </a:p>
          <a:p>
            <a:pPr lvl="2" eaLnBrk="1" hangingPunct="1"/>
            <a:r>
              <a:rPr lang="fr-FR" altLang="fr-FR" sz="2400" b="1"/>
              <a:t>la volumétrie, </a:t>
            </a:r>
          </a:p>
          <a:p>
            <a:pPr lvl="2" eaLnBrk="1" hangingPunct="1"/>
            <a:r>
              <a:rPr lang="fr-FR" altLang="fr-FR" sz="2400" b="1"/>
              <a:t>les coûts.</a:t>
            </a:r>
          </a:p>
          <a:p>
            <a:pPr eaLnBrk="1" hangingPunct="1"/>
            <a:endParaRPr lang="fr-FR" altLang="fr-FR" sz="3200"/>
          </a:p>
          <a:p>
            <a:pPr lvl="2" eaLnBrk="1" hangingPunct="1"/>
            <a:endParaRPr lang="fr-FR" altLang="fr-FR" sz="2400" b="1"/>
          </a:p>
        </p:txBody>
      </p:sp>
      <p:sp>
        <p:nvSpPr>
          <p:cNvPr id="10244" name="Espace réservé du numéro de diapositive 3">
            <a:extLst>
              <a:ext uri="{FF2B5EF4-FFF2-40B4-BE49-F238E27FC236}">
                <a16:creationId xmlns:a16="http://schemas.microsoft.com/office/drawing/2014/main" id="{D64BE5EE-33B6-840B-83D7-8D007217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F54F31C-08D4-4570-9A3F-415017DB233A}" type="slidenum">
              <a:rPr lang="fr-FR" altLang="fr-FR" sz="12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fr-FR" altLang="fr-FR" sz="12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>
            <a:extLst>
              <a:ext uri="{FF2B5EF4-FFF2-40B4-BE49-F238E27FC236}">
                <a16:creationId xmlns:a16="http://schemas.microsoft.com/office/drawing/2014/main" id="{82D27A0A-C546-57F7-DB8F-CB1399A2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9050"/>
            <a:ext cx="8964612" cy="1325563"/>
          </a:xfrm>
        </p:spPr>
        <p:txBody>
          <a:bodyPr/>
          <a:lstStyle/>
          <a:p>
            <a:pPr algn="ctr"/>
            <a:r>
              <a:rPr lang="fr-FR" altLang="fr-FR" sz="3600"/>
              <a:t>Les normes ITIL</a:t>
            </a:r>
            <a:br>
              <a:rPr lang="fr-FR" altLang="fr-FR" sz="3600"/>
            </a:br>
            <a:r>
              <a:rPr lang="fr-FR" altLang="fr-FR" sz="3600"/>
              <a:t>(Information Technology Infrastructure Library)</a:t>
            </a:r>
          </a:p>
        </p:txBody>
      </p:sp>
      <p:sp>
        <p:nvSpPr>
          <p:cNvPr id="12291" name="Espace réservé du contenu 2">
            <a:extLst>
              <a:ext uri="{FF2B5EF4-FFF2-40B4-BE49-F238E27FC236}">
                <a16:creationId xmlns:a16="http://schemas.microsoft.com/office/drawing/2014/main" id="{E35433DB-9961-0927-8CE8-34E613488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0975" y="1368425"/>
            <a:ext cx="8964613" cy="4351338"/>
          </a:xfrm>
        </p:spPr>
        <p:txBody>
          <a:bodyPr/>
          <a:lstStyle/>
          <a:p>
            <a:pPr lvl="1"/>
            <a:r>
              <a:rPr lang="fr-FR" altLang="fr-FR" sz="2800" b="1"/>
              <a:t>Définir les clauses du contrat de niveau de service</a:t>
            </a:r>
            <a:r>
              <a:rPr lang="fr-FR" altLang="fr-FR" sz="2800"/>
              <a:t> </a:t>
            </a:r>
            <a:r>
              <a:rPr lang="fr-FR" altLang="fr-FR" sz="3200"/>
              <a:t>: </a:t>
            </a:r>
          </a:p>
          <a:p>
            <a:pPr lvl="1"/>
            <a:endParaRPr lang="fr-FR" altLang="fr-FR" sz="3200"/>
          </a:p>
          <a:p>
            <a:pPr lvl="2"/>
            <a:r>
              <a:rPr lang="fr-FR" altLang="fr-FR" sz="2400"/>
              <a:t>recensées dans un document exposant clairement la qualité de service attendue </a:t>
            </a:r>
          </a:p>
          <a:p>
            <a:pPr lvl="2"/>
            <a:endParaRPr lang="fr-FR" altLang="fr-FR" sz="2400"/>
          </a:p>
          <a:p>
            <a:pPr lvl="2"/>
            <a:r>
              <a:rPr lang="fr-FR" altLang="fr-FR" sz="2400"/>
              <a:t>Ce contrat client-fournisseur est également appelé </a:t>
            </a:r>
            <a:r>
              <a:rPr lang="fr-FR" altLang="fr-FR" sz="2400" b="1"/>
              <a:t>SLA : Service Level Agreement, </a:t>
            </a:r>
          </a:p>
          <a:p>
            <a:pPr lvl="2"/>
            <a:endParaRPr lang="fr-FR" altLang="fr-FR" sz="2400"/>
          </a:p>
          <a:p>
            <a:pPr lvl="3"/>
            <a:r>
              <a:rPr lang="fr-FR" altLang="fr-FR" sz="2400"/>
              <a:t>les délais d’interruption de service maximum</a:t>
            </a:r>
          </a:p>
          <a:p>
            <a:pPr lvl="3"/>
            <a:endParaRPr lang="fr-FR" altLang="fr-FR" sz="2400"/>
          </a:p>
          <a:p>
            <a:pPr lvl="3"/>
            <a:r>
              <a:rPr lang="fr-FR" altLang="fr-FR" sz="2400"/>
              <a:t>La durée maximale d’interruption du service pouvant être tolérée avant la reprise de l’activité</a:t>
            </a:r>
          </a:p>
        </p:txBody>
      </p:sp>
      <p:sp>
        <p:nvSpPr>
          <p:cNvPr id="12292" name="Espace réservé du numéro de diapositive 3">
            <a:extLst>
              <a:ext uri="{FF2B5EF4-FFF2-40B4-BE49-F238E27FC236}">
                <a16:creationId xmlns:a16="http://schemas.microsoft.com/office/drawing/2014/main" id="{17F454E8-7086-6961-A04E-A4C47C5F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DE34C9B-5104-4093-9CC7-51002B74A82E}" type="slidenum">
              <a:rPr lang="fr-FR" altLang="fr-FR" sz="12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fr-FR" altLang="fr-FR" sz="12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>
            <a:extLst>
              <a:ext uri="{FF2B5EF4-FFF2-40B4-BE49-F238E27FC236}">
                <a16:creationId xmlns:a16="http://schemas.microsoft.com/office/drawing/2014/main" id="{5383A4C3-D902-43B9-79F3-82444A5AC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075" y="12700"/>
            <a:ext cx="8642350" cy="1325563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altLang="fr-FR" sz="3600"/>
              <a:t>Les normes ITIL</a:t>
            </a:r>
            <a:br>
              <a:rPr lang="fr-FR" altLang="fr-FR" sz="3600"/>
            </a:br>
            <a:r>
              <a:rPr lang="fr-FR" altLang="fr-FR" sz="3600"/>
              <a:t>(Information Technology Infrastructure Library)</a:t>
            </a:r>
          </a:p>
        </p:txBody>
      </p:sp>
      <p:sp>
        <p:nvSpPr>
          <p:cNvPr id="14339" name="Espace réservé du contenu 2">
            <a:extLst>
              <a:ext uri="{FF2B5EF4-FFF2-40B4-BE49-F238E27FC236}">
                <a16:creationId xmlns:a16="http://schemas.microsoft.com/office/drawing/2014/main" id="{40663A0F-0F43-B0FD-32D9-AB312B4F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560513"/>
            <a:ext cx="7886700" cy="4351337"/>
          </a:xfrm>
        </p:spPr>
        <p:txBody>
          <a:bodyPr/>
          <a:lstStyle/>
          <a:p>
            <a:pPr eaLnBrk="1" hangingPunct="1"/>
            <a:r>
              <a:rPr lang="fr-FR" altLang="fr-FR" b="1"/>
              <a:t>Définir les pertes de données acceptables en cas de sinistre</a:t>
            </a:r>
          </a:p>
          <a:p>
            <a:pPr lvl="1" eaLnBrk="1" hangingPunct="1"/>
            <a:r>
              <a:rPr lang="fr-FR" altLang="fr-FR"/>
              <a:t> également appelé RPO (Recovery Point Objective) dans les ouvrages ITIL.</a:t>
            </a:r>
          </a:p>
          <a:p>
            <a:pPr eaLnBrk="1" hangingPunct="1"/>
            <a:endParaRPr lang="fr-FR" altLang="fr-FR" b="1"/>
          </a:p>
          <a:p>
            <a:pPr eaLnBrk="1" hangingPunct="1"/>
            <a:r>
              <a:rPr lang="fr-FR" altLang="fr-FR" b="1"/>
              <a:t>Définir la stratégie de rétention des sauvegardes</a:t>
            </a:r>
            <a:r>
              <a:rPr lang="fr-FR" altLang="fr-FR"/>
              <a:t> </a:t>
            </a:r>
          </a:p>
          <a:p>
            <a:pPr eaLnBrk="1" hangingPunct="1"/>
            <a:endParaRPr lang="fr-FR" altLang="fr-FR" b="1"/>
          </a:p>
          <a:p>
            <a:pPr eaLnBrk="1" hangingPunct="1"/>
            <a:r>
              <a:rPr lang="fr-FR" altLang="fr-FR" b="1"/>
              <a:t>Définir une stratégie de restauration des données</a:t>
            </a:r>
          </a:p>
        </p:txBody>
      </p:sp>
      <p:sp>
        <p:nvSpPr>
          <p:cNvPr id="14340" name="Espace réservé du numéro de diapositive 3">
            <a:extLst>
              <a:ext uri="{FF2B5EF4-FFF2-40B4-BE49-F238E27FC236}">
                <a16:creationId xmlns:a16="http://schemas.microsoft.com/office/drawing/2014/main" id="{B4336F94-F985-BE27-54FF-0AA22AA6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1EAF802-BB73-4EE3-999B-8D1FDA92C523}" type="slidenum">
              <a:rPr lang="fr-FR" altLang="fr-FR" sz="1200" smtClean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fr-FR" altLang="fr-FR" sz="12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u numéro de diapositive 5">
            <a:extLst>
              <a:ext uri="{FF2B5EF4-FFF2-40B4-BE49-F238E27FC236}">
                <a16:creationId xmlns:a16="http://schemas.microsoft.com/office/drawing/2014/main" id="{929B9B3F-7650-357B-F2C5-81808F65CF67}"/>
              </a:ext>
            </a:extLst>
          </p:cNvPr>
          <p:cNvSpPr txBox="1">
            <a:spLocks noGrp="1"/>
          </p:cNvSpPr>
          <p:nvPr/>
        </p:nvSpPr>
        <p:spPr bwMode="auto">
          <a:xfrm>
            <a:off x="7004050" y="63976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8A6EC1CB-C54D-4271-9ED9-8DF03F089CC2}" type="slidenum">
              <a:rPr lang="fr-FR" altLang="fr-FR" sz="1800" b="1">
                <a:solidFill>
                  <a:srgbClr val="FFFFFF"/>
                </a:solidFill>
                <a:latin typeface="Times New Roman" panose="02020603050405020304" pitchFamily="18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fr-FR" altLang="fr-FR" sz="1800" b="1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332366E-810E-0B23-0015-1A1DA386428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71450"/>
            <a:ext cx="8909050" cy="1143000"/>
          </a:xfrm>
        </p:spPr>
        <p:txBody>
          <a:bodyPr/>
          <a:lstStyle/>
          <a:p>
            <a:pPr algn="ctr" eaLnBrk="1" hangingPunct="1"/>
            <a:r>
              <a:rPr lang="fr-FR" altLang="fr-FR" sz="3600"/>
              <a:t>Sauvegarde et restauration de données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96F8FF8-36A9-67EE-A267-CC004BE18E6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196975"/>
            <a:ext cx="8964613" cy="4114800"/>
          </a:xfrm>
        </p:spPr>
        <p:txBody>
          <a:bodyPr/>
          <a:lstStyle/>
          <a:p>
            <a:r>
              <a:rPr lang="fr-FR" altLang="fr-FR" sz="3600">
                <a:sym typeface="Wingdings" panose="05000000000000000000" pitchFamily="2" charset="2"/>
              </a:rPr>
              <a:t> </a:t>
            </a:r>
            <a:r>
              <a:rPr kumimoji="1" lang="fr-FR" altLang="fr-FR" sz="3600">
                <a:latin typeface="Times New Roman" panose="02020603050405020304" pitchFamily="18" charset="0"/>
              </a:rPr>
              <a:t>Les sauvegardes sont utiles notamment pour :</a:t>
            </a:r>
          </a:p>
          <a:p>
            <a:pPr lvl="1"/>
            <a:endParaRPr kumimoji="1" lang="fr-FR" altLang="fr-FR" sz="3200">
              <a:latin typeface="Times New Roman" panose="02020603050405020304" pitchFamily="18" charset="0"/>
            </a:endParaRPr>
          </a:p>
          <a:p>
            <a:pPr lvl="1"/>
            <a:r>
              <a:rPr kumimoji="1" lang="fr-FR" altLang="fr-FR" sz="3200">
                <a:latin typeface="Times New Roman" panose="02020603050405020304" pitchFamily="18" charset="0"/>
              </a:rPr>
              <a:t>Restaurer un système informatique dans un état de fonctionnement </a:t>
            </a:r>
          </a:p>
          <a:p>
            <a:pPr lvl="1"/>
            <a:endParaRPr kumimoji="1" lang="fr-FR" altLang="fr-FR" sz="3200">
              <a:latin typeface="Times New Roman" panose="02020603050405020304" pitchFamily="18" charset="0"/>
            </a:endParaRPr>
          </a:p>
          <a:p>
            <a:pPr lvl="2"/>
            <a:r>
              <a:rPr kumimoji="1" lang="fr-FR" altLang="fr-FR" sz="2800">
                <a:latin typeface="Times New Roman" panose="02020603050405020304" pitchFamily="18" charset="0"/>
              </a:rPr>
              <a:t>suite à un incident</a:t>
            </a:r>
          </a:p>
          <a:p>
            <a:pPr lvl="1"/>
            <a:endParaRPr kumimoji="1" lang="fr-FR" altLang="fr-FR" sz="3200">
              <a:latin typeface="Times New Roman" panose="02020603050405020304" pitchFamily="18" charset="0"/>
            </a:endParaRPr>
          </a:p>
          <a:p>
            <a:pPr lvl="1"/>
            <a:r>
              <a:rPr kumimoji="1" lang="fr-FR" altLang="fr-FR" sz="3200">
                <a:latin typeface="Times New Roman" panose="02020603050405020304" pitchFamily="18" charset="0"/>
              </a:rPr>
              <a:t>Restaurer une partie d’un système informatique</a:t>
            </a:r>
          </a:p>
          <a:p>
            <a:pPr lvl="1"/>
            <a:endParaRPr kumimoji="1" lang="fr-FR" altLang="fr-FR" sz="3200">
              <a:latin typeface="Times New Roman" panose="02020603050405020304" pitchFamily="18" charset="0"/>
            </a:endParaRPr>
          </a:p>
          <a:p>
            <a:pPr lvl="2"/>
            <a:r>
              <a:rPr kumimoji="1" lang="fr-FR" altLang="fr-FR" sz="2800">
                <a:latin typeface="Times New Roman" panose="02020603050405020304" pitchFamily="18" charset="0"/>
              </a:rPr>
              <a:t> suite à une suppression accidentelle ou à une modification non désirée.</a:t>
            </a:r>
          </a:p>
          <a:p>
            <a:endParaRPr kumimoji="1" lang="fr-FR" altLang="fr-FR" sz="3600">
              <a:latin typeface="Times New Roman" panose="02020603050405020304" pitchFamily="18" charset="0"/>
            </a:endParaRPr>
          </a:p>
          <a:p>
            <a:endParaRPr kumimoji="1" lang="fr-FR" altLang="fr-FR" sz="3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 bldLvl="5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u numéro de diapositive 5">
            <a:extLst>
              <a:ext uri="{FF2B5EF4-FFF2-40B4-BE49-F238E27FC236}">
                <a16:creationId xmlns:a16="http://schemas.microsoft.com/office/drawing/2014/main" id="{5FAFEC21-0248-41E7-F5B8-DE728962EE8B}"/>
              </a:ext>
            </a:extLst>
          </p:cNvPr>
          <p:cNvSpPr txBox="1">
            <a:spLocks noGrp="1"/>
          </p:cNvSpPr>
          <p:nvPr/>
        </p:nvSpPr>
        <p:spPr bwMode="auto">
          <a:xfrm>
            <a:off x="709295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42369754-DA98-4DE9-90E8-7F1E92D5BC50}" type="slidenum">
              <a:rPr lang="fr-FR" altLang="fr-FR" sz="1800" b="1">
                <a:solidFill>
                  <a:srgbClr val="FFFFFF"/>
                </a:solidFill>
                <a:latin typeface="Times New Roman" panose="02020603050405020304" pitchFamily="18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fr-FR" altLang="fr-FR" sz="1800" b="1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15AB9E16-F5E9-65A2-D59B-8C4123775A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71600" y="188913"/>
            <a:ext cx="7772400" cy="1143000"/>
          </a:xfrm>
        </p:spPr>
        <p:txBody>
          <a:bodyPr/>
          <a:lstStyle/>
          <a:p>
            <a:pPr eaLnBrk="1" hangingPunct="1"/>
            <a:r>
              <a:rPr lang="fr-FR" altLang="fr-FR" sz="3600"/>
              <a:t>Stratégies de sauvegarde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838F304F-1B18-1BA7-7507-5BB29E7548F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288" y="1331913"/>
            <a:ext cx="9129712" cy="4479925"/>
          </a:xfrm>
        </p:spPr>
        <p:txBody>
          <a:bodyPr/>
          <a:lstStyle/>
          <a:p>
            <a:pPr>
              <a:defRPr/>
            </a:pPr>
            <a:r>
              <a:rPr lang="fr-FR" dirty="0"/>
              <a:t>Selon les moyens (matériel, financier et humain) d'un service informatique soit</a:t>
            </a:r>
          </a:p>
          <a:p>
            <a:pPr>
              <a:defRPr/>
            </a:pPr>
            <a:endParaRPr lang="fr-FR" sz="3200" dirty="0"/>
          </a:p>
          <a:p>
            <a:pPr lvl="1">
              <a:defRPr/>
            </a:pPr>
            <a:r>
              <a:rPr lang="fr-FR" sz="2800" dirty="0"/>
              <a:t>stratégie de sauvegarde locale ou </a:t>
            </a:r>
          </a:p>
          <a:p>
            <a:pPr lvl="1">
              <a:defRPr/>
            </a:pPr>
            <a:r>
              <a:rPr lang="fr-FR" sz="2800" dirty="0"/>
              <a:t>Externalisée ou </a:t>
            </a:r>
          </a:p>
          <a:p>
            <a:pPr lvl="1">
              <a:defRPr/>
            </a:pPr>
            <a:r>
              <a:rPr lang="fr-FR" sz="2800" dirty="0"/>
              <a:t>Les deux.</a:t>
            </a:r>
          </a:p>
          <a:p>
            <a:pPr lvl="1">
              <a:defRPr/>
            </a:pPr>
            <a:endParaRPr lang="fr-FR" dirty="0"/>
          </a:p>
          <a:p>
            <a:pPr>
              <a:defRPr/>
            </a:pPr>
            <a:r>
              <a:rPr lang="fr-FR" b="1" i="1" u="sng" dirty="0">
                <a:effectLst>
                  <a:outerShdw dist="17958" dir="2700000">
                    <a:srgbClr val="000000"/>
                  </a:outerShdw>
                </a:effectLst>
              </a:rPr>
              <a:t>Sauvegardes locales</a:t>
            </a:r>
          </a:p>
          <a:p>
            <a:pPr>
              <a:defRPr/>
            </a:pPr>
            <a:endParaRPr lang="fr-FR" sz="3200" b="1" i="1" u="sng" dirty="0">
              <a:effectLst>
                <a:outerShdw dist="17958" dir="2700000">
                  <a:srgbClr val="000000"/>
                </a:outerShdw>
              </a:effectLst>
            </a:endParaRPr>
          </a:p>
          <a:p>
            <a:pPr lvl="1">
              <a:defRPr/>
            </a:pPr>
            <a:r>
              <a:rPr lang="fr-FR" sz="2800" b="1" dirty="0"/>
              <a:t>Étape 1 : référencer les informations à sauvegarder</a:t>
            </a:r>
            <a:endParaRPr lang="fr-FR" sz="2800" dirty="0"/>
          </a:p>
          <a:p>
            <a:pPr lvl="2">
              <a:defRPr/>
            </a:pPr>
            <a:r>
              <a:rPr lang="fr-FR" dirty="0"/>
              <a:t>lister les informations à sauvegarder, avec leurs caractéristiques (type, emplacement, etc...), afin d’évaluer la quantité de données qui devra être stockée.</a:t>
            </a:r>
          </a:p>
          <a:p>
            <a:pPr lvl="1">
              <a:defRPr/>
            </a:pPr>
            <a:endParaRPr lang="fr-FR" dirty="0"/>
          </a:p>
          <a:p>
            <a:pPr>
              <a:defRPr/>
            </a:pPr>
            <a:endParaRPr lang="fr-FR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 bldLvl="3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3264</TotalTime>
  <Words>1363</Words>
  <Application>Microsoft Office PowerPoint</Application>
  <PresentationFormat>Affichage à l'écran (4:3)</PresentationFormat>
  <Paragraphs>305</Paragraphs>
  <Slides>24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Helvetica</vt:lpstr>
      <vt:lpstr>StarSymbol</vt:lpstr>
      <vt:lpstr>Times New Roman</vt:lpstr>
      <vt:lpstr>Office Theme</vt:lpstr>
      <vt:lpstr>BTS SIO B1</vt:lpstr>
      <vt:lpstr>Sauvegarde/restauration et réplication de données</vt:lpstr>
      <vt:lpstr>Sauvegarde/restauration et réplication de données</vt:lpstr>
      <vt:lpstr>Objectifs d’un DSI</vt:lpstr>
      <vt:lpstr>Les normes ITIL (Information Technology Infrastructure Library)</vt:lpstr>
      <vt:lpstr>Les normes ITIL (Information Technology Infrastructure Library)</vt:lpstr>
      <vt:lpstr>Les normes ITIL (Information Technology Infrastructure Library)</vt:lpstr>
      <vt:lpstr>Sauvegarde et restauration de données</vt:lpstr>
      <vt:lpstr>Stratégies de sauvegarde</vt:lpstr>
      <vt:lpstr>Étape 1 : référencer les informations à sauvegarder</vt:lpstr>
      <vt:lpstr>Étape 2 : choix d’une technologie</vt:lpstr>
      <vt:lpstr>Étape 3 : choix d’un support</vt:lpstr>
      <vt:lpstr>Sauvegardes externalisées</vt:lpstr>
      <vt:lpstr>Sauvegardes externalisées</vt:lpstr>
      <vt:lpstr>Types de sauvegarde</vt:lpstr>
      <vt:lpstr>Mise en Œuvre N°1</vt:lpstr>
      <vt:lpstr>Mise en Œuvre</vt:lpstr>
      <vt:lpstr>Quand sauvegarder ?</vt:lpstr>
      <vt:lpstr>Quand sauvegarder ?</vt:lpstr>
      <vt:lpstr>La réplication de données</vt:lpstr>
      <vt:lpstr>La réplication de données</vt:lpstr>
      <vt:lpstr>Technologies de sauvegarde</vt:lpstr>
      <vt:lpstr>SYNTHESE</vt:lpstr>
      <vt:lpstr>Mise en œuvre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fichiers</dc:title>
  <dc:creator>jlt</dc:creator>
  <cp:lastModifiedBy>jeanluc turrel</cp:lastModifiedBy>
  <cp:revision>231</cp:revision>
  <cp:lastPrinted>2020-01-31T06:52:05Z</cp:lastPrinted>
  <dcterms:created xsi:type="dcterms:W3CDTF">2000-05-04T09:06:48Z</dcterms:created>
  <dcterms:modified xsi:type="dcterms:W3CDTF">2024-01-06T11:54:05Z</dcterms:modified>
</cp:coreProperties>
</file>