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9" r:id="rId8"/>
    <p:sldId id="263" r:id="rId9"/>
    <p:sldId id="270" r:id="rId10"/>
    <p:sldId id="264" r:id="rId11"/>
    <p:sldId id="266" r:id="rId12"/>
    <p:sldId id="271" r:id="rId13"/>
    <p:sldId id="272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C117-ACA3-482B-84B6-2CB2F27AD89A}" type="datetimeFigureOut">
              <a:rPr lang="it-IT" smtClean="0"/>
              <a:t>07/02/2021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6070-D09E-4FFD-A1C0-D1E8CBF67A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758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C117-ACA3-482B-84B6-2CB2F27AD89A}" type="datetimeFigureOut">
              <a:rPr lang="it-IT" smtClean="0"/>
              <a:t>07/02/2021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6070-D09E-4FFD-A1C0-D1E8CBF67A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67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C117-ACA3-482B-84B6-2CB2F27AD89A}" type="datetimeFigureOut">
              <a:rPr lang="it-IT" smtClean="0"/>
              <a:t>07/02/2021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6070-D09E-4FFD-A1C0-D1E8CBF67A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218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C117-ACA3-482B-84B6-2CB2F27AD89A}" type="datetimeFigureOut">
              <a:rPr lang="it-IT" smtClean="0"/>
              <a:t>07/02/2021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6070-D09E-4FFD-A1C0-D1E8CBF67A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1791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C117-ACA3-482B-84B6-2CB2F27AD89A}" type="datetimeFigureOut">
              <a:rPr lang="it-IT" smtClean="0"/>
              <a:t>07/02/2021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6070-D09E-4FFD-A1C0-D1E8CBF67A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4232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C117-ACA3-482B-84B6-2CB2F27AD89A}" type="datetimeFigureOut">
              <a:rPr lang="it-IT" smtClean="0"/>
              <a:t>07/02/2021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6070-D09E-4FFD-A1C0-D1E8CBF67A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292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C117-ACA3-482B-84B6-2CB2F27AD89A}" type="datetimeFigureOut">
              <a:rPr lang="it-IT" smtClean="0"/>
              <a:t>07/02/2021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6070-D09E-4FFD-A1C0-D1E8CBF67A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453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C117-ACA3-482B-84B6-2CB2F27AD89A}" type="datetimeFigureOut">
              <a:rPr lang="it-IT" smtClean="0"/>
              <a:t>07/02/2021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6070-D09E-4FFD-A1C0-D1E8CBF67A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704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C117-ACA3-482B-84B6-2CB2F27AD89A}" type="datetimeFigureOut">
              <a:rPr lang="it-IT" smtClean="0"/>
              <a:t>07/02/2021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6070-D09E-4FFD-A1C0-D1E8CBF67A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25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C117-ACA3-482B-84B6-2CB2F27AD89A}" type="datetimeFigureOut">
              <a:rPr lang="it-IT" smtClean="0"/>
              <a:t>07/02/2021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6070-D09E-4FFD-A1C0-D1E8CBF67A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33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C117-ACA3-482B-84B6-2CB2F27AD89A}" type="datetimeFigureOut">
              <a:rPr lang="it-IT" smtClean="0"/>
              <a:t>07/02/2021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6070-D09E-4FFD-A1C0-D1E8CBF67A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937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C117-ACA3-482B-84B6-2CB2F27AD89A}" type="datetimeFigureOut">
              <a:rPr lang="it-IT" smtClean="0"/>
              <a:t>07/02/2021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6070-D09E-4FFD-A1C0-D1E8CBF67A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213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C117-ACA3-482B-84B6-2CB2F27AD89A}" type="datetimeFigureOut">
              <a:rPr lang="it-IT" smtClean="0"/>
              <a:t>07/02/2021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6070-D09E-4FFD-A1C0-D1E8CBF67A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71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CEEC117-ACA3-482B-84B6-2CB2F27AD89A}" type="datetimeFigureOut">
              <a:rPr lang="it-IT" smtClean="0"/>
              <a:t>07/02/2021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06F6070-D09E-4FFD-A1C0-D1E8CBF67A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171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CEEC117-ACA3-482B-84B6-2CB2F27AD89A}" type="datetimeFigureOut">
              <a:rPr lang="it-IT" smtClean="0"/>
              <a:t>07/02/2021</a:t>
            </a:fld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06F6070-D09E-4FFD-A1C0-D1E8CBF67A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311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8769B694-75A1-4013-9ECD-652FF9BF4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9079" y="1759410"/>
            <a:ext cx="7846635" cy="1980981"/>
          </a:xfrm>
          <a:noFill/>
        </p:spPr>
        <p:txBody>
          <a:bodyPr>
            <a:noAutofit/>
          </a:bodyPr>
          <a:lstStyle/>
          <a:p>
            <a:pPr algn="ctr"/>
            <a:r>
              <a:rPr lang="it-IT" sz="320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PROGETTO DI INGEGNERIA DEL SOFTWARE</a:t>
            </a:r>
          </a:p>
          <a:p>
            <a:pPr algn="ctr"/>
            <a:r>
              <a:rPr lang="it-IT" sz="320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GRUPPO </a:t>
            </a:r>
            <a:r>
              <a:rPr lang="it-IT" sz="3200" b="1" i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INGSW2021_V_10</a:t>
            </a:r>
            <a:endParaRPr lang="it-IT" sz="3200" b="1" i="1" dirty="0">
              <a:solidFill>
                <a:schemeClr val="bg1"/>
              </a:solidFill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1DE1C682-CCFE-433D-ABA5-EBCA2549C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85" y="5362152"/>
            <a:ext cx="5173471" cy="106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6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768AB5-2E9C-4D3E-B780-434F63602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7188"/>
            <a:ext cx="11156713" cy="970450"/>
          </a:xfrm>
        </p:spPr>
        <p:txBody>
          <a:bodyPr/>
          <a:lstStyle/>
          <a:p>
            <a:r>
              <a:rPr lang="it-IT" dirty="0"/>
              <a:t>Applicazione Android – Tecnologie utilizzate</a:t>
            </a: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398395B6-0FC3-479B-AFFF-D692FA02A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68" y="2474426"/>
            <a:ext cx="2863717" cy="1909145"/>
          </a:xfr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BDC92021-9D3F-4D98-8BF4-111AB3B5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501" y="2939320"/>
            <a:ext cx="3431357" cy="979359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00B40D0B-E1BF-40EC-BAFA-E8479F6CDB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216" y="2864242"/>
            <a:ext cx="3168807" cy="125043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AA6A1301-8C49-4F88-B892-70140BE9DB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107" y="5031882"/>
            <a:ext cx="2794787" cy="87337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B60173D-15E4-4D3E-95C3-06E6CF8BE2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55" y="4612567"/>
            <a:ext cx="3238859" cy="161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0AC5D6-E08A-4E0F-949B-A2D51173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Applicazione Desktop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21E478-2406-49DA-BC18-404E24E73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Funzionalità:</a:t>
            </a:r>
          </a:p>
          <a:p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Autenticazione</a:t>
            </a:r>
          </a:p>
          <a:p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Visualizzazione degli utenti iscritti alla newsletter</a:t>
            </a:r>
          </a:p>
          <a:p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Invio di newsletter</a:t>
            </a:r>
          </a:p>
        </p:txBody>
      </p:sp>
    </p:spTree>
    <p:extLst>
      <p:ext uri="{BB962C8B-B14F-4D97-AF65-F5344CB8AC3E}">
        <p14:creationId xmlns:p14="http://schemas.microsoft.com/office/powerpoint/2010/main" val="139062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0AC5D6-E08A-4E0F-949B-A2D51173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Applicazione Desktop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21E478-2406-49DA-BC18-404E24E73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43" y="2898148"/>
            <a:ext cx="10554574" cy="2150930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Autenticazione:</a:t>
            </a:r>
          </a:p>
          <a:p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L’amministratore può autenticarsi all’app</a:t>
            </a:r>
            <a:br>
              <a:rPr lang="it-IT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tramite username e password e non ha</a:t>
            </a:r>
            <a:br>
              <a:rPr lang="it-IT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modo di potersi iscrivere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DF883CE-9686-4E7A-9FB4-1EE16D5FB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746" y="2261820"/>
            <a:ext cx="6068272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79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0AC5D6-E08A-4E0F-949B-A2D51173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Applicazione Desktop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21E478-2406-49DA-BC18-404E24E73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98147"/>
            <a:ext cx="10554574" cy="25034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Gestione newsletter:</a:t>
            </a:r>
          </a:p>
          <a:p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L’amministratore può visualizzare gli utenti </a:t>
            </a:r>
            <a:br>
              <a:rPr lang="it-IT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iscritti alla newsletter tramite una tabella che</a:t>
            </a:r>
            <a:br>
              <a:rPr lang="it-IT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ne mostra: nome completo, username e </a:t>
            </a:r>
            <a:br>
              <a:rPr lang="it-IT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mail</a:t>
            </a:r>
          </a:p>
          <a:p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L’amministratore può compilare i campi</a:t>
            </a:r>
            <a:br>
              <a:rPr lang="it-IT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«oggetto» e «messaggio» per poi inviare </a:t>
            </a:r>
            <a:br>
              <a:rPr lang="it-IT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Una mail di newsletter a tutti gli iscritti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606AAF7-EF37-425D-94D4-E2547C51F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595" y="2198504"/>
            <a:ext cx="6667107" cy="390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6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CAA260-CC7A-43C5-A9E3-79AC82B3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7188"/>
            <a:ext cx="11382001" cy="970450"/>
          </a:xfrm>
        </p:spPr>
        <p:txBody>
          <a:bodyPr/>
          <a:lstStyle/>
          <a:p>
            <a:r>
              <a:rPr lang="it-IT" dirty="0"/>
              <a:t>Applicazione Desktop – Tecnologie utilizzate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9D0A3BD-E93E-4A9D-B7C0-DDFEDC28A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9" y="2283556"/>
            <a:ext cx="4916645" cy="205111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4A7A9E1-7A58-41B2-9F6D-E5E2388F3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15" y="4676860"/>
            <a:ext cx="4102232" cy="205111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5215A53-99BA-4312-877F-2880884DF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999" y="2165664"/>
            <a:ext cx="5419450" cy="361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29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75757C-2018-4E84-A394-70F9AADD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127088"/>
          </a:xfrm>
        </p:spPr>
        <p:txBody>
          <a:bodyPr/>
          <a:lstStyle/>
          <a:p>
            <a:r>
              <a:rPr lang="it-IT" dirty="0"/>
              <a:t>Applicazione Android/Desktop</a:t>
            </a:r>
            <a:br>
              <a:rPr lang="it-IT" dirty="0"/>
            </a:br>
            <a:r>
              <a:rPr lang="it-IT" dirty="0"/>
              <a:t>Architettura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089D94-232B-4F7C-A0C1-151A20D9B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Per la gestione dello storage dei dati per tutte le operazioni di Cinematers20 è stato utilizzato </a:t>
            </a:r>
            <a:r>
              <a:rPr lang="it-IT" dirty="0" err="1">
                <a:solidFill>
                  <a:schemeClr val="tx2">
                    <a:lumMod val="50000"/>
                  </a:schemeClr>
                </a:solidFill>
              </a:rPr>
              <a:t>MySql</a:t>
            </a: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 che consente di aggiornare in tempo reale i dati.</a:t>
            </a:r>
          </a:p>
          <a:p>
            <a:pPr marL="0" indent="0">
              <a:buNone/>
            </a:pP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Per la logica delle due app sono state utilizzate invece delle API in PHP.</a:t>
            </a:r>
          </a:p>
          <a:p>
            <a:pPr marL="0" indent="0">
              <a:buNone/>
            </a:pP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Il software utilizzato per la gestione di entrambe le app è </a:t>
            </a:r>
            <a:r>
              <a:rPr lang="it-IT" dirty="0" err="1">
                <a:solidFill>
                  <a:schemeClr val="tx2">
                    <a:lumMod val="50000"/>
                  </a:schemeClr>
                </a:solidFill>
              </a:rPr>
              <a:t>Gradle</a:t>
            </a: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, che è un sistema open source per l’automazione dello sviluppo.</a:t>
            </a:r>
          </a:p>
          <a:p>
            <a:pPr marL="0" indent="0">
              <a:buNone/>
            </a:pP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L’app Android è stata sviluppata attraverso Android studio/Visual studio.</a:t>
            </a:r>
            <a:br>
              <a:rPr lang="it-IT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L’app Desktop è stata invece sviluppata attraverso </a:t>
            </a:r>
            <a:r>
              <a:rPr lang="it-IT" dirty="0" err="1">
                <a:solidFill>
                  <a:schemeClr val="tx2">
                    <a:lumMod val="50000"/>
                  </a:schemeClr>
                </a:solidFill>
              </a:rPr>
              <a:t>l’ide</a:t>
            </a: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tx2">
                    <a:lumMod val="50000"/>
                  </a:schemeClr>
                </a:solidFill>
              </a:rPr>
              <a:t>Intellij</a:t>
            </a: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it-IT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24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BE23D2-887C-4E28-9257-A5337520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Cos’è CineMates20?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BFDDF4-629D-4ADA-BB55-0E221C811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Cinemates20 è un sistema informativo finalizzato alla connessione tra appassionati di cinema e alla ricerca, recensione e valutazione di film.</a:t>
            </a:r>
          </a:p>
          <a:p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Il sistema comprende un’applicazione Android, sulla quale è possibile ricercare, valutare e recensire film, oltre che a ricercare altri utenti iscritti alla piattaforma e inviare ad essi richieste di collegamento e un’applicazione Desktop per l’invio di newsletter agli utenti iscritti ad essa.</a:t>
            </a:r>
          </a:p>
          <a:p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L’applicazione </a:t>
            </a:r>
            <a:r>
              <a:rPr lang="it-IT" dirty="0" err="1">
                <a:solidFill>
                  <a:schemeClr val="tx2">
                    <a:lumMod val="50000"/>
                  </a:schemeClr>
                </a:solidFill>
              </a:rPr>
              <a:t>android</a:t>
            </a: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 è riservata al pubblico mentre quella desktop è riservata agli amministratori.</a:t>
            </a:r>
          </a:p>
          <a:p>
            <a:endParaRPr lang="it-IT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62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246F88-2869-479C-BB2B-114DE75D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Applicazione Android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E84850-53C5-4F67-9283-CF302003D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L’applicazione Android permette la ricerca di film per nome, anno d’uscita  e genere, sfruttando le tipiche operazioni CRUD, grazie ad un database MySQL che permette un aggiornamento costante ed immediato ad ogni </a:t>
            </a:r>
            <a:r>
              <a:rPr lang="it-IT" dirty="0" err="1">
                <a:solidFill>
                  <a:schemeClr val="tx2">
                    <a:lumMod val="50000"/>
                  </a:schemeClr>
                </a:solidFill>
              </a:rPr>
              <a:t>ogni</a:t>
            </a: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 operazione effettuata dall’utente.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279DD2D-CF23-49E0-A0EC-A914CF23C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808" y="4672971"/>
            <a:ext cx="4952381" cy="1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6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8788E3-00C6-4D0D-B250-58B93775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Applicazione Android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41ED1A-849D-4F01-A5EC-C8E9DFD9F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80096"/>
            <a:ext cx="6990230" cy="3636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Principali operazioni:</a:t>
            </a:r>
          </a:p>
          <a:p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Operazioni di autenticazione</a:t>
            </a:r>
          </a:p>
          <a:p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Visualizzazione film</a:t>
            </a:r>
          </a:p>
          <a:p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Ricerca di film</a:t>
            </a:r>
          </a:p>
          <a:p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Sistema di recensioni</a:t>
            </a:r>
          </a:p>
          <a:p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Aggiunta di film alla lista di quelli preferiti o da vedere</a:t>
            </a:r>
          </a:p>
          <a:p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Ricerca di utenti</a:t>
            </a:r>
          </a:p>
          <a:p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Richiesta di collegamento fra utenti</a:t>
            </a:r>
          </a:p>
          <a:p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Gestione delle richieste di collegamento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AECE9D7-64EB-4A74-951E-64B6CCE0A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432" y="2580096"/>
            <a:ext cx="3862074" cy="333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A7C32E-0A10-42AE-B31C-53973A0D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Applicazione Android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B682F-D73D-49E2-9C4E-9079228DF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3636511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Autenticazione</a:t>
            </a:r>
          </a:p>
          <a:p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Login</a:t>
            </a:r>
          </a:p>
          <a:p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Registrazione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AED5BA-6E77-4EA3-8BE7-748B4BDC0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536" y="2068817"/>
            <a:ext cx="2408386" cy="458573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E5AFCFF-3C4A-4D34-8A43-AAB330D55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038" y="2068817"/>
            <a:ext cx="2408386" cy="458011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9753B34-5CC5-40FB-BF7C-E5C288268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6540" y="2068817"/>
            <a:ext cx="2471241" cy="465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4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CC0C89-3B1C-4F86-859C-EDBF862A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Applicazione Android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84442C-786A-4A30-AD0D-27FDD9144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29" y="2128019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Ricerca, visualizzazione e recensione di film</a:t>
            </a:r>
          </a:p>
          <a:p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Ricerca tramite nome del film</a:t>
            </a:r>
          </a:p>
          <a:p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Visualizzazione Panoramica film</a:t>
            </a:r>
          </a:p>
          <a:p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Visualizzazione Recensioni</a:t>
            </a:r>
          </a:p>
          <a:p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Scrittura Recensioni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EDFF681-FC69-4F1E-A6B2-91B3415DB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162" y="1964581"/>
            <a:ext cx="2424260" cy="470389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4C74A6A-E96A-4715-BF19-CCB33E454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727" y="1964580"/>
            <a:ext cx="2410486" cy="470389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6F88DE1-E0F4-4E2D-997C-4A45CCA8E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5781" y="1964580"/>
            <a:ext cx="2406219" cy="471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9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441ADF-7D98-4FCA-AD26-D465E744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Applicazione Android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12DFA1-7E2C-4C43-89DB-2A3C2F37A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77" y="3179824"/>
            <a:ext cx="10554574" cy="1657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>
                <a:solidFill>
                  <a:schemeClr val="tx2">
                    <a:lumMod val="50000"/>
                  </a:schemeClr>
                </a:solidFill>
              </a:rPr>
              <a:t>Gestione delle liste dei film preferiti e da vedere</a:t>
            </a:r>
          </a:p>
          <a:p>
            <a:r>
              <a:rPr lang="it-IT" sz="1600" dirty="0">
                <a:solidFill>
                  <a:schemeClr val="tx2">
                    <a:lumMod val="50000"/>
                  </a:schemeClr>
                </a:solidFill>
              </a:rPr>
              <a:t>Aggiunta di un film alla lista preferiti o alla lista da vedere</a:t>
            </a:r>
          </a:p>
          <a:p>
            <a:r>
              <a:rPr lang="it-IT" sz="1600" dirty="0">
                <a:solidFill>
                  <a:schemeClr val="tx2">
                    <a:lumMod val="50000"/>
                  </a:schemeClr>
                </a:solidFill>
              </a:rPr>
              <a:t>Rimozione di un film dalla lista preferiti o dalla lista da vedere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DA1075-3EDF-499E-8AF3-7100F27B3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497" y="1948069"/>
            <a:ext cx="2572161" cy="488636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0AE8678-359E-4650-B0E1-9BDF7E5B1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134" y="1948069"/>
            <a:ext cx="2496685" cy="488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9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2E5AA-4039-4887-BCEC-8D350166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Applicazione Android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430405-9F97-4204-A0D5-735F3B46F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89" y="2222287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it-IT" sz="1600" dirty="0">
                <a:solidFill>
                  <a:schemeClr val="tx2">
                    <a:lumMod val="50000"/>
                  </a:schemeClr>
                </a:solidFill>
              </a:rPr>
              <a:t>Ricerca e collegamento fra utenti</a:t>
            </a:r>
          </a:p>
          <a:p>
            <a:r>
              <a:rPr lang="it-IT" sz="1600" dirty="0">
                <a:solidFill>
                  <a:schemeClr val="tx2">
                    <a:lumMod val="50000"/>
                  </a:schemeClr>
                </a:solidFill>
              </a:rPr>
              <a:t>Ricerca di altri </a:t>
            </a:r>
            <a:r>
              <a:rPr lang="it-IT" sz="1600" dirty="0" err="1">
                <a:solidFill>
                  <a:schemeClr val="tx2">
                    <a:lumMod val="50000"/>
                  </a:schemeClr>
                </a:solidFill>
              </a:rPr>
              <a:t>Cinemates</a:t>
            </a:r>
            <a:endParaRPr lang="it-IT" sz="16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it-IT" sz="1600" dirty="0">
                <a:solidFill>
                  <a:schemeClr val="tx2">
                    <a:lumMod val="50000"/>
                  </a:schemeClr>
                </a:solidFill>
              </a:rPr>
              <a:t>Invio di richieste di collegamento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A616409-92E2-4344-9AAA-91613A886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672" y="1882771"/>
            <a:ext cx="2538954" cy="495423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90E32D0-D837-4EDB-BAD0-F26612057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626" y="1882771"/>
            <a:ext cx="2538954" cy="493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4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2E5AA-4039-4887-BCEC-8D350166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Applicazione Android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430405-9F97-4204-A0D5-735F3B46F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89" y="2222287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it-IT" sz="1600" dirty="0">
                <a:solidFill>
                  <a:schemeClr val="tx2">
                    <a:lumMod val="50000"/>
                  </a:schemeClr>
                </a:solidFill>
              </a:rPr>
              <a:t>Gestione richieste di collegamento</a:t>
            </a:r>
          </a:p>
          <a:p>
            <a:r>
              <a:rPr lang="it-IT" sz="1600" dirty="0">
                <a:solidFill>
                  <a:schemeClr val="tx2">
                    <a:lumMod val="50000"/>
                  </a:schemeClr>
                </a:solidFill>
              </a:rPr>
              <a:t>Accettazione della richiesta di </a:t>
            </a:r>
            <a:br>
              <a:rPr lang="it-IT" sz="16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it-IT" sz="1600" dirty="0">
                <a:solidFill>
                  <a:schemeClr val="tx2">
                    <a:lumMod val="50000"/>
                  </a:schemeClr>
                </a:solidFill>
              </a:rPr>
              <a:t>collegamento</a:t>
            </a:r>
          </a:p>
          <a:p>
            <a:r>
              <a:rPr lang="it-IT" sz="1600" dirty="0">
                <a:solidFill>
                  <a:schemeClr val="tx2">
                    <a:lumMod val="50000"/>
                  </a:schemeClr>
                </a:solidFill>
              </a:rPr>
              <a:t>Rifiuto della richiesta di collegamento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A6DEB74-8CBF-4C4D-8A10-85E8E33C1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488" y="1910744"/>
            <a:ext cx="2527954" cy="494725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544BAF3-433A-4E82-9F79-EFE468CFA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832" y="1910744"/>
            <a:ext cx="2546168" cy="494725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C6C1725-378C-44F2-B5C9-80F65357A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442" y="1910745"/>
            <a:ext cx="2556926" cy="494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3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Personalizzato 1">
      <a:dk1>
        <a:srgbClr val="FFFFFF"/>
      </a:dk1>
      <a:lt1>
        <a:sysClr val="window" lastClr="FFFFFF"/>
      </a:lt1>
      <a:dk2>
        <a:srgbClr val="FFFFFF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zion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zion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Citazione</Template>
  <TotalTime>356</TotalTime>
  <Words>466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Aharoni</vt:lpstr>
      <vt:lpstr>Arial</vt:lpstr>
      <vt:lpstr>Century Gothic</vt:lpstr>
      <vt:lpstr>Wingdings 2</vt:lpstr>
      <vt:lpstr>Citazione</vt:lpstr>
      <vt:lpstr>Presentazione standard di PowerPoint</vt:lpstr>
      <vt:lpstr>Cos’è CineMates20?</vt:lpstr>
      <vt:lpstr>Applicazione Android</vt:lpstr>
      <vt:lpstr>Applicazione Android</vt:lpstr>
      <vt:lpstr>Applicazione Android</vt:lpstr>
      <vt:lpstr>Applicazione Android</vt:lpstr>
      <vt:lpstr>Applicazione Android</vt:lpstr>
      <vt:lpstr>Applicazione Android</vt:lpstr>
      <vt:lpstr>Applicazione Android</vt:lpstr>
      <vt:lpstr>Applicazione Android – Tecnologie utilizzate</vt:lpstr>
      <vt:lpstr>Applicazione Desktop</vt:lpstr>
      <vt:lpstr>Applicazione Desktop</vt:lpstr>
      <vt:lpstr>Applicazione Desktop</vt:lpstr>
      <vt:lpstr>Applicazione Desktop – Tecnologie utilizzate</vt:lpstr>
      <vt:lpstr>Applicazione Android/Desktop Architettura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BARTOLOMEO MEZZACAPO</dc:creator>
  <cp:lastModifiedBy>BARTOLOMEO MEZZACAPO</cp:lastModifiedBy>
  <cp:revision>19</cp:revision>
  <dcterms:created xsi:type="dcterms:W3CDTF">2021-01-28T15:06:41Z</dcterms:created>
  <dcterms:modified xsi:type="dcterms:W3CDTF">2021-02-07T13:42:09Z</dcterms:modified>
</cp:coreProperties>
</file>