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6"/>
  </p:sldMasterIdLst>
  <p:notesMasterIdLst>
    <p:notesMasterId r:id="rId21"/>
  </p:notesMasterIdLst>
  <p:handoutMasterIdLst>
    <p:handoutMasterId r:id="rId22"/>
  </p:handoutMasterIdLst>
  <p:sldIdLst>
    <p:sldId id="894" r:id="rId7"/>
    <p:sldId id="896" r:id="rId8"/>
    <p:sldId id="918" r:id="rId9"/>
    <p:sldId id="919" r:id="rId10"/>
    <p:sldId id="898" r:id="rId11"/>
    <p:sldId id="920" r:id="rId12"/>
    <p:sldId id="921" r:id="rId13"/>
    <p:sldId id="922" r:id="rId14"/>
    <p:sldId id="925" r:id="rId15"/>
    <p:sldId id="923" r:id="rId16"/>
    <p:sldId id="924" r:id="rId17"/>
    <p:sldId id="926" r:id="rId18"/>
    <p:sldId id="929" r:id="rId19"/>
    <p:sldId id="916" r:id="rId20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1" userDrawn="1">
          <p15:clr>
            <a:srgbClr val="A4A3A4"/>
          </p15:clr>
        </p15:guide>
        <p15:guide id="2" orient="horz" pos="3944">
          <p15:clr>
            <a:srgbClr val="A4A3A4"/>
          </p15:clr>
        </p15:guide>
        <p15:guide id="11" orient="horz" pos="3117" userDrawn="1">
          <p15:clr>
            <a:srgbClr val="A4A3A4"/>
          </p15:clr>
        </p15:guide>
        <p15:guide id="13" orient="horz" pos="1688" userDrawn="1">
          <p15:clr>
            <a:srgbClr val="A4A3A4"/>
          </p15:clr>
        </p15:guide>
        <p15:guide id="18" pos="1678" userDrawn="1">
          <p15:clr>
            <a:srgbClr val="A4A3A4"/>
          </p15:clr>
        </p15:guide>
        <p15:guide id="25" pos="2132" userDrawn="1">
          <p15:clr>
            <a:srgbClr val="A4A3A4"/>
          </p15:clr>
        </p15:guide>
        <p15:guide id="26" orient="horz" pos="2663" userDrawn="1">
          <p15:clr>
            <a:srgbClr val="A4A3A4"/>
          </p15:clr>
        </p15:guide>
        <p15:guide id="27" orient="horz" pos="441" userDrawn="1">
          <p15:clr>
            <a:srgbClr val="A4A3A4"/>
          </p15:clr>
        </p15:guide>
        <p15:guide id="28" pos="4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EBEBEB"/>
    <a:srgbClr val="E8E8E8"/>
    <a:srgbClr val="FBE4E1"/>
    <a:srgbClr val="FCECEA"/>
    <a:srgbClr val="F2F2F2"/>
    <a:srgbClr val="E2E2E2"/>
    <a:srgbClr val="FCEEEE"/>
    <a:srgbClr val="422259"/>
    <a:srgbClr val="C54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B8A1D-6907-409A-A794-B227C02DEB54}" v="11" dt="2022-11-15T11:15:59.622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000" autoAdjust="0"/>
  </p:normalViewPr>
  <p:slideViewPr>
    <p:cSldViewPr snapToGrid="0">
      <p:cViewPr varScale="1">
        <p:scale>
          <a:sx n="209" d="100"/>
          <a:sy n="209" d="100"/>
        </p:scale>
        <p:origin x="390" y="168"/>
      </p:cViewPr>
      <p:guideLst>
        <p:guide orient="horz" pos="1461"/>
        <p:guide orient="horz" pos="3944"/>
        <p:guide orient="horz" pos="3117"/>
        <p:guide orient="horz" pos="1688"/>
        <p:guide pos="1678"/>
        <p:guide pos="2132"/>
        <p:guide orient="horz" pos="2663"/>
        <p:guide orient="horz" pos="441"/>
        <p:guide pos="4830"/>
      </p:guideLst>
    </p:cSldViewPr>
  </p:slideViewPr>
  <p:outlineViewPr>
    <p:cViewPr>
      <p:scale>
        <a:sx n="33" d="100"/>
        <a:sy n="33" d="100"/>
      </p:scale>
      <p:origin x="0" y="-29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196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640F6A5-9080-4E70-B802-25C28AB79C70}" type="datetimeFigureOut">
              <a:rPr lang="en-GB" smtClean="0"/>
              <a:pPr/>
              <a:t>15/11/2022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820602F-4F05-45D9-805B-E85885946F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2B4D840-579E-4A0A-8746-563BB81BFCF8}" type="datetimeFigureOut">
              <a:rPr lang="en-GB" smtClean="0"/>
              <a:pPr/>
              <a:t>15/11/2022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849F58B-522D-43AE-9196-6FF1A84B551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buFont typeface="Arial" pitchFamily="34" charset="0"/>
              <a:buNone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F58B-522D-43AE-9196-6FF1A84B551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783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F58B-522D-43AE-9196-6FF1A84B551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89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05EA31-1F26-44D6-99A8-702D0F52951F}"/>
              </a:ext>
            </a:extLst>
          </p:cNvPr>
          <p:cNvSpPr/>
          <p:nvPr userDrawn="1"/>
        </p:nvSpPr>
        <p:spPr>
          <a:xfrm>
            <a:off x="0" y="0"/>
            <a:ext cx="3600000" cy="51444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" name="Cover Subtitle"/>
          <p:cNvSpPr>
            <a:spLocks noGrp="1"/>
          </p:cNvSpPr>
          <p:nvPr>
            <p:ph type="subTitle" idx="1" hasCustomPrompt="1"/>
          </p:nvPr>
        </p:nvSpPr>
        <p:spPr>
          <a:xfrm>
            <a:off x="3816000" y="3240000"/>
            <a:ext cx="5005738" cy="2492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1800" b="0" kern="1200" cap="none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16" name="Cover Title"/>
          <p:cNvSpPr>
            <a:spLocks noGrp="1"/>
          </p:cNvSpPr>
          <p:nvPr>
            <p:ph type="ctrTitle" hasCustomPrompt="1"/>
          </p:nvPr>
        </p:nvSpPr>
        <p:spPr>
          <a:xfrm>
            <a:off x="3816000" y="2040956"/>
            <a:ext cx="5005738" cy="83715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GB" sz="3200" b="1" kern="1200" spc="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25" name="Privacy"/>
          <p:cNvSpPr>
            <a:spLocks noGrp="1"/>
          </p:cNvSpPr>
          <p:nvPr>
            <p:ph type="body" sz="quarter" idx="15" hasCustomPrompt="1"/>
          </p:nvPr>
        </p:nvSpPr>
        <p:spPr>
          <a:xfrm>
            <a:off x="7516894" y="148838"/>
            <a:ext cx="130484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None/>
              <a:defRPr lang="en-US" sz="1000" b="0" kern="1200" cap="all" spc="200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Type of privacy</a:t>
            </a:r>
          </a:p>
        </p:txBody>
      </p:sp>
      <p:sp>
        <p:nvSpPr>
          <p:cNvPr id="12" name="DatePresentation"/>
          <p:cNvSpPr>
            <a:spLocks noGrp="1"/>
          </p:cNvSpPr>
          <p:nvPr>
            <p:ph type="body" sz="quarter" idx="13" hasCustomPrompt="1"/>
          </p:nvPr>
        </p:nvSpPr>
        <p:spPr>
          <a:xfrm>
            <a:off x="3816000" y="156532"/>
            <a:ext cx="38792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None/>
              <a:defRPr lang="en-US" sz="1000" b="0" kern="1200" cap="all" spc="200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C103AA-93E6-4C23-9DA4-9FEBE6A55434}"/>
              </a:ext>
            </a:extLst>
          </p:cNvPr>
          <p:cNvSpPr/>
          <p:nvPr userDrawn="1"/>
        </p:nvSpPr>
        <p:spPr>
          <a:xfrm>
            <a:off x="2125786" y="2980800"/>
            <a:ext cx="3672000" cy="9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Quicksand Light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F5509E-AB7B-4E07-8BA2-2B03EE1F2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9"/>
          <a:stretch/>
        </p:blipFill>
        <p:spPr>
          <a:xfrm>
            <a:off x="3816000" y="4494214"/>
            <a:ext cx="3045797" cy="5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1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Right s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9525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25436" y="364617"/>
            <a:ext cx="5578475" cy="23083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999" y="4510772"/>
            <a:ext cx="5579911" cy="133301"/>
          </a:xfrm>
          <a:prstGeom prst="rect">
            <a:avLst/>
          </a:prstGeom>
        </p:spPr>
        <p:txBody>
          <a:bodyPr tIns="0" rIns="0" bIns="36000" anchor="b" anchorCtr="0">
            <a:spAutoFit/>
          </a:bodyPr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 dirty="0"/>
              <a:t>Click to add 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45554-7D16-47DF-A0A5-E6986D7FF91A}"/>
              </a:ext>
            </a:extLst>
          </p:cNvPr>
          <p:cNvSpPr/>
          <p:nvPr userDrawn="1"/>
        </p:nvSpPr>
        <p:spPr>
          <a:xfrm>
            <a:off x="144000" y="648000"/>
            <a:ext cx="2016000" cy="54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noProof="0">
              <a:latin typeface="Quicksand Light" pitchFamily="2" charset="0"/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E686FAEA-0798-4A94-A949-6314EA6C5F9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5438" y="756000"/>
            <a:ext cx="5580000" cy="1938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400" b="1" i="0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 dirty="0"/>
              <a:t>Click to add sub-title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4D5E082-19E9-4D8D-9F6C-D1503B0154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850" y="1150938"/>
            <a:ext cx="5580000" cy="131112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defRPr lang="en-US" dirty="0"/>
            </a:lvl1pPr>
            <a:lvl2pPr marL="315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59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03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1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Left s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9525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925" y="4510772"/>
            <a:ext cx="5270400" cy="133301"/>
          </a:xfrm>
          <a:prstGeom prst="rect">
            <a:avLst/>
          </a:prstGeom>
        </p:spPr>
        <p:txBody>
          <a:bodyPr tIns="0" rIns="0" bIns="36000" anchor="b" anchorCtr="0">
            <a:spAutoFit/>
          </a:bodyPr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 dirty="0"/>
              <a:t>Click to add sources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B620084-3877-4EDA-8E7A-9F6B0576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338" y="1150938"/>
            <a:ext cx="5270400" cy="135524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315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59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03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05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9525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oC Title"/>
          <p:cNvSpPr>
            <a:spLocks noGrp="1"/>
          </p:cNvSpPr>
          <p:nvPr>
            <p:ph type="title" hasCustomPrompt="1"/>
          </p:nvPr>
        </p:nvSpPr>
        <p:spPr>
          <a:xfrm>
            <a:off x="325438" y="364617"/>
            <a:ext cx="8496000" cy="230832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5" name="ToC Content"/>
          <p:cNvSpPr>
            <a:spLocks noGrp="1"/>
          </p:cNvSpPr>
          <p:nvPr>
            <p:ph idx="1" hasCustomPrompt="1"/>
          </p:nvPr>
        </p:nvSpPr>
        <p:spPr>
          <a:xfrm>
            <a:off x="325438" y="1152000"/>
            <a:ext cx="8497887" cy="494494"/>
          </a:xfrm>
          <a:prstGeom prst="rect">
            <a:avLst/>
          </a:prstGeom>
        </p:spPr>
        <p:txBody>
          <a:bodyPr rIns="0">
            <a:spAutoFit/>
          </a:bodyPr>
          <a:lstStyle>
            <a:lvl1pPr marL="360000" indent="-360000">
              <a:spcBef>
                <a:spcPts val="1000"/>
              </a:spcBef>
              <a:spcAft>
                <a:spcPts val="200"/>
              </a:spcAft>
              <a:buClr>
                <a:srgbClr val="E60028"/>
              </a:buClr>
              <a:buSzPct val="100000"/>
              <a:buFont typeface="+mj-lt"/>
              <a:buNone/>
              <a:tabLst>
                <a:tab pos="8429625" algn="r"/>
              </a:tabLst>
              <a:defRPr sz="1800" b="1" cap="all" baseline="0">
                <a:solidFill>
                  <a:srgbClr val="E60028"/>
                </a:solidFill>
                <a:latin typeface="+mn-lt"/>
              </a:defRPr>
            </a:lvl1pPr>
            <a:lvl2pPr marL="720000" indent="-360000">
              <a:spcBef>
                <a:spcPts val="200"/>
              </a:spcBef>
              <a:buClrTx/>
              <a:buSzPct val="100000"/>
              <a:buFont typeface="+mj-lt"/>
              <a:buAutoNum type="alphaUcPeriod"/>
              <a:tabLst>
                <a:tab pos="8429625" algn="r"/>
              </a:tabLst>
              <a:defRPr sz="1400" cap="none" baseline="0">
                <a:latin typeface="+mn-lt"/>
              </a:defRPr>
            </a:lvl2pPr>
            <a:lvl3pPr marL="360000" indent="0">
              <a:spcBef>
                <a:spcPts val="2800"/>
              </a:spcBef>
              <a:buNone/>
              <a:tabLst>
                <a:tab pos="8429625" algn="r"/>
              </a:tabLst>
              <a:defRPr sz="1400" b="0" cap="all" baseline="0">
                <a:solidFill>
                  <a:srgbClr val="E60028"/>
                </a:solidFill>
              </a:defRPr>
            </a:lvl3pPr>
            <a:lvl4pPr marL="720000" indent="-360000">
              <a:spcBef>
                <a:spcPts val="200"/>
              </a:spcBef>
              <a:buClrTx/>
              <a:buFont typeface="+mj-lt"/>
              <a:buAutoNum type="alphaUcPeriod"/>
              <a:tabLst>
                <a:tab pos="8429625" algn="r"/>
              </a:tabLst>
              <a:defRPr sz="1200" cap="none" baseline="0"/>
            </a:lvl4pPr>
            <a:lvl5pPr marL="540000" indent="0">
              <a:buNone/>
              <a:tabLst>
                <a:tab pos="7988300" algn="r"/>
              </a:tabLst>
              <a:defRPr sz="800" cap="all" baseline="0"/>
            </a:lvl5pPr>
          </a:lstStyle>
          <a:p>
            <a:pPr lvl="0"/>
            <a:r>
              <a:rPr lang="en-US" noProof="0" dirty="0"/>
              <a:t>CLICK TO add section title</a:t>
            </a:r>
          </a:p>
          <a:p>
            <a:pPr lvl="1"/>
            <a:r>
              <a:rPr lang="en-US" noProof="0" dirty="0"/>
              <a:t>Increase level to add subsection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E0767-2C7B-4A8B-88C1-F85FEC17A762}"/>
              </a:ext>
            </a:extLst>
          </p:cNvPr>
          <p:cNvSpPr/>
          <p:nvPr userDrawn="1"/>
        </p:nvSpPr>
        <p:spPr>
          <a:xfrm>
            <a:off x="144000" y="648000"/>
            <a:ext cx="2016000" cy="54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noProof="0">
              <a:latin typeface="Quicksand Light" pitchFamily="2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9525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Disclaimer Text"/>
          <p:cNvSpPr>
            <a:spLocks noGrp="1"/>
          </p:cNvSpPr>
          <p:nvPr>
            <p:ph type="body" sz="quarter" idx="14" hasCustomPrompt="1"/>
          </p:nvPr>
        </p:nvSpPr>
        <p:spPr>
          <a:xfrm>
            <a:off x="325438" y="1150938"/>
            <a:ext cx="8497887" cy="131574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900" b="0" i="0">
                <a:solidFill>
                  <a:schemeClr val="tx1"/>
                </a:solidFill>
                <a:latin typeface="+mn-lt"/>
                <a:ea typeface="Source Sans Pro" pitchFamily="34" charset="0"/>
              </a:defRPr>
            </a:lvl1pPr>
            <a:lvl2pPr marL="180000" indent="-180000"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itchFamily="34" charset="0"/>
              <a:buChar char="-"/>
              <a:defRPr sz="1100" b="0" i="1">
                <a:solidFill>
                  <a:schemeClr val="tx1"/>
                </a:solidFill>
              </a:defRPr>
            </a:lvl2pPr>
            <a:lvl3pPr marL="360000" indent="-180000"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itchFamily="34" charset="0"/>
              <a:buChar char="-"/>
              <a:defRPr sz="1100" i="1"/>
            </a:lvl3pPr>
            <a:lvl4pPr marL="252000" indent="-108000">
              <a:spcBef>
                <a:spcPts val="100"/>
              </a:spcBef>
              <a:buClr>
                <a:schemeClr val="tx2"/>
              </a:buClr>
              <a:buSzPct val="90000"/>
              <a:buFont typeface="Arial" pitchFamily="34" charset="0"/>
              <a:buChar char="●"/>
              <a:defRPr sz="1100" i="1"/>
            </a:lvl4pPr>
            <a:lvl5pPr marL="360000" indent="-108000">
              <a:spcBef>
                <a:spcPts val="1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1100" i="1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5" name="Disclaimer Title"/>
          <p:cNvSpPr>
            <a:spLocks noGrp="1"/>
          </p:cNvSpPr>
          <p:nvPr>
            <p:ph type="title" hasCustomPrompt="1"/>
          </p:nvPr>
        </p:nvSpPr>
        <p:spPr>
          <a:xfrm>
            <a:off x="325438" y="364617"/>
            <a:ext cx="8496000" cy="230832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9" name="Sources">
            <a:extLst>
              <a:ext uri="{FF2B5EF4-FFF2-40B4-BE49-F238E27FC236}">
                <a16:creationId xmlns:a16="http://schemas.microsoft.com/office/drawing/2014/main" id="{66CDEB1D-B8F5-47BA-8571-0C6D5BB9DF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4510772"/>
            <a:ext cx="8496000" cy="133301"/>
          </a:xfrm>
          <a:prstGeom prst="rect">
            <a:avLst/>
          </a:prstGeom>
        </p:spPr>
        <p:txBody>
          <a:bodyPr tIns="0" rIns="0" bIns="36000" anchor="b" anchorCtr="0">
            <a:spAutoFit/>
          </a:bodyPr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 dirty="0"/>
              <a:t>Click to add 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C1BBD5-C468-4B07-AEDC-B9D783237610}"/>
              </a:ext>
            </a:extLst>
          </p:cNvPr>
          <p:cNvSpPr/>
          <p:nvPr userDrawn="1"/>
        </p:nvSpPr>
        <p:spPr>
          <a:xfrm>
            <a:off x="144000" y="648000"/>
            <a:ext cx="2016000" cy="54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noProof="0">
              <a:latin typeface="Quicksand Light" pitchFamily="2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3801" y="2186130"/>
            <a:ext cx="5536800" cy="77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25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3801" y="2186130"/>
            <a:ext cx="5536800" cy="7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81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_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3801" y="2186130"/>
            <a:ext cx="5536800" cy="7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73EC37-AD7B-4ED2-8DBF-BAD7D02E03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9"/>
          <a:stretch/>
        </p:blipFill>
        <p:spPr>
          <a:xfrm>
            <a:off x="3816000" y="4494214"/>
            <a:ext cx="3045797" cy="530728"/>
          </a:xfrm>
          <a:prstGeom prst="rect">
            <a:avLst/>
          </a:prstGeom>
        </p:spPr>
      </p:pic>
      <p:sp>
        <p:nvSpPr>
          <p:cNvPr id="22" name="Picture Placeholder">
            <a:extLst>
              <a:ext uri="{FF2B5EF4-FFF2-40B4-BE49-F238E27FC236}">
                <a16:creationId xmlns:a16="http://schemas.microsoft.com/office/drawing/2014/main" id="{2EF15FF5-02DC-489F-B615-26E24897311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600000" cy="51435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Click to 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4" name="Cover Subtitle"/>
          <p:cNvSpPr>
            <a:spLocks noGrp="1"/>
          </p:cNvSpPr>
          <p:nvPr>
            <p:ph type="subTitle" idx="1" hasCustomPrompt="1"/>
          </p:nvPr>
        </p:nvSpPr>
        <p:spPr>
          <a:xfrm>
            <a:off x="3816000" y="3240000"/>
            <a:ext cx="5005738" cy="2492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1800" b="0" kern="1200" cap="none" spc="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16" name="Cover Title"/>
          <p:cNvSpPr>
            <a:spLocks noGrp="1"/>
          </p:cNvSpPr>
          <p:nvPr>
            <p:ph type="ctrTitle" hasCustomPrompt="1"/>
          </p:nvPr>
        </p:nvSpPr>
        <p:spPr>
          <a:xfrm>
            <a:off x="3816000" y="2040956"/>
            <a:ext cx="5005738" cy="83715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GB" sz="3200" b="1" kern="1200" spc="0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25" name="Privacy"/>
          <p:cNvSpPr>
            <a:spLocks noGrp="1"/>
          </p:cNvSpPr>
          <p:nvPr>
            <p:ph type="body" sz="quarter" idx="15" hasCustomPrompt="1"/>
          </p:nvPr>
        </p:nvSpPr>
        <p:spPr>
          <a:xfrm>
            <a:off x="7516894" y="148838"/>
            <a:ext cx="130484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None/>
              <a:defRPr lang="en-US" sz="1000" b="0" kern="1200" cap="all" spc="200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Type of privacy</a:t>
            </a:r>
          </a:p>
        </p:txBody>
      </p:sp>
      <p:sp>
        <p:nvSpPr>
          <p:cNvPr id="12" name="DatePresentation"/>
          <p:cNvSpPr>
            <a:spLocks noGrp="1"/>
          </p:cNvSpPr>
          <p:nvPr>
            <p:ph type="body" sz="quarter" idx="13" hasCustomPrompt="1"/>
          </p:nvPr>
        </p:nvSpPr>
        <p:spPr>
          <a:xfrm>
            <a:off x="3816000" y="156532"/>
            <a:ext cx="38792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None/>
              <a:defRPr lang="en-US" sz="1000" b="0" kern="1200" cap="all" spc="200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1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08000" y="2512800"/>
            <a:ext cx="3960000" cy="83715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fr-FR" sz="3200" b="1" spc="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section title</a:t>
            </a:r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1008000" y="1378800"/>
            <a:ext cx="617157" cy="863313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>
            <a:lvl1pPr marL="0" indent="0">
              <a:buNone/>
              <a:defRPr lang="fr-FR" sz="6600" cap="all" spc="0" noProof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505800" lvl="0" indent="-685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#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8000" y="3628800"/>
            <a:ext cx="3960000" cy="2769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400"/>
              </a:spcBef>
              <a:buNone/>
              <a:defRPr lang="en-GB" sz="18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subsection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BE19C-1469-4296-A028-12303FE1AB84}"/>
              </a:ext>
            </a:extLst>
          </p:cNvPr>
          <p:cNvSpPr/>
          <p:nvPr userDrawn="1"/>
        </p:nvSpPr>
        <p:spPr>
          <a:xfrm>
            <a:off x="5184000" y="0"/>
            <a:ext cx="3960000" cy="51444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1A9E0-8BC8-4711-81B6-F5BEB3131FAF}"/>
              </a:ext>
            </a:extLst>
          </p:cNvPr>
          <p:cNvSpPr/>
          <p:nvPr userDrawn="1"/>
        </p:nvSpPr>
        <p:spPr>
          <a:xfrm>
            <a:off x="387653" y="2250000"/>
            <a:ext cx="5218281" cy="9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Quicksand Light" pitchFamily="2" charset="0"/>
            </a:endParaRPr>
          </a:p>
        </p:txBody>
      </p:sp>
      <p:pic>
        <p:nvPicPr>
          <p:cNvPr id="10" name="Picture 9" descr="logo_SG.wmf">
            <a:extLst>
              <a:ext uri="{FF2B5EF4-FFF2-40B4-BE49-F238E27FC236}">
                <a16:creationId xmlns:a16="http://schemas.microsoft.com/office/drawing/2014/main" id="{57474D9E-C50A-46B8-8AE6-27473658BF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00" y="4616513"/>
            <a:ext cx="1798638" cy="3512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08000" y="2512800"/>
            <a:ext cx="3960000" cy="83715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fr-FR" sz="3200" b="1" spc="0" noProof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section title</a:t>
            </a:r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1008000" y="1378800"/>
            <a:ext cx="617157" cy="863313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>
            <a:lvl1pPr marL="0" indent="0">
              <a:buNone/>
              <a:defRPr lang="fr-FR" sz="6600" cap="all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505800" lvl="0" indent="-685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#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8000" y="3628800"/>
            <a:ext cx="3960000" cy="2769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1800" b="0" kern="1200" cap="none" baseline="0" dirty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400"/>
              </a:spcBef>
              <a:buNone/>
              <a:defRPr lang="en-GB" sz="18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subsection title</a:t>
            </a:r>
          </a:p>
        </p:txBody>
      </p:sp>
      <p:sp>
        <p:nvSpPr>
          <p:cNvPr id="10" name="Picture Placeholder">
            <a:extLst>
              <a:ext uri="{FF2B5EF4-FFF2-40B4-BE49-F238E27FC236}">
                <a16:creationId xmlns:a16="http://schemas.microsoft.com/office/drawing/2014/main" id="{92FE1E90-E065-4F26-BC40-02F0B35BAEC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0"/>
            <a:ext cx="3960000" cy="51435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Click to insert </a:t>
            </a:r>
            <a:r>
              <a:rPr lang="fr-FR" dirty="0" err="1"/>
              <a:t>picture</a:t>
            </a:r>
            <a:endParaRPr lang="en-US" dirty="0"/>
          </a:p>
        </p:txBody>
      </p:sp>
      <p:pic>
        <p:nvPicPr>
          <p:cNvPr id="7" name="Picture 6" descr="logo_SG.wmf">
            <a:extLst>
              <a:ext uri="{FF2B5EF4-FFF2-40B4-BE49-F238E27FC236}">
                <a16:creationId xmlns:a16="http://schemas.microsoft.com/office/drawing/2014/main" id="{AE6C9EE2-C878-48AA-99F1-7C3990831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00" y="4616513"/>
            <a:ext cx="1798638" cy="3512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1069E1-928B-4E39-8998-56326ABD0933}"/>
              </a:ext>
            </a:extLst>
          </p:cNvPr>
          <p:cNvSpPr/>
          <p:nvPr userDrawn="1"/>
        </p:nvSpPr>
        <p:spPr>
          <a:xfrm>
            <a:off x="387653" y="2250000"/>
            <a:ext cx="3204000" cy="90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3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2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92000" y="1575451"/>
            <a:ext cx="3960000" cy="837152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>
              <a:defRPr lang="fr-FR" sz="3200" b="1" spc="0" noProof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000" y="2728016"/>
            <a:ext cx="3960000" cy="2769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400"/>
              </a:spcBef>
              <a:buNone/>
              <a:defRPr lang="en-GB" sz="18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subsection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BE19C-1469-4296-A028-12303FE1AB84}"/>
              </a:ext>
            </a:extLst>
          </p:cNvPr>
          <p:cNvSpPr/>
          <p:nvPr userDrawn="1"/>
        </p:nvSpPr>
        <p:spPr>
          <a:xfrm>
            <a:off x="5184000" y="0"/>
            <a:ext cx="3960000" cy="51444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1A9E0-8BC8-4711-81B6-F5BEB3131FAF}"/>
              </a:ext>
            </a:extLst>
          </p:cNvPr>
          <p:cNvSpPr/>
          <p:nvPr userDrawn="1"/>
        </p:nvSpPr>
        <p:spPr>
          <a:xfrm>
            <a:off x="387653" y="2491988"/>
            <a:ext cx="5218281" cy="9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Quicksand Light" pitchFamily="2" charset="0"/>
            </a:endParaRPr>
          </a:p>
        </p:txBody>
      </p:sp>
      <p:pic>
        <p:nvPicPr>
          <p:cNvPr id="7" name="Picture 6" descr="logo_SG.wmf">
            <a:extLst>
              <a:ext uri="{FF2B5EF4-FFF2-40B4-BE49-F238E27FC236}">
                <a16:creationId xmlns:a16="http://schemas.microsoft.com/office/drawing/2014/main" id="{103C150A-F55A-4DC8-9370-323A5931EA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000" y="4616513"/>
            <a:ext cx="1798638" cy="35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1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2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92000" y="1576800"/>
            <a:ext cx="4140000" cy="837152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>
              <a:defRPr lang="en-US" sz="3200" b="1" spc="0" noProof="0" dirty="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000" y="2728800"/>
            <a:ext cx="4140000" cy="2769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400"/>
              </a:spcBef>
              <a:buNone/>
              <a:defRPr lang="en-GB" sz="1800" b="1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subsection title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F5A6D089-4F00-427C-9F3B-72C8307ECF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0"/>
            <a:ext cx="3960000" cy="51435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Click to insert </a:t>
            </a:r>
            <a:r>
              <a:rPr lang="fr-FR" dirty="0" err="1"/>
              <a:t>picture</a:t>
            </a:r>
            <a:endParaRPr lang="en-US" dirty="0"/>
          </a:p>
        </p:txBody>
      </p:sp>
      <p:pic>
        <p:nvPicPr>
          <p:cNvPr id="6" name="Picture 5" descr="logo_SG.wmf">
            <a:extLst>
              <a:ext uri="{FF2B5EF4-FFF2-40B4-BE49-F238E27FC236}">
                <a16:creationId xmlns:a16="http://schemas.microsoft.com/office/drawing/2014/main" id="{0C0DDCB3-9534-4212-88AC-1191165DEB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000" y="4616513"/>
            <a:ext cx="1798638" cy="3512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6ED1B9-9D93-4DC5-9C26-E085B3ECE031}"/>
              </a:ext>
            </a:extLst>
          </p:cNvPr>
          <p:cNvSpPr/>
          <p:nvPr userDrawn="1"/>
        </p:nvSpPr>
        <p:spPr>
          <a:xfrm>
            <a:off x="387653" y="2491988"/>
            <a:ext cx="3204000" cy="90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0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9525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25437" y="364617"/>
            <a:ext cx="8496000" cy="230832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4510772"/>
            <a:ext cx="8496000" cy="133301"/>
          </a:xfrm>
          <a:prstGeom prst="rect">
            <a:avLst/>
          </a:prstGeom>
        </p:spPr>
        <p:txBody>
          <a:bodyPr tIns="0" rIns="0" bIns="36000" anchor="b" anchorCtr="0">
            <a:spAutoFit/>
          </a:bodyPr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 dirty="0"/>
              <a:t>Click to add 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8E765-7214-4A36-B32A-D18CCEC2BFC9}"/>
              </a:ext>
            </a:extLst>
          </p:cNvPr>
          <p:cNvSpPr/>
          <p:nvPr userDrawn="1"/>
        </p:nvSpPr>
        <p:spPr>
          <a:xfrm>
            <a:off x="144000" y="648000"/>
            <a:ext cx="2016000" cy="54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noProof="0">
              <a:latin typeface="Quicksand Light" pitchFamily="2" charset="0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9525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24000" y="333839"/>
            <a:ext cx="8496000" cy="261610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defRPr lang="en-US" noProof="0" dirty="0"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6" name="Sources">
            <a:extLst>
              <a:ext uri="{FF2B5EF4-FFF2-40B4-BE49-F238E27FC236}">
                <a16:creationId xmlns:a16="http://schemas.microsoft.com/office/drawing/2014/main" id="{44691C9B-787E-48C1-BDA5-A310AD5E3E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4510772"/>
            <a:ext cx="8496000" cy="133301"/>
          </a:xfrm>
          <a:prstGeom prst="rect">
            <a:avLst/>
          </a:prstGeom>
        </p:spPr>
        <p:txBody>
          <a:bodyPr tIns="0" rIns="0" bIns="36000" anchor="b" anchorCtr="0">
            <a:spAutoFit/>
          </a:bodyPr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 dirty="0"/>
              <a:t>Click to add sources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0168931-F605-4E53-922E-B5DE7077265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5438" y="756000"/>
            <a:ext cx="8496000" cy="1938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400" b="1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 dirty="0"/>
              <a:t>Click to add sub-title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88D0F-DDF7-4033-A15A-D24B8AE8FA21}"/>
              </a:ext>
            </a:extLst>
          </p:cNvPr>
          <p:cNvSpPr/>
          <p:nvPr userDrawn="1"/>
        </p:nvSpPr>
        <p:spPr>
          <a:xfrm>
            <a:off x="144000" y="648000"/>
            <a:ext cx="2016000" cy="54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noProof="0">
              <a:latin typeface="Quicksand Light" pitchFamily="2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AF0065-3D22-49D7-BC76-C12278469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150938"/>
            <a:ext cx="8496000" cy="135524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315450" indent="-171450">
              <a:buFont typeface="Wingdings" panose="05000000000000000000" pitchFamily="2" charset="2"/>
              <a:buChar char=""/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59450" indent="-171450">
              <a:buFont typeface="Source Sans Pro" panose="020B0503030403020204" pitchFamily="34" charset="0"/>
              <a:buChar char="–"/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03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9525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25436" y="364617"/>
            <a:ext cx="8496302" cy="23083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999" y="4510772"/>
            <a:ext cx="8497439" cy="133301"/>
          </a:xfrm>
          <a:prstGeom prst="rect">
            <a:avLst/>
          </a:prstGeom>
        </p:spPr>
        <p:txBody>
          <a:bodyPr tIns="0" rIns="0" bIns="36000" anchor="b" anchorCtr="0">
            <a:spAutoFit/>
          </a:bodyPr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 dirty="0"/>
              <a:t>Click to add 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45554-7D16-47DF-A0A5-E6986D7FF91A}"/>
              </a:ext>
            </a:extLst>
          </p:cNvPr>
          <p:cNvSpPr/>
          <p:nvPr userDrawn="1"/>
        </p:nvSpPr>
        <p:spPr>
          <a:xfrm>
            <a:off x="144000" y="648000"/>
            <a:ext cx="2016000" cy="54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noProof="0">
              <a:latin typeface="Quicksand Light" pitchFamily="2" charset="0"/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E686FAEA-0798-4A94-A949-6314EA6C5F9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5438" y="756000"/>
            <a:ext cx="8496000" cy="1938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400" b="1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 dirty="0"/>
              <a:t>Click to add sub-title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463BCE-CCCF-4B8F-8FB1-E4FA8101B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89438" y="1159405"/>
            <a:ext cx="4032000" cy="30744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wrap="square" lIns="36000" tIns="36000" rIns="36000" bIns="36000" rtlCol="0">
            <a:noAutofit/>
          </a:bodyPr>
          <a:lstStyle>
            <a:lvl1pPr marL="72000" indent="-72000" algn="l" defTabSz="914400" rtl="0" eaLnBrk="1" latinLnBrk="0" hangingPunct="1">
              <a:spcBef>
                <a:spcPts val="4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Source Sans Pro" panose="020B0503030403020204" pitchFamily="34" charset="0"/>
              <a:buChar char="_"/>
              <a:defRPr lang="en-US" sz="1100" b="1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lang="en-US" sz="11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  <a:lvl5pPr>
              <a:defRPr lang="en-US" sz="1400" dirty="0"/>
            </a:lvl5pPr>
          </a:lstStyle>
          <a:p>
            <a:pPr marL="144000" lvl="0" indent="-144000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"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008761F-CD57-48A0-B67A-B7F82D1E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150938"/>
            <a:ext cx="4140000" cy="135524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315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59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03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4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"/>
          <p:cNvSpPr txBox="1"/>
          <p:nvPr userDrawn="1"/>
        </p:nvSpPr>
        <p:spPr>
          <a:xfrm>
            <a:off x="3889923" y="4831000"/>
            <a:ext cx="1364156" cy="10772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marL="0" algn="ctr" defTabSz="914400" rtl="0" eaLnBrk="1" latinLnBrk="0" hangingPunct="1"/>
            <a:r>
              <a:rPr lang="en-US" sz="700" b="0" kern="1200" cap="all" normalizeH="0" baseline="0" noProof="0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  <a:cs typeface="+mn-cs"/>
              </a:rPr>
              <a:t>BLAZOR </a:t>
            </a:r>
            <a:r>
              <a:rPr lang="en-US" sz="700" b="0" cap="all" normalizeH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│</a:t>
            </a:r>
            <a:r>
              <a:rPr lang="en-US" sz="700" b="0" cap="all" normalizeH="0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 C0</a:t>
            </a:r>
            <a:r>
              <a:rPr lang="en-US" sz="700" b="0" cap="all" normalizeH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│</a:t>
            </a:r>
            <a:r>
              <a:rPr lang="en-US" sz="700" b="0" cap="all" normalizeH="0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 </a:t>
            </a:r>
            <a:r>
              <a:rPr lang="en-US" sz="700" b="0" kern="1200" cap="all" normalizeH="0" noProof="0" dirty="0" err="1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  <a:cs typeface="+mn-cs"/>
              </a:rPr>
              <a:t>Novembre</a:t>
            </a:r>
            <a:r>
              <a:rPr lang="en-US" sz="700" b="0" kern="1200" cap="all" normalizeH="0" noProof="0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  <a:cs typeface="+mn-cs"/>
              </a:rPr>
              <a:t> 2022</a:t>
            </a:r>
            <a:r>
              <a:rPr lang="en-US" sz="700" b="0" cap="all" normalizeH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│</a:t>
            </a:r>
            <a:r>
              <a:rPr lang="en-US" sz="700" b="0" cap="all" normalizeH="0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 </a:t>
            </a:r>
            <a:fld id="{C6CC3D56-96BB-45E4-94D9-DF781FE65A81}" type="slidenum">
              <a:rPr kumimoji="0" lang="en-US" sz="700" b="1" i="0" u="none" strike="noStrike" kern="1200" cap="all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Source Sans Pro" panose="020B0503030403020204" pitchFamily="34" charset="0"/>
                <a:ea typeface="Source Sans Pro" pitchFamily="34" charset="0"/>
                <a:cs typeface="+mn-cs"/>
              </a:rPr>
              <a:pPr marL="0" algn="ctr" defTabSz="914400" rtl="0" eaLnBrk="1" latinLnBrk="0" hangingPunct="1"/>
              <a:t>‹#›</a:t>
            </a:fld>
            <a:endParaRPr lang="en-US" sz="700" b="1" kern="1200" cap="all" normalizeH="0" baseline="0" noProof="0" dirty="0">
              <a:solidFill>
                <a:schemeClr val="tx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Source Sans Pro" pitchFamily="34" charset="0"/>
              <a:ea typeface="Source Sans Pro" pitchFamily="34" charset="0"/>
              <a:cs typeface="+mn-cs"/>
            </a:endParaRPr>
          </a:p>
        </p:txBody>
      </p:sp>
      <p:pic>
        <p:nvPicPr>
          <p:cNvPr id="12" name="Logo SG">
            <a:extLst>
              <a:ext uri="{FF2B5EF4-FFF2-40B4-BE49-F238E27FC236}">
                <a16:creationId xmlns:a16="http://schemas.microsoft.com/office/drawing/2014/main" id="{0D4B289A-E6DD-43CB-B81A-D39B8675B6F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490" y="4635434"/>
            <a:ext cx="832386" cy="287389"/>
          </a:xfrm>
          <a:prstGeom prst="rect">
            <a:avLst/>
          </a:prstGeom>
        </p:spPr>
      </p:pic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24000" y="364617"/>
            <a:ext cx="8496000" cy="230832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79F76B3-F79E-4FEA-864E-A44B5ACD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150939"/>
            <a:ext cx="8496000" cy="13997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869" r:id="rId2"/>
    <p:sldLayoutId id="2147483875" r:id="rId3"/>
    <p:sldLayoutId id="2147484025" r:id="rId4"/>
    <p:sldLayoutId id="2147484024" r:id="rId5"/>
    <p:sldLayoutId id="2147483967" r:id="rId6"/>
    <p:sldLayoutId id="2147483856" r:id="rId7"/>
    <p:sldLayoutId id="2147483855" r:id="rId8"/>
    <p:sldLayoutId id="2147484020" r:id="rId9"/>
    <p:sldLayoutId id="2147484012" r:id="rId10"/>
    <p:sldLayoutId id="2147484013" r:id="rId11"/>
    <p:sldLayoutId id="2147483867" r:id="rId12"/>
    <p:sldLayoutId id="2147483830" r:id="rId13"/>
    <p:sldLayoutId id="2147483878" r:id="rId14"/>
    <p:sldLayoutId id="2147484021" r:id="rId15"/>
    <p:sldLayoutId id="2147484026" r:id="rId16"/>
    <p:sldLayoutId id="2147484023" r:id="rId17"/>
  </p:sldLayoutIdLst>
  <p:hf hdr="0" ftr="0"/>
  <p:txStyles>
    <p:titleStyle>
      <a:lvl1pPr algn="l" defTabSz="914400" rtl="0" eaLnBrk="1" fontAlgn="base" latinLnBrk="0" hangingPunct="1">
        <a:lnSpc>
          <a:spcPct val="75000"/>
        </a:lnSpc>
        <a:spcBef>
          <a:spcPct val="0"/>
        </a:spcBef>
        <a:spcAft>
          <a:spcPct val="0"/>
        </a:spcAft>
        <a:buNone/>
        <a:defRPr lang="fr-FR" sz="2000" b="0" kern="1200" cap="all" baseline="0" noProof="0" dirty="0">
          <a:solidFill>
            <a:schemeClr val="bg2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90000"/>
        <a:buFont typeface="Arial" pitchFamily="34" charset="0"/>
        <a:buNone/>
        <a:defRPr lang="en-US" sz="1200" b="1" kern="1200" baseline="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88000" indent="-144000" algn="l" defTabSz="914400" rtl="0" eaLnBrk="1" latinLnBrk="0" hangingPunct="1">
        <a:lnSpc>
          <a:spcPct val="90000"/>
        </a:lnSpc>
        <a:spcBef>
          <a:spcPts val="600"/>
        </a:spcBef>
        <a:buClrTx/>
        <a:buSzPct val="100000"/>
        <a:buFont typeface="Wingdings" panose="05000000000000000000" pitchFamily="2" charset="2"/>
        <a:buChar char=""/>
        <a:defRPr lang="en-US" sz="12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432000" indent="-1440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Source Sans Pro" panose="020B0503030403020204" pitchFamily="34" charset="0"/>
        <a:buChar char="–"/>
        <a:defRPr lang="en-US" sz="12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576000" indent="-144000" algn="l" defTabSz="914400" rtl="0" eaLnBrk="1" latinLnBrk="0" hangingPunct="1">
        <a:lnSpc>
          <a:spcPct val="90000"/>
        </a:lnSpc>
        <a:spcBef>
          <a:spcPts val="400"/>
        </a:spcBef>
        <a:buClrTx/>
        <a:buFont typeface="Source Sans Pro" panose="020B0503030403020204" pitchFamily="34" charset="0"/>
        <a:buChar char="-"/>
        <a:defRPr lang="en-US" sz="12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0" indent="0" algn="l" defTabSz="914400" rtl="0" eaLnBrk="1" latinLnBrk="0" hangingPunct="1">
        <a:spcBef>
          <a:spcPts val="2000"/>
        </a:spcBef>
        <a:buClr>
          <a:schemeClr val="tx2"/>
        </a:buClr>
        <a:buFontTx/>
        <a:buNone/>
        <a:defRPr lang="en-US" sz="1200" b="1" kern="1200" cap="all" baseline="0" noProof="0" dirty="0">
          <a:solidFill>
            <a:schemeClr val="bg2"/>
          </a:solidFill>
          <a:latin typeface="+mn-lt"/>
          <a:ea typeface="Source Sans Pro Black" panose="020B0803030403020204" pitchFamily="34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31" userDrawn="1">
          <p15:clr>
            <a:srgbClr val="000000"/>
          </p15:clr>
        </p15:guide>
        <p15:guide id="2" pos="204" userDrawn="1">
          <p15:clr>
            <a:srgbClr val="000000"/>
          </p15:clr>
        </p15:guide>
        <p15:guide id="3" pos="5556" userDrawn="1">
          <p15:clr>
            <a:srgbClr val="000000"/>
          </p15:clr>
        </p15:guide>
        <p15:guide id="4" orient="horz" pos="725" userDrawn="1">
          <p15:clr>
            <a:srgbClr val="000000"/>
          </p15:clr>
        </p15:guide>
        <p15:guide id="5" pos="288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1D36D427-7EB6-4A7E-A11E-3AC4AC5CC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Web Application Client / Server </a:t>
            </a:r>
            <a:r>
              <a:rPr lang="fr-FR" dirty="0" err="1"/>
              <a:t>side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39C08A-1407-411B-9061-E1D21D92B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6000" y="2459532"/>
            <a:ext cx="5005738" cy="418576"/>
          </a:xfrm>
        </p:spPr>
        <p:txBody>
          <a:bodyPr/>
          <a:lstStyle/>
          <a:p>
            <a:r>
              <a:rPr lang="fr-FR" dirty="0"/>
              <a:t>BLAZOR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DD8373-1E67-43A0-833F-0BC600CCD1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67099" y="156532"/>
            <a:ext cx="554639" cy="138499"/>
          </a:xfrm>
        </p:spPr>
        <p:txBody>
          <a:bodyPr/>
          <a:lstStyle/>
          <a:p>
            <a:r>
              <a:rPr lang="fr-FR" dirty="0"/>
              <a:t>PUBLIC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2FAC52-68CF-43AD-9490-9F6129EA82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6000" y="164226"/>
            <a:ext cx="833562" cy="138499"/>
          </a:xfrm>
        </p:spPr>
        <p:txBody>
          <a:bodyPr/>
          <a:lstStyle/>
          <a:p>
            <a:r>
              <a:rPr lang="fr-FR" dirty="0"/>
              <a:t>16.11.2022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0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D2F2-1C2C-44BC-B91B-46716E7F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358974"/>
            <a:ext cx="8496000" cy="236475"/>
          </a:xfrm>
        </p:spPr>
        <p:txBody>
          <a:bodyPr/>
          <a:lstStyle/>
          <a:p>
            <a:r>
              <a:rPr lang="en-US" dirty="0"/>
              <a:t>ADVANTAGES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4620C-B1B9-413A-9BD7-719F05EB1B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Image provided from https://devrant.com/</a:t>
            </a:r>
          </a:p>
        </p:txBody>
      </p:sp>
      <p:pic>
        <p:nvPicPr>
          <p:cNvPr id="5122" name="Picture 2" descr="react - blazor owned! - devRant">
            <a:extLst>
              <a:ext uri="{FF2B5EF4-FFF2-40B4-BE49-F238E27FC236}">
                <a16:creationId xmlns:a16="http://schemas.microsoft.com/office/drawing/2014/main" id="{5D7119E1-F5DB-426D-9114-478CBEA36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615" y="358974"/>
            <a:ext cx="4094984" cy="403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933843D-6DDB-444F-8BF1-D2E240349A40}"/>
              </a:ext>
            </a:extLst>
          </p:cNvPr>
          <p:cNvSpPr txBox="1">
            <a:spLocks/>
          </p:cNvSpPr>
          <p:nvPr/>
        </p:nvSpPr>
        <p:spPr>
          <a:xfrm>
            <a:off x="324000" y="1150938"/>
            <a:ext cx="4201951" cy="167635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itchFamily="34" charset="0"/>
              <a:buNone/>
              <a:defRPr lang="en-US" sz="1200" b="1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15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"/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59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Source Sans Pro" panose="020B0503030403020204" pitchFamily="34" charset="0"/>
              <a:buChar char="–"/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03450" indent="-1714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Source Sans Pro" panose="020B0503030403020204" pitchFamily="34" charset="0"/>
              <a:buChar char="-"/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2000"/>
              </a:spcBef>
              <a:buClr>
                <a:schemeClr val="tx2"/>
              </a:buClr>
              <a:buFontTx/>
              <a:buNone/>
              <a:defRPr lang="en-US" sz="1200" b="1" kern="1200" cap="all" baseline="0" noProof="0" dirty="0">
                <a:solidFill>
                  <a:schemeClr val="bg2"/>
                </a:solidFill>
                <a:latin typeface="+mn-lt"/>
                <a:ea typeface="Source Sans Pro Black" panose="020B0803030403020204" pitchFamily="34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we use </a:t>
            </a:r>
            <a:r>
              <a:rPr lang="en-US" dirty="0" err="1"/>
              <a:t>Blazor</a:t>
            </a:r>
            <a:r>
              <a:rPr lang="en-US" dirty="0"/>
              <a:t> Server Side:</a:t>
            </a:r>
          </a:p>
          <a:p>
            <a:pPr marL="171450" indent="-171450">
              <a:buFontTx/>
              <a:buChar char="-"/>
            </a:pPr>
            <a:r>
              <a:rPr lang="en-US" dirty="0"/>
              <a:t>Less calls to backend servers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Surely, the user won’t get more data than they need</a:t>
            </a:r>
          </a:p>
          <a:p>
            <a:pPr marL="171450" indent="-171450">
              <a:buFontTx/>
              <a:buChar char="-"/>
            </a:pPr>
            <a:r>
              <a:rPr lang="en-US" dirty="0"/>
              <a:t>Load speed faster than any popular Client Side framework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 the data are secured, because well, all data are on server’s RAM</a:t>
            </a:r>
          </a:p>
          <a:p>
            <a:pPr marL="171450" indent="-171450">
              <a:buFontTx/>
              <a:buChar char="-"/>
            </a:pPr>
            <a:r>
              <a:rPr lang="en-US" dirty="0"/>
              <a:t>First-security built</a:t>
            </a:r>
          </a:p>
        </p:txBody>
      </p:sp>
    </p:spTree>
    <p:extLst>
      <p:ext uri="{BB962C8B-B14F-4D97-AF65-F5344CB8AC3E}">
        <p14:creationId xmlns:p14="http://schemas.microsoft.com/office/powerpoint/2010/main" val="294586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D2F2-1C2C-44BC-B91B-46716E7F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358974"/>
            <a:ext cx="8496000" cy="236475"/>
          </a:xfrm>
        </p:spPr>
        <p:txBody>
          <a:bodyPr/>
          <a:lstStyle/>
          <a:p>
            <a:r>
              <a:rPr lang="en-US" dirty="0"/>
              <a:t>What can go wrong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4620C-B1B9-413A-9BD7-719F05EB1B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Image generated using https://www.meme-arsenal.com/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933843D-6DDB-444F-8BF1-D2E240349A40}"/>
              </a:ext>
            </a:extLst>
          </p:cNvPr>
          <p:cNvSpPr txBox="1">
            <a:spLocks/>
          </p:cNvSpPr>
          <p:nvPr/>
        </p:nvSpPr>
        <p:spPr>
          <a:xfrm>
            <a:off x="324000" y="1150938"/>
            <a:ext cx="4201951" cy="19451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itchFamily="34" charset="0"/>
              <a:buNone/>
              <a:defRPr lang="en-US" sz="1200" b="1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15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"/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59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Source Sans Pro" panose="020B0503030403020204" pitchFamily="34" charset="0"/>
              <a:buChar char="–"/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03450" indent="-1714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Source Sans Pro" panose="020B0503030403020204" pitchFamily="34" charset="0"/>
              <a:buChar char="-"/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2000"/>
              </a:spcBef>
              <a:buClr>
                <a:schemeClr val="tx2"/>
              </a:buClr>
              <a:buFontTx/>
              <a:buNone/>
              <a:defRPr lang="en-US" sz="1200" b="1" kern="1200" cap="all" baseline="0" noProof="0" dirty="0">
                <a:solidFill>
                  <a:schemeClr val="bg2"/>
                </a:solidFill>
                <a:latin typeface="+mn-lt"/>
                <a:ea typeface="Source Sans Pro Black" panose="020B0803030403020204" pitchFamily="34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must follow some good </a:t>
            </a:r>
            <a:r>
              <a:rPr lang="en-US" dirty="0" err="1"/>
              <a:t>practies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only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may be as low as the old UI</a:t>
            </a:r>
          </a:p>
          <a:p>
            <a:pPr marL="171450" indent="-171450">
              <a:buFontTx/>
              <a:buChar char="-"/>
            </a:pPr>
            <a:r>
              <a:rPr lang="en-US" dirty="0"/>
              <a:t>Always think of how u save the data in variables…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Cause of bad implementations, the limit of maximum users could decrease significantly.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DEE68-1DA4-43C0-9A52-F6C15F40A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980" y="595449"/>
            <a:ext cx="3099878" cy="311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4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BD64-C4D0-4BAD-A49E-357625EE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358974"/>
            <a:ext cx="8496000" cy="236475"/>
          </a:xfrm>
        </p:spPr>
        <p:txBody>
          <a:bodyPr/>
          <a:lstStyle/>
          <a:p>
            <a:r>
              <a:rPr lang="en-US" dirty="0"/>
              <a:t>DEMO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51EC5-2DB1-4BC0-9529-10F6C0964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3D058-CA53-4706-9F6C-C83DA3A5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150938"/>
            <a:ext cx="8496000" cy="2080570"/>
          </a:xfrm>
        </p:spPr>
        <p:txBody>
          <a:bodyPr/>
          <a:lstStyle/>
          <a:p>
            <a:r>
              <a:rPr lang="en-US" sz="3200" dirty="0"/>
              <a:t>Live Chat &amp; Live Vote System Demo</a:t>
            </a:r>
          </a:p>
          <a:p>
            <a:endParaRPr lang="en-US" sz="3200" dirty="0"/>
          </a:p>
          <a:p>
            <a:r>
              <a:rPr lang="en-US" sz="3200" dirty="0"/>
              <a:t>Let's access the application together</a:t>
            </a:r>
          </a:p>
          <a:p>
            <a:r>
              <a:rPr lang="en-US" sz="3200" dirty="0"/>
              <a:t>https://sgdemo.brolake.ro</a:t>
            </a:r>
          </a:p>
        </p:txBody>
      </p:sp>
    </p:spTree>
    <p:extLst>
      <p:ext uri="{BB962C8B-B14F-4D97-AF65-F5344CB8AC3E}">
        <p14:creationId xmlns:p14="http://schemas.microsoft.com/office/powerpoint/2010/main" val="377975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24BF90-AC0E-448B-B1BE-986A5B5C8BC0}"/>
              </a:ext>
            </a:extLst>
          </p:cNvPr>
          <p:cNvGrpSpPr/>
          <p:nvPr/>
        </p:nvGrpSpPr>
        <p:grpSpPr>
          <a:xfrm>
            <a:off x="740162" y="1544479"/>
            <a:ext cx="7886700" cy="2724375"/>
            <a:chOff x="740162" y="1532562"/>
            <a:chExt cx="7886700" cy="27243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F89A09A-A4B3-4B82-B477-C5BCAFB709C0}"/>
                </a:ext>
              </a:extLst>
            </p:cNvPr>
            <p:cNvSpPr/>
            <p:nvPr/>
          </p:nvSpPr>
          <p:spPr>
            <a:xfrm>
              <a:off x="740162" y="1532562"/>
              <a:ext cx="7886700" cy="149179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1400" dirty="0">
                  <a:solidFill>
                    <a:schemeClr val="bg1"/>
                  </a:solidFill>
                  <a:ea typeface="Source Sans Pro" pitchFamily="34" charset="0"/>
                </a:rPr>
                <a:t>Discover our open positions at </a:t>
              </a:r>
              <a:r>
                <a:rPr lang="ro-RO" sz="1400" dirty="0">
                  <a:solidFill>
                    <a:schemeClr val="bg1"/>
                  </a:solidFill>
                  <a:ea typeface="Source Sans Pro" pitchFamily="34" charset="0"/>
                </a:rPr>
                <a:t>🌐</a:t>
              </a:r>
              <a:r>
                <a:rPr lang="en-US" b="1" dirty="0">
                  <a:solidFill>
                    <a:schemeClr val="bg1"/>
                  </a:solidFill>
                  <a:ea typeface="Source Sans Pro" pitchFamily="34" charset="0"/>
                </a:rPr>
                <a:t>globalsolutioncentre.societegenerale.ro/</a:t>
              </a:r>
              <a:r>
                <a:rPr lang="en-US" b="1" dirty="0" err="1">
                  <a:solidFill>
                    <a:schemeClr val="bg1"/>
                  </a:solidFill>
                  <a:ea typeface="Source Sans Pro" pitchFamily="34" charset="0"/>
                </a:rPr>
                <a:t>cariera</a:t>
              </a:r>
              <a:r>
                <a:rPr lang="ro-RO" sz="1400" dirty="0">
                  <a:solidFill>
                    <a:schemeClr val="bg1"/>
                  </a:solidFill>
                  <a:ea typeface="Source Sans Pro" pitchFamily="34" charset="0"/>
                </a:rPr>
                <a:t> </a:t>
              </a:r>
              <a:r>
                <a:rPr lang="en-US" sz="1400" dirty="0">
                  <a:solidFill>
                    <a:schemeClr val="bg1"/>
                  </a:solidFill>
                  <a:ea typeface="Source Sans Pro" pitchFamily="34" charset="0"/>
                </a:rPr>
                <a:t>and join</a:t>
              </a:r>
              <a:r>
                <a:rPr lang="ro-RO" sz="1400" dirty="0">
                  <a:solidFill>
                    <a:schemeClr val="bg1"/>
                  </a:solidFill>
                  <a:ea typeface="Source Sans Pro" pitchFamily="34" charset="0"/>
                </a:rPr>
                <a:t> </a:t>
              </a:r>
              <a:r>
                <a:rPr lang="en-US" sz="1400" dirty="0">
                  <a:solidFill>
                    <a:schemeClr val="bg1"/>
                  </a:solidFill>
                  <a:ea typeface="Source Sans Pro" pitchFamily="34" charset="0"/>
                </a:rPr>
                <a:t>us in our mission to change tomorrow’s world through innovative and responsible solutions!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3FFDA36-F987-4141-B8DD-6084E688BB4E}"/>
                </a:ext>
              </a:extLst>
            </p:cNvPr>
            <p:cNvGrpSpPr/>
            <p:nvPr/>
          </p:nvGrpSpPr>
          <p:grpSpPr>
            <a:xfrm>
              <a:off x="4084429" y="3156822"/>
              <a:ext cx="4152919" cy="1100115"/>
              <a:chOff x="4148350" y="3150244"/>
              <a:chExt cx="4152919" cy="110011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8E7B37F-7DD6-46DE-AC52-AF433267F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8350" y="3860956"/>
                <a:ext cx="365760" cy="365760"/>
              </a:xfrm>
              <a:prstGeom prst="rect">
                <a:avLst/>
              </a:prstGeom>
            </p:spPr>
          </p:pic>
          <p:pic>
            <p:nvPicPr>
              <p:cNvPr id="6" name="Picture 5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CD5379C0-C9DD-4343-AA4B-AAD88367D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0457" y="3181215"/>
                <a:ext cx="365760" cy="365760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192D6D6-B45D-495F-95D0-C298E161038B}"/>
                  </a:ext>
                </a:extLst>
              </p:cNvPr>
              <p:cNvSpPr/>
              <p:nvPr/>
            </p:nvSpPr>
            <p:spPr>
              <a:xfrm>
                <a:off x="4516217" y="3150244"/>
                <a:ext cx="2446258" cy="4130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1400">
                    <a:solidFill>
                      <a:schemeClr val="bg1"/>
                    </a:solidFill>
                    <a:ea typeface="Source Sans Pro" pitchFamily="34" charset="0"/>
                  </a:rPr>
                  <a:t>@SocieteGeneraleGSCRomania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75C01A-31A2-4D00-8998-453AB84EFACA}"/>
                  </a:ext>
                </a:extLst>
              </p:cNvPr>
              <p:cNvSpPr/>
              <p:nvPr/>
            </p:nvSpPr>
            <p:spPr>
              <a:xfrm>
                <a:off x="4514110" y="3837314"/>
                <a:ext cx="3787159" cy="4130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it-IT" sz="1400">
                    <a:solidFill>
                      <a:schemeClr val="bg1"/>
                    </a:solidFill>
                    <a:ea typeface="Source Sans Pro" pitchFamily="34" charset="0"/>
                  </a:rPr>
                  <a:t>Societe Generale Global Solution Centre Romania</a:t>
                </a:r>
                <a:endParaRPr lang="en-US" sz="1400">
                  <a:solidFill>
                    <a:schemeClr val="bg1"/>
                  </a:solidFill>
                  <a:ea typeface="Source Sans Pro" pitchFamily="34" charset="0"/>
                </a:endParaRPr>
              </a:p>
            </p:txBody>
          </p:sp>
        </p:grpSp>
      </p:grpSp>
      <p:pic>
        <p:nvPicPr>
          <p:cNvPr id="11" name="Picture 10" descr="Qr code&#10;&#10;Description automatically generated">
            <a:extLst>
              <a:ext uri="{FF2B5EF4-FFF2-40B4-BE49-F238E27FC236}">
                <a16:creationId xmlns:a16="http://schemas.microsoft.com/office/drawing/2014/main" id="{2B5D45CA-ACE9-4F17-A361-5DAE52B7E2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14" y="3199710"/>
            <a:ext cx="1069144" cy="10691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611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81658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9766-41B4-46B2-9D29-1D5EEACE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358974"/>
            <a:ext cx="8496000" cy="236475"/>
          </a:xfrm>
        </p:spPr>
        <p:txBody>
          <a:bodyPr/>
          <a:lstStyle/>
          <a:p>
            <a:r>
              <a:rPr lang="fr-FR" dirty="0"/>
              <a:t>CONTENTS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5CB06-5988-4700-BDFD-41751629C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152000"/>
            <a:ext cx="8497887" cy="3143425"/>
          </a:xfrm>
        </p:spPr>
        <p:txBody>
          <a:bodyPr/>
          <a:lstStyle/>
          <a:p>
            <a:pPr>
              <a:buAutoNum type="arabicPeriod"/>
            </a:pPr>
            <a:r>
              <a:rPr lang="fr-FR" dirty="0"/>
              <a:t>Short description</a:t>
            </a:r>
          </a:p>
          <a:p>
            <a:pPr>
              <a:buAutoNum type="arabicPeriod"/>
            </a:pPr>
            <a:r>
              <a:rPr lang="fr-FR" dirty="0" err="1"/>
              <a:t>Statistics</a:t>
            </a:r>
            <a:endParaRPr lang="fr-FR" dirty="0"/>
          </a:p>
          <a:p>
            <a:r>
              <a:rPr lang="fr-FR" dirty="0"/>
              <a:t>3.	</a:t>
            </a:r>
            <a:r>
              <a:rPr lang="fr-FR" dirty="0" err="1"/>
              <a:t>functionalities</a:t>
            </a:r>
            <a:endParaRPr lang="fr-FR" dirty="0"/>
          </a:p>
          <a:p>
            <a:pPr lvl="1"/>
            <a:r>
              <a:rPr lang="fr-FR" dirty="0" err="1"/>
              <a:t>Blazor</a:t>
            </a:r>
            <a:r>
              <a:rPr lang="fr-FR" dirty="0"/>
              <a:t> </a:t>
            </a:r>
            <a:r>
              <a:rPr lang="fr-FR" dirty="0" err="1"/>
              <a:t>Hybrid</a:t>
            </a:r>
            <a:r>
              <a:rPr lang="fr-FR" dirty="0"/>
              <a:t> &amp; </a:t>
            </a:r>
            <a:r>
              <a:rPr lang="fr-FR" dirty="0" err="1"/>
              <a:t>Supported</a:t>
            </a:r>
            <a:r>
              <a:rPr lang="fr-FR" dirty="0"/>
              <a:t> OS</a:t>
            </a:r>
          </a:p>
          <a:p>
            <a:pPr lvl="1"/>
            <a:r>
              <a:rPr lang="fr-FR" dirty="0" err="1"/>
              <a:t>Blazor</a:t>
            </a:r>
            <a:r>
              <a:rPr lang="fr-FR" dirty="0"/>
              <a:t> Client </a:t>
            </a:r>
            <a:r>
              <a:rPr lang="fr-FR" dirty="0" err="1"/>
              <a:t>Side</a:t>
            </a:r>
            <a:r>
              <a:rPr lang="fr-FR" dirty="0"/>
              <a:t> vs Server </a:t>
            </a:r>
            <a:r>
              <a:rPr lang="fr-FR" dirty="0" err="1"/>
              <a:t>Side</a:t>
            </a:r>
            <a:endParaRPr lang="fr-FR" dirty="0"/>
          </a:p>
          <a:p>
            <a:pPr lvl="1"/>
            <a:r>
              <a:rPr lang="fr-FR" dirty="0"/>
              <a:t>Services </a:t>
            </a:r>
            <a:r>
              <a:rPr lang="fr-FR" dirty="0" err="1"/>
              <a:t>Lifetime</a:t>
            </a:r>
            <a:endParaRPr lang="fr-FR" dirty="0"/>
          </a:p>
          <a:p>
            <a:pPr lvl="1"/>
            <a:r>
              <a:rPr lang="fr-FR" dirty="0"/>
              <a:t>UI Components</a:t>
            </a:r>
          </a:p>
          <a:p>
            <a:r>
              <a:rPr lang="fr-FR" dirty="0"/>
              <a:t>3.	ADVANTAGES</a:t>
            </a:r>
          </a:p>
          <a:p>
            <a:pPr>
              <a:buAutoNum type="arabicPeriod" startAt="4"/>
            </a:pPr>
            <a:r>
              <a:rPr lang="fr-FR" dirty="0"/>
              <a:t>WHAT CAN GO WRONG</a:t>
            </a:r>
          </a:p>
          <a:p>
            <a:pPr>
              <a:buAutoNum type="arabicPeriod" startAt="4"/>
            </a:pPr>
            <a:r>
              <a:rPr lang="fr-FR" dirty="0"/>
              <a:t>DEMO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8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F7BC13-2750-413C-AB35-66645DDC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358974"/>
            <a:ext cx="8496000" cy="236475"/>
          </a:xfrm>
        </p:spPr>
        <p:txBody>
          <a:bodyPr/>
          <a:lstStyle/>
          <a:p>
            <a:r>
              <a:rPr lang="fr-FR" dirty="0"/>
              <a:t>SHORT DESCRIPTION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CAE3AAD-5C07-4A50-AA9E-B5C0492BA7F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Framework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D1792-B823-4F7D-B654-33C34227E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150938"/>
            <a:ext cx="4945312" cy="1930785"/>
          </a:xfrm>
        </p:spPr>
        <p:txBody>
          <a:bodyPr/>
          <a:lstStyle/>
          <a:p>
            <a:pPr lvl="4"/>
            <a:r>
              <a:rPr lang="fr-FR" dirty="0"/>
              <a:t>Microsoft’s </a:t>
            </a:r>
            <a:r>
              <a:rPr lang="fr-FR" dirty="0" err="1"/>
              <a:t>brilliant</a:t>
            </a:r>
            <a:r>
              <a:rPr lang="fr-FR" dirty="0"/>
              <a:t> </a:t>
            </a:r>
            <a:r>
              <a:rPr lang="fr-FR" dirty="0" err="1"/>
              <a:t>idea</a:t>
            </a:r>
            <a:endParaRPr lang="fr-FR" dirty="0"/>
          </a:p>
          <a:p>
            <a:r>
              <a:rPr lang="en-US" dirty="0" err="1"/>
              <a:t>Blazor</a:t>
            </a:r>
            <a:r>
              <a:rPr lang="en-US" dirty="0"/>
              <a:t> lets you build interactive web UIs using C# instead of JavaScript. </a:t>
            </a:r>
            <a:r>
              <a:rPr lang="en-US" dirty="0" err="1"/>
              <a:t>Blazor</a:t>
            </a:r>
            <a:r>
              <a:rPr lang="en-US" dirty="0"/>
              <a:t> apps are composed of reusable web UI components implemented using C#, HTML, and CSS. Both client and server code is written in C#, allowing you to share code and libraries.</a:t>
            </a:r>
          </a:p>
          <a:p>
            <a:endParaRPr lang="en-US" dirty="0"/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E55F50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E9041E"/>
                </a:solidFill>
                <a:effectLst/>
                <a:uLnTx/>
                <a:uFillTx/>
                <a:latin typeface="Source Sans Pro"/>
                <a:ea typeface="Source Sans Pro Black" panose="020B0803030403020204" pitchFamily="34" charset="0"/>
                <a:cs typeface="Arial" pitchFamily="34" charset="0"/>
              </a:rPr>
              <a:t>because of the lack of popularity</a:t>
            </a:r>
          </a:p>
          <a:p>
            <a:r>
              <a:rPr lang="en-US" dirty="0"/>
              <a:t>They introduced </a:t>
            </a:r>
            <a:r>
              <a:rPr lang="en-US" dirty="0" err="1"/>
              <a:t>Javascript</a:t>
            </a:r>
            <a:r>
              <a:rPr lang="en-US" dirty="0"/>
              <a:t> interop and implemented the possibility of having seamless </a:t>
            </a:r>
            <a:r>
              <a:rPr lang="en-US" dirty="0" err="1"/>
              <a:t>js</a:t>
            </a:r>
            <a:r>
              <a:rPr lang="en-US" dirty="0"/>
              <a:t> libraries and components (react, angular, </a:t>
            </a:r>
            <a:r>
              <a:rPr lang="en-US" dirty="0" err="1"/>
              <a:t>vue</a:t>
            </a:r>
            <a:r>
              <a:rPr lang="en-US" dirty="0"/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52F2F-674E-4D64-84F5-639EF836E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12" y="787050"/>
            <a:ext cx="3581400" cy="360045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0CC0169-D4A4-417B-87A6-96F9B5AA66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4510772"/>
            <a:ext cx="8496000" cy="133301"/>
          </a:xfrm>
        </p:spPr>
        <p:txBody>
          <a:bodyPr/>
          <a:lstStyle/>
          <a:p>
            <a:r>
              <a:rPr lang="en-US" dirty="0"/>
              <a:t>Image provided from https://devrant.com/</a:t>
            </a:r>
          </a:p>
        </p:txBody>
      </p:sp>
    </p:spTree>
    <p:extLst>
      <p:ext uri="{BB962C8B-B14F-4D97-AF65-F5344CB8AC3E}">
        <p14:creationId xmlns:p14="http://schemas.microsoft.com/office/powerpoint/2010/main" val="270383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5D19-9083-4C6B-BA98-1B62B3E8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358974"/>
            <a:ext cx="8496000" cy="236475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FD208-5A75-46FB-9C75-7C03E9FF44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Statistics data provided from https://trends.builtwith.com/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B6DFD-6791-46D7-9BDA-C448E5F07FD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Usage over the years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7D652-A65E-45BA-AB51-64327D002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150938"/>
            <a:ext cx="3419119" cy="2815130"/>
          </a:xfrm>
        </p:spPr>
        <p:txBody>
          <a:bodyPr/>
          <a:lstStyle/>
          <a:p>
            <a:r>
              <a:rPr lang="en-US" dirty="0"/>
              <a:t>In 2020, they implemented </a:t>
            </a:r>
            <a:r>
              <a:rPr lang="en-US" dirty="0" err="1"/>
              <a:t>Javascript</a:t>
            </a:r>
            <a:r>
              <a:rPr lang="en-US" dirty="0"/>
              <a:t> Interop, to allow </a:t>
            </a:r>
            <a:r>
              <a:rPr lang="en-US" dirty="0" err="1"/>
              <a:t>javascript</a:t>
            </a:r>
            <a:r>
              <a:rPr lang="en-US" dirty="0"/>
              <a:t> code in projects.</a:t>
            </a:r>
          </a:p>
          <a:p>
            <a:endParaRPr lang="en-US" dirty="0"/>
          </a:p>
          <a:p>
            <a:r>
              <a:rPr lang="en-US" dirty="0"/>
              <a:t>At the beginning of 2021, they implemented a favorable structure to easily introduce react, angular, </a:t>
            </a:r>
            <a:r>
              <a:rPr lang="en-US" dirty="0" err="1"/>
              <a:t>vue</a:t>
            </a:r>
            <a:r>
              <a:rPr lang="en-US" dirty="0"/>
              <a:t>, etc. in the </a:t>
            </a:r>
            <a:r>
              <a:rPr lang="en-US" dirty="0" err="1"/>
              <a:t>blazor</a:t>
            </a:r>
            <a:r>
              <a:rPr lang="en-US" dirty="0"/>
              <a:t> project.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Europe: 3,000 </a:t>
            </a:r>
            <a:r>
              <a:rPr lang="en-US" dirty="0" err="1"/>
              <a:t>aprox</a:t>
            </a:r>
            <a:r>
              <a:rPr lang="en-US" dirty="0"/>
              <a:t>. of live sites</a:t>
            </a:r>
          </a:p>
          <a:p>
            <a:r>
              <a:rPr lang="en-US" dirty="0"/>
              <a:t>United States: 9,082 of live sites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1E0EF2-7B07-452B-A46D-B760FE031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949" y="477211"/>
            <a:ext cx="5069767" cy="36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9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905F6BE-A2F8-4D9D-8B2E-41B05FFAB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666247"/>
            <a:ext cx="4392000" cy="747705"/>
          </a:xfrm>
        </p:spPr>
        <p:txBody>
          <a:bodyPr/>
          <a:lstStyle/>
          <a:p>
            <a:r>
              <a:rPr lang="fr-FR" dirty="0"/>
              <a:t>3. </a:t>
            </a:r>
            <a:r>
              <a:rPr lang="fr-FR" dirty="0" err="1"/>
              <a:t>Functionalities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B12A996-3031-4E65-BFBA-E2A5378AE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2728800"/>
            <a:ext cx="4140000" cy="1752275"/>
          </a:xfrm>
        </p:spPr>
        <p:txBody>
          <a:bodyPr/>
          <a:lstStyle/>
          <a:p>
            <a:r>
              <a:rPr lang="fr-FR" dirty="0" err="1"/>
              <a:t>Blazor</a:t>
            </a:r>
            <a:r>
              <a:rPr lang="fr-FR" dirty="0"/>
              <a:t> </a:t>
            </a:r>
            <a:r>
              <a:rPr lang="fr-FR" dirty="0" err="1"/>
              <a:t>Hybrid</a:t>
            </a:r>
            <a:r>
              <a:rPr lang="fr-FR" dirty="0"/>
              <a:t> &amp; </a:t>
            </a:r>
            <a:r>
              <a:rPr lang="fr-FR" dirty="0" err="1"/>
              <a:t>Supported</a:t>
            </a:r>
            <a:r>
              <a:rPr lang="fr-FR" dirty="0"/>
              <a:t> OS</a:t>
            </a:r>
          </a:p>
          <a:p>
            <a:r>
              <a:rPr lang="fr-FR" dirty="0" err="1"/>
              <a:t>Blazor</a:t>
            </a:r>
            <a:r>
              <a:rPr lang="fr-FR" dirty="0"/>
              <a:t> Client </a:t>
            </a:r>
            <a:r>
              <a:rPr lang="fr-FR" dirty="0" err="1"/>
              <a:t>Side</a:t>
            </a:r>
            <a:r>
              <a:rPr lang="fr-FR" dirty="0"/>
              <a:t> vs </a:t>
            </a:r>
            <a:r>
              <a:rPr lang="fr-FR" dirty="0" err="1"/>
              <a:t>Blazor</a:t>
            </a:r>
            <a:r>
              <a:rPr lang="fr-FR" dirty="0"/>
              <a:t> Server </a:t>
            </a:r>
            <a:r>
              <a:rPr lang="fr-FR" dirty="0" err="1"/>
              <a:t>Side</a:t>
            </a:r>
            <a:endParaRPr lang="fr-FR" dirty="0"/>
          </a:p>
          <a:p>
            <a:r>
              <a:rPr lang="fr-FR" dirty="0"/>
              <a:t>Service </a:t>
            </a:r>
            <a:r>
              <a:rPr lang="fr-FR" dirty="0" err="1"/>
              <a:t>Lifetime</a:t>
            </a:r>
            <a:endParaRPr lang="fr-FR" dirty="0"/>
          </a:p>
          <a:p>
            <a:r>
              <a:rPr lang="fr-FR" dirty="0"/>
              <a:t>UI Components</a:t>
            </a:r>
          </a:p>
          <a:p>
            <a:endParaRPr lang="fr-FR" dirty="0"/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637DC66-72AF-48D5-8566-9D8B58BBDDB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" r="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401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0B66-B944-4406-AEED-ED19F2CE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358974"/>
            <a:ext cx="8496000" cy="236475"/>
          </a:xfrm>
        </p:spPr>
        <p:txBody>
          <a:bodyPr/>
          <a:lstStyle/>
          <a:p>
            <a:r>
              <a:rPr lang="fr-FR" dirty="0" err="1"/>
              <a:t>Blazor</a:t>
            </a:r>
            <a:r>
              <a:rPr lang="fr-FR" dirty="0"/>
              <a:t> </a:t>
            </a:r>
            <a:r>
              <a:rPr lang="fr-FR" dirty="0" err="1"/>
              <a:t>Hybrid</a:t>
            </a:r>
            <a:r>
              <a:rPr lang="fr-FR" dirty="0"/>
              <a:t> &amp; </a:t>
            </a:r>
            <a:r>
              <a:rPr lang="fr-FR" dirty="0" err="1"/>
              <a:t>Supported</a:t>
            </a:r>
            <a:r>
              <a:rPr lang="fr-FR" dirty="0"/>
              <a:t> 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43EF3-B924-4F1E-A82F-61D4717D6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Image generated using https://www.meme-arsenal.com/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4C931-E6EF-49F7-BCFD-99C406AE4C4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Well… It’s .NET 6 right? So Windows/Linux/MacOS Host supported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30C257-7595-4C70-B8D6-AFCC2543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150938"/>
            <a:ext cx="4201951" cy="1471172"/>
          </a:xfrm>
        </p:spPr>
        <p:txBody>
          <a:bodyPr/>
          <a:lstStyle/>
          <a:p>
            <a:r>
              <a:rPr lang="en-US" dirty="0"/>
              <a:t>It can be hosted on any platform. For </a:t>
            </a:r>
            <a:r>
              <a:rPr lang="en-US" dirty="0" err="1"/>
              <a:t>linux</a:t>
            </a:r>
            <a:r>
              <a:rPr lang="en-US" dirty="0"/>
              <a:t> you need an Nginx, and on windows via IIS.</a:t>
            </a:r>
          </a:p>
          <a:p>
            <a:r>
              <a:rPr lang="en-US" dirty="0"/>
              <a:t>For MacOS servers, a web service for running the application is also included at the time of publication.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Hybrid is a service to create a native mobile application that executes C# code in Mono and has a web page interface.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206EA8-A7AE-4AC6-A090-F73ABACBD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222" y="1213998"/>
            <a:ext cx="3655202" cy="27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3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D2F2-1C2C-44BC-B91B-46716E7F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358974"/>
            <a:ext cx="8496000" cy="236475"/>
          </a:xfrm>
        </p:spPr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client side vs </a:t>
            </a:r>
            <a:r>
              <a:rPr lang="en-US" dirty="0" err="1"/>
              <a:t>blazor</a:t>
            </a:r>
            <a:r>
              <a:rPr lang="en-US" dirty="0"/>
              <a:t> server side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4620C-B1B9-413A-9BD7-719F05EB1B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Image provided from https://docs.microsoft.com/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309E6-3407-433E-BFEC-A6D2AD8353D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Is there any difference?</a:t>
            </a:r>
          </a:p>
        </p:txBody>
      </p:sp>
      <p:pic>
        <p:nvPicPr>
          <p:cNvPr id="4098" name="Picture 2" descr="The browser interacts with the app (hosted inside of an ASP.NET Core app) on the server over a SignalR connection.">
            <a:extLst>
              <a:ext uri="{FF2B5EF4-FFF2-40B4-BE49-F238E27FC236}">
                <a16:creationId xmlns:a16="http://schemas.microsoft.com/office/drawing/2014/main" id="{D7B87351-429F-4680-A2CA-830E2C4CD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897" y="1020534"/>
            <a:ext cx="4939329" cy="322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lazor WebAssembly: The Blazor app runs on a UI thread inside the browser.">
            <a:extLst>
              <a:ext uri="{FF2B5EF4-FFF2-40B4-BE49-F238E27FC236}">
                <a16:creationId xmlns:a16="http://schemas.microsoft.com/office/drawing/2014/main" id="{F63F3048-E43F-40F5-B5BC-BC5F1AB0D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6" y="1020533"/>
            <a:ext cx="3299423" cy="322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33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D2F2-1C2C-44BC-B91B-46716E7F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358974"/>
            <a:ext cx="8496000" cy="236475"/>
          </a:xfrm>
        </p:spPr>
        <p:txBody>
          <a:bodyPr/>
          <a:lstStyle/>
          <a:p>
            <a:r>
              <a:rPr lang="en-US" dirty="0"/>
              <a:t>Service lifetime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4620C-B1B9-413A-9BD7-719F05EB1B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Informations</a:t>
            </a:r>
            <a:r>
              <a:rPr lang="en-US" dirty="0"/>
              <a:t> provided from https://docs.microsoft.com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309E6-3407-433E-BFEC-A6D2AD8353D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Same… Any difference?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91EB0C-9BF4-4616-9118-255EA7343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031" y="180221"/>
            <a:ext cx="4687531" cy="4207279"/>
          </a:xfrm>
          <a:prstGeom prst="rect">
            <a:avLst/>
          </a:prstGeom>
        </p:spPr>
      </p:pic>
      <p:pic>
        <p:nvPicPr>
          <p:cNvPr id="1026" name="Picture 2" descr="Dependency injection with Kotlin using the Koin library - Ona">
            <a:extLst>
              <a:ext uri="{FF2B5EF4-FFF2-40B4-BE49-F238E27FC236}">
                <a16:creationId xmlns:a16="http://schemas.microsoft.com/office/drawing/2014/main" id="{0E5922A2-97C9-4241-A032-0E957F2A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832432"/>
            <a:ext cx="3482356" cy="147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08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0B66-B944-4406-AEED-ED19F2CE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358974"/>
            <a:ext cx="8496000" cy="236475"/>
          </a:xfrm>
        </p:spPr>
        <p:txBody>
          <a:bodyPr/>
          <a:lstStyle/>
          <a:p>
            <a:r>
              <a:rPr lang="fr-FR" dirty="0" err="1"/>
              <a:t>antDesign</a:t>
            </a:r>
            <a:r>
              <a:rPr lang="fr-FR" dirty="0"/>
              <a:t> </a:t>
            </a:r>
            <a:r>
              <a:rPr lang="fr-FR" dirty="0" err="1"/>
              <a:t>popularity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43EF3-B924-4F1E-A82F-61D4717D6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Statistics data provided from https://npmtrends.com/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A44B94-BDA4-44A6-8B3F-667E68E43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21" y="940715"/>
            <a:ext cx="8370024" cy="293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63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LAYOUT_CONST" val="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LAYOUT_CONST" val="32"/>
</p:tagLst>
</file>

<file path=ppt/theme/theme1.xml><?xml version="1.0" encoding="utf-8"?>
<a:theme xmlns:a="http://schemas.openxmlformats.org/drawingml/2006/main" name="SG Group Identity">
  <a:themeElements>
    <a:clrScheme name="SG Theme Color 2018">
      <a:dk1>
        <a:srgbClr val="010101"/>
      </a:dk1>
      <a:lt1>
        <a:sysClr val="window" lastClr="FFFFFF"/>
      </a:lt1>
      <a:dk2>
        <a:srgbClr val="E55F50"/>
      </a:dk2>
      <a:lt2>
        <a:srgbClr val="E9041E"/>
      </a:lt2>
      <a:accent1>
        <a:srgbClr val="610F15"/>
      </a:accent1>
      <a:accent2>
        <a:srgbClr val="581D39"/>
      </a:accent2>
      <a:accent3>
        <a:srgbClr val="303A3C"/>
      </a:accent3>
      <a:accent4>
        <a:srgbClr val="292D3F"/>
      </a:accent4>
      <a:accent5>
        <a:srgbClr val="4D385E"/>
      </a:accent5>
      <a:accent6>
        <a:srgbClr val="EB2D90"/>
      </a:accent6>
      <a:hlink>
        <a:srgbClr val="E9041E"/>
      </a:hlink>
      <a:folHlink>
        <a:srgbClr val="E9041E"/>
      </a:folHlink>
    </a:clrScheme>
    <a:fontScheme name="SG Group 2018 Theme">
      <a:majorFont>
        <a:latin typeface="Montserrat Extra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spAutoFit/>
      </a:bodyPr>
      <a:lstStyle>
        <a:defPPr>
          <a:spcBef>
            <a:spcPts val="1200"/>
          </a:spcBef>
          <a:defRPr sz="1200" dirty="0">
            <a:ea typeface="Source Sans Pro" pitchFamily="34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9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G 2018 - Template 16-9 - ENG.potx" id="{E99E7B3E-4892-4ACB-BF03-4295625D3B10}" vid="{D338D524-42DF-4859-A933-B5054E3DD5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cd56ee39-2ddd-42dc-ad6e-3cc27c925a9b" origin="userSelected">
  <element uid="id_classification_eurestricted" value=""/>
</sisl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DU2ZWUzOS0yZGRkLTQyZGMtYWQ2ZS0zY2MyN2M5MjVhOWIiIG9yaWdpbj0idXNlclNlbGVjdGVkIj48ZWxlbWVudCB1aWQ9ImlkX2NsYXNzaWZpY2F0aW9uX2V1cmVzdHJpY3RlZCIgdmFsdWU9IiIgeG1sbnM9Imh0dHA6Ly93d3cuYm9sZG9uamFtZXMuY29tLzIwMDgvMDEvc2llL2ludGVybmFsL2xhYmVsIiAvPjwvc2lzbD48VXNlck5hbWU+RVVSXHNiaWdub24wNDAxMTA8L1VzZXJOYW1lPjxEYXRlVGltZT4wOS8xMS8yMDE4IDE0OjIyOjAzPC9EYXRlVGltZT48TGFiZWxTdHJpbmc+QzAgLSBQdWJsaWMgPC9MYWJlbFN0cmluZz48L2l0ZW0+PC9sYWJlbEhpc3Rvcnk+</Value>
</WrappedLabelHistory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F1A22969D4DE4E847CEFC35EF13E31" ma:contentTypeVersion="11" ma:contentTypeDescription="Create a new document." ma:contentTypeScope="" ma:versionID="458bd0a7b01a53a92e47f4badce4008f">
  <xsd:schema xmlns:xsd="http://www.w3.org/2001/XMLSchema" xmlns:xs="http://www.w3.org/2001/XMLSchema" xmlns:p="http://schemas.microsoft.com/office/2006/metadata/properties" xmlns:ns3="2eb6a9aa-df8a-440b-8966-8a27862ba996" xmlns:ns4="3f109afd-265f-4d45-b491-52b48b0da301" targetNamespace="http://schemas.microsoft.com/office/2006/metadata/properties" ma:root="true" ma:fieldsID="89a4e68558f39ffbe439373988678e20" ns3:_="" ns4:_="">
    <xsd:import namespace="2eb6a9aa-df8a-440b-8966-8a27862ba996"/>
    <xsd:import namespace="3f109afd-265f-4d45-b491-52b48b0da3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b6a9aa-df8a-440b-8966-8a27862ba9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09afd-265f-4d45-b491-52b48b0da30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C963E0-C0A4-49A5-BC05-5D79FD3975A2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52094505-7CFE-4331-AE47-C53AB6446B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37D52D-D983-48DC-9BF1-167A440E7378}">
  <ds:schemaRefs>
    <ds:schemaRef ds:uri="http://www.w3.org/2001/XMLSchema"/>
    <ds:schemaRef ds:uri="http://www.boldonjames.com/2016/02/Classifier/internal/wrappedLabelHistory"/>
  </ds:schemaRefs>
</ds:datastoreItem>
</file>

<file path=customXml/itemProps4.xml><?xml version="1.0" encoding="utf-8"?>
<ds:datastoreItem xmlns:ds="http://schemas.openxmlformats.org/officeDocument/2006/customXml" ds:itemID="{8AE2C2D1-2F80-4CC5-A470-9396B49B08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b6a9aa-df8a-440b-8966-8a27862ba996"/>
    <ds:schemaRef ds:uri="3f109afd-265f-4d45-b491-52b48b0da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B5262EC9-87F2-43D4-9E8F-894A14C8298D}">
  <ds:schemaRefs>
    <ds:schemaRef ds:uri="http://purl.org/dc/elements/1.1/"/>
    <ds:schemaRef ds:uri="http://www.w3.org/XML/1998/namespace"/>
    <ds:schemaRef ds:uri="2eb6a9aa-df8a-440b-8966-8a27862ba996"/>
    <ds:schemaRef ds:uri="3f109afd-265f-4d45-b491-52b48b0da301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SG 2018 - Template 16-9 - ENG</Template>
  <TotalTime>250</TotalTime>
  <Words>559</Words>
  <Application>Microsoft Office PowerPoint</Application>
  <PresentationFormat>On-screen Show (16:9)</PresentationFormat>
  <Paragraphs>82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Montserrat ExtraBold</vt:lpstr>
      <vt:lpstr>Quicksand Light</vt:lpstr>
      <vt:lpstr>Source Sans Pro</vt:lpstr>
      <vt:lpstr>Wingdings</vt:lpstr>
      <vt:lpstr>Wingdings 3</vt:lpstr>
      <vt:lpstr>SG Group Identity</vt:lpstr>
      <vt:lpstr>BLAZOR</vt:lpstr>
      <vt:lpstr>CONTENTS</vt:lpstr>
      <vt:lpstr>SHORT DESCRIPTION</vt:lpstr>
      <vt:lpstr>statistics</vt:lpstr>
      <vt:lpstr>3. Functionalities</vt:lpstr>
      <vt:lpstr>Blazor Hybrid &amp; Supported OS</vt:lpstr>
      <vt:lpstr>Blazor client side vs blazor server side</vt:lpstr>
      <vt:lpstr>Service lifetime</vt:lpstr>
      <vt:lpstr>antDesign popularity</vt:lpstr>
      <vt:lpstr>ADVANTAGES </vt:lpstr>
      <vt:lpstr>What can go wrong</vt:lpstr>
      <vt:lpstr>DEMO APPLICATION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SG Group Template</dc:subject>
  <dc:creator>BUZA Alexandru Marian GscroGbiGbsEqdXsf</dc:creator>
  <cp:keywords/>
  <cp:lastModifiedBy>LUTAS Evelyne Anne Mary GscroCooCom</cp:lastModifiedBy>
  <cp:revision>5</cp:revision>
  <cp:lastPrinted>2018-11-07T13:41:34Z</cp:lastPrinted>
  <dcterms:created xsi:type="dcterms:W3CDTF">2022-10-07T09:46:02Z</dcterms:created>
  <dcterms:modified xsi:type="dcterms:W3CDTF">2022-11-15T12:30:58Z</dcterms:modified>
  <cp:category>SG Group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0x010100C2F1A22969D4DE4E847CEFC35EF13E31</vt:lpwstr>
  </property>
  <property fmtid="{D5CDD505-2E9C-101B-9397-08002B2CF9AE}" pid="3" name="MSIP_Label_a401b303-ecb1-4a9d-936a-70858c2d9a3e_Enabled">
    <vt:lpwstr>true</vt:lpwstr>
  </property>
  <property fmtid="{D5CDD505-2E9C-101B-9397-08002B2CF9AE}" pid="4" name="MSIP_Label_a401b303-ecb1-4a9d-936a-70858c2d9a3e_SetDate">
    <vt:lpwstr>2022-10-07T09:46:19Z</vt:lpwstr>
  </property>
  <property fmtid="{D5CDD505-2E9C-101B-9397-08002B2CF9AE}" pid="5" name="MSIP_Label_a401b303-ecb1-4a9d-936a-70858c2d9a3e_Method">
    <vt:lpwstr>Privileged</vt:lpwstr>
  </property>
  <property fmtid="{D5CDD505-2E9C-101B-9397-08002B2CF9AE}" pid="6" name="MSIP_Label_a401b303-ecb1-4a9d-936a-70858c2d9a3e_Name">
    <vt:lpwstr>a401b303-ecb1-4a9d-936a-70858c2d9a3e</vt:lpwstr>
  </property>
  <property fmtid="{D5CDD505-2E9C-101B-9397-08002B2CF9AE}" pid="7" name="MSIP_Label_a401b303-ecb1-4a9d-936a-70858c2d9a3e_SiteId">
    <vt:lpwstr>c9a7d621-4bc4-4407-b730-f428e656aa9e</vt:lpwstr>
  </property>
  <property fmtid="{D5CDD505-2E9C-101B-9397-08002B2CF9AE}" pid="8" name="MSIP_Label_a401b303-ecb1-4a9d-936a-70858c2d9a3e_ActionId">
    <vt:lpwstr>c6107696-a570-4316-9faa-8fcfa7917bf2</vt:lpwstr>
  </property>
  <property fmtid="{D5CDD505-2E9C-101B-9397-08002B2CF9AE}" pid="9" name="MSIP_Label_a401b303-ecb1-4a9d-936a-70858c2d9a3e_ContentBits">
    <vt:lpwstr>0</vt:lpwstr>
  </property>
</Properties>
</file>