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1" r:id="rId1"/>
  </p:sldMasterIdLst>
  <p:notesMasterIdLst>
    <p:notesMasterId r:id="rId13"/>
  </p:notesMasterIdLst>
  <p:sldIdLst>
    <p:sldId id="256" r:id="rId2"/>
    <p:sldId id="257" r:id="rId3"/>
    <p:sldId id="274" r:id="rId4"/>
    <p:sldId id="275" r:id="rId5"/>
    <p:sldId id="259" r:id="rId6"/>
    <p:sldId id="260" r:id="rId7"/>
    <p:sldId id="261" r:id="rId8"/>
    <p:sldId id="267" r:id="rId9"/>
    <p:sldId id="269" r:id="rId10"/>
    <p:sldId id="270" r:id="rId11"/>
    <p:sldId id="27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81" autoAdjust="0"/>
    <p:restoredTop sz="75747" autoAdjust="0"/>
  </p:normalViewPr>
  <p:slideViewPr>
    <p:cSldViewPr snapToGrid="0">
      <p:cViewPr varScale="1">
        <p:scale>
          <a:sx n="71" d="100"/>
          <a:sy n="71" d="100"/>
        </p:scale>
        <p:origin x="1152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BC7870-BF7A-4557-A6A0-4721A64EFAD5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D3BB24-EA23-459A-A0EC-4542ED0B4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858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aseline="0" dirty="0" smtClean="0"/>
              <a:t>Buna </a:t>
            </a:r>
            <a:r>
              <a:rPr lang="en-US" baseline="0" dirty="0" err="1" smtClean="0"/>
              <a:t>ziua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numele</a:t>
            </a:r>
            <a:r>
              <a:rPr lang="en-US" baseline="0" dirty="0" smtClean="0"/>
              <a:t> meu </a:t>
            </a:r>
            <a:r>
              <a:rPr lang="en-US" baseline="0" dirty="0" err="1" smtClean="0"/>
              <a:t>este</a:t>
            </a:r>
            <a:r>
              <a:rPr lang="ro-RO" baseline="0" dirty="0" smtClean="0"/>
              <a:t> Martinas Alexandru </a:t>
            </a:r>
            <a:r>
              <a:rPr lang="en-US" baseline="0" dirty="0" err="1" smtClean="0"/>
              <a:t>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astazi</a:t>
            </a:r>
            <a:r>
              <a:rPr lang="en-US" baseline="0" dirty="0" smtClean="0"/>
              <a:t> am </a:t>
            </a:r>
            <a:r>
              <a:rPr lang="en-US" baseline="0" dirty="0" err="1" smtClean="0"/>
              <a:t>sa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vorbesc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despre</a:t>
            </a:r>
            <a:r>
              <a:rPr lang="en-US" baseline="0" dirty="0" smtClean="0"/>
              <a:t> </a:t>
            </a:r>
            <a:r>
              <a:rPr lang="ro-RO" baseline="0" dirty="0" err="1" smtClean="0"/>
              <a:t>SmartCams</a:t>
            </a:r>
            <a:r>
              <a:rPr lang="ro-RO" baseline="0" dirty="0" smtClean="0"/>
              <a:t>, </a:t>
            </a:r>
            <a:r>
              <a:rPr lang="en-US" baseline="0" dirty="0" smtClean="0"/>
              <a:t>o </a:t>
            </a:r>
            <a:r>
              <a:rPr lang="en-US" baseline="0" dirty="0" err="1" smtClean="0"/>
              <a:t>platforma</a:t>
            </a:r>
            <a:r>
              <a:rPr lang="en-US" baseline="0" dirty="0" smtClean="0"/>
              <a:t> </a:t>
            </a:r>
            <a:r>
              <a:rPr lang="ro-RO" baseline="0" dirty="0" smtClean="0"/>
              <a:t>destinata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managementului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dispozitivelor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inteligente</a:t>
            </a:r>
            <a:r>
              <a:rPr lang="en-US" baseline="0" dirty="0" smtClean="0"/>
              <a:t> cu </a:t>
            </a:r>
            <a:r>
              <a:rPr lang="en-US" baseline="0" dirty="0" err="1" smtClean="0"/>
              <a:t>ajutorul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camerelor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supraveghere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D3BB24-EA23-459A-A0EC-4542ED0B4D1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0831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aceasta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prezentare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vo</a:t>
            </a:r>
            <a:r>
              <a:rPr lang="ro-RO" baseline="0" dirty="0" smtClean="0"/>
              <a:t>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pune</a:t>
            </a:r>
            <a:r>
              <a:rPr lang="en-US" baseline="0" dirty="0" smtClean="0"/>
              <a:t> accent </a:t>
            </a:r>
            <a:r>
              <a:rPr lang="en-US" baseline="0" dirty="0" err="1" smtClean="0"/>
              <a:t>pe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urmatoarele</a:t>
            </a:r>
            <a:r>
              <a:rPr lang="en-US" baseline="0" dirty="0" smtClean="0"/>
              <a:t> aspect</a:t>
            </a:r>
            <a:r>
              <a:rPr lang="ro-RO" baseline="0" dirty="0" smtClean="0"/>
              <a:t>e</a:t>
            </a:r>
            <a:r>
              <a:rPr lang="en-US" baseline="0" dirty="0" smtClean="0"/>
              <a:t>.</a:t>
            </a:r>
            <a:endParaRPr lang="ro-RO" baseline="0" dirty="0" smtClean="0"/>
          </a:p>
          <a:p>
            <a:r>
              <a:rPr lang="ro-RO" baseline="0" dirty="0" smtClean="0"/>
              <a:t>Vom </a:t>
            </a:r>
            <a:r>
              <a:rPr lang="ro-RO" baseline="0" dirty="0" err="1" smtClean="0"/>
              <a:t>incepe</a:t>
            </a:r>
            <a:r>
              <a:rPr lang="ro-RO" baseline="0" dirty="0" smtClean="0"/>
              <a:t> cu o scurta introducere a  domeniului. </a:t>
            </a:r>
            <a:endParaRPr lang="en-US" baseline="0" dirty="0" smtClean="0"/>
          </a:p>
          <a:p>
            <a:pPr marL="228600" indent="-228600">
              <a:buAutoNum type="arabicPeriod"/>
            </a:pPr>
            <a:r>
              <a:rPr lang="ro-RO" baseline="0" dirty="0" smtClean="0"/>
              <a:t>Vom </a:t>
            </a:r>
            <a:r>
              <a:rPr lang="ro-RO" baseline="0" dirty="0" err="1" smtClean="0"/>
              <a:t>mentiona</a:t>
            </a:r>
            <a:r>
              <a:rPr lang="ro-RO" baseline="0" dirty="0" smtClean="0"/>
              <a:t> ce problema am identificat </a:t>
            </a:r>
            <a:r>
              <a:rPr lang="ro-RO" baseline="0" dirty="0" err="1" smtClean="0"/>
              <a:t>analizand</a:t>
            </a:r>
            <a:r>
              <a:rPr lang="ro-RO" baseline="0" dirty="0" smtClean="0"/>
              <a:t> domeniul </a:t>
            </a:r>
            <a:r>
              <a:rPr lang="ro-RO" baseline="0" dirty="0" err="1" smtClean="0"/>
              <a:t>IoT</a:t>
            </a:r>
            <a:r>
              <a:rPr lang="ro-RO" baseline="0" dirty="0" smtClean="0"/>
              <a:t> la momentul actual</a:t>
            </a:r>
          </a:p>
          <a:p>
            <a:pPr marL="228600" indent="-228600">
              <a:buAutoNum type="arabicPeriod"/>
            </a:pPr>
            <a:r>
              <a:rPr lang="ro-RO" baseline="0" dirty="0" smtClean="0"/>
              <a:t>Cu ce </a:t>
            </a:r>
            <a:r>
              <a:rPr lang="ro-RO" baseline="0" dirty="0" err="1" smtClean="0"/>
              <a:t>solutie</a:t>
            </a:r>
            <a:r>
              <a:rPr lang="ro-RO" baseline="0" dirty="0" smtClean="0"/>
              <a:t> </a:t>
            </a:r>
            <a:r>
              <a:rPr lang="en-US" baseline="0" dirty="0" smtClean="0"/>
              <a:t>v</a:t>
            </a:r>
            <a:r>
              <a:rPr lang="ro-RO" baseline="0" dirty="0" err="1" smtClean="0"/>
              <a:t>ine</a:t>
            </a:r>
            <a:r>
              <a:rPr lang="ro-RO" baseline="0" dirty="0" smtClean="0"/>
              <a:t> platforma </a:t>
            </a:r>
            <a:r>
              <a:rPr lang="ro-RO" baseline="0" dirty="0" err="1" smtClean="0"/>
              <a:t>SmartCams</a:t>
            </a:r>
            <a:endParaRPr lang="ro-RO" baseline="0" dirty="0" smtClean="0"/>
          </a:p>
          <a:p>
            <a:pPr marL="228600" indent="-228600">
              <a:buAutoNum type="arabicPeriod"/>
            </a:pPr>
            <a:r>
              <a:rPr lang="en-US" baseline="0" dirty="0" err="1" smtClean="0"/>
              <a:t>Modul</a:t>
            </a:r>
            <a:r>
              <a:rPr lang="en-US" baseline="0" dirty="0" smtClean="0"/>
              <a:t> </a:t>
            </a:r>
            <a:r>
              <a:rPr lang="ro-RO" baseline="0" dirty="0" smtClean="0"/>
              <a:t>de proiectare al </a:t>
            </a:r>
            <a:r>
              <a:rPr lang="ro-RO" baseline="0" dirty="0" err="1" smtClean="0"/>
              <a:t>aplicatiei</a:t>
            </a:r>
            <a:r>
              <a:rPr lang="ro-RO" baseline="0" dirty="0" smtClean="0"/>
              <a:t> si avantajele acesteia</a:t>
            </a:r>
            <a:endParaRPr lang="en-US" baseline="0" dirty="0" smtClean="0"/>
          </a:p>
          <a:p>
            <a:pPr marL="228600" indent="-228600">
              <a:buAutoNum type="arabicPeriod"/>
            </a:pPr>
            <a:r>
              <a:rPr lang="ro-RO" baseline="0" dirty="0" err="1" smtClean="0"/>
              <a:t>Odata</a:t>
            </a:r>
            <a:r>
              <a:rPr lang="ro-RO" baseline="0" dirty="0" smtClean="0"/>
              <a:t> ce am clarificat </a:t>
            </a:r>
            <a:r>
              <a:rPr lang="ro-RO" baseline="0" dirty="0" err="1" smtClean="0"/>
              <a:t>acceste</a:t>
            </a:r>
            <a:r>
              <a:rPr lang="ro-RO" baseline="0" dirty="0" smtClean="0"/>
              <a:t> lucruri, vom prezenta o mica </a:t>
            </a:r>
            <a:r>
              <a:rPr lang="ro-RO" baseline="0" dirty="0" err="1" smtClean="0"/>
              <a:t>demonstratie</a:t>
            </a:r>
            <a:r>
              <a:rPr lang="ro-RO" baseline="0" dirty="0" smtClean="0"/>
              <a:t> a modului de utilizare al </a:t>
            </a:r>
            <a:r>
              <a:rPr lang="ro-RO" baseline="0" dirty="0" err="1" smtClean="0"/>
              <a:t>aplicatiei</a:t>
            </a:r>
            <a:endParaRPr lang="en-US" baseline="0" dirty="0" smtClean="0"/>
          </a:p>
          <a:p>
            <a:pPr marL="228600" indent="-228600">
              <a:buAutoNum type="arabicPeriod"/>
            </a:pPr>
            <a:r>
              <a:rPr lang="ro-RO" baseline="0" dirty="0" err="1" smtClean="0"/>
              <a:t>Urmand</a:t>
            </a:r>
            <a:r>
              <a:rPr lang="ro-RO" baseline="0" dirty="0" smtClean="0"/>
              <a:t> ca in cele din urma sa tragem </a:t>
            </a:r>
            <a:r>
              <a:rPr lang="ro-RO" baseline="0" dirty="0" err="1" smtClean="0"/>
              <a:t>niste</a:t>
            </a:r>
            <a:r>
              <a:rPr lang="ro-RO" baseline="0" dirty="0" smtClean="0"/>
              <a:t> concluzii si sa aducem in vedere posibile </a:t>
            </a:r>
            <a:r>
              <a:rPr lang="ro-RO" baseline="0" dirty="0" err="1" smtClean="0"/>
              <a:t>imbunatatiri</a:t>
            </a:r>
            <a:r>
              <a:rPr lang="ro-RO" baseline="0" dirty="0" smtClean="0"/>
              <a:t> si </a:t>
            </a:r>
            <a:r>
              <a:rPr lang="ro-RO" baseline="0" dirty="0" err="1" smtClean="0"/>
              <a:t>directii</a:t>
            </a:r>
            <a:r>
              <a:rPr lang="ro-RO" baseline="0" dirty="0" smtClean="0"/>
              <a:t> de viitor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D3BB24-EA23-459A-A0EC-4542ED0B4D1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6035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D3BB24-EA23-459A-A0EC-4542ED0B4D1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3310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ro-RO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D3BB24-EA23-459A-A0EC-4542ED0B4D1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5265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ro-RO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 dori ca aceste dispozitive sa se adapteze automat în funcție de nevoile sau preferințele noastre. Cu alte cuvinte, am dori ca aceste dispozitive să </a:t>
            </a:r>
            <a:r>
              <a:rPr lang="ro-RO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poată </a:t>
            </a:r>
            <a:r>
              <a:rPr lang="ro-RO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recunoa</a:t>
            </a:r>
            <a:r>
              <a:rPr lang="ro-RO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ște</a:t>
            </a:r>
            <a:r>
              <a:rPr lang="ro-RO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o-RO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prezența utilizatorilor în mod individual</a:t>
            </a:r>
            <a:r>
              <a:rPr lang="ro-RO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și să își modifice comportamentul in funcție de </a:t>
            </a:r>
            <a:r>
              <a:rPr lang="ro-RO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preferințele acestora</a:t>
            </a:r>
            <a:r>
              <a:rPr lang="en-US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ro-RO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o-RO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fără a necesita intervenția </a:t>
            </a:r>
            <a:r>
              <a:rPr lang="ro-RO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lor </a:t>
            </a:r>
            <a:r>
              <a:rPr lang="ro-RO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fizică.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D3BB24-EA23-459A-A0EC-4542ED0B4D1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2904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D3BB24-EA23-459A-A0EC-4542ED0B4D1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6591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D3BB24-EA23-459A-A0EC-4542ED0B4D1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1134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D3BB24-EA23-459A-A0EC-4542ED0B4D1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010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03641-DB7D-4F9B-B7DE-A8B9D2A92119}" type="datetime1">
              <a:rPr lang="en-US" smtClean="0"/>
              <a:t>7/5/2018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119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9B265-DB0D-4165-9A63-60BE482B84FF}" type="datetime1">
              <a:rPr lang="en-US" smtClean="0"/>
              <a:t>7/5/2018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715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96841-D396-4941-A991-DD2C8C930908}" type="datetime1">
              <a:rPr lang="en-US" smtClean="0"/>
              <a:t>7/5/2018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7172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39749-8349-4653-82F0-FACD4E9C516E}" type="datetime1">
              <a:rPr lang="en-US" smtClean="0"/>
              <a:t>7/5/2018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312744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9948-59A9-40BD-B613-2F882313EBCC}" type="datetime1">
              <a:rPr lang="en-US" smtClean="0"/>
              <a:t>7/5/2018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9276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44DE3-22B1-43DC-AD0D-32EF7A114F1D}" type="datetime1">
              <a:rPr lang="en-US" smtClean="0"/>
              <a:t>7/5/2018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8066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F60C0-1D71-4A81-8F82-C880F417AB28}" type="datetime1">
              <a:rPr lang="en-US" smtClean="0"/>
              <a:t>7/5/2018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0983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AA87A-9C9F-4A77-AAFE-31B5347FF2B1}" type="datetime1">
              <a:rPr lang="en-US" smtClean="0"/>
              <a:t>7/5/2018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0329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A8FA6-C2F2-4717-BF2B-5FEAE3872F41}" type="datetime1">
              <a:rPr lang="en-US" smtClean="0"/>
              <a:t>7/5/2018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164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ECAE6-A0BA-40A4-B7A2-C10A8FDBD659}" type="datetime1">
              <a:rPr lang="en-US" smtClean="0"/>
              <a:t>7/5/2018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600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5A535-0F0D-45FC-81BD-9809ECA172EE}" type="datetime1">
              <a:rPr lang="en-US" smtClean="0"/>
              <a:t>7/5/2018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992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5EDC9-D207-429A-AD72-87ED9FDA972A}" type="datetime1">
              <a:rPr lang="en-US" smtClean="0"/>
              <a:t>7/5/2018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50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D7294-D324-41AF-B81A-5C477941A2D2}" type="datetime1">
              <a:rPr lang="en-US" smtClean="0"/>
              <a:t>7/5/2018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61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5552E-94AD-49AE-B416-F014DF65B5B3}" type="datetime1">
              <a:rPr lang="en-US" smtClean="0"/>
              <a:t>7/5/2018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246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43BA9-0954-4A6E-963A-F43416FBF175}" type="datetime1">
              <a:rPr lang="en-US" smtClean="0"/>
              <a:t>7/5/2018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004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4E4D0-F8D3-4180-98A8-BB9DBFAA3370}" type="datetime1">
              <a:rPr lang="en-US" smtClean="0"/>
              <a:t>7/5/2018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404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5CCE1-AE2D-4F1A-9D87-EB3B19868642}" type="datetime1">
              <a:rPr lang="en-US" smtClean="0"/>
              <a:t>7/5/2018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136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9DEBA59-D79B-4DC8-864A-FE365C852416}" type="datetime1">
              <a:rPr lang="en-US" smtClean="0"/>
              <a:t>7/5/2018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1985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  <p:sldLayoutId id="2147483754" r:id="rId13"/>
    <p:sldLayoutId id="2147483755" r:id="rId14"/>
    <p:sldLayoutId id="2147483756" r:id="rId15"/>
    <p:sldLayoutId id="2147483757" r:id="rId16"/>
    <p:sldLayoutId id="2147483758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828798" y="5768237"/>
            <a:ext cx="9144000" cy="754025"/>
          </a:xfrm>
        </p:spPr>
        <p:txBody>
          <a:bodyPr>
            <a:normAutofit/>
          </a:bodyPr>
          <a:lstStyle/>
          <a:p>
            <a:pPr algn="ctr"/>
            <a:r>
              <a:rPr lang="ro-RO" b="1" dirty="0" smtClean="0">
                <a:solidFill>
                  <a:schemeClr val="tx1"/>
                </a:solidFill>
              </a:rPr>
              <a:t>Conf. Dr. </a:t>
            </a:r>
            <a:r>
              <a:rPr lang="ro-RO" b="1" dirty="0">
                <a:solidFill>
                  <a:schemeClr val="tx1"/>
                </a:solidFill>
              </a:rPr>
              <a:t>Sabin Corneliu Buraga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schemeClr val="tx1"/>
                </a:solidFill>
              </a:rPr>
              <a:pPr/>
              <a:t>1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ubtitle 4"/>
          <p:cNvSpPr txBox="1">
            <a:spLocks/>
          </p:cNvSpPr>
          <p:nvPr/>
        </p:nvSpPr>
        <p:spPr>
          <a:xfrm>
            <a:off x="1828798" y="3758949"/>
            <a:ext cx="9144000" cy="7540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kern="120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M</a:t>
            </a:r>
            <a:r>
              <a:rPr lang="ro-RO" sz="3600" dirty="0" err="1" smtClean="0">
                <a:solidFill>
                  <a:schemeClr val="tx1"/>
                </a:solidFill>
              </a:rPr>
              <a:t>ărtinaș</a:t>
            </a:r>
            <a:r>
              <a:rPr lang="ro-RO" sz="3600" dirty="0" smtClean="0">
                <a:solidFill>
                  <a:schemeClr val="tx1"/>
                </a:solidFill>
              </a:rPr>
              <a:t> Alexandru</a:t>
            </a:r>
            <a:endParaRPr lang="ro-RO" sz="3600" dirty="0">
              <a:solidFill>
                <a:schemeClr val="tx1"/>
              </a:solidFill>
            </a:endParaRPr>
          </a:p>
        </p:txBody>
      </p:sp>
      <p:sp>
        <p:nvSpPr>
          <p:cNvPr id="7" name="Subtitle 4"/>
          <p:cNvSpPr txBox="1">
            <a:spLocks/>
          </p:cNvSpPr>
          <p:nvPr/>
        </p:nvSpPr>
        <p:spPr>
          <a:xfrm>
            <a:off x="1828798" y="5001410"/>
            <a:ext cx="9144000" cy="7540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kern="120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o-RO" sz="3600" dirty="0">
                <a:solidFill>
                  <a:schemeClr val="tx1"/>
                </a:solidFill>
              </a:rPr>
              <a:t> </a:t>
            </a:r>
            <a:r>
              <a:rPr lang="ro-RO" dirty="0">
                <a:solidFill>
                  <a:schemeClr val="tx1"/>
                </a:solidFill>
              </a:rPr>
              <a:t>Coordonator</a:t>
            </a:r>
            <a:r>
              <a:rPr lang="ro-RO" sz="3600" dirty="0">
                <a:solidFill>
                  <a:schemeClr val="tx1"/>
                </a:solidFill>
              </a:rPr>
              <a:t> </a:t>
            </a:r>
            <a:r>
              <a:rPr lang="ro-RO" dirty="0">
                <a:solidFill>
                  <a:schemeClr val="tx1"/>
                </a:solidFill>
              </a:rPr>
              <a:t>științific</a:t>
            </a:r>
            <a:r>
              <a:rPr lang="ro-RO" sz="36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8" name="Subtitle 4"/>
          <p:cNvSpPr txBox="1">
            <a:spLocks/>
          </p:cNvSpPr>
          <p:nvPr/>
        </p:nvSpPr>
        <p:spPr>
          <a:xfrm>
            <a:off x="1140154" y="1338222"/>
            <a:ext cx="10079240" cy="21701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kern="120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o-RO" sz="4400" dirty="0" err="1" smtClean="0">
                <a:solidFill>
                  <a:schemeClr val="tx1"/>
                </a:solidFill>
              </a:rPr>
              <a:t>SmartCams</a:t>
            </a:r>
            <a:endParaRPr lang="en-US" sz="4400" dirty="0" smtClean="0">
              <a:solidFill>
                <a:schemeClr val="tx1"/>
              </a:solidFill>
            </a:endParaRPr>
          </a:p>
          <a:p>
            <a:pPr algn="ctr"/>
            <a:endParaRPr lang="en-US" sz="4400" dirty="0" smtClean="0">
              <a:solidFill>
                <a:schemeClr val="tx1"/>
              </a:solidFill>
            </a:endParaRPr>
          </a:p>
          <a:p>
            <a:pPr algn="ctr"/>
            <a:r>
              <a:rPr lang="ro-RO" dirty="0">
                <a:solidFill>
                  <a:schemeClr val="tx1"/>
                </a:solidFill>
              </a:rPr>
              <a:t>M</a:t>
            </a:r>
            <a:r>
              <a:rPr lang="ro-RO" sz="2800" dirty="0">
                <a:solidFill>
                  <a:schemeClr val="tx1"/>
                </a:solidFill>
              </a:rPr>
              <a:t>anagementul dispozitivelor interconectate prin intermediul camerelor de supraveghere</a:t>
            </a:r>
            <a:r>
              <a:rPr lang="en-US" sz="2800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554862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122" y="2723479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800" dirty="0"/>
              <a:t> </a:t>
            </a:r>
            <a:r>
              <a:rPr lang="en-US" sz="8800" dirty="0" err="1"/>
              <a:t>Vă</a:t>
            </a:r>
            <a:r>
              <a:rPr lang="en-US" sz="8800" dirty="0"/>
              <a:t> </a:t>
            </a:r>
            <a:r>
              <a:rPr lang="en-US" sz="8800" dirty="0" err="1"/>
              <a:t>mulțumesc</a:t>
            </a:r>
            <a:r>
              <a:rPr lang="en-US" sz="8800" dirty="0"/>
              <a:t> </a:t>
            </a:r>
            <a:r>
              <a:rPr lang="en-US" sz="8800" dirty="0" smtClean="0"/>
              <a:t>!</a:t>
            </a:r>
            <a:endParaRPr lang="en-US" sz="8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657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468923"/>
            <a:ext cx="10233800" cy="5708040"/>
          </a:xfrm>
        </p:spPr>
        <p:txBody>
          <a:bodyPr/>
          <a:lstStyle/>
          <a:p>
            <a:r>
              <a:rPr lang="en-US" dirty="0" smtClean="0"/>
              <a:t>Link-</a:t>
            </a:r>
            <a:r>
              <a:rPr lang="en-US" dirty="0" err="1" smtClean="0"/>
              <a:t>urile</a:t>
            </a:r>
            <a:r>
              <a:rPr lang="en-US" dirty="0" smtClean="0"/>
              <a:t> </a:t>
            </a:r>
            <a:r>
              <a:rPr lang="en-US" dirty="0" err="1" smtClean="0"/>
              <a:t>pozelor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https://</a:t>
            </a:r>
            <a:r>
              <a:rPr lang="en-US" dirty="0" smtClean="0"/>
              <a:t>i.imgur.com/Fz1Pff6.png</a:t>
            </a:r>
          </a:p>
          <a:p>
            <a:pPr lvl="1"/>
            <a:r>
              <a:rPr lang="en-US" dirty="0"/>
              <a:t>https://</a:t>
            </a:r>
            <a:r>
              <a:rPr lang="en-US" dirty="0" smtClean="0"/>
              <a:t>130e178e8f8ba617604b-8aedd782b7d22cfe0d1146da69a52436.ssl.cf1.rackcdn.com/gao-assesses-iot-cybersecurity-other-risks-showcase_image-6-a-9926.jp</a:t>
            </a:r>
          </a:p>
          <a:p>
            <a:pPr lvl="1"/>
            <a:r>
              <a:rPr lang="en-US" dirty="0"/>
              <a:t>https://</a:t>
            </a:r>
            <a:r>
              <a:rPr lang="en-US" dirty="0" smtClean="0"/>
              <a:t>timesofcloud.com/wp-content/uploads/2016/11/Screen-Shot-2016-11-26-at-4.11.03-pm.png</a:t>
            </a:r>
          </a:p>
          <a:p>
            <a:pPr lvl="1"/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smtClean="0"/>
              <a:t>d3l69s690g8302.cloudfront.net/wp-content/uploads/2017/03/22174829/browser-push-notification.png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682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136934" y="930031"/>
            <a:ext cx="3932237" cy="530225"/>
          </a:xfrm>
        </p:spPr>
        <p:txBody>
          <a:bodyPr>
            <a:noAutofit/>
          </a:bodyPr>
          <a:lstStyle/>
          <a:p>
            <a:r>
              <a:rPr lang="ro-RO" sz="4000" dirty="0" smtClean="0">
                <a:solidFill>
                  <a:schemeClr val="tx1"/>
                </a:solidFill>
              </a:rPr>
              <a:t>Cuprins:</a:t>
            </a:r>
            <a:endParaRPr lang="ro-RO" sz="4000" dirty="0">
              <a:solidFill>
                <a:schemeClr val="tx1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2"/>
          </p:nvPr>
        </p:nvSpPr>
        <p:spPr>
          <a:xfrm>
            <a:off x="1136933" y="2140243"/>
            <a:ext cx="8781617" cy="4424680"/>
          </a:xfrm>
        </p:spPr>
        <p:txBody>
          <a:bodyPr>
            <a:no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o-RO" sz="3400" dirty="0" smtClean="0">
                <a:solidFill>
                  <a:schemeClr val="tx1"/>
                </a:solidFill>
              </a:rPr>
              <a:t>Introducere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400" dirty="0" err="1" smtClean="0">
                <a:solidFill>
                  <a:schemeClr val="tx1"/>
                </a:solidFill>
              </a:rPr>
              <a:t>Problema</a:t>
            </a:r>
            <a:r>
              <a:rPr lang="en-US" sz="3400" dirty="0" smtClean="0">
                <a:solidFill>
                  <a:schemeClr val="tx1"/>
                </a:solidFill>
              </a:rPr>
              <a:t> </a:t>
            </a:r>
            <a:r>
              <a:rPr lang="en-US" sz="3400" dirty="0" err="1" smtClean="0">
                <a:solidFill>
                  <a:schemeClr val="tx1"/>
                </a:solidFill>
              </a:rPr>
              <a:t>identifica</a:t>
            </a:r>
            <a:r>
              <a:rPr lang="ro-RO" sz="3400" dirty="0" err="1" smtClean="0">
                <a:solidFill>
                  <a:schemeClr val="tx1"/>
                </a:solidFill>
              </a:rPr>
              <a:t>tă</a:t>
            </a:r>
            <a:endParaRPr lang="ro-RO" sz="3400" dirty="0" smtClean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400" dirty="0" smtClean="0">
                <a:solidFill>
                  <a:schemeClr val="tx1"/>
                </a:solidFill>
              </a:rPr>
              <a:t>S</a:t>
            </a:r>
            <a:r>
              <a:rPr lang="ro-RO" sz="3400" dirty="0" err="1" smtClean="0">
                <a:solidFill>
                  <a:schemeClr val="tx1"/>
                </a:solidFill>
              </a:rPr>
              <a:t>oluția</a:t>
            </a:r>
            <a:r>
              <a:rPr lang="ro-RO" sz="3400" dirty="0" smtClean="0">
                <a:solidFill>
                  <a:schemeClr val="tx1"/>
                </a:solidFill>
              </a:rPr>
              <a:t> propusă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o-RO" sz="3400" dirty="0" smtClean="0">
                <a:solidFill>
                  <a:schemeClr val="tx1"/>
                </a:solidFill>
              </a:rPr>
              <a:t>Arhitectură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o-RO" sz="3400" dirty="0" smtClean="0">
                <a:solidFill>
                  <a:schemeClr val="tx1"/>
                </a:solidFill>
              </a:rPr>
              <a:t>Demo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o-RO" sz="3400" dirty="0" smtClean="0">
                <a:solidFill>
                  <a:schemeClr val="tx1"/>
                </a:solidFill>
              </a:rPr>
              <a:t>Concluzii </a:t>
            </a:r>
            <a:r>
              <a:rPr lang="ro-RO" sz="3400" dirty="0">
                <a:solidFill>
                  <a:schemeClr val="tx1"/>
                </a:solidFill>
              </a:rPr>
              <a:t>și direcții de dezvoltare </a:t>
            </a:r>
          </a:p>
          <a:p>
            <a:endParaRPr lang="ro-RO" sz="3600" dirty="0" smtClean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schemeClr val="tx1"/>
                </a:solidFill>
              </a:rPr>
              <a:t>2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5854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4416" y="142387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IoT (Internet of Things)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50" name="Picture 2" descr="Image result for IoT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0357" y="1551873"/>
            <a:ext cx="8161714" cy="4934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schemeClr val="tx1"/>
                </a:solidFill>
              </a:rPr>
              <a:t>3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765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527971"/>
            <a:ext cx="9404723" cy="140053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Cloud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0193" y="2194560"/>
            <a:ext cx="6192578" cy="2617019"/>
          </a:xfrm>
        </p:spPr>
        <p:txBody>
          <a:bodyPr>
            <a:normAutofit/>
          </a:bodyPr>
          <a:lstStyle/>
          <a:p>
            <a:r>
              <a:rPr lang="ro-RO" dirty="0">
                <a:solidFill>
                  <a:schemeClr val="tx1"/>
                </a:solidFill>
              </a:rPr>
              <a:t> </a:t>
            </a:r>
            <a:r>
              <a:rPr lang="ro-RO" sz="2400" dirty="0" err="1" smtClean="0">
                <a:solidFill>
                  <a:schemeClr val="tx1"/>
                </a:solidFill>
              </a:rPr>
              <a:t>Cloud</a:t>
            </a:r>
            <a:r>
              <a:rPr lang="ro-RO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/>
              <a:t>&amp; </a:t>
            </a:r>
            <a:r>
              <a:rPr lang="ro-RO" sz="2400" dirty="0" smtClean="0">
                <a:solidFill>
                  <a:schemeClr val="tx1"/>
                </a:solidFill>
              </a:rPr>
              <a:t>Io</a:t>
            </a:r>
            <a:r>
              <a:rPr lang="en-US" sz="2400" dirty="0" smtClean="0">
                <a:solidFill>
                  <a:schemeClr val="tx1"/>
                </a:solidFill>
              </a:rPr>
              <a:t>T</a:t>
            </a:r>
            <a:r>
              <a:rPr lang="ro-RO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– </a:t>
            </a:r>
            <a:r>
              <a:rPr lang="en-US" sz="2400" dirty="0" err="1" smtClean="0">
                <a:solidFill>
                  <a:schemeClr val="tx1"/>
                </a:solidFill>
              </a:rPr>
              <a:t>ent</a:t>
            </a:r>
            <a:r>
              <a:rPr lang="ro-RO" sz="2400" dirty="0" err="1" smtClean="0">
                <a:solidFill>
                  <a:schemeClr val="tx1"/>
                </a:solidFill>
              </a:rPr>
              <a:t>ități</a:t>
            </a:r>
            <a:r>
              <a:rPr lang="ro-RO" sz="2400" dirty="0" smtClean="0">
                <a:solidFill>
                  <a:schemeClr val="tx1"/>
                </a:solidFill>
              </a:rPr>
              <a:t> inseparabile</a:t>
            </a:r>
            <a:endParaRPr lang="en-US" sz="2400" dirty="0" smtClean="0">
              <a:solidFill>
                <a:schemeClr val="tx1"/>
              </a:solidFill>
            </a:endParaRPr>
          </a:p>
          <a:p>
            <a:r>
              <a:rPr lang="ro-RO" sz="2400" dirty="0" smtClean="0">
                <a:solidFill>
                  <a:schemeClr val="tx1"/>
                </a:solidFill>
              </a:rPr>
              <a:t> </a:t>
            </a:r>
            <a:r>
              <a:rPr lang="it-IT" sz="2400" dirty="0" smtClean="0">
                <a:solidFill>
                  <a:schemeClr val="tx1"/>
                </a:solidFill>
              </a:rPr>
              <a:t>Stocare </a:t>
            </a:r>
            <a:r>
              <a:rPr lang="it-IT" sz="2400" dirty="0">
                <a:solidFill>
                  <a:schemeClr val="tx1"/>
                </a:solidFill>
              </a:rPr>
              <a:t>și procesare de date </a:t>
            </a:r>
          </a:p>
          <a:p>
            <a:r>
              <a:rPr lang="it-IT" sz="2400" dirty="0">
                <a:solidFill>
                  <a:schemeClr val="tx1"/>
                </a:solidFill>
              </a:rPr>
              <a:t> </a:t>
            </a:r>
            <a:r>
              <a:rPr lang="ro-RO" sz="2400" dirty="0" smtClean="0">
                <a:solidFill>
                  <a:schemeClr val="tx1"/>
                </a:solidFill>
              </a:rPr>
              <a:t>Comunicare</a:t>
            </a:r>
            <a:endParaRPr lang="ro-RO" sz="2400" dirty="0">
              <a:solidFill>
                <a:schemeClr val="tx1"/>
              </a:solidFill>
            </a:endParaRPr>
          </a:p>
          <a:p>
            <a:r>
              <a:rPr lang="ro-RO" sz="2400" dirty="0">
                <a:solidFill>
                  <a:schemeClr val="tx1"/>
                </a:solidFill>
              </a:rPr>
              <a:t> </a:t>
            </a:r>
            <a:r>
              <a:rPr lang="ro-RO" sz="2400" dirty="0" smtClean="0">
                <a:solidFill>
                  <a:schemeClr val="tx1"/>
                </a:solidFill>
              </a:rPr>
              <a:t>Infrastructură hardware &amp; software</a:t>
            </a:r>
            <a:endParaRPr lang="ro-RO" sz="2400" dirty="0">
              <a:solidFill>
                <a:schemeClr val="tx1"/>
              </a:solidFill>
            </a:endParaRPr>
          </a:p>
        </p:txBody>
      </p:sp>
      <p:pic>
        <p:nvPicPr>
          <p:cNvPr id="3076" name="Picture 4" descr="Image result for cloud computi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2771" y="1159726"/>
            <a:ext cx="5390203" cy="4738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schemeClr val="tx1"/>
                </a:solidFill>
              </a:rPr>
              <a:t>4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6975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484" y="165833"/>
            <a:ext cx="10515600" cy="1325563"/>
          </a:xfrm>
        </p:spPr>
        <p:txBody>
          <a:bodyPr/>
          <a:lstStyle/>
          <a:p>
            <a:r>
              <a:rPr lang="ro-RO" dirty="0" smtClean="0">
                <a:solidFill>
                  <a:schemeClr val="tx1"/>
                </a:solidFill>
              </a:rPr>
              <a:t>Problema identificată</a:t>
            </a:r>
            <a:endParaRPr lang="ro-RO" dirty="0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521484" y="2005012"/>
            <a:ext cx="8256756" cy="4351338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Interoperabilitatea</a:t>
            </a:r>
          </a:p>
          <a:p>
            <a:r>
              <a:rPr lang="it-IT" sz="2400" dirty="0" smtClean="0">
                <a:solidFill>
                  <a:schemeClr val="tx1"/>
                </a:solidFill>
              </a:rPr>
              <a:t>Interacțiunea utilizator </a:t>
            </a:r>
            <a:r>
              <a:rPr lang="ro-RO" sz="2400" dirty="0" smtClean="0">
                <a:solidFill>
                  <a:schemeClr val="tx1"/>
                </a:solidFill>
              </a:rPr>
              <a:t>-</a:t>
            </a:r>
            <a:r>
              <a:rPr lang="it-IT" sz="2400" dirty="0" smtClean="0">
                <a:solidFill>
                  <a:schemeClr val="tx1"/>
                </a:solidFill>
              </a:rPr>
              <a:t> </a:t>
            </a:r>
            <a:r>
              <a:rPr lang="it-IT" sz="2400" dirty="0">
                <a:solidFill>
                  <a:schemeClr val="tx1"/>
                </a:solidFill>
              </a:rPr>
              <a:t>dispozitive </a:t>
            </a:r>
            <a:endParaRPr lang="ro-RO" sz="2400" dirty="0" smtClean="0">
              <a:solidFill>
                <a:schemeClr val="tx1"/>
              </a:solidFill>
            </a:endParaRPr>
          </a:p>
          <a:p>
            <a:r>
              <a:rPr lang="ro-RO" sz="2400" dirty="0" smtClean="0"/>
              <a:t>Utilizatori multipli – preferințe diferite</a:t>
            </a:r>
            <a:endParaRPr lang="it-IT" sz="2400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schemeClr val="tx1"/>
                </a:solidFill>
              </a:rPr>
              <a:t>5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279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09945" y="308518"/>
            <a:ext cx="10515600" cy="1325563"/>
          </a:xfrm>
        </p:spPr>
        <p:txBody>
          <a:bodyPr>
            <a:normAutofit/>
          </a:bodyPr>
          <a:lstStyle/>
          <a:p>
            <a:pPr marL="0" indent="0"/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Soluția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ro-RO" dirty="0" smtClean="0">
                <a:solidFill>
                  <a:schemeClr val="tx1"/>
                </a:solidFill>
              </a:rPr>
              <a:t>propusă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3144" y="2623506"/>
            <a:ext cx="11049203" cy="3162748"/>
          </a:xfrm>
        </p:spPr>
        <p:txBody>
          <a:bodyPr>
            <a:noAutofit/>
          </a:bodyPr>
          <a:lstStyle/>
          <a:p>
            <a:pPr lvl="1"/>
            <a:endParaRPr lang="ro-RO" sz="2000" dirty="0" smtClean="0">
              <a:solidFill>
                <a:schemeClr val="tx1"/>
              </a:solidFill>
            </a:endParaRPr>
          </a:p>
          <a:p>
            <a:pPr lvl="2"/>
            <a:r>
              <a:rPr lang="en-US" sz="2000" dirty="0" err="1" smtClean="0">
                <a:solidFill>
                  <a:schemeClr val="tx1"/>
                </a:solidFill>
              </a:rPr>
              <a:t>Interacțiune</a:t>
            </a:r>
            <a:r>
              <a:rPr lang="ro-RO" sz="2000" dirty="0" smtClean="0">
                <a:solidFill>
                  <a:schemeClr val="tx1"/>
                </a:solidFill>
              </a:rPr>
              <a:t> utilizator-dispozitive</a:t>
            </a:r>
            <a:endParaRPr lang="en-US" sz="2000" dirty="0" smtClean="0">
              <a:solidFill>
                <a:schemeClr val="tx1"/>
              </a:solidFill>
            </a:endParaRPr>
          </a:p>
          <a:p>
            <a:pPr lvl="2"/>
            <a:r>
              <a:rPr lang="en-US" sz="2000" dirty="0" err="1" smtClean="0"/>
              <a:t>Adaptare</a:t>
            </a:r>
            <a:r>
              <a:rPr lang="en-US" sz="2000" dirty="0" smtClean="0"/>
              <a:t> s</a:t>
            </a:r>
            <a:r>
              <a:rPr lang="ro-RO" sz="2000" dirty="0" smtClean="0"/>
              <a:t>i</a:t>
            </a:r>
            <a:r>
              <a:rPr lang="en-US" sz="2000" dirty="0" smtClean="0"/>
              <a:t>stem </a:t>
            </a:r>
            <a:r>
              <a:rPr lang="ro-RO" sz="2000" dirty="0" smtClean="0"/>
              <a:t>în funcție de </a:t>
            </a:r>
            <a:r>
              <a:rPr lang="ro-RO" sz="2000" dirty="0" smtClean="0"/>
              <a:t>utilizatori</a:t>
            </a:r>
          </a:p>
          <a:p>
            <a:pPr lvl="2"/>
            <a:r>
              <a:rPr lang="ro-RO" sz="2000" dirty="0" smtClean="0">
                <a:solidFill>
                  <a:schemeClr val="tx1"/>
                </a:solidFill>
              </a:rPr>
              <a:t>Sistem supraveghere îmbunătățit</a:t>
            </a:r>
            <a:endParaRPr lang="en-US" sz="2000" dirty="0" smtClean="0">
              <a:solidFill>
                <a:schemeClr val="tx1"/>
              </a:solidFill>
            </a:endParaRPr>
          </a:p>
          <a:p>
            <a:pPr lvl="2"/>
            <a:r>
              <a:rPr lang="en-US" sz="2000" dirty="0" err="1" smtClean="0">
                <a:solidFill>
                  <a:schemeClr val="tx1"/>
                </a:solidFill>
              </a:rPr>
              <a:t>Notificare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utilizatori</a:t>
            </a:r>
            <a:r>
              <a:rPr lang="pt-BR" sz="2000" dirty="0" smtClean="0">
                <a:solidFill>
                  <a:schemeClr val="tx1"/>
                </a:solidFill>
              </a:rPr>
              <a:t> 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sz="900" dirty="0" smtClean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sz="900" dirty="0" smtClean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r>
              <a:rPr lang="en-US" sz="900" dirty="0" smtClean="0">
                <a:solidFill>
                  <a:schemeClr val="tx1"/>
                </a:solidFill>
              </a:rPr>
              <a:t> 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schemeClr val="tx1"/>
                </a:solidFill>
              </a:rPr>
              <a:t>6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6"/>
          <p:cNvSpPr txBox="1">
            <a:spLocks/>
          </p:cNvSpPr>
          <p:nvPr/>
        </p:nvSpPr>
        <p:spPr>
          <a:xfrm>
            <a:off x="675139" y="2052841"/>
            <a:ext cx="10515600" cy="8213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ro-RO" sz="3200" dirty="0" smtClean="0">
                <a:solidFill>
                  <a:schemeClr val="tx1"/>
                </a:solidFill>
              </a:rPr>
              <a:t>Platformă online ce oferă</a:t>
            </a:r>
            <a:r>
              <a:rPr lang="en-US" sz="3200" dirty="0" smtClean="0">
                <a:solidFill>
                  <a:schemeClr val="tx1"/>
                </a:solidFill>
              </a:rPr>
              <a:t>: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3890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58976" y="295729"/>
            <a:ext cx="5125626" cy="639231"/>
          </a:xfrm>
        </p:spPr>
        <p:txBody>
          <a:bodyPr/>
          <a:lstStyle/>
          <a:p>
            <a:r>
              <a:rPr lang="ro-RO" dirty="0" smtClean="0"/>
              <a:t> </a:t>
            </a:r>
            <a:r>
              <a:rPr lang="ro-RO" sz="3600" dirty="0" smtClean="0">
                <a:solidFill>
                  <a:schemeClr val="tx1"/>
                </a:solidFill>
              </a:rPr>
              <a:t>Arhitectura</a:t>
            </a:r>
            <a:r>
              <a:rPr lang="ro-RO" sz="3600" dirty="0" smtClean="0"/>
              <a:t> generală </a:t>
            </a:r>
            <a:endParaRPr lang="ro-RO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  <p:pic>
        <p:nvPicPr>
          <p:cNvPr id="7" name="Content Placeholder 6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50" y="1323191"/>
            <a:ext cx="8947878" cy="55348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9801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  <p:pic>
        <p:nvPicPr>
          <p:cNvPr id="1028" name="Picture 4" descr="Image result for demo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6508" y="1283933"/>
            <a:ext cx="4496210" cy="4246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4809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5496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Concluzii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și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direcții</a:t>
            </a:r>
            <a:r>
              <a:rPr lang="en-US" dirty="0">
                <a:solidFill>
                  <a:schemeClr val="tx1"/>
                </a:solidFill>
              </a:rPr>
              <a:t> de </a:t>
            </a:r>
            <a:r>
              <a:rPr lang="en-US" dirty="0" err="1" smtClean="0">
                <a:solidFill>
                  <a:schemeClr val="tx1"/>
                </a:solidFill>
              </a:rPr>
              <a:t>dezvoltare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31403"/>
            <a:ext cx="11088688" cy="4195481"/>
          </a:xfrm>
        </p:spPr>
        <p:txBody>
          <a:bodyPr>
            <a:normAutofit/>
          </a:bodyPr>
          <a:lstStyle/>
          <a:p>
            <a:r>
              <a:rPr lang="en-US" sz="2400" dirty="0" err="1" smtClean="0">
                <a:solidFill>
                  <a:schemeClr val="tx1"/>
                </a:solidFill>
              </a:rPr>
              <a:t>Facilitar</a:t>
            </a:r>
            <a:r>
              <a:rPr lang="ro-RO" sz="2400" dirty="0" smtClean="0">
                <a:solidFill>
                  <a:schemeClr val="tx1"/>
                </a:solidFill>
              </a:rPr>
              <a:t>e </a:t>
            </a:r>
            <a:r>
              <a:rPr lang="ro-RO" sz="2400" dirty="0" smtClean="0">
                <a:solidFill>
                  <a:schemeClr val="tx1"/>
                </a:solidFill>
              </a:rPr>
              <a:t>interacțiune utilizator - </a:t>
            </a:r>
            <a:r>
              <a:rPr lang="ro-RO" sz="2400" dirty="0" smtClean="0">
                <a:solidFill>
                  <a:schemeClr val="tx1"/>
                </a:solidFill>
              </a:rPr>
              <a:t>dispozitive inteligente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ro-RO" sz="2400" dirty="0" smtClean="0"/>
              <a:t>Acțiuni automate &amp; personalizate</a:t>
            </a:r>
            <a:endParaRPr lang="en-US" sz="2400" dirty="0" smtClean="0">
              <a:solidFill>
                <a:schemeClr val="tx1"/>
              </a:solidFill>
            </a:endParaRPr>
          </a:p>
          <a:p>
            <a:r>
              <a:rPr lang="ro-RO" sz="2400" dirty="0" smtClean="0"/>
              <a:t>Notificări </a:t>
            </a:r>
            <a:endParaRPr lang="en-US" sz="2400" dirty="0" smtClean="0">
              <a:solidFill>
                <a:schemeClr val="tx1"/>
              </a:solidFill>
            </a:endParaRPr>
          </a:p>
          <a:p>
            <a:r>
              <a:rPr lang="en-US" sz="2400" dirty="0" err="1" smtClean="0">
                <a:solidFill>
                  <a:schemeClr val="tx1"/>
                </a:solidFill>
              </a:rPr>
              <a:t>Direcții</a:t>
            </a:r>
            <a:r>
              <a:rPr lang="en-US" sz="2400" dirty="0" smtClean="0">
                <a:solidFill>
                  <a:schemeClr val="tx1"/>
                </a:solidFill>
              </a:rPr>
              <a:t> de </a:t>
            </a:r>
            <a:r>
              <a:rPr lang="en-US" sz="2400" dirty="0" err="1" smtClean="0">
                <a:solidFill>
                  <a:schemeClr val="tx1"/>
                </a:solidFill>
              </a:rPr>
              <a:t>dezvoltare</a:t>
            </a:r>
            <a:r>
              <a:rPr lang="en-US" sz="2400" dirty="0" smtClean="0">
                <a:solidFill>
                  <a:schemeClr val="tx1"/>
                </a:solidFill>
              </a:rPr>
              <a:t>:</a:t>
            </a:r>
          </a:p>
          <a:p>
            <a:pPr lvl="1"/>
            <a:r>
              <a:rPr lang="ro-RO" sz="2400" dirty="0"/>
              <a:t>A</a:t>
            </a:r>
            <a:r>
              <a:rPr lang="ro-RO" sz="2400" dirty="0" smtClean="0"/>
              <a:t>utentificare suplimentară situații speciale</a:t>
            </a:r>
          </a:p>
          <a:p>
            <a:pPr lvl="1"/>
            <a:r>
              <a:rPr lang="ro-RO" sz="2400" dirty="0" smtClean="0">
                <a:solidFill>
                  <a:schemeClr val="tx1"/>
                </a:solidFill>
              </a:rPr>
              <a:t>Reguli automate</a:t>
            </a:r>
          </a:p>
          <a:p>
            <a:pPr lvl="1"/>
            <a:r>
              <a:rPr lang="ro-RO" sz="2400" dirty="0" smtClean="0"/>
              <a:t>Dispozitive </a:t>
            </a:r>
            <a:r>
              <a:rPr lang="ro-RO" sz="2400" dirty="0" smtClean="0"/>
              <a:t>noi</a:t>
            </a:r>
          </a:p>
          <a:p>
            <a:pPr lvl="1"/>
            <a:r>
              <a:rPr lang="ro-RO" sz="2400" dirty="0" smtClean="0">
                <a:solidFill>
                  <a:schemeClr val="tx1"/>
                </a:solidFill>
              </a:rPr>
              <a:t>Reguli complexe</a:t>
            </a:r>
            <a:endParaRPr lang="ro-RO" sz="2400" dirty="0" smtClean="0">
              <a:solidFill>
                <a:schemeClr val="tx1"/>
              </a:solidFill>
            </a:endParaRPr>
          </a:p>
          <a:p>
            <a:pPr lvl="1"/>
            <a:endParaRPr lang="en-US" sz="3200" dirty="0" smtClean="0">
              <a:solidFill>
                <a:schemeClr val="tx1"/>
              </a:solidFill>
            </a:endParaRPr>
          </a:p>
          <a:p>
            <a:pPr lvl="1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schemeClr val="tx1"/>
                </a:solidFill>
              </a:rPr>
              <a:t>9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071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6328</TotalTime>
  <Words>344</Words>
  <Application>Microsoft Office PowerPoint</Application>
  <PresentationFormat>Widescreen</PresentationFormat>
  <Paragraphs>78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Century Gothic</vt:lpstr>
      <vt:lpstr>Wingdings 3</vt:lpstr>
      <vt:lpstr>Ion</vt:lpstr>
      <vt:lpstr>PowerPoint Presentation</vt:lpstr>
      <vt:lpstr>Cuprins:</vt:lpstr>
      <vt:lpstr>IoT (Internet of Things)</vt:lpstr>
      <vt:lpstr>Cloud</vt:lpstr>
      <vt:lpstr>Problema identificată</vt:lpstr>
      <vt:lpstr> Soluția propusă</vt:lpstr>
      <vt:lpstr> Arhitectura generală </vt:lpstr>
      <vt:lpstr>PowerPoint Presentation</vt:lpstr>
      <vt:lpstr> Concluzii și direcții de dezvoltare</vt:lpstr>
      <vt:lpstr> Vă mulțumesc !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Ciprian</dc:creator>
  <cp:lastModifiedBy>Alexandru Martinas</cp:lastModifiedBy>
  <cp:revision>170</cp:revision>
  <dcterms:created xsi:type="dcterms:W3CDTF">2015-09-22T16:41:35Z</dcterms:created>
  <dcterms:modified xsi:type="dcterms:W3CDTF">2018-07-05T19:05:31Z</dcterms:modified>
</cp:coreProperties>
</file>