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28AB-F11B-4169-AE7F-96D642914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1114B-9482-4DEE-B47C-169150AC2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20D01-2F4F-4416-A84B-996F4256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524C-68E8-40E0-857C-6A501A49F6F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D318-99CE-482B-980D-CF6B9E75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35030-6657-4F36-A4AA-3F32261C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5E52-ACA3-4B6D-9F07-E7F45C1C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6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7501-3C34-4194-90C5-0BB44D4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718BD-E561-4F3F-85A3-3FBAB2668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EC75B-7991-407E-9485-A3BD948D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524C-68E8-40E0-857C-6A501A49F6F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A8DC8-AD76-4C79-BF8A-7EF3CEA8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BA498-C904-4A19-9723-3754F9DE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5E52-ACA3-4B6D-9F07-E7F45C1C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1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96E22-4576-4B78-8DD5-4D76F477D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C2E0F-1F90-4911-9813-6A54278B1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6B759-75FA-4BF0-891E-9A123076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524C-68E8-40E0-857C-6A501A49F6F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419EA-9A2C-489A-B842-36E02227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CF1A7-1043-4BDD-9AE7-C74BAC26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5E52-ACA3-4B6D-9F07-E7F45C1C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5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F407-972D-4FE3-9E87-C9CD0330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D1D0E-6748-4AD7-A800-14CDECB6F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89315-D648-4AC9-B10B-61F107FB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524C-68E8-40E0-857C-6A501A49F6F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A2B8-2A59-48BC-B72C-EB525741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943E3-5007-40A0-8DA9-7CAC151F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5E52-ACA3-4B6D-9F07-E7F45C1C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4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EDAD-26EE-409A-BD5A-B6F1C22B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1E234-BC23-41CD-A6AE-141265DFD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2D85A-D38D-4CC7-B484-59D25F35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524C-68E8-40E0-857C-6A501A49F6F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E062F-3E53-4DB6-915A-A4F6FC3A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47A0D-50D4-409C-BA6C-EC871341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5E52-ACA3-4B6D-9F07-E7F45C1C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7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683A-6FEF-4B47-BEF4-00E75DB1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1006-7D47-4303-BDE6-5E1108F59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8A2FF-B657-478F-927F-D71FE29E9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E22DB-2E10-43E7-AD79-B19AEA3F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524C-68E8-40E0-857C-6A501A49F6F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01189-8C0B-435C-80B9-8946F1ED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A0351-47E5-4096-B481-F2E9715E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5E52-ACA3-4B6D-9F07-E7F45C1C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6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9E5B-4054-4380-847B-FB1E627D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FF4D4-0BD8-422F-B702-DE4B87708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39260-7B51-4BBD-BB96-CF761ECB1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A8BC8-862B-4368-99F6-9C5CA4C75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06938-3021-47A6-BB3B-D48962309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B8849-DAEF-435D-A6EF-EB36BCB6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524C-68E8-40E0-857C-6A501A49F6F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B5199-7677-4A6B-AF78-2D91D568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039BE-CEAA-4CF5-B51F-49EAC523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5E52-ACA3-4B6D-9F07-E7F45C1C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1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F16F-D50B-41EF-A827-C27FB14D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ADA5C-DB1F-4B94-BFF3-A1FCEC6F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524C-68E8-40E0-857C-6A501A49F6F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A5C8D-9F1C-466A-8AF1-D480FF6A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12011-76CA-4820-A44F-E81C79F1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5E52-ACA3-4B6D-9F07-E7F45C1C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8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DC0D5-1B8E-4E51-8EAB-AB338D9D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524C-68E8-40E0-857C-6A501A49F6F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2CC83-A6F1-42D1-8842-D2A214D7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577B5-9778-47C9-8473-45F132B6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5E52-ACA3-4B6D-9F07-E7F45C1C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1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E2B7-F88C-4C12-B794-6532CEA8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6E492-711B-4FEB-9443-7016B26FB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F9928-6CAB-42E7-A09C-E87508855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91346-A629-415A-B3BA-CF9F0151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524C-68E8-40E0-857C-6A501A49F6F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9A2B9-E91D-4DB9-9CD3-5B7EBC1A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B04F6-B3B9-4F66-B66A-EA3D1792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5E52-ACA3-4B6D-9F07-E7F45C1C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3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4D49-85AA-4EAF-A073-0C5CBC25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0E5E6D-5D40-432E-9584-0579AA561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02B99-F898-4162-8C17-C330F5383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2538E-7AAC-48E8-812E-F22F65D4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524C-68E8-40E0-857C-6A501A49F6F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C33BF-6598-4F77-813C-26D989C5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60F74-6056-4789-90F7-4F05F9F9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5E52-ACA3-4B6D-9F07-E7F45C1C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6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926A4-A06B-45A1-82D4-28611385E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CBE57-101A-4543-9DCD-3E5F688B4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FCE02-2E83-4552-8AAC-E73AC2DD0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8524C-68E8-40E0-857C-6A501A49F6F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2051F-4692-4E53-971D-0E9E943B6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06300-5157-4D9A-AD77-0F52439D6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05E52-ACA3-4B6D-9F07-E7F45C1C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0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769F-D4C1-43F1-8072-D9D290F2F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Used Car Market Around Clemson, SC: Prices and Predictors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3995E-DC74-4215-B578-2E890D133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6799"/>
            <a:ext cx="9144000" cy="1655762"/>
          </a:xfrm>
        </p:spPr>
        <p:txBody>
          <a:bodyPr/>
          <a:lstStyle/>
          <a:p>
            <a:r>
              <a:rPr lang="pt-BR" dirty="0"/>
              <a:t>Alex Matandos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74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3A14A-AC8E-4935-BCA8-1049660C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1" y="24508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Description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3A5FDBF7-DB3D-4A9A-9BD6-759FAD133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03" y="2001328"/>
            <a:ext cx="4496427" cy="4296375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F61631F-F73E-40C4-AAA9-0512F5AA3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01327"/>
            <a:ext cx="4496427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5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3A14A-AC8E-4935-BCA8-1049660C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1" y="24508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Methods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78BBA6-3A5A-433E-ADB6-1E3EDD42605E}"/>
                  </a:ext>
                </a:extLst>
              </p:cNvPr>
              <p:cNvSpPr txBox="1"/>
              <p:nvPr/>
            </p:nvSpPr>
            <p:spPr>
              <a:xfrm>
                <a:off x="68366" y="2046408"/>
                <a:ext cx="12123634" cy="4833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400" dirty="0"/>
                  <a:t>(1)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  <m:t>𝑃𝑅𝐼𝐶𝐸</m:t>
                                  </m:r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𝐿𝑂𝐺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𝑂𝐷𝑂𝑀𝐸𝑇𝐸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𝐶𝐴𝑅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𝐴𝐺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  <a:p>
                <a:r>
                  <a:rPr lang="pt-BR" sz="2400" dirty="0"/>
                  <a:t>(2)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  <m:t>𝑃𝑅𝐼𝐶𝐸</m:t>
                                  </m:r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𝐿𝑂𝐺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𝑂𝐷𝑂𝑀𝐸𝑇𝐸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𝐶𝐴𝑅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𝐴𝐺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𝑄𝑈𝐴𝐿𝐼𝑇𝑌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𝐶𝐴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𝐿𝑂𝐺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𝑂𝐷𝑂𝑀𝐸𝑇𝐸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𝑄𝑈𝐴𝐿𝐼𝑇𝑌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𝐶𝐴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𝐶𝐴𝑅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𝐴𝐺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𝑄𝑈𝐴𝐿𝐼𝑇𝑌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𝐶𝐴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  <a:p>
                <a:r>
                  <a:rPr lang="pt-BR" sz="2400" dirty="0"/>
                  <a:t>(3)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  <m:t>𝑃𝑅𝐼𝐶𝐸</m:t>
                                  </m:r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𝐿𝑂𝐺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𝑂𝐷𝑂𝑀𝐸𝑇𝐸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𝐶𝐴𝑅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𝐴𝐺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𝑄𝑈𝐴𝐿𝐼𝑇𝑌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𝐶𝐴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𝐽𝐴𝑃𝐴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𝐿𝑂𝐺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𝑂𝐷𝑂𝑀𝐸𝑇𝐸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𝑄𝑈𝐴𝐿𝐼𝑇𝑌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𝐶𝐴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𝐶𝐴𝑅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𝐴𝐺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𝑄𝑈𝐴𝐿𝐼𝑇𝑌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𝐶𝐴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𝐿𝑂𝐺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𝑂𝐷𝑂𝑀𝐸𝑇𝐸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𝐽𝐴𝑃𝐴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𝐶𝐴𝑅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𝐴𝐺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𝐽𝐴𝑃𝐴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𝐿𝑂𝐺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𝑂𝐷𝑂𝑀𝐸𝑇𝐸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𝐽𝐴𝑃𝐴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𝑄𝑈𝐴𝐿𝐼𝑇𝑌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𝐶𝐴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𝐶𝐴𝑅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𝐴𝐺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𝐽𝐴𝑃𝐴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𝑄𝑈𝐴𝐿𝐼𝑇𝑌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𝐶𝐴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78BBA6-3A5A-433E-ADB6-1E3EDD426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6" y="2046408"/>
                <a:ext cx="12123634" cy="4833952"/>
              </a:xfrm>
              <a:prstGeom prst="rect">
                <a:avLst/>
              </a:prstGeom>
              <a:blipFill>
                <a:blip r:embed="rId2"/>
                <a:stretch>
                  <a:fillRect l="-754" t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353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lowchart: Document 6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3A14A-AC8E-4935-BCA8-1049660C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60" name="Picture 59" descr="Table&#10;&#10;Description automatically generated">
            <a:extLst>
              <a:ext uri="{FF2B5EF4-FFF2-40B4-BE49-F238E27FC236}">
                <a16:creationId xmlns:a16="http://schemas.microsoft.com/office/drawing/2014/main" id="{78B82526-927D-4EF8-B213-6AC01E4BD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587" y="94004"/>
            <a:ext cx="8105775" cy="670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3A14A-AC8E-4935-BCA8-1049660C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1" y="24508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References: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8BBA6-3A5A-433E-ADB6-1E3EDD42605E}"/>
              </a:ext>
            </a:extLst>
          </p:cNvPr>
          <p:cNvSpPr txBox="1"/>
          <p:nvPr/>
        </p:nvSpPr>
        <p:spPr>
          <a:xfrm>
            <a:off x="1219199" y="2413879"/>
            <a:ext cx="95826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pt-BR" b="1" dirty="0"/>
              <a:t>Akerlof, George A. “</a:t>
            </a:r>
            <a:r>
              <a:rPr lang="en-US" b="1" dirty="0">
                <a:effectLst/>
              </a:rPr>
              <a:t>The Market for "Lemons": Quality Uncertainty and the Market 	Mechanism</a:t>
            </a:r>
            <a:r>
              <a:rPr lang="pt-BR" b="1" dirty="0">
                <a:effectLst/>
              </a:rPr>
              <a:t>”. </a:t>
            </a:r>
            <a:r>
              <a:rPr lang="pt-BR" b="1" i="1" dirty="0"/>
              <a:t>The Quarterly Journal of Economics </a:t>
            </a:r>
            <a:r>
              <a:rPr lang="pt-BR" b="1" dirty="0"/>
              <a:t>84, no. 3 (August 1970), 488-500.</a:t>
            </a:r>
          </a:p>
          <a:p>
            <a:pPr lvl="1"/>
            <a:endParaRPr lang="pt-BR" b="1" dirty="0"/>
          </a:p>
          <a:p>
            <a:pPr lvl="1"/>
            <a:r>
              <a:rPr lang="pt-BR" b="1" dirty="0"/>
              <a:t>Berry, Steven, James Levinsohn, and Ariel Pakes. “Automobile Prices in Equilibrium”. 	</a:t>
            </a:r>
            <a:r>
              <a:rPr lang="pt-BR" b="1" i="1" dirty="0"/>
              <a:t>Econometrica </a:t>
            </a:r>
            <a:r>
              <a:rPr lang="pt-BR" b="1" dirty="0"/>
              <a:t>63, no. 4 (July 1995), 841-890.</a:t>
            </a:r>
          </a:p>
          <a:p>
            <a:pPr lvl="1"/>
            <a:endParaRPr lang="pt-BR" b="1" dirty="0"/>
          </a:p>
          <a:p>
            <a:pPr lvl="1"/>
            <a:r>
              <a:rPr lang="pt-BR" b="1" dirty="0"/>
              <a:t>Jae-Cheol, Kim. “</a:t>
            </a:r>
            <a:r>
              <a:rPr lang="en-US" b="1" dirty="0">
                <a:effectLst/>
              </a:rPr>
              <a:t>The Market for "Lemons" Reconsidered: A Model of the Used Car Market 	with Asymmetric Information”. </a:t>
            </a:r>
            <a:r>
              <a:rPr lang="en-US" b="1" i="1" dirty="0">
                <a:effectLst/>
              </a:rPr>
              <a:t>The American Economic Review</a:t>
            </a:r>
            <a:r>
              <a:rPr lang="en-US" b="1" dirty="0">
                <a:effectLst/>
              </a:rPr>
              <a:t> 75, no. 4 (September 	1985), 836-843.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FRED. “Consumer Price Index for All Urban Consumers: New and Used Motor Vehicles in U.S</a:t>
            </a:r>
            <a:r>
              <a:rPr lang="en-US" b="1"/>
              <a:t>. 	City </a:t>
            </a:r>
            <a:r>
              <a:rPr lang="en-US" b="1" dirty="0"/>
              <a:t>Average</a:t>
            </a:r>
            <a:r>
              <a:rPr lang="pt-BR" b="1" dirty="0"/>
              <a:t>”.  Accessed November 21, 2021.</a:t>
            </a:r>
          </a:p>
          <a:p>
            <a:pPr lvl="1"/>
            <a:endParaRPr lang="pt-BR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316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3A14A-AC8E-4935-BCA8-1049660C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1" y="24508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DD5DB550-AF21-4503-8BC4-4CAE3E535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1224"/>
            <a:ext cx="10515599" cy="404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3A14A-AC8E-4935-BCA8-1049660C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1" y="24508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8BBA6-3A5A-433E-ADB6-1E3EDD42605E}"/>
              </a:ext>
            </a:extLst>
          </p:cNvPr>
          <p:cNvSpPr txBox="1"/>
          <p:nvPr/>
        </p:nvSpPr>
        <p:spPr>
          <a:xfrm>
            <a:off x="1304657" y="2448062"/>
            <a:ext cx="95826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From June 2020 to October 2021: a 23.4% increase for new and used vehicles!;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Causes?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Rising Energy Prices?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Disruption of Global Supply Chains?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Hoarding by Owners?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Geopolitical Instability?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Regardless of the reason, it seems an interesting time to revisit the car market;</a:t>
            </a:r>
          </a:p>
        </p:txBody>
      </p:sp>
    </p:spTree>
    <p:extLst>
      <p:ext uri="{BB962C8B-B14F-4D97-AF65-F5344CB8AC3E}">
        <p14:creationId xmlns:p14="http://schemas.microsoft.com/office/powerpoint/2010/main" val="177169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3A14A-AC8E-4935-BCA8-1049660C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1" y="24508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8BBA6-3A5A-433E-ADB6-1E3EDD42605E}"/>
              </a:ext>
            </a:extLst>
          </p:cNvPr>
          <p:cNvSpPr txBox="1"/>
          <p:nvPr/>
        </p:nvSpPr>
        <p:spPr>
          <a:xfrm>
            <a:off x="1304657" y="2448062"/>
            <a:ext cx="958268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Dataset: used cars around Clemson, SC, scraped from craigslist: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471 observations;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19 variables (model, year, fuel, price, mileage, color, and so forth);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Predictors of price, on logarithmic scale.</a:t>
            </a:r>
          </a:p>
        </p:txBody>
      </p:sp>
    </p:spTree>
    <p:extLst>
      <p:ext uri="{BB962C8B-B14F-4D97-AF65-F5344CB8AC3E}">
        <p14:creationId xmlns:p14="http://schemas.microsoft.com/office/powerpoint/2010/main" val="112166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3A14A-AC8E-4935-BCA8-1049660C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1" y="24508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Literature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8BBA6-3A5A-433E-ADB6-1E3EDD42605E}"/>
              </a:ext>
            </a:extLst>
          </p:cNvPr>
          <p:cNvSpPr txBox="1"/>
          <p:nvPr/>
        </p:nvSpPr>
        <p:spPr>
          <a:xfrm>
            <a:off x="1304657" y="2448062"/>
            <a:ext cx="958268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Akerlof (1970), outcomes under information assymetry; used car market as 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Only sellers are able to know the car’s true condition;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Thus, buyers, oblivious to the above, face “lemons” at the same prices as good used cars;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Parallels to Gresham’s Law: bad cars drive out the good cars out of the market.</a:t>
            </a:r>
          </a:p>
        </p:txBody>
      </p:sp>
    </p:spTree>
    <p:extLst>
      <p:ext uri="{BB962C8B-B14F-4D97-AF65-F5344CB8AC3E}">
        <p14:creationId xmlns:p14="http://schemas.microsoft.com/office/powerpoint/2010/main" val="134412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3A14A-AC8E-4935-BCA8-1049660C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1" y="24508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Literature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8BBA6-3A5A-433E-ADB6-1E3EDD42605E}"/>
              </a:ext>
            </a:extLst>
          </p:cNvPr>
          <p:cNvSpPr txBox="1"/>
          <p:nvPr/>
        </p:nvSpPr>
        <p:spPr>
          <a:xfrm>
            <a:off x="1304657" y="2448062"/>
            <a:ext cx="958268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Kim (1985), expands on Akerlof (1970):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Unlike other sectors (e.g. insurance), buyers and sellers may shift roles;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Quality is endogenous (function of maintenance level);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Two periods; all agents start with no car;  maintenance level when cars is new (first period) is king;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von Neumann-Morgenstern utility;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Better cars now may be sold, not only “lemons”.</a:t>
            </a:r>
          </a:p>
        </p:txBody>
      </p:sp>
    </p:spTree>
    <p:extLst>
      <p:ext uri="{BB962C8B-B14F-4D97-AF65-F5344CB8AC3E}">
        <p14:creationId xmlns:p14="http://schemas.microsoft.com/office/powerpoint/2010/main" val="3159720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3A14A-AC8E-4935-BCA8-1049660C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1" y="24508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Literature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8BBA6-3A5A-433E-ADB6-1E3EDD42605E}"/>
              </a:ext>
            </a:extLst>
          </p:cNvPr>
          <p:cNvSpPr txBox="1"/>
          <p:nvPr/>
        </p:nvSpPr>
        <p:spPr>
          <a:xfrm>
            <a:off x="1304657" y="2448062"/>
            <a:ext cx="958268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Berry, Levinsohn, and Pakes (1995), empirical analysis; cost and demand parameters over twenty year period for the US car market: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Similar to hedonic pricing regressions (power-weight ratio, AC, MPG, and trend);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All parameters are positive except for MPG.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4743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3A14A-AC8E-4935-BCA8-1049660C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1" y="24508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Description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8BBA6-3A5A-433E-ADB6-1E3EDD42605E}"/>
              </a:ext>
            </a:extLst>
          </p:cNvPr>
          <p:cNvSpPr txBox="1"/>
          <p:nvPr/>
        </p:nvSpPr>
        <p:spPr>
          <a:xfrm>
            <a:off x="1304657" y="2448062"/>
            <a:ext cx="95826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Requested and scraped webpages of used car advertisements on craigslist, on November 21, 2021: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800" dirty="0"/>
              <a:t>“Uncleaned” data features 519 observations (i.e. double entries, other advertisements, and so forth);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800" dirty="0"/>
              <a:t>“Cleaned” data: 471 observations;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2800" dirty="0"/>
              <a:t>Variables: price, mileage, manufacturer and model, year, engine cylinders, drivetrain, paint color, size, type, condition, VIN, and nationality (Germany, Japan, or USA).</a:t>
            </a:r>
          </a:p>
        </p:txBody>
      </p:sp>
    </p:spTree>
    <p:extLst>
      <p:ext uri="{BB962C8B-B14F-4D97-AF65-F5344CB8AC3E}">
        <p14:creationId xmlns:p14="http://schemas.microsoft.com/office/powerpoint/2010/main" val="319376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3A14A-AC8E-4935-BCA8-1049660C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1" y="24508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Description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8BBA6-3A5A-433E-ADB6-1E3EDD42605E}"/>
              </a:ext>
            </a:extLst>
          </p:cNvPr>
          <p:cNvSpPr txBox="1"/>
          <p:nvPr/>
        </p:nvSpPr>
        <p:spPr>
          <a:xfrm>
            <a:off x="1304657" y="2448062"/>
            <a:ext cx="958268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Short summary of sample: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800" dirty="0"/>
              <a:t>Average asking price: $13,006;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800" dirty="0"/>
              <a:t>Average odometer reading: 139,614 miles;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800" dirty="0"/>
              <a:t>Average car is 15.69 years old;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800" dirty="0"/>
              <a:t>“Like new” and “excellent” cars represent 38.85% of sample;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800" dirty="0"/>
              <a:t>Nationality: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2800" dirty="0"/>
              <a:t>USA: 21.02%;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2800" dirty="0"/>
              <a:t>Japan: 28.66%;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2800" dirty="0"/>
              <a:t>Germany: 9.554%.</a:t>
            </a:r>
          </a:p>
        </p:txBody>
      </p:sp>
    </p:spTree>
    <p:extLst>
      <p:ext uri="{BB962C8B-B14F-4D97-AF65-F5344CB8AC3E}">
        <p14:creationId xmlns:p14="http://schemas.microsoft.com/office/powerpoint/2010/main" val="307384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772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Used Car Market Around Clemson, SC: Prices and Predictors</vt:lpstr>
      <vt:lpstr>Introduction</vt:lpstr>
      <vt:lpstr>Introduction</vt:lpstr>
      <vt:lpstr>Introduction</vt:lpstr>
      <vt:lpstr>Literature Review</vt:lpstr>
      <vt:lpstr>Literature Review</vt:lpstr>
      <vt:lpstr>Literature Review</vt:lpstr>
      <vt:lpstr>Data Description</vt:lpstr>
      <vt:lpstr>Data Description</vt:lpstr>
      <vt:lpstr>Data Description</vt:lpstr>
      <vt:lpstr>Methods</vt:lpstr>
      <vt:lpstr>Results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Market Around Clemson, SC: Prices and Predictors</dc:title>
  <dc:creator>Alex Matandos</dc:creator>
  <cp:lastModifiedBy>Alex Matandos</cp:lastModifiedBy>
  <cp:revision>9</cp:revision>
  <dcterms:created xsi:type="dcterms:W3CDTF">2021-11-30T12:48:18Z</dcterms:created>
  <dcterms:modified xsi:type="dcterms:W3CDTF">2021-11-30T17:31:51Z</dcterms:modified>
</cp:coreProperties>
</file>