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4186" r:id="rId2"/>
    <p:sldMasterId id="2147484220" r:id="rId3"/>
    <p:sldMasterId id="2147484228" r:id="rId4"/>
    <p:sldMasterId id="2147488327" r:id="rId5"/>
  </p:sldMasterIdLst>
  <p:notesMasterIdLst>
    <p:notesMasterId r:id="rId197"/>
  </p:notesMasterIdLst>
  <p:handoutMasterIdLst>
    <p:handoutMasterId r:id="rId198"/>
  </p:handoutMasterIdLst>
  <p:sldIdLst>
    <p:sldId id="1272" r:id="rId6"/>
    <p:sldId id="1273" r:id="rId7"/>
    <p:sldId id="1279" r:id="rId8"/>
    <p:sldId id="1494" r:id="rId9"/>
    <p:sldId id="1005" r:id="rId10"/>
    <p:sldId id="1495" r:id="rId11"/>
    <p:sldId id="1501" r:id="rId12"/>
    <p:sldId id="1285" r:id="rId13"/>
    <p:sldId id="1286" r:id="rId14"/>
    <p:sldId id="1275" r:id="rId15"/>
    <p:sldId id="1496" r:id="rId16"/>
    <p:sldId id="1314" r:id="rId17"/>
    <p:sldId id="1315" r:id="rId18"/>
    <p:sldId id="1308" r:id="rId19"/>
    <p:sldId id="1309" r:id="rId20"/>
    <p:sldId id="1310" r:id="rId21"/>
    <p:sldId id="1311" r:id="rId22"/>
    <p:sldId id="1316" r:id="rId23"/>
    <p:sldId id="1317" r:id="rId24"/>
    <p:sldId id="1318" r:id="rId25"/>
    <p:sldId id="1319" r:id="rId26"/>
    <p:sldId id="1320" r:id="rId27"/>
    <p:sldId id="1321" r:id="rId28"/>
    <p:sldId id="1322" r:id="rId29"/>
    <p:sldId id="1323" r:id="rId30"/>
    <p:sldId id="1325" r:id="rId31"/>
    <p:sldId id="1331" r:id="rId32"/>
    <p:sldId id="1332" r:id="rId33"/>
    <p:sldId id="1333" r:id="rId34"/>
    <p:sldId id="1334" r:id="rId35"/>
    <p:sldId id="1335" r:id="rId36"/>
    <p:sldId id="1337" r:id="rId37"/>
    <p:sldId id="1338" r:id="rId38"/>
    <p:sldId id="1339" r:id="rId39"/>
    <p:sldId id="1340" r:id="rId40"/>
    <p:sldId id="1341" r:id="rId41"/>
    <p:sldId id="1342" r:id="rId42"/>
    <p:sldId id="1343" r:id="rId43"/>
    <p:sldId id="1344" r:id="rId44"/>
    <p:sldId id="1345" r:id="rId45"/>
    <p:sldId id="1346" r:id="rId46"/>
    <p:sldId id="1347" r:id="rId47"/>
    <p:sldId id="1348" r:id="rId48"/>
    <p:sldId id="1349" r:id="rId49"/>
    <p:sldId id="1350" r:id="rId50"/>
    <p:sldId id="1351" r:id="rId51"/>
    <p:sldId id="1352" r:id="rId52"/>
    <p:sldId id="1353" r:id="rId53"/>
    <p:sldId id="1354" r:id="rId54"/>
    <p:sldId id="1355" r:id="rId55"/>
    <p:sldId id="1356" r:id="rId56"/>
    <p:sldId id="1357" r:id="rId57"/>
    <p:sldId id="1358" r:id="rId58"/>
    <p:sldId id="1359" r:id="rId59"/>
    <p:sldId id="1367" r:id="rId60"/>
    <p:sldId id="1368" r:id="rId61"/>
    <p:sldId id="1369" r:id="rId62"/>
    <p:sldId id="1370" r:id="rId63"/>
    <p:sldId id="1371" r:id="rId64"/>
    <p:sldId id="1372" r:id="rId65"/>
    <p:sldId id="1373" r:id="rId66"/>
    <p:sldId id="1374" r:id="rId67"/>
    <p:sldId id="1375" r:id="rId68"/>
    <p:sldId id="1381" r:id="rId69"/>
    <p:sldId id="1519" r:id="rId70"/>
    <p:sldId id="1521" r:id="rId71"/>
    <p:sldId id="1522" r:id="rId72"/>
    <p:sldId id="1523" r:id="rId73"/>
    <p:sldId id="1524" r:id="rId74"/>
    <p:sldId id="1383" r:id="rId75"/>
    <p:sldId id="1384" r:id="rId76"/>
    <p:sldId id="1518" r:id="rId77"/>
    <p:sldId id="1385" r:id="rId78"/>
    <p:sldId id="1386" r:id="rId79"/>
    <p:sldId id="1387" r:id="rId80"/>
    <p:sldId id="1516" r:id="rId81"/>
    <p:sldId id="1388" r:id="rId82"/>
    <p:sldId id="1389" r:id="rId83"/>
    <p:sldId id="1390" r:id="rId84"/>
    <p:sldId id="1391" r:id="rId85"/>
    <p:sldId id="1394" r:id="rId86"/>
    <p:sldId id="1395" r:id="rId87"/>
    <p:sldId id="1396" r:id="rId88"/>
    <p:sldId id="1397" r:id="rId89"/>
    <p:sldId id="1398" r:id="rId90"/>
    <p:sldId id="1399" r:id="rId91"/>
    <p:sldId id="1400" r:id="rId92"/>
    <p:sldId id="1401" r:id="rId93"/>
    <p:sldId id="1402" r:id="rId94"/>
    <p:sldId id="1403" r:id="rId95"/>
    <p:sldId id="1404" r:id="rId96"/>
    <p:sldId id="1393" r:id="rId97"/>
    <p:sldId id="1405" r:id="rId98"/>
    <p:sldId id="1406" r:id="rId99"/>
    <p:sldId id="1407" r:id="rId100"/>
    <p:sldId id="1408" r:id="rId101"/>
    <p:sldId id="1409" r:id="rId102"/>
    <p:sldId id="1410" r:id="rId103"/>
    <p:sldId id="1411" r:id="rId104"/>
    <p:sldId id="1412" r:id="rId105"/>
    <p:sldId id="1413" r:id="rId106"/>
    <p:sldId id="1414" r:id="rId107"/>
    <p:sldId id="1415" r:id="rId108"/>
    <p:sldId id="1416" r:id="rId109"/>
    <p:sldId id="1417" r:id="rId110"/>
    <p:sldId id="1418" r:id="rId111"/>
    <p:sldId id="1419" r:id="rId112"/>
    <p:sldId id="1500" r:id="rId113"/>
    <p:sldId id="1423" r:id="rId114"/>
    <p:sldId id="1424" r:id="rId115"/>
    <p:sldId id="1425" r:id="rId116"/>
    <p:sldId id="1426" r:id="rId117"/>
    <p:sldId id="1427" r:id="rId118"/>
    <p:sldId id="1428" r:id="rId119"/>
    <p:sldId id="1429" r:id="rId120"/>
    <p:sldId id="1430" r:id="rId121"/>
    <p:sldId id="1431" r:id="rId122"/>
    <p:sldId id="1432" r:id="rId123"/>
    <p:sldId id="1433" r:id="rId124"/>
    <p:sldId id="1434" r:id="rId125"/>
    <p:sldId id="1435" r:id="rId126"/>
    <p:sldId id="1436" r:id="rId127"/>
    <p:sldId id="1437" r:id="rId128"/>
    <p:sldId id="1438" r:id="rId129"/>
    <p:sldId id="1439" r:id="rId130"/>
    <p:sldId id="1440" r:id="rId131"/>
    <p:sldId id="1441" r:id="rId132"/>
    <p:sldId id="1442" r:id="rId133"/>
    <p:sldId id="1443" r:id="rId134"/>
    <p:sldId id="1444" r:id="rId135"/>
    <p:sldId id="1499" r:id="rId136"/>
    <p:sldId id="1502" r:id="rId137"/>
    <p:sldId id="1503" r:id="rId138"/>
    <p:sldId id="1504" r:id="rId139"/>
    <p:sldId id="1505" r:id="rId140"/>
    <p:sldId id="1506" r:id="rId141"/>
    <p:sldId id="1507" r:id="rId142"/>
    <p:sldId id="1508" r:id="rId143"/>
    <p:sldId id="1509" r:id="rId144"/>
    <p:sldId id="1445" r:id="rId145"/>
    <p:sldId id="1446" r:id="rId146"/>
    <p:sldId id="1447" r:id="rId147"/>
    <p:sldId id="1448" r:id="rId148"/>
    <p:sldId id="1449" r:id="rId149"/>
    <p:sldId id="1450" r:id="rId150"/>
    <p:sldId id="1451" r:id="rId151"/>
    <p:sldId id="1452" r:id="rId152"/>
    <p:sldId id="1453" r:id="rId153"/>
    <p:sldId id="1454" r:id="rId154"/>
    <p:sldId id="1455" r:id="rId155"/>
    <p:sldId id="1456" r:id="rId156"/>
    <p:sldId id="1457" r:id="rId157"/>
    <p:sldId id="1458" r:id="rId158"/>
    <p:sldId id="1525" r:id="rId159"/>
    <p:sldId id="1510" r:id="rId160"/>
    <p:sldId id="1511" r:id="rId161"/>
    <p:sldId id="1512" r:id="rId162"/>
    <p:sldId id="1513" r:id="rId163"/>
    <p:sldId id="1514" r:id="rId164"/>
    <p:sldId id="1515" r:id="rId165"/>
    <p:sldId id="1460" r:id="rId166"/>
    <p:sldId id="1461" r:id="rId167"/>
    <p:sldId id="1462" r:id="rId168"/>
    <p:sldId id="1463" r:id="rId169"/>
    <p:sldId id="1464" r:id="rId170"/>
    <p:sldId id="1465" r:id="rId171"/>
    <p:sldId id="1526" r:id="rId172"/>
    <p:sldId id="1467" r:id="rId173"/>
    <p:sldId id="1468" r:id="rId174"/>
    <p:sldId id="1469" r:id="rId175"/>
    <p:sldId id="1470" r:id="rId176"/>
    <p:sldId id="1471" r:id="rId177"/>
    <p:sldId id="1472" r:id="rId178"/>
    <p:sldId id="1473" r:id="rId179"/>
    <p:sldId id="1474" r:id="rId180"/>
    <p:sldId id="1475" r:id="rId181"/>
    <p:sldId id="1476" r:id="rId182"/>
    <p:sldId id="1478" r:id="rId183"/>
    <p:sldId id="1480" r:id="rId184"/>
    <p:sldId id="1481" r:id="rId185"/>
    <p:sldId id="1483" r:id="rId186"/>
    <p:sldId id="1484" r:id="rId187"/>
    <p:sldId id="1485" r:id="rId188"/>
    <p:sldId id="1487" r:id="rId189"/>
    <p:sldId id="1488" r:id="rId190"/>
    <p:sldId id="1490" r:id="rId191"/>
    <p:sldId id="1491" r:id="rId192"/>
    <p:sldId id="986" r:id="rId193"/>
    <p:sldId id="987" r:id="rId194"/>
    <p:sldId id="989" r:id="rId195"/>
    <p:sldId id="991" r:id="rId196"/>
  </p:sldIdLst>
  <p:sldSz cx="9144000" cy="6858000" type="screen4x3"/>
  <p:notesSz cx="7102475" cy="102314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EFCF4"/>
    <a:srgbClr val="CC3300"/>
    <a:srgbClr val="171A4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5455" autoAdjust="0"/>
  </p:normalViewPr>
  <p:slideViewPr>
    <p:cSldViewPr>
      <p:cViewPr varScale="1">
        <p:scale>
          <a:sx n="103" d="100"/>
          <a:sy n="103" d="100"/>
        </p:scale>
        <p:origin x="-168" y="-84"/>
      </p:cViewPr>
      <p:guideLst>
        <p:guide orient="horz" pos="2160"/>
        <p:guide pos="2880"/>
      </p:guideLst>
    </p:cSldViewPr>
  </p:slideViewPr>
  <p:outlineViewPr>
    <p:cViewPr>
      <p:scale>
        <a:sx n="33" d="100"/>
        <a:sy n="33" d="100"/>
      </p:scale>
      <p:origin x="0" y="8"/>
    </p:cViewPr>
  </p:outlineViewPr>
  <p:notesTextViewPr>
    <p:cViewPr>
      <p:scale>
        <a:sx n="100" d="100"/>
        <a:sy n="100" d="100"/>
      </p:scale>
      <p:origin x="0" y="0"/>
    </p:cViewPr>
  </p:notesTextViewPr>
  <p:sorterViewPr>
    <p:cViewPr>
      <p:scale>
        <a:sx n="100" d="100"/>
        <a:sy n="100" d="100"/>
      </p:scale>
      <p:origin x="0" y="57660"/>
    </p:cViewPr>
  </p:sorterViewPr>
  <p:notesViewPr>
    <p:cSldViewPr>
      <p:cViewPr varScale="1">
        <p:scale>
          <a:sx n="50" d="100"/>
          <a:sy n="50" d="100"/>
        </p:scale>
        <p:origin x="-2934" y="-96"/>
      </p:cViewPr>
      <p:guideLst>
        <p:guide orient="horz" pos="3222"/>
        <p:guide pos="22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196" Type="http://schemas.openxmlformats.org/officeDocument/2006/relationships/slide" Target="slides/slide191.xml"/><Relationship Id="rId200"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slide" Target="slides/slide187.xml"/><Relationship Id="rId197" Type="http://schemas.openxmlformats.org/officeDocument/2006/relationships/notesMaster" Target="notesMasters/notesMaster1.xml"/><Relationship Id="rId201"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handoutMaster" Target="handoutMasters/handoutMaster1.xml"/><Relationship Id="rId172" Type="http://schemas.openxmlformats.org/officeDocument/2006/relationships/slide" Target="slides/slide167.xml"/><Relationship Id="rId193" Type="http://schemas.openxmlformats.org/officeDocument/2006/relationships/slide" Target="slides/slide188.xml"/><Relationship Id="rId202"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190" Type="http://schemas.openxmlformats.org/officeDocument/2006/relationships/slide" Target="slides/slide185.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48" tIns="49524" rIns="99048" bIns="49524" rtlCol="0"/>
          <a:lstStyle>
            <a:lvl1pPr algn="l" eaLnBrk="1" hangingPunct="1">
              <a:defRPr sz="1300">
                <a:latin typeface="Arial" pitchFamily="34" charset="0"/>
                <a:ea typeface="+mn-ea"/>
                <a:cs typeface="+mn-cs"/>
              </a:defRPr>
            </a:lvl1pPr>
          </a:lstStyle>
          <a:p>
            <a:pPr>
              <a:defRPr/>
            </a:pPr>
            <a:endParaRPr lang="en-GB"/>
          </a:p>
        </p:txBody>
      </p:sp>
      <p:sp>
        <p:nvSpPr>
          <p:cNvPr id="3" name="Date Placeholder 2"/>
          <p:cNvSpPr>
            <a:spLocks noGrp="1"/>
          </p:cNvSpPr>
          <p:nvPr>
            <p:ph type="dt" sz="quarter" idx="1"/>
          </p:nvPr>
        </p:nvSpPr>
        <p:spPr>
          <a:xfrm>
            <a:off x="4022725" y="0"/>
            <a:ext cx="3078163"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atin typeface="Arial" pitchFamily="34" charset="0"/>
                <a:ea typeface="ＭＳ Ｐゴシック" pitchFamily="34" charset="-128"/>
              </a:defRPr>
            </a:lvl1pPr>
          </a:lstStyle>
          <a:p>
            <a:pPr>
              <a:defRPr/>
            </a:pPr>
            <a:fld id="{53834A14-2AF5-46FB-A5AA-E59FFC7B80E1}" type="datetimeFigureOut">
              <a:rPr lang="en-US" altLang="en-US"/>
              <a:pPr>
                <a:defRPr/>
              </a:pPr>
              <a:t>11/27/2017</a:t>
            </a:fld>
            <a:endParaRPr lang="en-GB" altLang="en-US" dirty="0"/>
          </a:p>
        </p:txBody>
      </p:sp>
      <p:sp>
        <p:nvSpPr>
          <p:cNvPr id="4" name="Footer Placeholder 3"/>
          <p:cNvSpPr>
            <a:spLocks noGrp="1"/>
          </p:cNvSpPr>
          <p:nvPr>
            <p:ph type="ftr" sz="quarter" idx="2"/>
          </p:nvPr>
        </p:nvSpPr>
        <p:spPr>
          <a:xfrm>
            <a:off x="0" y="9718675"/>
            <a:ext cx="3078163" cy="511175"/>
          </a:xfrm>
          <a:prstGeom prst="rect">
            <a:avLst/>
          </a:prstGeom>
        </p:spPr>
        <p:txBody>
          <a:bodyPr vert="horz" lIns="99048" tIns="49524" rIns="99048" bIns="49524" rtlCol="0" anchor="b"/>
          <a:lstStyle>
            <a:lvl1pPr algn="l" eaLnBrk="1" hangingPunct="1">
              <a:defRPr sz="1300">
                <a:latin typeface="Arial" pitchFamily="34" charset="0"/>
                <a:ea typeface="+mn-ea"/>
                <a:cs typeface="+mn-cs"/>
              </a:defRPr>
            </a:lvl1pPr>
          </a:lstStyle>
          <a:p>
            <a:pPr>
              <a:defRPr/>
            </a:pPr>
            <a:endParaRPr lang="en-GB"/>
          </a:p>
        </p:txBody>
      </p:sp>
      <p:sp>
        <p:nvSpPr>
          <p:cNvPr id="5" name="Slide Number Placeholder 4"/>
          <p:cNvSpPr>
            <a:spLocks noGrp="1"/>
          </p:cNvSpPr>
          <p:nvPr>
            <p:ph type="sldNum" sz="quarter" idx="3"/>
          </p:nvPr>
        </p:nvSpPr>
        <p:spPr>
          <a:xfrm>
            <a:off x="4022725" y="9718675"/>
            <a:ext cx="3078163"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8AC214A9-6180-4661-A8DA-1DCB815EF3E5}" type="slidenum">
              <a:rPr lang="en-GB" altLang="en-US"/>
              <a:pPr>
                <a:defRPr/>
              </a:pPr>
              <a:t>‹#›</a:t>
            </a:fld>
            <a:endParaRPr lang="en-GB" altLang="en-US"/>
          </a:p>
        </p:txBody>
      </p:sp>
    </p:spTree>
    <p:extLst>
      <p:ext uri="{BB962C8B-B14F-4D97-AF65-F5344CB8AC3E}">
        <p14:creationId xmlns:p14="http://schemas.microsoft.com/office/powerpoint/2010/main" val="7771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eaLnBrk="1" hangingPunct="1">
              <a:defRPr sz="1200">
                <a:latin typeface="Arial" charset="0"/>
                <a:ea typeface="ＭＳ Ｐゴシック" pitchFamily="34" charset="-128"/>
              </a:defRPr>
            </a:lvl1pPr>
          </a:lstStyle>
          <a:p>
            <a:pPr>
              <a:defRPr/>
            </a:pPr>
            <a:endParaRPr lang="en-GB"/>
          </a:p>
        </p:txBody>
      </p:sp>
      <p:sp>
        <p:nvSpPr>
          <p:cNvPr id="3" name="Date Placeholder 2"/>
          <p:cNvSpPr>
            <a:spLocks noGrp="1"/>
          </p:cNvSpPr>
          <p:nvPr>
            <p:ph type="dt" idx="1"/>
          </p:nvPr>
        </p:nvSpPr>
        <p:spPr>
          <a:xfrm>
            <a:off x="4022725" y="0"/>
            <a:ext cx="3078163" cy="511175"/>
          </a:xfrm>
          <a:prstGeom prst="rect">
            <a:avLst/>
          </a:prstGeom>
        </p:spPr>
        <p:txBody>
          <a:bodyPr vert="horz" lIns="91440" tIns="45720" rIns="91440" bIns="45720" rtlCol="0"/>
          <a:lstStyle>
            <a:lvl1pPr algn="r" eaLnBrk="1" hangingPunct="1">
              <a:defRPr sz="1200">
                <a:latin typeface="Arial" charset="0"/>
                <a:ea typeface="ＭＳ Ｐゴシック" pitchFamily="34" charset="-128"/>
              </a:defRPr>
            </a:lvl1pPr>
          </a:lstStyle>
          <a:p>
            <a:pPr>
              <a:defRPr/>
            </a:pPr>
            <a:fld id="{1B0CA6F6-4215-4DED-A120-218225E6CFB9}" type="datetimeFigureOut">
              <a:rPr lang="en-GB"/>
              <a:pPr>
                <a:defRPr/>
              </a:pPr>
              <a:t>27/11/2017</a:t>
            </a:fld>
            <a:endParaRPr lang="en-GB" dirty="0"/>
          </a:p>
        </p:txBody>
      </p:sp>
      <p:sp>
        <p:nvSpPr>
          <p:cNvPr id="4" name="Slide Image Placeholder 3"/>
          <p:cNvSpPr>
            <a:spLocks noGrp="1" noRot="1" noChangeAspect="1"/>
          </p:cNvSpPr>
          <p:nvPr>
            <p:ph type="sldImg" idx="2"/>
          </p:nvPr>
        </p:nvSpPr>
        <p:spPr>
          <a:xfrm>
            <a:off x="993775" y="766763"/>
            <a:ext cx="5114925" cy="3836987"/>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709613" y="4859338"/>
            <a:ext cx="5683250" cy="4605337"/>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718675"/>
            <a:ext cx="3078163" cy="511175"/>
          </a:xfrm>
          <a:prstGeom prst="rect">
            <a:avLst/>
          </a:prstGeom>
        </p:spPr>
        <p:txBody>
          <a:bodyPr vert="horz" lIns="91440" tIns="45720" rIns="91440" bIns="45720" rtlCol="0" anchor="b"/>
          <a:lstStyle>
            <a:lvl1pPr algn="l" eaLnBrk="1" hangingPunct="1">
              <a:defRPr sz="1200">
                <a:latin typeface="Arial" charset="0"/>
                <a:ea typeface="ＭＳ Ｐゴシック" pitchFamily="34" charset="-128"/>
              </a:defRPr>
            </a:lvl1pPr>
          </a:lstStyle>
          <a:p>
            <a:pPr>
              <a:defRPr/>
            </a:pPr>
            <a:endParaRPr lang="en-GB"/>
          </a:p>
        </p:txBody>
      </p:sp>
      <p:sp>
        <p:nvSpPr>
          <p:cNvPr id="7" name="Slide Number Placeholder 6"/>
          <p:cNvSpPr>
            <a:spLocks noGrp="1"/>
          </p:cNvSpPr>
          <p:nvPr>
            <p:ph type="sldNum" sz="quarter" idx="5"/>
          </p:nvPr>
        </p:nvSpPr>
        <p:spPr>
          <a:xfrm>
            <a:off x="4022725" y="9718675"/>
            <a:ext cx="3078163"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AD52F87-810C-4250-AAAF-FE271831142C}" type="slidenum">
              <a:rPr lang="en-GB" altLang="en-US"/>
              <a:pPr>
                <a:defRPr/>
              </a:pPr>
              <a:t>‹#›</a:t>
            </a:fld>
            <a:endParaRPr lang="en-GB" altLang="en-US"/>
          </a:p>
        </p:txBody>
      </p:sp>
    </p:spTree>
    <p:extLst>
      <p:ext uri="{BB962C8B-B14F-4D97-AF65-F5344CB8AC3E}">
        <p14:creationId xmlns:p14="http://schemas.microsoft.com/office/powerpoint/2010/main" val="1716009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EA589C-0A42-4CF2-B61B-18AB109C5BB1}" type="slidenum">
              <a:rPr lang="en-GB" altLang="en-US" smtClean="0">
                <a:solidFill>
                  <a:srgbClr val="000000"/>
                </a:solidFill>
                <a:latin typeface="Arial" panose="020B0604020202020204" pitchFamily="34" charset="0"/>
              </a:rPr>
              <a:pPr>
                <a:spcBef>
                  <a:spcPct val="0"/>
                </a:spcBef>
              </a:pPr>
              <a:t>2</a:t>
            </a:fld>
            <a:endParaRPr lang="en-GB" altLang="en-US" smtClean="0">
              <a:solidFill>
                <a:srgbClr val="000000"/>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026E849-21C9-435F-8DE1-F87FE7715729}" type="slidenum">
              <a:rPr lang="en-GB" altLang="en-US" smtClean="0">
                <a:latin typeface="Times New Roman" panose="02020603050405020304" pitchFamily="18" charset="0"/>
              </a:rPr>
              <a:pPr/>
              <a:t>28</a:t>
            </a:fld>
            <a:endParaRPr lang="en-GB" altLang="en-US" smtClean="0">
              <a:latin typeface="Times New Roman" panose="02020603050405020304" pitchFamily="18" charset="0"/>
            </a:endParaRPr>
          </a:p>
        </p:txBody>
      </p:sp>
      <p:sp>
        <p:nvSpPr>
          <p:cNvPr id="163843"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44"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63845"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46"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47"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48"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3849"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50"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51"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52"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3853"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54"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3855"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56"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84CD7FE-9F94-4B3C-A239-61DB5337AFED}" type="slidenum">
              <a:rPr lang="en-GB" altLang="en-US" smtClean="0">
                <a:latin typeface="Times New Roman" panose="02020603050405020304" pitchFamily="18" charset="0"/>
              </a:rPr>
              <a:pPr/>
              <a:t>29</a:t>
            </a:fld>
            <a:endParaRPr lang="en-GB" altLang="en-US" smtClean="0">
              <a:latin typeface="Times New Roman" panose="02020603050405020304" pitchFamily="18" charset="0"/>
            </a:endParaRPr>
          </a:p>
        </p:txBody>
      </p:sp>
      <p:sp>
        <p:nvSpPr>
          <p:cNvPr id="165891"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892"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65893"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894"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895"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896"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5897"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898"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899"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900"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5901"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902"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5903"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904"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158FD31-7CF4-46F4-A1F0-4F9B7CB212CF}" type="slidenum">
              <a:rPr lang="en-GB" altLang="en-US" smtClean="0">
                <a:latin typeface="Times New Roman" panose="02020603050405020304" pitchFamily="18" charset="0"/>
              </a:rPr>
              <a:pPr/>
              <a:t>30</a:t>
            </a:fld>
            <a:endParaRPr lang="en-GB" altLang="en-US" smtClean="0">
              <a:latin typeface="Times New Roman" panose="02020603050405020304" pitchFamily="18" charset="0"/>
            </a:endParaRPr>
          </a:p>
        </p:txBody>
      </p:sp>
      <p:sp>
        <p:nvSpPr>
          <p:cNvPr id="167939"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40"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67941"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42"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43"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44"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7945"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46"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47"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48"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7949"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50"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7951"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52"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1AA419A-777E-4E8B-B946-0324A9679A83}" type="slidenum">
              <a:rPr lang="en-GB" altLang="en-US" smtClean="0">
                <a:latin typeface="Times New Roman" panose="02020603050405020304" pitchFamily="18" charset="0"/>
              </a:rPr>
              <a:pPr/>
              <a:t>36</a:t>
            </a:fld>
            <a:endParaRPr lang="en-GB" altLang="en-US" smtClean="0">
              <a:latin typeface="Times New Roman" panose="02020603050405020304" pitchFamily="18" charset="0"/>
            </a:endParaRPr>
          </a:p>
        </p:txBody>
      </p:sp>
      <p:sp>
        <p:nvSpPr>
          <p:cNvPr id="176131"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32"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76133"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34"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35"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36"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76137"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38"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39"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40"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76141"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42"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6143"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44"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CB0EA5A-2693-4B1E-8277-CED8330AB997}" type="slidenum">
              <a:rPr lang="en-GB" altLang="en-US" smtClean="0">
                <a:latin typeface="Times New Roman" panose="02020603050405020304" pitchFamily="18" charset="0"/>
              </a:rPr>
              <a:pPr/>
              <a:t>37</a:t>
            </a:fld>
            <a:endParaRPr lang="en-GB" altLang="en-US" smtClean="0">
              <a:latin typeface="Times New Roman" panose="02020603050405020304" pitchFamily="18" charset="0"/>
            </a:endParaRPr>
          </a:p>
        </p:txBody>
      </p:sp>
      <p:sp>
        <p:nvSpPr>
          <p:cNvPr id="178179"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80"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78181"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82"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83"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84"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78185"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86"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87"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88"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78189"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90"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78191"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92"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F1BD9E6-719E-4CEB-93F0-761811205519}" type="slidenum">
              <a:rPr lang="en-GB" altLang="en-US" smtClean="0">
                <a:latin typeface="Times New Roman" panose="02020603050405020304" pitchFamily="18" charset="0"/>
              </a:rPr>
              <a:pPr/>
              <a:t>38</a:t>
            </a:fld>
            <a:endParaRPr lang="en-GB" altLang="en-US" smtClean="0">
              <a:latin typeface="Times New Roman" panose="02020603050405020304" pitchFamily="18" charset="0"/>
            </a:endParaRPr>
          </a:p>
        </p:txBody>
      </p:sp>
      <p:sp>
        <p:nvSpPr>
          <p:cNvPr id="180227"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28"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80229"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0"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1"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2"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80233"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4"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5"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6"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80237"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8"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0239"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40"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AB18962-70F2-4397-A044-47AFFE25141E}" type="slidenum">
              <a:rPr lang="en-GB" altLang="en-US" smtClean="0">
                <a:latin typeface="Times New Roman" panose="02020603050405020304" pitchFamily="18" charset="0"/>
              </a:rPr>
              <a:pPr/>
              <a:t>39</a:t>
            </a:fld>
            <a:endParaRPr lang="en-GB" altLang="en-US" smtClean="0">
              <a:latin typeface="Times New Roman" panose="02020603050405020304" pitchFamily="18" charset="0"/>
            </a:endParaRPr>
          </a:p>
        </p:txBody>
      </p:sp>
      <p:sp>
        <p:nvSpPr>
          <p:cNvPr id="182275"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76"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82277"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78"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79"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80"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82281"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82"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83"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84"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82285"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86"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82287"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88"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32C29B4-94F8-432A-BD01-136BE3F83BDF}" type="slidenum">
              <a:rPr lang="en-GB" altLang="en-US" smtClean="0">
                <a:latin typeface="Times New Roman" panose="02020603050405020304" pitchFamily="18" charset="0"/>
              </a:rPr>
              <a:pPr/>
              <a:t>55</a:t>
            </a:fld>
            <a:endParaRPr lang="en-GB" altLang="en-US" smtClean="0">
              <a:latin typeface="Times New Roman" panose="02020603050405020304" pitchFamily="18" charset="0"/>
            </a:endParaRPr>
          </a:p>
        </p:txBody>
      </p:sp>
      <p:sp>
        <p:nvSpPr>
          <p:cNvPr id="214019"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20"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1</a:t>
            </a:r>
          </a:p>
        </p:txBody>
      </p:sp>
      <p:sp>
        <p:nvSpPr>
          <p:cNvPr id="214021"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22"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23"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24"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1</a:t>
            </a:r>
          </a:p>
        </p:txBody>
      </p:sp>
      <p:sp>
        <p:nvSpPr>
          <p:cNvPr id="214025"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26"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27"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28"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1</a:t>
            </a:r>
          </a:p>
        </p:txBody>
      </p:sp>
      <p:sp>
        <p:nvSpPr>
          <p:cNvPr id="214029"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30"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4031" name="Rectangle 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4032" name="Rectangle 15"/>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B68B06E-7685-4C09-A98A-E5644F30AE28}" type="slidenum">
              <a:rPr lang="en-GB" altLang="en-US" smtClean="0">
                <a:latin typeface="Times New Roman" panose="02020603050405020304" pitchFamily="18" charset="0"/>
              </a:rPr>
              <a:pPr/>
              <a:t>56</a:t>
            </a:fld>
            <a:endParaRPr lang="en-GB" altLang="en-US" smtClean="0">
              <a:latin typeface="Times New Roman" panose="02020603050405020304" pitchFamily="18" charset="0"/>
            </a:endParaRPr>
          </a:p>
        </p:txBody>
      </p:sp>
      <p:sp>
        <p:nvSpPr>
          <p:cNvPr id="216067"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68"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16069"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0"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1"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2"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16073"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4"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5"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6"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16077"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8"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16079"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80"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008E8C3-ECDA-4507-AEBD-962D8B023007}" type="slidenum">
              <a:rPr lang="en-GB" altLang="en-US" smtClean="0">
                <a:latin typeface="Times New Roman" panose="02020603050405020304" pitchFamily="18" charset="0"/>
              </a:rPr>
              <a:pPr/>
              <a:t>57</a:t>
            </a:fld>
            <a:endParaRPr lang="en-GB" altLang="en-US" smtClean="0">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CCC929D-5EDF-402D-AB87-D128932177E5}" type="slidenum">
              <a:rPr lang="en-GB" altLang="en-US" smtClean="0">
                <a:latin typeface="Times New Roman" panose="02020603050405020304" pitchFamily="18" charset="0"/>
              </a:rPr>
              <a:pPr/>
              <a:t>7</a:t>
            </a:fld>
            <a:endParaRPr lang="en-GB" altLang="en-US"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a:p>
            <a:endParaRPr lang="en-GB"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86C4629-883E-4DC5-B728-98B3BC043040}" type="slidenum">
              <a:rPr lang="en-GB" altLang="en-US" smtClean="0">
                <a:latin typeface="Times New Roman" panose="02020603050405020304" pitchFamily="18" charset="0"/>
              </a:rPr>
              <a:pPr/>
              <a:t>58</a:t>
            </a:fld>
            <a:endParaRPr lang="en-GB" altLang="en-US" smtClean="0">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749DEB0-C1B1-4FDE-8914-D67CBD668D59}" type="slidenum">
              <a:rPr lang="en-GB" altLang="en-US" smtClean="0">
                <a:latin typeface="Times New Roman" panose="02020603050405020304" pitchFamily="18" charset="0"/>
              </a:rPr>
              <a:pPr/>
              <a:t>59</a:t>
            </a:fld>
            <a:endParaRPr lang="en-GB" altLang="en-US" smtClean="0">
              <a:latin typeface="Times New Roman" panose="02020603050405020304" pitchFamily="18" charset="0"/>
            </a:endParaRPr>
          </a:p>
        </p:txBody>
      </p:sp>
      <p:sp>
        <p:nvSpPr>
          <p:cNvPr id="222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110DED1-6530-41B8-8C6D-09812D30BB5F}" type="slidenum">
              <a:rPr lang="en-GB" altLang="en-US" smtClean="0">
                <a:latin typeface="Times New Roman" panose="02020603050405020304" pitchFamily="18" charset="0"/>
              </a:rPr>
              <a:pPr/>
              <a:t>60</a:t>
            </a:fld>
            <a:endParaRPr lang="en-GB" altLang="en-US" smtClean="0">
              <a:latin typeface="Times New Roman" panose="02020603050405020304" pitchFamily="18" charset="0"/>
            </a:endParaRPr>
          </a:p>
        </p:txBody>
      </p:sp>
      <p:sp>
        <p:nvSpPr>
          <p:cNvPr id="224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F5BC308-5FFB-4499-BBB2-A079AA5B47E5}" type="slidenum">
              <a:rPr lang="en-GB" altLang="en-US" smtClean="0">
                <a:latin typeface="Times New Roman" panose="02020603050405020304" pitchFamily="18" charset="0"/>
              </a:rPr>
              <a:pPr/>
              <a:t>61</a:t>
            </a:fld>
            <a:endParaRPr lang="en-GB" altLang="en-US" smtClean="0">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120042D-EF9B-4307-A740-8AAA09E3A094}" type="slidenum">
              <a:rPr lang="en-GB" altLang="en-US" smtClean="0">
                <a:latin typeface="Times New Roman" panose="02020603050405020304" pitchFamily="18" charset="0"/>
              </a:rPr>
              <a:pPr/>
              <a:t>62</a:t>
            </a:fld>
            <a:endParaRPr lang="en-GB" altLang="en-US" smtClean="0">
              <a:latin typeface="Times New Roman" panose="02020603050405020304" pitchFamily="18" charset="0"/>
            </a:endParaRPr>
          </a:p>
        </p:txBody>
      </p:sp>
      <p:sp>
        <p:nvSpPr>
          <p:cNvPr id="228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56178A1-F1E9-4508-BCE6-A5685DF6A1CA}" type="slidenum">
              <a:rPr lang="en-GB" altLang="en-US" smtClean="0">
                <a:latin typeface="Times New Roman" panose="02020603050405020304" pitchFamily="18" charset="0"/>
              </a:rPr>
              <a:pPr/>
              <a:t>63</a:t>
            </a:fld>
            <a:endParaRPr lang="en-GB" altLang="en-US" smtClean="0">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6C722AA-3398-42CE-8ABE-6B83F8728C77}" type="slidenum">
              <a:rPr lang="en-GB" altLang="en-US" smtClean="0">
                <a:latin typeface="Times New Roman" panose="02020603050405020304" pitchFamily="18" charset="0"/>
              </a:rPr>
              <a:pPr/>
              <a:t>64</a:t>
            </a:fld>
            <a:endParaRPr lang="en-GB" altLang="en-US" smtClean="0">
              <a:latin typeface="Times New Roman" panose="02020603050405020304" pitchFamily="18" charset="0"/>
            </a:endParaRPr>
          </a:p>
        </p:txBody>
      </p:sp>
      <p:sp>
        <p:nvSpPr>
          <p:cNvPr id="242691"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692"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42693"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694"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695"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696"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42697"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698"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699"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700"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42701"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702"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2703"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704"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163AE6D-9E56-4237-900C-35ACE31C5B16}" type="slidenum">
              <a:rPr lang="en-GB" altLang="en-US" smtClean="0">
                <a:latin typeface="Times New Roman" panose="02020603050405020304" pitchFamily="18" charset="0"/>
              </a:rPr>
              <a:pPr/>
              <a:t>65</a:t>
            </a:fld>
            <a:endParaRPr lang="en-GB" altLang="en-US" smtClean="0">
              <a:latin typeface="Times New Roman" panose="02020603050405020304" pitchFamily="18" charset="0"/>
            </a:endParaRPr>
          </a:p>
        </p:txBody>
      </p:sp>
      <p:sp>
        <p:nvSpPr>
          <p:cNvPr id="199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2DBC444-F348-4E70-97D1-6A2CEAA486E6}" type="slidenum">
              <a:rPr lang="en-GB" altLang="en-US" smtClean="0">
                <a:latin typeface="Times New Roman" panose="02020603050405020304" pitchFamily="18" charset="0"/>
              </a:rPr>
              <a:pPr/>
              <a:t>66</a:t>
            </a:fld>
            <a:endParaRPr lang="en-GB" altLang="en-US" smtClean="0">
              <a:latin typeface="Times New Roman" panose="02020603050405020304" pitchFamily="18" charset="0"/>
            </a:endParaRPr>
          </a:p>
        </p:txBody>
      </p:sp>
      <p:sp>
        <p:nvSpPr>
          <p:cNvPr id="203779"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80"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03781"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82"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83"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84"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03785"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86"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87"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88"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03789"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90"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3791"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92"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91D7075-8A6A-4C7C-9830-268843D5D339}" type="slidenum">
              <a:rPr lang="en-GB" altLang="en-US" smtClean="0">
                <a:latin typeface="Times New Roman" panose="02020603050405020304" pitchFamily="18" charset="0"/>
              </a:rPr>
              <a:pPr/>
              <a:t>67</a:t>
            </a:fld>
            <a:endParaRPr lang="en-GB" altLang="en-US" smtClean="0">
              <a:latin typeface="Times New Roman" panose="02020603050405020304" pitchFamily="18" charset="0"/>
            </a:endParaRPr>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6B3E173-5395-4429-ADEA-F4FAB220DA3C}" type="slidenum">
              <a:rPr lang="en-GB" altLang="en-US" smtClean="0"/>
              <a:pPr/>
              <a:t>8</a:t>
            </a:fld>
            <a:endParaRPr lang="en-GB"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1EE53C2-F20B-4410-B3C6-8993048C1306}" type="slidenum">
              <a:rPr lang="en-GB" altLang="en-US" smtClean="0">
                <a:latin typeface="Times New Roman" panose="02020603050405020304" pitchFamily="18" charset="0"/>
              </a:rPr>
              <a:pPr/>
              <a:t>68</a:t>
            </a:fld>
            <a:endParaRPr lang="en-GB" altLang="en-US" smtClean="0">
              <a:latin typeface="Times New Roman" panose="02020603050405020304" pitchFamily="18" charset="0"/>
            </a:endParaRPr>
          </a:p>
        </p:txBody>
      </p:sp>
      <p:sp>
        <p:nvSpPr>
          <p:cNvPr id="207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An individual can be prosecuted in the UK under the Computer Misuse Act as long as there is at least one significant link with the UK – this is important with new kinds of cybercrime which are committed across national borders</a:t>
            </a:r>
          </a:p>
          <a:p>
            <a:endParaRPr lang="en-GB" altLang="en-US" smtClean="0"/>
          </a:p>
          <a:p>
            <a:r>
              <a:rPr lang="en-GB" altLang="en-US" smtClean="0"/>
              <a:t>International jurisdiction of the law, however, also represents a problem in the apprehension and prosecution of computer criminals.  The individual convicted of releasing the ILOVEYOU virus in 2000, was not prosecuted because he lived in the philippines(which had no law that applied to his actions).  The virus jammed computers and destroyed files worldwide </a:t>
            </a:r>
          </a:p>
          <a:p>
            <a:endParaRPr lang="en-GB" altLang="en-US" smtClean="0"/>
          </a:p>
          <a:p>
            <a:r>
              <a:rPr lang="en-GB" altLang="en-US" smtClean="0"/>
              <a:t>Also needs to keep uptodate with the rapidly changing nature of computer crime</a:t>
            </a:r>
          </a:p>
          <a:p>
            <a:endParaRPr lang="en-GB" altLang="en-US" smtClean="0"/>
          </a:p>
          <a:p>
            <a:r>
              <a:rPr lang="en-GB" altLang="en-US" smtClean="0"/>
              <a:t>Police Justice Act 2006</a:t>
            </a:r>
          </a:p>
          <a:p>
            <a:r>
              <a:rPr lang="en-GB" altLang="en-US" smtClean="0"/>
              <a:t>Fraud Act 2006</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FDA8EA0-F04F-4FA9-9E7D-34663B3ACF3A}" type="slidenum">
              <a:rPr lang="en-GB" altLang="en-US" smtClean="0">
                <a:latin typeface="Times New Roman" panose="02020603050405020304" pitchFamily="18" charset="0"/>
              </a:rPr>
              <a:pPr/>
              <a:t>69</a:t>
            </a:fld>
            <a:endParaRPr lang="en-GB" altLang="en-US" smtClean="0">
              <a:latin typeface="Times New Roman" panose="02020603050405020304" pitchFamily="18" charset="0"/>
            </a:endParaRPr>
          </a:p>
        </p:txBody>
      </p:sp>
      <p:sp>
        <p:nvSpPr>
          <p:cNvPr id="209923"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24"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09925"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26"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27"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28"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09929"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30"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31"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32"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09933"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34"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09935"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36"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DB6B9F4-BF9F-422D-A6C7-275FF7ABF86C}" type="slidenum">
              <a:rPr lang="en-GB" altLang="en-US" smtClean="0">
                <a:latin typeface="Times New Roman" panose="02020603050405020304" pitchFamily="18" charset="0"/>
              </a:rPr>
              <a:pPr/>
              <a:t>70</a:t>
            </a:fld>
            <a:endParaRPr lang="en-GB" altLang="en-US" smtClean="0">
              <a:latin typeface="Times New Roman" panose="02020603050405020304" pitchFamily="18" charset="0"/>
            </a:endParaRPr>
          </a:p>
        </p:txBody>
      </p:sp>
      <p:sp>
        <p:nvSpPr>
          <p:cNvPr id="246787"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88"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1</a:t>
            </a:r>
          </a:p>
        </p:txBody>
      </p:sp>
      <p:sp>
        <p:nvSpPr>
          <p:cNvPr id="246789"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0"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1"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2"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1</a:t>
            </a:r>
          </a:p>
        </p:txBody>
      </p:sp>
      <p:sp>
        <p:nvSpPr>
          <p:cNvPr id="246793"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4"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5"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6"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1</a:t>
            </a:r>
          </a:p>
        </p:txBody>
      </p:sp>
      <p:sp>
        <p:nvSpPr>
          <p:cNvPr id="246797"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8"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6799" name="Rectangle 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46800" name="Rectangle 15"/>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F80B9E4-A940-4947-A5BC-B79B10746F72}" type="slidenum">
              <a:rPr lang="en-GB" altLang="en-US" smtClean="0">
                <a:latin typeface="Times New Roman" panose="02020603050405020304" pitchFamily="18" charset="0"/>
              </a:rPr>
              <a:pPr/>
              <a:t>71</a:t>
            </a:fld>
            <a:endParaRPr lang="en-GB" altLang="en-US" smtClean="0">
              <a:latin typeface="Times New Roman" panose="02020603050405020304" pitchFamily="18" charset="0"/>
            </a:endParaRPr>
          </a:p>
        </p:txBody>
      </p:sp>
      <p:sp>
        <p:nvSpPr>
          <p:cNvPr id="248835"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36"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48837"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38"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39"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0"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48841"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2"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3"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4"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48845"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6"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7"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48"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F80B9E4-A940-4947-A5BC-B79B10746F72}" type="slidenum">
              <a:rPr lang="en-GB" altLang="en-US" smtClean="0">
                <a:latin typeface="Times New Roman" panose="02020603050405020304" pitchFamily="18" charset="0"/>
              </a:rPr>
              <a:pPr/>
              <a:t>72</a:t>
            </a:fld>
            <a:endParaRPr lang="en-GB" altLang="en-US" smtClean="0">
              <a:latin typeface="Times New Roman" panose="02020603050405020304" pitchFamily="18" charset="0"/>
            </a:endParaRPr>
          </a:p>
        </p:txBody>
      </p:sp>
      <p:sp>
        <p:nvSpPr>
          <p:cNvPr id="248835"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36"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48837"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38"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39"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0"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48841"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2"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3"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4"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48845"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6"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48847"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48"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AB3BEE6-91DA-4D4A-8A53-C252908731F7}" type="slidenum">
              <a:rPr lang="en-GB" altLang="en-US" smtClean="0">
                <a:latin typeface="Times New Roman" panose="02020603050405020304" pitchFamily="18" charset="0"/>
              </a:rPr>
              <a:pPr/>
              <a:t>73</a:t>
            </a:fld>
            <a:endParaRPr lang="en-GB" altLang="en-US" smtClean="0">
              <a:latin typeface="Times New Roman" panose="02020603050405020304" pitchFamily="18" charset="0"/>
            </a:endParaRPr>
          </a:p>
        </p:txBody>
      </p:sp>
      <p:sp>
        <p:nvSpPr>
          <p:cNvPr id="250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Serving the interests of the government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4486E23-7A18-44F9-8EB9-2710927E72C3}" type="slidenum">
              <a:rPr lang="en-GB" altLang="en-US" smtClean="0">
                <a:latin typeface="Times New Roman" panose="02020603050405020304" pitchFamily="18" charset="0"/>
              </a:rPr>
              <a:pPr/>
              <a:t>77</a:t>
            </a:fld>
            <a:endParaRPr lang="en-GB" altLang="en-US" smtClean="0">
              <a:latin typeface="Times New Roman" panose="02020603050405020304" pitchFamily="18" charset="0"/>
            </a:endParaRPr>
          </a:p>
        </p:txBody>
      </p:sp>
      <p:sp>
        <p:nvSpPr>
          <p:cNvPr id="254979"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80"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54981"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82"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83"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84"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54985"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86"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87"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88"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54989"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90"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4991"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92"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FC6441A-DC47-49F3-930B-7E1FEF340170}" type="slidenum">
              <a:rPr lang="en-GB" altLang="en-US" smtClean="0">
                <a:latin typeface="Times New Roman" panose="02020603050405020304" pitchFamily="18" charset="0"/>
              </a:rPr>
              <a:pPr/>
              <a:t>78</a:t>
            </a:fld>
            <a:endParaRPr lang="en-GB" altLang="en-US" smtClean="0">
              <a:latin typeface="Times New Roman" panose="02020603050405020304" pitchFamily="18" charset="0"/>
            </a:endParaRPr>
          </a:p>
        </p:txBody>
      </p:sp>
      <p:sp>
        <p:nvSpPr>
          <p:cNvPr id="257027"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28"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57029"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0"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1"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2"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57033"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4"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5"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6"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57037"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8"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7039"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40"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8884B45-42BE-4F79-98E5-0A8E83781E2C}" type="slidenum">
              <a:rPr lang="en-GB" altLang="en-US" smtClean="0">
                <a:latin typeface="Times New Roman" panose="02020603050405020304" pitchFamily="18" charset="0"/>
              </a:rPr>
              <a:pPr/>
              <a:t>79</a:t>
            </a:fld>
            <a:endParaRPr lang="en-GB" altLang="en-US" smtClean="0">
              <a:latin typeface="Times New Roman" panose="02020603050405020304" pitchFamily="18" charset="0"/>
            </a:endParaRPr>
          </a:p>
        </p:txBody>
      </p:sp>
      <p:sp>
        <p:nvSpPr>
          <p:cNvPr id="259075"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76"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59077"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78"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79"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80"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59081"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82"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83"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84"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59085"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86"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59087"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88"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E1210D7-721A-4D1E-BB99-F816B9BB4887}" type="slidenum">
              <a:rPr lang="en-GB" altLang="en-US" smtClean="0">
                <a:latin typeface="Times New Roman" panose="02020603050405020304" pitchFamily="18" charset="0"/>
              </a:rPr>
              <a:pPr/>
              <a:t>80</a:t>
            </a:fld>
            <a:endParaRPr lang="en-GB" altLang="en-US" smtClean="0">
              <a:latin typeface="Times New Roman" panose="02020603050405020304" pitchFamily="18" charset="0"/>
            </a:endParaRPr>
          </a:p>
        </p:txBody>
      </p:sp>
      <p:sp>
        <p:nvSpPr>
          <p:cNvPr id="261123"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24"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61125"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26"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27"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28"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61129"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30"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31"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32"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61133"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34"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1135"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36"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A310717-49EB-4392-8CEC-DC275446DBD1}" type="slidenum">
              <a:rPr lang="en-GB" altLang="en-US" smtClean="0"/>
              <a:pPr/>
              <a:t>9</a:t>
            </a:fld>
            <a:endParaRPr lang="en-GB"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3483D24-E2C6-4B7B-9D5C-1A7E7542BABB}" type="slidenum">
              <a:rPr lang="en-GB" altLang="en-US" smtClean="0">
                <a:latin typeface="Times New Roman" panose="02020603050405020304" pitchFamily="18" charset="0"/>
              </a:rPr>
              <a:pPr/>
              <a:t>82</a:t>
            </a:fld>
            <a:endParaRPr lang="en-GB" altLang="en-US" smtClean="0">
              <a:latin typeface="Times New Roman" panose="02020603050405020304" pitchFamily="18" charset="0"/>
            </a:endParaRPr>
          </a:p>
        </p:txBody>
      </p:sp>
      <p:sp>
        <p:nvSpPr>
          <p:cNvPr id="268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Since this must remain secret – may be a problem for the security of the system since the best way to remain secure is to have the secutiry system publicly open to expert evaluation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A3F1A5C-02E3-49D6-A680-70669EA36E3D}" type="slidenum">
              <a:rPr lang="en-GB" altLang="en-US" smtClean="0">
                <a:latin typeface="Times New Roman" panose="02020603050405020304" pitchFamily="18" charset="0"/>
              </a:rPr>
              <a:pPr/>
              <a:t>83</a:t>
            </a:fld>
            <a:endParaRPr lang="en-GB" altLang="en-US" smtClean="0">
              <a:latin typeface="Times New Roman" panose="02020603050405020304" pitchFamily="18" charset="0"/>
            </a:endParaRPr>
          </a:p>
        </p:txBody>
      </p:sp>
      <p:sp>
        <p:nvSpPr>
          <p:cNvPr id="270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518B560-FCD7-4FDC-96F9-1DEF65BA8893}" type="slidenum">
              <a:rPr lang="en-GB" altLang="en-US" smtClean="0">
                <a:latin typeface="Times New Roman" panose="02020603050405020304" pitchFamily="18" charset="0"/>
              </a:rPr>
              <a:pPr/>
              <a:t>84</a:t>
            </a:fld>
            <a:endParaRPr lang="en-GB" altLang="en-US" smtClean="0">
              <a:latin typeface="Times New Roman" panose="02020603050405020304" pitchFamily="18" charset="0"/>
            </a:endParaRPr>
          </a:p>
        </p:txBody>
      </p:sp>
      <p:sp>
        <p:nvSpPr>
          <p:cNvPr id="272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BEA4C67-955C-4E0C-96FB-70FAE7719312}" type="slidenum">
              <a:rPr lang="en-GB" altLang="en-US" smtClean="0">
                <a:latin typeface="Times New Roman" panose="02020603050405020304" pitchFamily="18" charset="0"/>
              </a:rPr>
              <a:pPr/>
              <a:t>85</a:t>
            </a:fld>
            <a:endParaRPr lang="en-GB" altLang="en-US" smtClean="0">
              <a:latin typeface="Times New Roman" panose="02020603050405020304" pitchFamily="18" charset="0"/>
            </a:endParaRPr>
          </a:p>
        </p:txBody>
      </p:sp>
      <p:sp>
        <p:nvSpPr>
          <p:cNvPr id="274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9E057F2-D1C4-408E-95DC-8165901B6F16}" type="slidenum">
              <a:rPr lang="en-GB" altLang="en-US" smtClean="0">
                <a:latin typeface="Times New Roman" panose="02020603050405020304" pitchFamily="18" charset="0"/>
              </a:rPr>
              <a:pPr/>
              <a:t>86</a:t>
            </a:fld>
            <a:endParaRPr lang="en-GB" altLang="en-US" smtClean="0">
              <a:latin typeface="Times New Roman" panose="02020603050405020304" pitchFamily="18" charset="0"/>
            </a:endParaRPr>
          </a:p>
        </p:txBody>
      </p:sp>
      <p:sp>
        <p:nvSpPr>
          <p:cNvPr id="276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8217BEB-AE2B-4BC2-AEAA-4F8508B5249D}" type="slidenum">
              <a:rPr lang="en-GB" altLang="en-US" smtClean="0">
                <a:latin typeface="Times New Roman" panose="02020603050405020304" pitchFamily="18" charset="0"/>
              </a:rPr>
              <a:pPr/>
              <a:t>87</a:t>
            </a:fld>
            <a:endParaRPr lang="en-GB" altLang="en-US" smtClean="0">
              <a:latin typeface="Times New Roman" panose="02020603050405020304" pitchFamily="18" charset="0"/>
            </a:endParaRPr>
          </a:p>
        </p:txBody>
      </p:sp>
      <p:sp>
        <p:nvSpPr>
          <p:cNvPr id="278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3B2D1DB-9CEA-4DE7-A5FE-167F3AA99625}" type="slidenum">
              <a:rPr lang="en-GB" altLang="en-US" smtClean="0">
                <a:latin typeface="Times New Roman" panose="02020603050405020304" pitchFamily="18" charset="0"/>
              </a:rPr>
              <a:pPr/>
              <a:t>88</a:t>
            </a:fld>
            <a:endParaRPr lang="en-GB" altLang="en-US" smtClean="0">
              <a:latin typeface="Times New Roman" panose="02020603050405020304" pitchFamily="18" charset="0"/>
            </a:endParaRPr>
          </a:p>
        </p:txBody>
      </p:sp>
      <p:sp>
        <p:nvSpPr>
          <p:cNvPr id="280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0AB08B7-70C9-4449-828B-60220059BB70}" type="slidenum">
              <a:rPr lang="en-GB" altLang="en-US" smtClean="0">
                <a:latin typeface="Times New Roman" panose="02020603050405020304" pitchFamily="18" charset="0"/>
              </a:rPr>
              <a:pPr/>
              <a:t>89</a:t>
            </a:fld>
            <a:endParaRPr lang="en-GB" altLang="en-US" smtClean="0">
              <a:latin typeface="Times New Roman" panose="02020603050405020304" pitchFamily="18" charset="0"/>
            </a:endParaRPr>
          </a:p>
        </p:txBody>
      </p:sp>
      <p:sp>
        <p:nvSpPr>
          <p:cNvPr id="282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2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C8483EF-D938-4199-8CD1-3982D0A4CE03}" type="slidenum">
              <a:rPr lang="en-GB" altLang="en-US" smtClean="0">
                <a:latin typeface="Times New Roman" panose="02020603050405020304" pitchFamily="18" charset="0"/>
              </a:rPr>
              <a:pPr/>
              <a:t>90</a:t>
            </a:fld>
            <a:endParaRPr lang="en-GB" altLang="en-US" smtClean="0">
              <a:latin typeface="Times New Roman" panose="02020603050405020304" pitchFamily="18" charset="0"/>
            </a:endParaRPr>
          </a:p>
        </p:txBody>
      </p:sp>
      <p:sp>
        <p:nvSpPr>
          <p:cNvPr id="284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Eg PGP – protects information that is communicated between people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67FF1A8-4298-4911-87D9-28A14580117E}" type="slidenum">
              <a:rPr lang="en-GB" altLang="en-US" smtClean="0">
                <a:latin typeface="Times New Roman" panose="02020603050405020304" pitchFamily="18" charset="0"/>
              </a:rPr>
              <a:pPr/>
              <a:t>92</a:t>
            </a:fld>
            <a:endParaRPr lang="en-GB" altLang="en-US" smtClean="0">
              <a:latin typeface="Times New Roman" panose="02020603050405020304" pitchFamily="18" charset="0"/>
            </a:endParaRPr>
          </a:p>
        </p:txBody>
      </p:sp>
      <p:sp>
        <p:nvSpPr>
          <p:cNvPr id="265219"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20"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265221"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22"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23"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24"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65225"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26"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27"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28"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265229"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30"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265231"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32"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0" y="339725"/>
            <a:ext cx="0" cy="0"/>
          </a:xfrm>
          <a:solidFill>
            <a:srgbClr val="FFFFFF"/>
          </a:solidFill>
          <a:ln>
            <a:solidFill>
              <a:srgbClr val="000000"/>
            </a:solidFill>
            <a:miter lim="800000"/>
            <a:headEnd/>
            <a:tailEnd/>
          </a:ln>
        </p:spPr>
      </p:sp>
      <p:sp>
        <p:nvSpPr>
          <p:cNvPr id="81923" name="Rectangle 3"/>
          <p:cNvSpPr>
            <a:spLocks noGrp="1" noChangeArrowheads="1"/>
          </p:cNvSpPr>
          <p:nvPr>
            <p:ph type="body" idx="1"/>
          </p:nvPr>
        </p:nvSpPr>
        <p:spPr bwMode="auto">
          <a:xfrm>
            <a:off x="682625" y="3567113"/>
            <a:ext cx="7937500" cy="184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endParaRPr lang="en-US" altLang="en-US" smtClean="0"/>
          </a:p>
        </p:txBody>
      </p:sp>
      <p:sp>
        <p:nvSpPr>
          <p:cNvPr id="81924"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69862A-3F7D-4FB6-8E43-0105104E0B41}" type="datetime1">
              <a:rPr lang="en-GB" altLang="en-US" smtClean="0">
                <a:latin typeface="Arial" panose="020B0604020202020204" pitchFamily="34" charset="0"/>
                <a:ea typeface="MS PGothic" panose="020B0600070205080204" pitchFamily="34" charset="-128"/>
              </a:rPr>
              <a:pPr>
                <a:spcBef>
                  <a:spcPct val="0"/>
                </a:spcBef>
              </a:pPr>
              <a:t>27/11/2017</a:t>
            </a:fld>
            <a:endParaRPr lang="pt-PT" altLang="en-US"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CCC929D-5EDF-402D-AB87-D128932177E5}" type="slidenum">
              <a:rPr lang="en-GB" altLang="en-US" smtClean="0">
                <a:latin typeface="Times New Roman" panose="02020603050405020304" pitchFamily="18" charset="0"/>
              </a:rPr>
              <a:pPr/>
              <a:t>108</a:t>
            </a:fld>
            <a:endParaRPr lang="en-GB" altLang="en-US"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a:p>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p:cNvSpPr>
            <a:spLocks noGrp="1" noRot="1" noChangeAspect="1" noTextEdit="1"/>
          </p:cNvSpPr>
          <p:nvPr>
            <p:ph type="sldImg"/>
          </p:nvPr>
        </p:nvSpPr>
        <p:spPr bwMode="auto">
          <a:xfrm>
            <a:off x="852488" y="744538"/>
            <a:ext cx="4964112" cy="3724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altLang="en-US" smtClean="0"/>
              <a:t>Solove’s privacy model</a:t>
            </a:r>
          </a:p>
          <a:p>
            <a:r>
              <a:rPr lang="pt-BR" altLang="en-US" smtClean="0"/>
              <a:t>See: </a:t>
            </a:r>
            <a:r>
              <a:rPr lang="pt-BR" altLang="en-US" smtClean="0">
                <a:solidFill>
                  <a:srgbClr val="FF0000"/>
                </a:solidFill>
              </a:rPr>
              <a:t>section 4.2</a:t>
            </a:r>
          </a:p>
          <a:p>
            <a:pPr lvl="1"/>
            <a:r>
              <a:rPr lang="en-US" altLang="en-US" smtClean="0"/>
              <a:t>information collection</a:t>
            </a:r>
          </a:p>
          <a:p>
            <a:pPr lvl="1"/>
            <a:r>
              <a:rPr lang="en-US" altLang="en-US" smtClean="0"/>
              <a:t>information processing</a:t>
            </a:r>
          </a:p>
          <a:p>
            <a:pPr lvl="1"/>
            <a:r>
              <a:rPr lang="en-US" altLang="en-US" smtClean="0"/>
              <a:t>information dissemination</a:t>
            </a:r>
          </a:p>
          <a:p>
            <a:pPr lvl="1"/>
            <a:r>
              <a:rPr lang="en-US" altLang="en-US" smtClean="0"/>
              <a:t>privacy invasion and erosion.</a:t>
            </a:r>
          </a:p>
          <a:p>
            <a:endParaRPr lang="en-GB" altLang="en-US" smtClean="0"/>
          </a:p>
        </p:txBody>
      </p:sp>
      <p:sp>
        <p:nvSpPr>
          <p:cNvPr id="306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D617AB0-4A9B-4BD8-8DD4-D93E47E455FE}" type="slidenum">
              <a:rPr lang="en-GB" altLang="en-US" smtClean="0">
                <a:latin typeface="Times New Roman" panose="02020603050405020304" pitchFamily="18" charset="0"/>
              </a:rPr>
              <a:pPr/>
              <a:t>109</a:t>
            </a:fld>
            <a:endParaRPr lang="en-GB" altLang="en-US" smtClean="0">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Slide Image Placeholder 1"/>
          <p:cNvSpPr>
            <a:spLocks noGrp="1" noRot="1" noChangeAspect="1" noTextEdit="1"/>
          </p:cNvSpPr>
          <p:nvPr>
            <p:ph type="sldImg"/>
          </p:nvPr>
        </p:nvSpPr>
        <p:spPr bwMode="auto">
          <a:xfrm>
            <a:off x="852488" y="744538"/>
            <a:ext cx="4964112" cy="3724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9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309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7094E00-B8A8-43EA-A3E1-07FE00DBC571}" type="slidenum">
              <a:rPr lang="en-GB" altLang="en-US" smtClean="0">
                <a:latin typeface="Times New Roman" panose="02020603050405020304" pitchFamily="18" charset="0"/>
              </a:rPr>
              <a:pPr/>
              <a:t>111</a:t>
            </a:fld>
            <a:endParaRPr lang="en-GB" altLang="en-US" smtClean="0">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xfrm>
            <a:off x="852488" y="744538"/>
            <a:ext cx="4964112" cy="3724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1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311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4447F9B-98AE-49FD-B8DF-8E77FEA5F99F}" type="slidenum">
              <a:rPr lang="en-GB" altLang="en-US" smtClean="0">
                <a:latin typeface="Times New Roman" panose="02020603050405020304" pitchFamily="18" charset="0"/>
              </a:rPr>
              <a:pPr/>
              <a:t>112</a:t>
            </a:fld>
            <a:endParaRPr lang="en-GB" altLang="en-US" smtClean="0">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CCC929D-5EDF-402D-AB87-D128932177E5}" type="slidenum">
              <a:rPr lang="en-GB" altLang="en-US" smtClean="0">
                <a:latin typeface="Times New Roman" panose="02020603050405020304" pitchFamily="18" charset="0"/>
              </a:rPr>
              <a:pPr/>
              <a:t>131</a:t>
            </a:fld>
            <a:endParaRPr lang="en-GB" altLang="en-US"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a:p>
            <a:endParaRPr lang="en-GB"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1779"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31780"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1781"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1782"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31783"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31784"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AB9BC4C-1740-40FB-A51F-88DA10902BA5}"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382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3382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382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383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3383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3383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2537853-A2BB-4DEC-A3DC-26CF3509E0B2}"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5875"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35876"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5877"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5878"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35879"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35880"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A52322B-51F4-4271-ADB8-F04ADD468728}"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7923"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37924"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7925"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7926"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37927"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37928"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B2AA4DD-6090-4CE2-B196-4AFCEFC2DD65}"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9971"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39972"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9973"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39974"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39975"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39976"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755AD9D-C27E-412E-A4C9-D5D21CEC20E9}"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B6D24CE-7786-4144-A6A5-FCD706FBD862}" type="slidenum">
              <a:rPr lang="en-GB" altLang="en-US" smtClean="0">
                <a:latin typeface="Times New Roman" panose="02020603050405020304" pitchFamily="18" charset="0"/>
              </a:rPr>
              <a:pPr/>
              <a:t>18</a:t>
            </a:fld>
            <a:endParaRPr lang="en-GB" altLang="en-US" smtClean="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4" name="Rectangle 3"/>
          <p:cNvSpPr>
            <a:spLocks noGrp="1" noChangeArrowheads="1"/>
          </p:cNvSpPr>
          <p:nvPr>
            <p:ph type="body" idx="1"/>
          </p:nvPr>
        </p:nvSpPr>
        <p:spPr bwMode="auto">
          <a:xfrm>
            <a:off x="666750" y="4716463"/>
            <a:ext cx="5335588"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2019"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42020"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2021"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2022"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42023"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42024"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868DE23-9A5E-499F-8271-EC7CDF5FCBD4}"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406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4406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406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407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4407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4407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A125728-DACD-404A-9A17-B3BD48A1BB7D}"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6115"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46116"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6117"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6118"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46119"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46120"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22BFBC9-65B7-4205-970C-BF7CD0551317}"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8163"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48164"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8165"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48166"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48167"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48168"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D767721-D947-468E-B262-CF36BD25DB76}"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0211"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50212"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0213"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0214"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50215"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0216"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CBDC3C2-214A-4C5D-A0CC-F7C7BF0870CE}"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2259"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52260"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2261"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2262"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52263"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2264"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0173F38-DBCE-4B2B-AB7C-06DA6A6D62A2}"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430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5430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430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431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5431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431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78E5EE4-1563-438E-B92E-E8A76C3494B3}"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6355"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56356"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6357"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56358"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
            </a:r>
            <a:br>
              <a:rPr lang="en-GB" altLang="en-US" smtClean="0"/>
            </a:br>
            <a:endParaRPr lang="en-GB" altLang="en-US" smtClean="0"/>
          </a:p>
        </p:txBody>
      </p:sp>
      <p:sp>
        <p:nvSpPr>
          <p:cNvPr id="356359"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6360"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35357C9-2C30-48E5-805B-AC406FC6F1A6}"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CCC929D-5EDF-402D-AB87-D128932177E5}" type="slidenum">
              <a:rPr lang="en-GB" altLang="en-US" smtClean="0">
                <a:latin typeface="Times New Roman" panose="02020603050405020304" pitchFamily="18" charset="0"/>
              </a:rPr>
              <a:pPr/>
              <a:t>154</a:t>
            </a:fld>
            <a:endParaRPr lang="en-GB" altLang="en-US"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a:p>
            <a:endParaRPr lang="en-GB"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BCS Code of Conduct- Members shall have regard to the legitimate rights of third parties</a:t>
            </a:r>
          </a:p>
          <a:p>
            <a:r>
              <a:rPr lang="en-GB" altLang="en-US" smtClean="0"/>
              <a:t>Members shall ensure that within their professional field/s they have knowledge &amp; understanding of relevant legislation, regulations and standards and that they comply with such requirements</a:t>
            </a:r>
          </a:p>
          <a:p>
            <a:endParaRPr lang="en-GB" alt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E0D3921-9DEB-49E1-8D72-A821E7A7D591}" type="slidenum">
              <a:rPr lang="en-GB" altLang="en-US" smtClean="0">
                <a:latin typeface="Times New Roman" panose="02020603050405020304" pitchFamily="18" charset="0"/>
              </a:rPr>
              <a:pPr/>
              <a:t>157</a:t>
            </a:fld>
            <a:endParaRPr lang="en-GB" altLang="en-US"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9EA5598-BE40-4B62-AABB-8E605194F715}" type="slidenum">
              <a:rPr lang="en-GB" altLang="en-US" smtClean="0">
                <a:latin typeface="Times New Roman" panose="02020603050405020304" pitchFamily="18" charset="0"/>
              </a:rPr>
              <a:pPr/>
              <a:t>25</a:t>
            </a:fld>
            <a:endParaRPr lang="en-GB" altLang="en-US" smtClean="0">
              <a:latin typeface="Times New Roman" panose="02020603050405020304" pitchFamily="18" charset="0"/>
            </a:endParaRPr>
          </a:p>
        </p:txBody>
      </p:sp>
      <p:sp>
        <p:nvSpPr>
          <p:cNvPr id="146435"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36"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46437"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38"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39"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40"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46441"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42"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43"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44"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46445"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46"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46447"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48"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CCC929D-5EDF-402D-AB87-D128932177E5}" type="slidenum">
              <a:rPr lang="en-GB" altLang="en-US" smtClean="0">
                <a:latin typeface="Times New Roman" panose="02020603050405020304" pitchFamily="18" charset="0"/>
              </a:rPr>
              <a:pPr/>
              <a:t>167</a:t>
            </a:fld>
            <a:endParaRPr lang="en-GB" altLang="en-US"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a:p>
            <a:endParaRPr lang="en-GB"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67619"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67620"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67621"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67622"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67623"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67624"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E89B18E-507B-4259-9676-91E433646A99}"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6966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6966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6966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6967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6967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6967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65243A4-D7AD-437F-B5C9-BD88046A9B58}"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1715"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71716"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1717"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1718"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71719"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1720"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E896C51-620E-45AC-92F7-E04805271BFE}"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3763"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73764"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3765"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3766"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73767"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3768"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E2832C9-B52F-4A2E-9D33-71B6110EDFD1}"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5811"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75812"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5813"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5814"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75815"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5816"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36ED4C1-ED82-46F5-9363-F96C22839D23}"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7859"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77860"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7861"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7862"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377863"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7864"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200C841-B2C1-4CAF-98A4-0711B6B641BE}"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990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7990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990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7991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endParaRPr lang="en-GB" altLang="en-US" smtClean="0"/>
          </a:p>
        </p:txBody>
      </p:sp>
      <p:sp>
        <p:nvSpPr>
          <p:cNvPr id="37991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991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1B14991-938C-4645-B042-21DBF4BE1CD8}"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1955"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81956"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1957"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1958"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endParaRPr lang="en-GB" altLang="en-US" smtClean="0"/>
          </a:p>
        </p:txBody>
      </p:sp>
      <p:sp>
        <p:nvSpPr>
          <p:cNvPr id="381959"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1960"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BB405FA-5056-4B7F-B6C6-5C9FE1617812}"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4003"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84004"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4005"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4006"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endParaRPr lang="en-GB" altLang="en-US" smtClean="0"/>
          </a:p>
        </p:txBody>
      </p:sp>
      <p:sp>
        <p:nvSpPr>
          <p:cNvPr id="384007"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4008"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3C45E16-9DEE-4584-A39F-FFFAC8F513E0}"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328E1C-485B-40F6-98EA-EA469C8B4D69}" type="slidenum">
              <a:rPr lang="en-GB" altLang="en-US" smtClean="0">
                <a:latin typeface="Times New Roman" panose="02020603050405020304" pitchFamily="18" charset="0"/>
              </a:rPr>
              <a:pPr/>
              <a:t>26</a:t>
            </a:fld>
            <a:endParaRPr lang="en-GB" altLang="en-US" smtClean="0">
              <a:latin typeface="Times New Roman" panose="02020603050405020304" pitchFamily="18" charset="0"/>
            </a:endParaRPr>
          </a:p>
        </p:txBody>
      </p:sp>
      <p:sp>
        <p:nvSpPr>
          <p:cNvPr id="150531"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32"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50533"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34"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35"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36"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50537"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38"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39"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40"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50541"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42"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50543"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44"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6051"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86052"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6053"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86054"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As examples, relevant legislation could, in the UK, include the Public Interest Disclosure Act, Disability Discrimination Act, Data Protection or Privacy legislation, Computer Misuse law, legislation concerned with the export or import of technology, possibly for national security reasons, or law relating to intellectual property. This list is not exhaustive, and you should ensure that you are aware of any legislation relevant to your professional responsibilities.</a:t>
            </a:r>
          </a:p>
          <a:p>
            <a:pPr lvl="1"/>
            <a:r>
              <a:rPr lang="en-GB" altLang="en-US" smtClean="0"/>
              <a:t>In the international context, you should be aware of, and understand, the requirements of law specific to the jurisdiction within which you are working, and, where relevant, to supranational legislation such as EU law and regulation. You should seek specialist advice when necessary</a:t>
            </a:r>
          </a:p>
          <a:p>
            <a:endParaRPr lang="en-GB" altLang="en-US" smtClean="0"/>
          </a:p>
        </p:txBody>
      </p:sp>
      <p:sp>
        <p:nvSpPr>
          <p:cNvPr id="386055"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6056"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B56F698-6D6C-499E-AD84-06F7921BCD23}"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014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9014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014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015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a:p>
            <a:pPr lvl="1"/>
            <a:r>
              <a:rPr lang="en-GB" altLang="en-US" smtClean="0"/>
              <a:t/>
            </a:r>
            <a:br>
              <a:rPr lang="en-GB" altLang="en-US" smtClean="0"/>
            </a:br>
            <a:endParaRPr lang="en-GB" altLang="en-US" smtClean="0"/>
          </a:p>
        </p:txBody>
      </p:sp>
      <p:sp>
        <p:nvSpPr>
          <p:cNvPr id="39015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015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419AD5C-7FA2-4F83-B871-7911BCDFA5F5}"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4243"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94244"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4245"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4246"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a:p>
            <a:pPr lvl="1"/>
            <a:r>
              <a:rPr lang="en-GB" altLang="en-US" smtClean="0"/>
              <a:t/>
            </a:r>
            <a:br>
              <a:rPr lang="en-GB" altLang="en-US" smtClean="0"/>
            </a:br>
            <a:endParaRPr lang="en-GB" altLang="en-US" smtClean="0"/>
          </a:p>
        </p:txBody>
      </p:sp>
      <p:sp>
        <p:nvSpPr>
          <p:cNvPr id="394247"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4248"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837E5E4-22D2-4D13-B3AC-F1DAA0D9AD3A}"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6291"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396292"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6293"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396294"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dirty="0" smtClean="0"/>
          </a:p>
          <a:p>
            <a:pPr lvl="1"/>
            <a:r>
              <a:rPr lang="en-GB" altLang="en-US" dirty="0" smtClean="0"/>
              <a:t/>
            </a:r>
            <a:br>
              <a:rPr lang="en-GB" altLang="en-US" dirty="0" smtClean="0"/>
            </a:br>
            <a:endParaRPr lang="en-GB" altLang="en-US" dirty="0" smtClean="0"/>
          </a:p>
        </p:txBody>
      </p:sp>
      <p:sp>
        <p:nvSpPr>
          <p:cNvPr id="396295"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6296"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899863E-0758-4A19-B974-799B0AA11249}"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038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40038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038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039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The crux of the issue here, familiar to all professionals in whatever field, is the potential conflict between full and committed compliance with the relevant authority's wishes, and the independent and considered exercise of your judgement.</a:t>
            </a:r>
          </a:p>
          <a:p>
            <a:pPr lvl="1"/>
            <a:r>
              <a:rPr lang="en-GB" altLang="en-US" smtClean="0"/>
              <a:t>If your judgement is overruled, you are encouraged to seek advice and guidance from a peer or colleague on how best to respond.</a:t>
            </a:r>
          </a:p>
        </p:txBody>
      </p:sp>
      <p:sp>
        <p:nvSpPr>
          <p:cNvPr id="40039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039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E1EB151-9F32-4D0F-9D00-66CBB2B5951A}"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2435"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402436"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2437"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2438"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402439"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2440"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3A161A8-BEE2-40AF-BFD6-C22DD436E7E2}"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4483"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404484"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4485"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4486"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404487"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4488"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E1525DD-BEEB-4D7F-9850-9C4AD24C546E}"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8579"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408580"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8581"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08582"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408583"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8584"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7854542-2034-4782-8B57-BAB7FB8E7B7C}"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0627"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410628"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0629"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0630"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As a Member of the BCS you also have a wider responsibility to promote public understanding of IT - its benefits and pitfalls - and, whenever practical, to counter misinformation that brings or could bring the profession into disrepute.</a:t>
            </a:r>
          </a:p>
          <a:p>
            <a:pPr lvl="1"/>
            <a:endParaRPr lang="en-GB" altLang="en-US" smtClean="0"/>
          </a:p>
          <a:p>
            <a:pPr lvl="1"/>
            <a:r>
              <a:rPr lang="en-GB" altLang="en-US" smtClean="0"/>
              <a:t>You should encourage and support fellow members in their professional development and, where possible, provide opportunities for the professional development of new members, particularly student members. Enlightened mutual assistance between IT professionals furthers the reputation of the profession, and assists individual members. </a:t>
            </a:r>
            <a:br>
              <a:rPr lang="en-GB" altLang="en-US" smtClean="0"/>
            </a:br>
            <a:r>
              <a:rPr lang="en-GB" altLang="en-US" smtClean="0"/>
              <a:t/>
            </a:r>
            <a:br>
              <a:rPr lang="en-GB" altLang="en-US" smtClean="0"/>
            </a:br>
            <a:endParaRPr lang="en-GB" altLang="en-US" smtClean="0"/>
          </a:p>
          <a:p>
            <a:pPr lvl="1"/>
            <a:endParaRPr lang="en-GB" altLang="en-US" smtClean="0"/>
          </a:p>
        </p:txBody>
      </p:sp>
      <p:sp>
        <p:nvSpPr>
          <p:cNvPr id="410631"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063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DB1B404-B72A-4F5E-A88D-4E43307AAE9C}"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4723"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414724"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4725"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4726"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endParaRPr lang="en-GB" altLang="en-US" smtClean="0"/>
          </a:p>
        </p:txBody>
      </p:sp>
      <p:sp>
        <p:nvSpPr>
          <p:cNvPr id="414727"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4728"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1535828-8752-4FC1-98ED-33D3B9B8B420}"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E9BDEC1-FF33-4E69-96BF-9CF7EF42A33A}" type="slidenum">
              <a:rPr lang="en-GB" altLang="en-US" smtClean="0">
                <a:latin typeface="Times New Roman" panose="02020603050405020304" pitchFamily="18" charset="0"/>
              </a:rPr>
              <a:pPr/>
              <a:t>27</a:t>
            </a:fld>
            <a:endParaRPr lang="en-GB" altLang="en-US" smtClean="0">
              <a:latin typeface="Times New Roman" panose="02020603050405020304" pitchFamily="18" charset="0"/>
            </a:endParaRPr>
          </a:p>
        </p:txBody>
      </p:sp>
      <p:sp>
        <p:nvSpPr>
          <p:cNvPr id="161795" name="Rectangle 2"/>
          <p:cNvSpPr>
            <a:spLocks noChangeArrowheads="1"/>
          </p:cNvSpPr>
          <p:nvPr/>
        </p:nvSpPr>
        <p:spPr bwMode="auto">
          <a:xfrm>
            <a:off x="377825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796" name="Rectangle 3"/>
          <p:cNvSpPr>
            <a:spLocks noChangeArrowheads="1"/>
          </p:cNvSpPr>
          <p:nvPr/>
        </p:nvSpPr>
        <p:spPr bwMode="auto">
          <a:xfrm>
            <a:off x="377825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3</a:t>
            </a:r>
          </a:p>
        </p:txBody>
      </p:sp>
      <p:sp>
        <p:nvSpPr>
          <p:cNvPr id="161797" name="Rectangle 4"/>
          <p:cNvSpPr>
            <a:spLocks noChangeArrowheads="1"/>
          </p:cNvSpPr>
          <p:nvPr/>
        </p:nvSpPr>
        <p:spPr bwMode="auto">
          <a:xfrm>
            <a:off x="0" y="942975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798" name="Rectangle 5"/>
          <p:cNvSpPr>
            <a:spLocks noChangeArrowheads="1"/>
          </p:cNvSpPr>
          <p:nvPr/>
        </p:nvSpPr>
        <p:spPr bwMode="auto">
          <a:xfrm>
            <a:off x="0" y="-158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799" name="Rectangle 6"/>
          <p:cNvSpPr>
            <a:spLocks noChangeArrowheads="1"/>
          </p:cNvSpPr>
          <p:nvPr/>
        </p:nvSpPr>
        <p:spPr bwMode="auto">
          <a:xfrm>
            <a:off x="377825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800" name="Rectangle 7"/>
          <p:cNvSpPr>
            <a:spLocks noChangeArrowheads="1"/>
          </p:cNvSpPr>
          <p:nvPr/>
        </p:nvSpPr>
        <p:spPr bwMode="auto">
          <a:xfrm>
            <a:off x="377825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1801" name="Rectangle 8"/>
          <p:cNvSpPr>
            <a:spLocks noChangeArrowheads="1"/>
          </p:cNvSpPr>
          <p:nvPr/>
        </p:nvSpPr>
        <p:spPr bwMode="auto">
          <a:xfrm>
            <a:off x="0" y="9450388"/>
            <a:ext cx="28908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802" name="Rectangle 9"/>
          <p:cNvSpPr>
            <a:spLocks noChangeArrowheads="1"/>
          </p:cNvSpPr>
          <p:nvPr/>
        </p:nvSpPr>
        <p:spPr bwMode="auto">
          <a:xfrm>
            <a:off x="0" y="6350"/>
            <a:ext cx="2890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803" name="Rectangle 10"/>
          <p:cNvSpPr>
            <a:spLocks noChangeArrowheads="1"/>
          </p:cNvSpPr>
          <p:nvPr/>
        </p:nvSpPr>
        <p:spPr bwMode="auto">
          <a:xfrm>
            <a:off x="377825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804" name="Rectangle 11"/>
          <p:cNvSpPr>
            <a:spLocks noChangeArrowheads="1"/>
          </p:cNvSpPr>
          <p:nvPr/>
        </p:nvSpPr>
        <p:spPr bwMode="auto">
          <a:xfrm>
            <a:off x="377825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GB" altLang="en-US" sz="1000" i="1"/>
              <a:t>2</a:t>
            </a:r>
          </a:p>
        </p:txBody>
      </p:sp>
      <p:sp>
        <p:nvSpPr>
          <p:cNvPr id="161805" name="Rectangle 12"/>
          <p:cNvSpPr>
            <a:spLocks noChangeArrowheads="1"/>
          </p:cNvSpPr>
          <p:nvPr/>
        </p:nvSpPr>
        <p:spPr bwMode="auto">
          <a:xfrm>
            <a:off x="0" y="9448800"/>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806" name="Rectangle 13"/>
          <p:cNvSpPr>
            <a:spLocks noChangeArrowheads="1"/>
          </p:cNvSpPr>
          <p:nvPr/>
        </p:nvSpPr>
        <p:spPr bwMode="auto">
          <a:xfrm>
            <a:off x="0" y="3175"/>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161807" name="Rectangle 14"/>
          <p:cNvSpPr>
            <a:spLocks noGrp="1" noRot="1" noChangeAspect="1" noChangeArrowheads="1" noTextEdit="1"/>
          </p:cNvSpPr>
          <p:nvPr>
            <p:ph type="sldImg"/>
          </p:nvPr>
        </p:nvSpPr>
        <p:spPr bwMode="auto">
          <a:xfrm>
            <a:off x="1022350" y="868363"/>
            <a:ext cx="4624388" cy="34702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808" name="Rectangle 1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ChangeArrowheads="1"/>
          </p:cNvSpPr>
          <p:nvPr/>
        </p:nvSpPr>
        <p:spPr bwMode="auto">
          <a:xfrm>
            <a:off x="377825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6771" name="Rectangle 3"/>
          <p:cNvSpPr>
            <a:spLocks noChangeArrowheads="1"/>
          </p:cNvSpPr>
          <p:nvPr/>
        </p:nvSpPr>
        <p:spPr bwMode="auto">
          <a:xfrm>
            <a:off x="377825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9" tIns="0" rIns="18909" bIns="0" anchor="b"/>
          <a:lstStyle>
            <a:lvl1pPr defTabSz="755650">
              <a:defRPr>
                <a:solidFill>
                  <a:schemeClr val="tx1"/>
                </a:solidFill>
                <a:latin typeface="Arial" panose="020B0604020202020204" pitchFamily="34" charset="0"/>
                <a:ea typeface="MS PGothic" panose="020B0600070205080204" pitchFamily="34" charset="-128"/>
              </a:defRPr>
            </a:lvl1pPr>
            <a:lvl2pPr marL="742950" indent="-285750" defTabSz="755650">
              <a:defRPr>
                <a:solidFill>
                  <a:schemeClr val="tx1"/>
                </a:solidFill>
                <a:latin typeface="Arial" panose="020B0604020202020204" pitchFamily="34" charset="0"/>
                <a:ea typeface="MS PGothic" panose="020B0600070205080204" pitchFamily="34" charset="-128"/>
              </a:defRPr>
            </a:lvl2pPr>
            <a:lvl3pPr marL="1143000" indent="-228600" defTabSz="755650">
              <a:defRPr>
                <a:solidFill>
                  <a:schemeClr val="tx1"/>
                </a:solidFill>
                <a:latin typeface="Arial" panose="020B0604020202020204" pitchFamily="34" charset="0"/>
                <a:ea typeface="MS PGothic" panose="020B0600070205080204" pitchFamily="34" charset="-128"/>
              </a:defRPr>
            </a:lvl3pPr>
            <a:lvl4pPr marL="1600200" indent="-228600" defTabSz="755650">
              <a:defRPr>
                <a:solidFill>
                  <a:schemeClr val="tx1"/>
                </a:solidFill>
                <a:latin typeface="Arial" panose="020B0604020202020204" pitchFamily="34" charset="0"/>
                <a:ea typeface="MS PGothic" panose="020B0600070205080204" pitchFamily="34" charset="-128"/>
              </a:defRPr>
            </a:lvl4pPr>
            <a:lvl5pPr marL="2057400" indent="-228600" defTabSz="755650">
              <a:defRPr>
                <a:solidFill>
                  <a:schemeClr val="tx1"/>
                </a:solidFill>
                <a:latin typeface="Arial" panose="020B0604020202020204" pitchFamily="34" charset="0"/>
                <a:ea typeface="MS PGothic" panose="020B0600070205080204" pitchFamily="34" charset="-128"/>
              </a:defRPr>
            </a:lvl5pPr>
            <a:lvl6pPr marL="25146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75565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1000" i="1"/>
              <a:t>21</a:t>
            </a:r>
          </a:p>
        </p:txBody>
      </p:sp>
      <p:sp>
        <p:nvSpPr>
          <p:cNvPr id="416772" name="Rectangle 4"/>
          <p:cNvSpPr>
            <a:spLocks noChangeArrowheads="1"/>
          </p:cNvSpPr>
          <p:nvPr/>
        </p:nvSpPr>
        <p:spPr bwMode="auto">
          <a:xfrm>
            <a:off x="0" y="9451975"/>
            <a:ext cx="2890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6773" name="Rectangle 5"/>
          <p:cNvSpPr>
            <a:spLocks noChangeArrowheads="1"/>
          </p:cNvSpPr>
          <p:nvPr/>
        </p:nvSpPr>
        <p:spPr bwMode="auto">
          <a:xfrm>
            <a:off x="0" y="7938"/>
            <a:ext cx="28908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63" tIns="45382" rIns="90763" bIns="45382"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sz="2400"/>
          </a:p>
        </p:txBody>
      </p:sp>
      <p:sp>
        <p:nvSpPr>
          <p:cNvPr id="416774" name="Rectangle 6"/>
          <p:cNvSpPr>
            <a:spLocks noGrp="1" noChangeArrowheads="1"/>
          </p:cNvSpPr>
          <p:nvPr>
            <p:ph type="body" idx="1"/>
          </p:nvPr>
        </p:nvSpPr>
        <p:spPr bwMode="auto">
          <a:xfrm>
            <a:off x="889000" y="4732338"/>
            <a:ext cx="4891088" cy="36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18" tIns="44121" rIns="89818" bIns="44121" numCol="1" anchor="t" anchorCtr="0" compatLnSpc="1">
            <a:prstTxWarp prst="textNoShape">
              <a:avLst/>
            </a:prstTxWarp>
          </a:bodyPr>
          <a:lstStyle/>
          <a:p>
            <a:pPr lvl="1"/>
            <a:r>
              <a:rPr lang="en-GB" altLang="en-US" smtClean="0"/>
              <a:t>This does not apply, in the UK, to convictions spent under the Rehabilitation of Offenders Act 1974, to discharged bankruptcy, or to expired disqualification under the Company Directors Disqualification Act 1986.</a:t>
            </a:r>
          </a:p>
          <a:p>
            <a:pPr lvl="1"/>
            <a:r>
              <a:rPr lang="en-GB" altLang="en-US" smtClean="0"/>
              <a:t>Not all convictions are seen as relevant to membership in the Society and each case will be considered individually.</a:t>
            </a:r>
          </a:p>
          <a:p>
            <a:pPr lvl="1"/>
            <a:r>
              <a:rPr lang="en-GB" altLang="en-US" smtClean="0"/>
              <a:t/>
            </a:r>
            <a:br>
              <a:rPr lang="en-GB" altLang="en-US" smtClean="0"/>
            </a:br>
            <a:endParaRPr lang="en-GB" altLang="en-US" smtClean="0"/>
          </a:p>
        </p:txBody>
      </p:sp>
      <p:sp>
        <p:nvSpPr>
          <p:cNvPr id="416775" name="Rectangle 7"/>
          <p:cNvSpPr>
            <a:spLocks noGrp="1" noRot="1" noChangeAspect="1" noChangeArrowheads="1" noTextEdit="1"/>
          </p:cNvSpPr>
          <p:nvPr>
            <p:ph type="sldImg"/>
          </p:nvPr>
        </p:nvSpPr>
        <p:spPr bwMode="auto">
          <a:xfrm>
            <a:off x="1022350" y="869950"/>
            <a:ext cx="4624388" cy="34702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6776"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8166B51-34F6-4210-8CB5-23D9BAB4B804}" type="datetime1">
              <a:rPr lang="en-GB" altLang="en-US" smtClean="0">
                <a:latin typeface="Times New Roman" panose="02020603050405020304" pitchFamily="18" charset="0"/>
              </a:rPr>
              <a:pPr/>
              <a:t>27/11/2017</a:t>
            </a:fld>
            <a:endParaRPr lang="pt-PT" altLang="en-US" smtClean="0">
              <a:latin typeface="Times New Roman" panose="02020603050405020304"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4024313" y="9525"/>
            <a:ext cx="30781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0867" name="Rectangle 3"/>
          <p:cNvSpPr>
            <a:spLocks noChangeArrowheads="1"/>
          </p:cNvSpPr>
          <p:nvPr/>
        </p:nvSpPr>
        <p:spPr bwMode="auto">
          <a:xfrm>
            <a:off x="4024313" y="9740900"/>
            <a:ext cx="30781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635" tIns="0" rIns="20635" bIns="0" anchor="b"/>
          <a:lstStyle>
            <a:lvl1pPr defTabSz="762000">
              <a:spcBef>
                <a:spcPct val="30000"/>
              </a:spcBef>
              <a:defRPr sz="1200">
                <a:solidFill>
                  <a:schemeClr val="tx1"/>
                </a:solidFill>
                <a:latin typeface="Calibri" panose="020F0502020204030204" pitchFamily="34" charset="0"/>
              </a:defRPr>
            </a:lvl1pPr>
            <a:lvl2pPr marL="742950" indent="-285750" defTabSz="762000">
              <a:spcBef>
                <a:spcPct val="30000"/>
              </a:spcBef>
              <a:defRPr sz="1200">
                <a:solidFill>
                  <a:schemeClr val="tx1"/>
                </a:solidFill>
                <a:latin typeface="Calibri" panose="020F0502020204030204" pitchFamily="34" charset="0"/>
              </a:defRPr>
            </a:lvl2pPr>
            <a:lvl3pPr marL="1143000" indent="-228600" defTabSz="762000">
              <a:spcBef>
                <a:spcPct val="30000"/>
              </a:spcBef>
              <a:defRPr sz="1200">
                <a:solidFill>
                  <a:schemeClr val="tx1"/>
                </a:solidFill>
                <a:latin typeface="Calibri" panose="020F0502020204030204" pitchFamily="34" charset="0"/>
              </a:defRPr>
            </a:lvl3pPr>
            <a:lvl4pPr marL="1600200" indent="-228600" defTabSz="762000">
              <a:spcBef>
                <a:spcPct val="30000"/>
              </a:spcBef>
              <a:defRPr sz="1200">
                <a:solidFill>
                  <a:schemeClr val="tx1"/>
                </a:solidFill>
                <a:latin typeface="Calibri" panose="020F0502020204030204" pitchFamily="34" charset="0"/>
              </a:defRPr>
            </a:lvl4pPr>
            <a:lvl5pPr marL="2057400" indent="-228600" defTabSz="76200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r>
              <a:rPr lang="en-US" altLang="en-US" sz="1100" i="1">
                <a:latin typeface="Arial" panose="020B0604020202020204" pitchFamily="34" charset="0"/>
              </a:rPr>
              <a:t>21</a:t>
            </a:r>
          </a:p>
        </p:txBody>
      </p:sp>
      <p:sp>
        <p:nvSpPr>
          <p:cNvPr id="420868" name="Rectangle 4"/>
          <p:cNvSpPr>
            <a:spLocks noChangeArrowheads="1"/>
          </p:cNvSpPr>
          <p:nvPr/>
        </p:nvSpPr>
        <p:spPr bwMode="auto">
          <a:xfrm>
            <a:off x="0" y="9740900"/>
            <a:ext cx="30781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0869" name="Rectangle 5"/>
          <p:cNvSpPr>
            <a:spLocks noChangeArrowheads="1"/>
          </p:cNvSpPr>
          <p:nvPr/>
        </p:nvSpPr>
        <p:spPr bwMode="auto">
          <a:xfrm>
            <a:off x="0" y="9525"/>
            <a:ext cx="30781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0870" name="Rectangle 6"/>
          <p:cNvSpPr>
            <a:spLocks noGrp="1" noChangeArrowheads="1"/>
          </p:cNvSpPr>
          <p:nvPr>
            <p:ph type="body" idx="1"/>
          </p:nvPr>
        </p:nvSpPr>
        <p:spPr bwMode="auto">
          <a:xfrm>
            <a:off x="947738" y="4875213"/>
            <a:ext cx="5207000" cy="3789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017" tIns="48148" rIns="98017" bIns="48148" numCol="1" anchor="t" anchorCtr="0" compatLnSpc="1">
            <a:prstTxWarp prst="textNoShape">
              <a:avLst/>
            </a:prstTxWarp>
          </a:bodyPr>
          <a:lstStyle/>
          <a:p>
            <a:endParaRPr lang="en-GB" altLang="en-US" smtClean="0">
              <a:latin typeface="Arial" panose="020B0604020202020204" pitchFamily="34" charset="0"/>
            </a:endParaRPr>
          </a:p>
        </p:txBody>
      </p:sp>
      <p:sp>
        <p:nvSpPr>
          <p:cNvPr id="420871" name="Rectangle 7"/>
          <p:cNvSpPr>
            <a:spLocks noGrp="1" noRot="1" noChangeAspect="1" noChangeArrowheads="1" noTextEdit="1"/>
          </p:cNvSpPr>
          <p:nvPr>
            <p:ph type="sldImg"/>
          </p:nvPr>
        </p:nvSpPr>
        <p:spPr bwMode="auto">
          <a:xfrm>
            <a:off x="1168400" y="896938"/>
            <a:ext cx="4765675" cy="35750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20872" name="Date Placeholder 8"/>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803275" indent="-307975">
              <a:spcBef>
                <a:spcPct val="30000"/>
              </a:spcBef>
              <a:defRPr sz="1200">
                <a:solidFill>
                  <a:schemeClr val="tx1"/>
                </a:solidFill>
                <a:latin typeface="Calibri" panose="020F0502020204030204" pitchFamily="34" charset="0"/>
              </a:defRPr>
            </a:lvl2pPr>
            <a:lvl3pPr marL="1236663" indent="-246063">
              <a:spcBef>
                <a:spcPct val="30000"/>
              </a:spcBef>
              <a:defRPr sz="1200">
                <a:solidFill>
                  <a:schemeClr val="tx1"/>
                </a:solidFill>
                <a:latin typeface="Calibri" panose="020F0502020204030204" pitchFamily="34" charset="0"/>
              </a:defRPr>
            </a:lvl3pPr>
            <a:lvl4pPr marL="1731963" indent="-246063">
              <a:spcBef>
                <a:spcPct val="30000"/>
              </a:spcBef>
              <a:defRPr sz="1200">
                <a:solidFill>
                  <a:schemeClr val="tx1"/>
                </a:solidFill>
                <a:latin typeface="Calibri" panose="020F0502020204030204" pitchFamily="34" charset="0"/>
              </a:defRPr>
            </a:lvl4pPr>
            <a:lvl5pPr marL="2227263" indent="-246063">
              <a:spcBef>
                <a:spcPct val="30000"/>
              </a:spcBef>
              <a:defRPr sz="1200">
                <a:solidFill>
                  <a:schemeClr val="tx1"/>
                </a:solidFill>
                <a:latin typeface="Calibri" panose="020F0502020204030204" pitchFamily="34" charset="0"/>
              </a:defRPr>
            </a:lvl5pPr>
            <a:lvl6pPr marL="2684463" indent="-246063" eaLnBrk="0" fontAlgn="base" hangingPunct="0">
              <a:spcBef>
                <a:spcPct val="30000"/>
              </a:spcBef>
              <a:spcAft>
                <a:spcPct val="0"/>
              </a:spcAft>
              <a:defRPr sz="1200">
                <a:solidFill>
                  <a:schemeClr val="tx1"/>
                </a:solidFill>
                <a:latin typeface="Calibri" panose="020F0502020204030204" pitchFamily="34" charset="0"/>
              </a:defRPr>
            </a:lvl6pPr>
            <a:lvl7pPr marL="3141663" indent="-246063" eaLnBrk="0" fontAlgn="base" hangingPunct="0">
              <a:spcBef>
                <a:spcPct val="30000"/>
              </a:spcBef>
              <a:spcAft>
                <a:spcPct val="0"/>
              </a:spcAft>
              <a:defRPr sz="1200">
                <a:solidFill>
                  <a:schemeClr val="tx1"/>
                </a:solidFill>
                <a:latin typeface="Calibri" panose="020F0502020204030204" pitchFamily="34" charset="0"/>
              </a:defRPr>
            </a:lvl7pPr>
            <a:lvl8pPr marL="3598863" indent="-246063" eaLnBrk="0" fontAlgn="base" hangingPunct="0">
              <a:spcBef>
                <a:spcPct val="30000"/>
              </a:spcBef>
              <a:spcAft>
                <a:spcPct val="0"/>
              </a:spcAft>
              <a:defRPr sz="1200">
                <a:solidFill>
                  <a:schemeClr val="tx1"/>
                </a:solidFill>
                <a:latin typeface="Calibri" panose="020F0502020204030204" pitchFamily="34" charset="0"/>
              </a:defRPr>
            </a:lvl8pPr>
            <a:lvl9pPr marL="4056063" indent="-2460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614A4B-EA50-415D-962A-36B8E9A24E2F}" type="datetime1">
              <a:rPr lang="en-GB" altLang="en-US" sz="1300" smtClean="0">
                <a:latin typeface="Times New Roman" panose="02020603050405020304" pitchFamily="18" charset="0"/>
                <a:ea typeface="MS PGothic" panose="020B0600070205080204" pitchFamily="34" charset="-128"/>
              </a:rPr>
              <a:pPr>
                <a:spcBef>
                  <a:spcPct val="0"/>
                </a:spcBef>
              </a:pPr>
              <a:t>27/11/2017</a:t>
            </a:fld>
            <a:endParaRPr lang="pt-PT" altLang="en-US" sz="1300"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4024313" y="0"/>
            <a:ext cx="30781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2915" name="Rectangle 3"/>
          <p:cNvSpPr>
            <a:spLocks noChangeArrowheads="1"/>
          </p:cNvSpPr>
          <p:nvPr/>
        </p:nvSpPr>
        <p:spPr bwMode="auto">
          <a:xfrm>
            <a:off x="4024313" y="9720263"/>
            <a:ext cx="30781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635" tIns="0" rIns="20635" bIns="0" anchor="b"/>
          <a:lstStyle>
            <a:lvl1pPr defTabSz="762000">
              <a:spcBef>
                <a:spcPct val="30000"/>
              </a:spcBef>
              <a:defRPr sz="1200">
                <a:solidFill>
                  <a:schemeClr val="tx1"/>
                </a:solidFill>
                <a:latin typeface="Calibri" panose="020F0502020204030204" pitchFamily="34" charset="0"/>
              </a:defRPr>
            </a:lvl1pPr>
            <a:lvl2pPr marL="742950" indent="-285750" defTabSz="762000">
              <a:spcBef>
                <a:spcPct val="30000"/>
              </a:spcBef>
              <a:defRPr sz="1200">
                <a:solidFill>
                  <a:schemeClr val="tx1"/>
                </a:solidFill>
                <a:latin typeface="Calibri" panose="020F0502020204030204" pitchFamily="34" charset="0"/>
              </a:defRPr>
            </a:lvl2pPr>
            <a:lvl3pPr marL="1143000" indent="-228600" defTabSz="762000">
              <a:spcBef>
                <a:spcPct val="30000"/>
              </a:spcBef>
              <a:defRPr sz="1200">
                <a:solidFill>
                  <a:schemeClr val="tx1"/>
                </a:solidFill>
                <a:latin typeface="Calibri" panose="020F0502020204030204" pitchFamily="34" charset="0"/>
              </a:defRPr>
            </a:lvl3pPr>
            <a:lvl4pPr marL="1600200" indent="-228600" defTabSz="762000">
              <a:spcBef>
                <a:spcPct val="30000"/>
              </a:spcBef>
              <a:defRPr sz="1200">
                <a:solidFill>
                  <a:schemeClr val="tx1"/>
                </a:solidFill>
                <a:latin typeface="Calibri" panose="020F0502020204030204" pitchFamily="34" charset="0"/>
              </a:defRPr>
            </a:lvl4pPr>
            <a:lvl5pPr marL="2057400" indent="-228600" defTabSz="76200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r>
              <a:rPr lang="en-GB" altLang="en-US" sz="1100" i="1">
                <a:latin typeface="Arial" panose="020B0604020202020204" pitchFamily="34" charset="0"/>
              </a:rPr>
              <a:t>10</a:t>
            </a:r>
          </a:p>
        </p:txBody>
      </p:sp>
      <p:sp>
        <p:nvSpPr>
          <p:cNvPr id="422916" name="Rectangle 4"/>
          <p:cNvSpPr>
            <a:spLocks noChangeArrowheads="1"/>
          </p:cNvSpPr>
          <p:nvPr/>
        </p:nvSpPr>
        <p:spPr bwMode="auto">
          <a:xfrm>
            <a:off x="0"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2917" name="Rectangle 5"/>
          <p:cNvSpPr>
            <a:spLocks noChangeArrowheads="1"/>
          </p:cNvSpPr>
          <p:nvPr/>
        </p:nvSpPr>
        <p:spPr bwMode="auto">
          <a:xfrm>
            <a:off x="0" y="0"/>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2918" name="Rectangle 6"/>
          <p:cNvSpPr>
            <a:spLocks noChangeArrowheads="1"/>
          </p:cNvSpPr>
          <p:nvPr/>
        </p:nvSpPr>
        <p:spPr bwMode="auto">
          <a:xfrm>
            <a:off x="4024313" y="9525"/>
            <a:ext cx="30781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2919" name="Rectangle 7"/>
          <p:cNvSpPr>
            <a:spLocks noChangeArrowheads="1"/>
          </p:cNvSpPr>
          <p:nvPr/>
        </p:nvSpPr>
        <p:spPr bwMode="auto">
          <a:xfrm>
            <a:off x="4024313" y="9740900"/>
            <a:ext cx="30781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635" tIns="0" rIns="20635" bIns="0" anchor="b"/>
          <a:lstStyle>
            <a:lvl1pPr defTabSz="762000">
              <a:spcBef>
                <a:spcPct val="30000"/>
              </a:spcBef>
              <a:defRPr sz="1200">
                <a:solidFill>
                  <a:schemeClr val="tx1"/>
                </a:solidFill>
                <a:latin typeface="Calibri" panose="020F0502020204030204" pitchFamily="34" charset="0"/>
              </a:defRPr>
            </a:lvl1pPr>
            <a:lvl2pPr marL="742950" indent="-285750" defTabSz="762000">
              <a:spcBef>
                <a:spcPct val="30000"/>
              </a:spcBef>
              <a:defRPr sz="1200">
                <a:solidFill>
                  <a:schemeClr val="tx1"/>
                </a:solidFill>
                <a:latin typeface="Calibri" panose="020F0502020204030204" pitchFamily="34" charset="0"/>
              </a:defRPr>
            </a:lvl2pPr>
            <a:lvl3pPr marL="1143000" indent="-228600" defTabSz="762000">
              <a:spcBef>
                <a:spcPct val="30000"/>
              </a:spcBef>
              <a:defRPr sz="1200">
                <a:solidFill>
                  <a:schemeClr val="tx1"/>
                </a:solidFill>
                <a:latin typeface="Calibri" panose="020F0502020204030204" pitchFamily="34" charset="0"/>
              </a:defRPr>
            </a:lvl3pPr>
            <a:lvl4pPr marL="1600200" indent="-228600" defTabSz="762000">
              <a:spcBef>
                <a:spcPct val="30000"/>
              </a:spcBef>
              <a:defRPr sz="1200">
                <a:solidFill>
                  <a:schemeClr val="tx1"/>
                </a:solidFill>
                <a:latin typeface="Calibri" panose="020F0502020204030204" pitchFamily="34" charset="0"/>
              </a:defRPr>
            </a:lvl4pPr>
            <a:lvl5pPr marL="2057400" indent="-228600" defTabSz="76200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r>
              <a:rPr lang="en-GB" altLang="en-US" sz="1100" i="1">
                <a:latin typeface="Arial" panose="020B0604020202020204" pitchFamily="34" charset="0"/>
              </a:rPr>
              <a:t>7</a:t>
            </a:r>
          </a:p>
        </p:txBody>
      </p:sp>
      <p:sp>
        <p:nvSpPr>
          <p:cNvPr id="422920" name="Rectangle 8"/>
          <p:cNvSpPr>
            <a:spLocks noChangeArrowheads="1"/>
          </p:cNvSpPr>
          <p:nvPr/>
        </p:nvSpPr>
        <p:spPr bwMode="auto">
          <a:xfrm>
            <a:off x="0" y="9740900"/>
            <a:ext cx="30781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2921" name="Rectangle 9"/>
          <p:cNvSpPr>
            <a:spLocks noChangeArrowheads="1"/>
          </p:cNvSpPr>
          <p:nvPr/>
        </p:nvSpPr>
        <p:spPr bwMode="auto">
          <a:xfrm>
            <a:off x="0" y="9525"/>
            <a:ext cx="30781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2922" name="Rectangle 10"/>
          <p:cNvSpPr>
            <a:spLocks noGrp="1" noChangeArrowheads="1"/>
          </p:cNvSpPr>
          <p:nvPr>
            <p:ph type="body" idx="1"/>
          </p:nvPr>
        </p:nvSpPr>
        <p:spPr bwMode="auto">
          <a:xfrm>
            <a:off x="947738" y="4875213"/>
            <a:ext cx="5207000" cy="405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017" tIns="48148" rIns="98017" bIns="48148" numCol="1" anchor="t" anchorCtr="0" compatLnSpc="1">
            <a:prstTxWarp prst="textNoShape">
              <a:avLst/>
            </a:prstTxWarp>
          </a:bodyPr>
          <a:lstStyle/>
          <a:p>
            <a:endParaRPr lang="en-GB" altLang="en-US" smtClean="0">
              <a:latin typeface="Arial" panose="020B0604020202020204" pitchFamily="34" charset="0"/>
            </a:endParaRPr>
          </a:p>
        </p:txBody>
      </p:sp>
      <p:sp>
        <p:nvSpPr>
          <p:cNvPr id="422923" name="Rectangle 11"/>
          <p:cNvSpPr>
            <a:spLocks noGrp="1" noRot="1" noChangeAspect="1" noChangeArrowheads="1" noTextEdit="1"/>
          </p:cNvSpPr>
          <p:nvPr>
            <p:ph type="sldImg"/>
          </p:nvPr>
        </p:nvSpPr>
        <p:spPr bwMode="auto">
          <a:xfrm>
            <a:off x="1168400" y="896938"/>
            <a:ext cx="4765675" cy="35750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22924" name="Date Placeholder 12"/>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803275" indent="-307975">
              <a:spcBef>
                <a:spcPct val="30000"/>
              </a:spcBef>
              <a:defRPr sz="1200">
                <a:solidFill>
                  <a:schemeClr val="tx1"/>
                </a:solidFill>
                <a:latin typeface="Calibri" panose="020F0502020204030204" pitchFamily="34" charset="0"/>
              </a:defRPr>
            </a:lvl2pPr>
            <a:lvl3pPr marL="1236663" indent="-246063">
              <a:spcBef>
                <a:spcPct val="30000"/>
              </a:spcBef>
              <a:defRPr sz="1200">
                <a:solidFill>
                  <a:schemeClr val="tx1"/>
                </a:solidFill>
                <a:latin typeface="Calibri" panose="020F0502020204030204" pitchFamily="34" charset="0"/>
              </a:defRPr>
            </a:lvl3pPr>
            <a:lvl4pPr marL="1731963" indent="-246063">
              <a:spcBef>
                <a:spcPct val="30000"/>
              </a:spcBef>
              <a:defRPr sz="1200">
                <a:solidFill>
                  <a:schemeClr val="tx1"/>
                </a:solidFill>
                <a:latin typeface="Calibri" panose="020F0502020204030204" pitchFamily="34" charset="0"/>
              </a:defRPr>
            </a:lvl4pPr>
            <a:lvl5pPr marL="2227263" indent="-246063">
              <a:spcBef>
                <a:spcPct val="30000"/>
              </a:spcBef>
              <a:defRPr sz="1200">
                <a:solidFill>
                  <a:schemeClr val="tx1"/>
                </a:solidFill>
                <a:latin typeface="Calibri" panose="020F0502020204030204" pitchFamily="34" charset="0"/>
              </a:defRPr>
            </a:lvl5pPr>
            <a:lvl6pPr marL="2684463" indent="-246063" eaLnBrk="0" fontAlgn="base" hangingPunct="0">
              <a:spcBef>
                <a:spcPct val="30000"/>
              </a:spcBef>
              <a:spcAft>
                <a:spcPct val="0"/>
              </a:spcAft>
              <a:defRPr sz="1200">
                <a:solidFill>
                  <a:schemeClr val="tx1"/>
                </a:solidFill>
                <a:latin typeface="Calibri" panose="020F0502020204030204" pitchFamily="34" charset="0"/>
              </a:defRPr>
            </a:lvl6pPr>
            <a:lvl7pPr marL="3141663" indent="-246063" eaLnBrk="0" fontAlgn="base" hangingPunct="0">
              <a:spcBef>
                <a:spcPct val="30000"/>
              </a:spcBef>
              <a:spcAft>
                <a:spcPct val="0"/>
              </a:spcAft>
              <a:defRPr sz="1200">
                <a:solidFill>
                  <a:schemeClr val="tx1"/>
                </a:solidFill>
                <a:latin typeface="Calibri" panose="020F0502020204030204" pitchFamily="34" charset="0"/>
              </a:defRPr>
            </a:lvl7pPr>
            <a:lvl8pPr marL="3598863" indent="-246063" eaLnBrk="0" fontAlgn="base" hangingPunct="0">
              <a:spcBef>
                <a:spcPct val="30000"/>
              </a:spcBef>
              <a:spcAft>
                <a:spcPct val="0"/>
              </a:spcAft>
              <a:defRPr sz="1200">
                <a:solidFill>
                  <a:schemeClr val="tx1"/>
                </a:solidFill>
                <a:latin typeface="Calibri" panose="020F0502020204030204" pitchFamily="34" charset="0"/>
              </a:defRPr>
            </a:lvl8pPr>
            <a:lvl9pPr marL="4056063" indent="-2460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CD4DED-D8B0-4980-A364-C2EBE9E50CD1}" type="datetime1">
              <a:rPr lang="en-GB" altLang="en-US" sz="1300" smtClean="0">
                <a:latin typeface="Times New Roman" panose="02020603050405020304" pitchFamily="18" charset="0"/>
                <a:ea typeface="MS PGothic" panose="020B0600070205080204" pitchFamily="34" charset="-128"/>
              </a:rPr>
              <a:pPr>
                <a:spcBef>
                  <a:spcPct val="0"/>
                </a:spcBef>
              </a:pPr>
              <a:t>27/11/2017</a:t>
            </a:fld>
            <a:endParaRPr lang="pt-PT" altLang="en-US" sz="1300"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4024313" y="0"/>
            <a:ext cx="30781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7011" name="Rectangle 3"/>
          <p:cNvSpPr>
            <a:spLocks noChangeArrowheads="1"/>
          </p:cNvSpPr>
          <p:nvPr/>
        </p:nvSpPr>
        <p:spPr bwMode="auto">
          <a:xfrm>
            <a:off x="4024313" y="9720263"/>
            <a:ext cx="30781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635" tIns="0" rIns="20635" bIns="0" anchor="b"/>
          <a:lstStyle>
            <a:lvl1pPr defTabSz="762000">
              <a:spcBef>
                <a:spcPct val="30000"/>
              </a:spcBef>
              <a:defRPr sz="1200">
                <a:solidFill>
                  <a:schemeClr val="tx1"/>
                </a:solidFill>
                <a:latin typeface="Calibri" panose="020F0502020204030204" pitchFamily="34" charset="0"/>
              </a:defRPr>
            </a:lvl1pPr>
            <a:lvl2pPr marL="742950" indent="-285750" defTabSz="762000">
              <a:spcBef>
                <a:spcPct val="30000"/>
              </a:spcBef>
              <a:defRPr sz="1200">
                <a:solidFill>
                  <a:schemeClr val="tx1"/>
                </a:solidFill>
                <a:latin typeface="Calibri" panose="020F0502020204030204" pitchFamily="34" charset="0"/>
              </a:defRPr>
            </a:lvl2pPr>
            <a:lvl3pPr marL="1143000" indent="-228600" defTabSz="762000">
              <a:spcBef>
                <a:spcPct val="30000"/>
              </a:spcBef>
              <a:defRPr sz="1200">
                <a:solidFill>
                  <a:schemeClr val="tx1"/>
                </a:solidFill>
                <a:latin typeface="Calibri" panose="020F0502020204030204" pitchFamily="34" charset="0"/>
              </a:defRPr>
            </a:lvl3pPr>
            <a:lvl4pPr marL="1600200" indent="-228600" defTabSz="762000">
              <a:spcBef>
                <a:spcPct val="30000"/>
              </a:spcBef>
              <a:defRPr sz="1200">
                <a:solidFill>
                  <a:schemeClr val="tx1"/>
                </a:solidFill>
                <a:latin typeface="Calibri" panose="020F0502020204030204" pitchFamily="34" charset="0"/>
              </a:defRPr>
            </a:lvl4pPr>
            <a:lvl5pPr marL="2057400" indent="-228600" defTabSz="76200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r>
              <a:rPr lang="en-GB" altLang="en-US" sz="1100" i="1">
                <a:latin typeface="Arial" panose="020B0604020202020204" pitchFamily="34" charset="0"/>
              </a:rPr>
              <a:t>10</a:t>
            </a:r>
          </a:p>
        </p:txBody>
      </p:sp>
      <p:sp>
        <p:nvSpPr>
          <p:cNvPr id="427012" name="Rectangle 4"/>
          <p:cNvSpPr>
            <a:spLocks noChangeArrowheads="1"/>
          </p:cNvSpPr>
          <p:nvPr/>
        </p:nvSpPr>
        <p:spPr bwMode="auto">
          <a:xfrm>
            <a:off x="0"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7013" name="Rectangle 5"/>
          <p:cNvSpPr>
            <a:spLocks noChangeArrowheads="1"/>
          </p:cNvSpPr>
          <p:nvPr/>
        </p:nvSpPr>
        <p:spPr bwMode="auto">
          <a:xfrm>
            <a:off x="0" y="0"/>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7014" name="Rectangle 6"/>
          <p:cNvSpPr>
            <a:spLocks noChangeArrowheads="1"/>
          </p:cNvSpPr>
          <p:nvPr/>
        </p:nvSpPr>
        <p:spPr bwMode="auto">
          <a:xfrm>
            <a:off x="4024313" y="9525"/>
            <a:ext cx="30781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7015" name="Rectangle 7"/>
          <p:cNvSpPr>
            <a:spLocks noChangeArrowheads="1"/>
          </p:cNvSpPr>
          <p:nvPr/>
        </p:nvSpPr>
        <p:spPr bwMode="auto">
          <a:xfrm>
            <a:off x="4024313" y="9740900"/>
            <a:ext cx="30781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635" tIns="0" rIns="20635" bIns="0" anchor="b"/>
          <a:lstStyle>
            <a:lvl1pPr defTabSz="762000">
              <a:spcBef>
                <a:spcPct val="30000"/>
              </a:spcBef>
              <a:defRPr sz="1200">
                <a:solidFill>
                  <a:schemeClr val="tx1"/>
                </a:solidFill>
                <a:latin typeface="Calibri" panose="020F0502020204030204" pitchFamily="34" charset="0"/>
              </a:defRPr>
            </a:lvl1pPr>
            <a:lvl2pPr marL="742950" indent="-285750" defTabSz="762000">
              <a:spcBef>
                <a:spcPct val="30000"/>
              </a:spcBef>
              <a:defRPr sz="1200">
                <a:solidFill>
                  <a:schemeClr val="tx1"/>
                </a:solidFill>
                <a:latin typeface="Calibri" panose="020F0502020204030204" pitchFamily="34" charset="0"/>
              </a:defRPr>
            </a:lvl2pPr>
            <a:lvl3pPr marL="1143000" indent="-228600" defTabSz="762000">
              <a:spcBef>
                <a:spcPct val="30000"/>
              </a:spcBef>
              <a:defRPr sz="1200">
                <a:solidFill>
                  <a:schemeClr val="tx1"/>
                </a:solidFill>
                <a:latin typeface="Calibri" panose="020F0502020204030204" pitchFamily="34" charset="0"/>
              </a:defRPr>
            </a:lvl3pPr>
            <a:lvl4pPr marL="1600200" indent="-228600" defTabSz="762000">
              <a:spcBef>
                <a:spcPct val="30000"/>
              </a:spcBef>
              <a:defRPr sz="1200">
                <a:solidFill>
                  <a:schemeClr val="tx1"/>
                </a:solidFill>
                <a:latin typeface="Calibri" panose="020F0502020204030204" pitchFamily="34" charset="0"/>
              </a:defRPr>
            </a:lvl4pPr>
            <a:lvl5pPr marL="2057400" indent="-228600" defTabSz="762000">
              <a:spcBef>
                <a:spcPct val="30000"/>
              </a:spcBef>
              <a:defRPr sz="1200">
                <a:solidFill>
                  <a:schemeClr val="tx1"/>
                </a:solidFill>
                <a:latin typeface="Calibri" panose="020F0502020204030204" pitchFamily="34" charset="0"/>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r>
              <a:rPr lang="en-GB" altLang="en-US" sz="1100" i="1">
                <a:latin typeface="Arial" panose="020B0604020202020204" pitchFamily="34" charset="0"/>
              </a:rPr>
              <a:t>7</a:t>
            </a:r>
          </a:p>
        </p:txBody>
      </p:sp>
      <p:sp>
        <p:nvSpPr>
          <p:cNvPr id="427016" name="Rectangle 8"/>
          <p:cNvSpPr>
            <a:spLocks noChangeArrowheads="1"/>
          </p:cNvSpPr>
          <p:nvPr/>
        </p:nvSpPr>
        <p:spPr bwMode="auto">
          <a:xfrm>
            <a:off x="0" y="9740900"/>
            <a:ext cx="30781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7017" name="Rectangle 9"/>
          <p:cNvSpPr>
            <a:spLocks noChangeArrowheads="1"/>
          </p:cNvSpPr>
          <p:nvPr/>
        </p:nvSpPr>
        <p:spPr bwMode="auto">
          <a:xfrm>
            <a:off x="0" y="9525"/>
            <a:ext cx="30781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2400">
              <a:latin typeface="Arial" panose="020B0604020202020204" pitchFamily="34" charset="0"/>
            </a:endParaRPr>
          </a:p>
        </p:txBody>
      </p:sp>
      <p:sp>
        <p:nvSpPr>
          <p:cNvPr id="427018" name="Rectangle 10"/>
          <p:cNvSpPr>
            <a:spLocks noGrp="1" noChangeArrowheads="1"/>
          </p:cNvSpPr>
          <p:nvPr>
            <p:ph type="body" idx="1"/>
          </p:nvPr>
        </p:nvSpPr>
        <p:spPr bwMode="auto">
          <a:xfrm>
            <a:off x="947738" y="4875213"/>
            <a:ext cx="5207000" cy="405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017" tIns="48148" rIns="98017" bIns="48148" numCol="1" anchor="t" anchorCtr="0" compatLnSpc="1">
            <a:prstTxWarp prst="textNoShape">
              <a:avLst/>
            </a:prstTxWarp>
          </a:bodyPr>
          <a:lstStyle/>
          <a:p>
            <a:endParaRPr lang="en-GB" altLang="en-US" smtClean="0">
              <a:latin typeface="Arial" panose="020B0604020202020204" pitchFamily="34" charset="0"/>
            </a:endParaRPr>
          </a:p>
        </p:txBody>
      </p:sp>
      <p:sp>
        <p:nvSpPr>
          <p:cNvPr id="427019" name="Rectangle 11"/>
          <p:cNvSpPr>
            <a:spLocks noGrp="1" noRot="1" noChangeAspect="1" noChangeArrowheads="1" noTextEdit="1"/>
          </p:cNvSpPr>
          <p:nvPr>
            <p:ph type="sldImg"/>
          </p:nvPr>
        </p:nvSpPr>
        <p:spPr bwMode="auto">
          <a:xfrm>
            <a:off x="1168400" y="896938"/>
            <a:ext cx="4765675" cy="35750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27020" name="Date Placeholder 12"/>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803275" indent="-307975">
              <a:spcBef>
                <a:spcPct val="30000"/>
              </a:spcBef>
              <a:defRPr sz="1200">
                <a:solidFill>
                  <a:schemeClr val="tx1"/>
                </a:solidFill>
                <a:latin typeface="Calibri" panose="020F0502020204030204" pitchFamily="34" charset="0"/>
              </a:defRPr>
            </a:lvl2pPr>
            <a:lvl3pPr marL="1236663" indent="-246063">
              <a:spcBef>
                <a:spcPct val="30000"/>
              </a:spcBef>
              <a:defRPr sz="1200">
                <a:solidFill>
                  <a:schemeClr val="tx1"/>
                </a:solidFill>
                <a:latin typeface="Calibri" panose="020F0502020204030204" pitchFamily="34" charset="0"/>
              </a:defRPr>
            </a:lvl3pPr>
            <a:lvl4pPr marL="1731963" indent="-246063">
              <a:spcBef>
                <a:spcPct val="30000"/>
              </a:spcBef>
              <a:defRPr sz="1200">
                <a:solidFill>
                  <a:schemeClr val="tx1"/>
                </a:solidFill>
                <a:latin typeface="Calibri" panose="020F0502020204030204" pitchFamily="34" charset="0"/>
              </a:defRPr>
            </a:lvl4pPr>
            <a:lvl5pPr marL="2227263" indent="-246063">
              <a:spcBef>
                <a:spcPct val="30000"/>
              </a:spcBef>
              <a:defRPr sz="1200">
                <a:solidFill>
                  <a:schemeClr val="tx1"/>
                </a:solidFill>
                <a:latin typeface="Calibri" panose="020F0502020204030204" pitchFamily="34" charset="0"/>
              </a:defRPr>
            </a:lvl5pPr>
            <a:lvl6pPr marL="2684463" indent="-246063" eaLnBrk="0" fontAlgn="base" hangingPunct="0">
              <a:spcBef>
                <a:spcPct val="30000"/>
              </a:spcBef>
              <a:spcAft>
                <a:spcPct val="0"/>
              </a:spcAft>
              <a:defRPr sz="1200">
                <a:solidFill>
                  <a:schemeClr val="tx1"/>
                </a:solidFill>
                <a:latin typeface="Calibri" panose="020F0502020204030204" pitchFamily="34" charset="0"/>
              </a:defRPr>
            </a:lvl6pPr>
            <a:lvl7pPr marL="3141663" indent="-246063" eaLnBrk="0" fontAlgn="base" hangingPunct="0">
              <a:spcBef>
                <a:spcPct val="30000"/>
              </a:spcBef>
              <a:spcAft>
                <a:spcPct val="0"/>
              </a:spcAft>
              <a:defRPr sz="1200">
                <a:solidFill>
                  <a:schemeClr val="tx1"/>
                </a:solidFill>
                <a:latin typeface="Calibri" panose="020F0502020204030204" pitchFamily="34" charset="0"/>
              </a:defRPr>
            </a:lvl7pPr>
            <a:lvl8pPr marL="3598863" indent="-246063" eaLnBrk="0" fontAlgn="base" hangingPunct="0">
              <a:spcBef>
                <a:spcPct val="30000"/>
              </a:spcBef>
              <a:spcAft>
                <a:spcPct val="0"/>
              </a:spcAft>
              <a:defRPr sz="1200">
                <a:solidFill>
                  <a:schemeClr val="tx1"/>
                </a:solidFill>
                <a:latin typeface="Calibri" panose="020F0502020204030204" pitchFamily="34" charset="0"/>
              </a:defRPr>
            </a:lvl8pPr>
            <a:lvl9pPr marL="4056063" indent="-2460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238E5E-F211-46CB-A923-EFB22B81E90A}" type="datetime1">
              <a:rPr lang="en-GB" altLang="en-US" sz="1300" smtClean="0">
                <a:latin typeface="Times New Roman" panose="02020603050405020304" pitchFamily="18" charset="0"/>
                <a:ea typeface="MS PGothic" panose="020B0600070205080204" pitchFamily="34" charset="-128"/>
              </a:rPr>
              <a:pPr>
                <a:spcBef>
                  <a:spcPct val="0"/>
                </a:spcBef>
              </a:pPr>
              <a:t>27/11/2017</a:t>
            </a:fld>
            <a:endParaRPr lang="pt-PT" altLang="en-US" sz="1300" smtClean="0">
              <a:latin typeface="Times New Roman" panose="02020603050405020304" pitchFamily="18"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6372225" y="1052513"/>
            <a:ext cx="0" cy="449580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 name="Line 40"/>
          <p:cNvSpPr>
            <a:spLocks noChangeShapeType="1"/>
          </p:cNvSpPr>
          <p:nvPr/>
        </p:nvSpPr>
        <p:spPr bwMode="auto">
          <a:xfrm>
            <a:off x="304800" y="2819400"/>
            <a:ext cx="8299450" cy="0"/>
          </a:xfrm>
          <a:prstGeom prst="line">
            <a:avLst/>
          </a:prstGeom>
          <a:noFill/>
          <a:ln w="6350">
            <a:solidFill>
              <a:srgbClr val="0070C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6" name="Picture 2" descr="iStock_000002557820XSma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29375" y="2857500"/>
            <a:ext cx="257175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GCU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571625"/>
            <a:ext cx="13811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type="ctrTitle"/>
          </p:nvPr>
        </p:nvSpPr>
        <p:spPr>
          <a:xfrm>
            <a:off x="0" y="466725"/>
            <a:ext cx="6156325" cy="2133600"/>
          </a:xfrm>
        </p:spPr>
        <p:txBody>
          <a:bodyPr/>
          <a:lstStyle>
            <a:lvl1pPr algn="r">
              <a:defRPr sz="3600"/>
            </a:lvl1pPr>
          </a:lstStyle>
          <a:p>
            <a:r>
              <a:rPr lang="en-US" altLang="en-US"/>
              <a:t>Click to edit Master title style</a:t>
            </a:r>
          </a:p>
        </p:txBody>
      </p:sp>
      <p:sp>
        <p:nvSpPr>
          <p:cNvPr id="25604" name="Rectangle 4"/>
          <p:cNvSpPr>
            <a:spLocks noGrp="1" noChangeArrowheads="1"/>
          </p:cNvSpPr>
          <p:nvPr>
            <p:ph type="subTitle" idx="1"/>
          </p:nvPr>
        </p:nvSpPr>
        <p:spPr>
          <a:xfrm>
            <a:off x="849313" y="3049588"/>
            <a:ext cx="5307012" cy="2362200"/>
          </a:xfrm>
        </p:spPr>
        <p:txBody>
          <a:bodyPr/>
          <a:lstStyle>
            <a:lvl1pPr marL="0" indent="0" algn="r">
              <a:buFont typeface="Wingdings" pitchFamily="2" charset="2"/>
              <a:buNone/>
              <a:defRPr sz="2400" baseline="0">
                <a:solidFill>
                  <a:srgbClr val="0070C0"/>
                </a:solidFill>
              </a:defRPr>
            </a:lvl1pPr>
          </a:lstStyle>
          <a:p>
            <a:r>
              <a:rPr lang="en-US" altLang="en-US" dirty="0"/>
              <a:t>Click to edit Master subtitle style</a:t>
            </a:r>
          </a:p>
        </p:txBody>
      </p:sp>
      <p:sp>
        <p:nvSpPr>
          <p:cNvPr id="8" name="Rectangle 5"/>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a:latin typeface="Arial" charset="0"/>
                <a:ea typeface="+mn-ea"/>
                <a:cs typeface="+mn-cs"/>
              </a:defRPr>
            </a:lvl1pPr>
          </a:lstStyle>
          <a:p>
            <a:pPr>
              <a:defRPr/>
            </a:pPr>
            <a:endParaRPr lang="en-US" altLang="en-US"/>
          </a:p>
        </p:txBody>
      </p:sp>
      <p:sp>
        <p:nvSpPr>
          <p:cNvPr id="9" name="Rectangle 6"/>
          <p:cNvSpPr>
            <a:spLocks noGrp="1" noChangeArrowheads="1"/>
          </p:cNvSpPr>
          <p:nvPr>
            <p:ph type="ftr" sz="quarter" idx="11"/>
          </p:nvPr>
        </p:nvSpPr>
        <p:spPr>
          <a:xfrm>
            <a:off x="3124200" y="6248400"/>
            <a:ext cx="2895600" cy="457200"/>
          </a:xfrm>
        </p:spPr>
        <p:txBody>
          <a:bodyPr/>
          <a:lstStyle>
            <a:lvl1pPr algn="ctr">
              <a:defRPr cap="none">
                <a:solidFill>
                  <a:schemeClr val="tx1"/>
                </a:solidFill>
                <a:latin typeface="+mn-lt"/>
                <a:ea typeface="+mn-ea"/>
                <a:cs typeface="+mn-cs"/>
              </a:defRPr>
            </a:lvl1pPr>
          </a:lstStyle>
          <a:p>
            <a:pPr>
              <a:defRPr/>
            </a:pPr>
            <a:endParaRPr lang="en-US" altLang="en-US"/>
          </a:p>
        </p:txBody>
      </p:sp>
      <p:sp>
        <p:nvSpPr>
          <p:cNvPr id="10" name="Rectangle 7"/>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CFC0DA5D-6ABE-4792-916D-865BE1588F9A}" type="slidenum">
              <a:rPr lang="en-US" altLang="en-US"/>
              <a:pPr>
                <a:defRPr/>
              </a:pPr>
              <a:t>‹#›</a:t>
            </a:fld>
            <a:endParaRPr lang="en-US" altLang="en-US"/>
          </a:p>
        </p:txBody>
      </p:sp>
    </p:spTree>
    <p:extLst>
      <p:ext uri="{BB962C8B-B14F-4D97-AF65-F5344CB8AC3E}">
        <p14:creationId xmlns:p14="http://schemas.microsoft.com/office/powerpoint/2010/main" val="325698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solidFill>
                  <a:srgbClr val="CC3300"/>
                </a:solidFill>
                <a:latin typeface="Calibri" panose="020F0502020204030204" pitchFamily="34" charset="0"/>
              </a:defRPr>
            </a:lvl1pPr>
          </a:lstStyle>
          <a:p>
            <a:pPr>
              <a:defRPr/>
            </a:pPr>
            <a:r>
              <a:rPr lang="en-US" altLang="en-US"/>
              <a:t>    Introduction to Database Development                                                                          1. Databases and Database Design</a:t>
            </a:r>
          </a:p>
          <a:p>
            <a:pPr>
              <a:defRPr/>
            </a:pPr>
            <a:fld id="{C2F594AE-EC01-44FB-A224-96147BE2382B}" type="slidenum">
              <a:rPr lang="en-US" altLang="en-US"/>
              <a:pPr>
                <a:defRPr/>
              </a:pPr>
              <a:t>‹#›</a:t>
            </a:fld>
            <a:endParaRPr lang="en-US" altLang="en-US"/>
          </a:p>
        </p:txBody>
      </p:sp>
    </p:spTree>
    <p:extLst>
      <p:ext uri="{BB962C8B-B14F-4D97-AF65-F5344CB8AC3E}">
        <p14:creationId xmlns:p14="http://schemas.microsoft.com/office/powerpoint/2010/main" val="161379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5888"/>
            <a:ext cx="2057400" cy="60150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15888"/>
            <a:ext cx="6019800" cy="601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solidFill>
                  <a:srgbClr val="CC3300"/>
                </a:solidFill>
                <a:latin typeface="Calibri" panose="020F0502020204030204" pitchFamily="34" charset="0"/>
              </a:defRPr>
            </a:lvl1pPr>
          </a:lstStyle>
          <a:p>
            <a:pPr>
              <a:defRPr/>
            </a:pPr>
            <a:r>
              <a:rPr lang="en-US" altLang="en-US"/>
              <a:t>    Introduction to Database Development                                                                          1. Databases and Database Design</a:t>
            </a:r>
          </a:p>
          <a:p>
            <a:pPr>
              <a:defRPr/>
            </a:pPr>
            <a:fld id="{B7A667A9-7DC4-4CB0-BA78-361661D8C49B}" type="slidenum">
              <a:rPr lang="en-US" altLang="en-US"/>
              <a:pPr>
                <a:defRPr/>
              </a:pPr>
              <a:t>‹#›</a:t>
            </a:fld>
            <a:endParaRPr lang="en-US" altLang="en-US"/>
          </a:p>
        </p:txBody>
      </p:sp>
    </p:spTree>
    <p:extLst>
      <p:ext uri="{BB962C8B-B14F-4D97-AF65-F5344CB8AC3E}">
        <p14:creationId xmlns:p14="http://schemas.microsoft.com/office/powerpoint/2010/main" val="52617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1447800"/>
            <a:ext cx="3810000" cy="4114800"/>
          </a:xfrm>
        </p:spPr>
        <p:txBody>
          <a:bodyPr rtlCol="0">
            <a:normAutofit/>
          </a:bodyPr>
          <a:lstStyle/>
          <a:p>
            <a:pPr lvl="0"/>
            <a:r>
              <a:rPr lang="en-US" noProof="0" dirty="0" smtClean="0"/>
              <a:t>Click icon to add clip art</a:t>
            </a:r>
          </a:p>
        </p:txBody>
      </p:sp>
      <p:sp>
        <p:nvSpPr>
          <p:cNvPr id="4" name="Text Placeholder 3"/>
          <p:cNvSpPr>
            <a:spLocks noGrp="1"/>
          </p:cNvSpPr>
          <p:nvPr>
            <p:ph type="body" sz="half" idx="2"/>
          </p:nvPr>
        </p:nvSpPr>
        <p:spPr>
          <a:xfrm>
            <a:off x="4572000" y="1447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889720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resentation Start">
    <p:spTree>
      <p:nvGrpSpPr>
        <p:cNvPr id="1" name=""/>
        <p:cNvGrpSpPr/>
        <p:nvPr/>
      </p:nvGrpSpPr>
      <p:grpSpPr>
        <a:xfrm>
          <a:off x="0" y="0"/>
          <a:ext cx="0" cy="0"/>
          <a:chOff x="0" y="0"/>
          <a:chExt cx="0" cy="0"/>
        </a:xfrm>
      </p:grpSpPr>
      <p:sp>
        <p:nvSpPr>
          <p:cNvPr id="4" name="Rectangle 3"/>
          <p:cNvSpPr/>
          <p:nvPr/>
        </p:nvSpPr>
        <p:spPr>
          <a:xfrm>
            <a:off x="250825" y="188913"/>
            <a:ext cx="8642350" cy="6480175"/>
          </a:xfrm>
          <a:prstGeom prst="rect">
            <a:avLst/>
          </a:prstGeom>
          <a:solidFill>
            <a:srgbClr val="01498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srgbClr val="01498E"/>
              </a:solidFill>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6975" y="6229350"/>
            <a:ext cx="37052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800" y="5408613"/>
            <a:ext cx="19145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551613" y="374650"/>
            <a:ext cx="2160587" cy="2160588"/>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2" name="Text Placeholder 2"/>
          <p:cNvSpPr>
            <a:spLocks noGrp="1"/>
          </p:cNvSpPr>
          <p:nvPr>
            <p:ph type="body" sz="quarter" idx="10"/>
          </p:nvPr>
        </p:nvSpPr>
        <p:spPr>
          <a:xfrm>
            <a:off x="431471" y="1178700"/>
            <a:ext cx="5760746" cy="400110"/>
          </a:xfrm>
          <a:prstGeom prst="rect">
            <a:avLst/>
          </a:prstGeom>
        </p:spPr>
        <p:txBody>
          <a:bodyPr>
            <a:spAutoFit/>
          </a:bodyPr>
          <a:lstStyle>
            <a:lvl1pPr marL="0" indent="0">
              <a:buNone/>
              <a:defRPr sz="2000" b="1">
                <a:solidFill>
                  <a:schemeClr val="bg1"/>
                </a:solidFill>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3" name="Text Placeholder 4"/>
          <p:cNvSpPr>
            <a:spLocks noGrp="1"/>
          </p:cNvSpPr>
          <p:nvPr>
            <p:ph type="body" sz="quarter" idx="11"/>
          </p:nvPr>
        </p:nvSpPr>
        <p:spPr>
          <a:xfrm>
            <a:off x="431412" y="1988808"/>
            <a:ext cx="5760806" cy="400110"/>
          </a:xfrm>
          <a:prstGeom prst="rect">
            <a:avLst/>
          </a:prstGeom>
        </p:spPr>
        <p:txBody>
          <a:bodyPr>
            <a:spAutoFit/>
          </a:bodyPr>
          <a:lstStyle>
            <a:lvl1pPr marL="0" indent="0">
              <a:buNone/>
              <a:defRPr sz="2000" baseline="0">
                <a:solidFill>
                  <a:schemeClr val="bg1"/>
                </a:solidFill>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18227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85800" y="6248400"/>
            <a:ext cx="1905000" cy="457200"/>
          </a:xfrm>
        </p:spPr>
        <p:txBody>
          <a:bodyPr lIns="91428" tIns="45714" rIns="91428" bIns="45714"/>
          <a:lstStyle>
            <a:lvl1pPr>
              <a:defRPr/>
            </a:lvl1pPr>
          </a:lstStyle>
          <a:p>
            <a:pPr>
              <a:defRPr/>
            </a:pPr>
            <a:fld id="{5001D2D0-BD96-4F03-951D-579ABB5B8767}" type="datetimeFigureOut">
              <a:rPr lang="en-GB"/>
              <a:pPr>
                <a:defRPr/>
              </a:pPr>
              <a:t>27/11/2017</a:t>
            </a:fld>
            <a:endParaRPr lang="en-GB" dirty="0"/>
          </a:p>
        </p:txBody>
      </p:sp>
      <p:sp>
        <p:nvSpPr>
          <p:cNvPr id="5" name="Footer Placeholder 4"/>
          <p:cNvSpPr>
            <a:spLocks noGrp="1"/>
          </p:cNvSpPr>
          <p:nvPr>
            <p:ph type="ftr" sz="quarter" idx="11"/>
          </p:nvPr>
        </p:nvSpPr>
        <p:spPr/>
        <p:txBody>
          <a:bodyPr lIns="81190" tIns="40595" rIns="81190" bIns="40595"/>
          <a:lstStyle>
            <a:lvl1pPr>
              <a:defRPr>
                <a:latin typeface="Calibri" panose="020F0502020204030204" pitchFamily="34" charset="0"/>
              </a:defRPr>
            </a:lvl1pPr>
          </a:lstStyle>
          <a:p>
            <a:pPr>
              <a:defRPr/>
            </a:pPr>
            <a:endParaRPr lang="en-GB"/>
          </a:p>
        </p:txBody>
      </p:sp>
      <p:sp>
        <p:nvSpPr>
          <p:cNvPr id="6" name="Slide Number Placeholder 5"/>
          <p:cNvSpPr>
            <a:spLocks noGrp="1"/>
          </p:cNvSpPr>
          <p:nvPr>
            <p:ph type="sldNum" sz="quarter" idx="12"/>
          </p:nvPr>
        </p:nvSpPr>
        <p:spPr>
          <a:xfrm>
            <a:off x="6551613" y="6245225"/>
            <a:ext cx="2135187" cy="476250"/>
          </a:xfrm>
          <a:prstGeom prst="rect">
            <a:avLst/>
          </a:prstGeom>
        </p:spPr>
        <p:txBody>
          <a:bodyPr vert="horz" wrap="square" lIns="81190" tIns="40595" rIns="81190" bIns="40595" numCol="1" anchor="t" anchorCtr="0" compatLnSpc="1">
            <a:prstTxWarp prst="textNoShape">
              <a:avLst/>
            </a:prstTxWarp>
          </a:bodyPr>
          <a:lstStyle>
            <a:lvl1pPr>
              <a:defRPr/>
            </a:lvl1pPr>
          </a:lstStyle>
          <a:p>
            <a:pPr>
              <a:defRPr/>
            </a:pPr>
            <a:fld id="{50D284A6-BA11-4B4C-9539-72D36BF58C76}" type="slidenum">
              <a:rPr lang="en-GB" altLang="pt-PT"/>
              <a:pPr>
                <a:defRPr/>
              </a:pPr>
              <a:t>‹#›</a:t>
            </a:fld>
            <a:endParaRPr lang="en-GB" altLang="pt-PT"/>
          </a:p>
        </p:txBody>
      </p:sp>
    </p:spTree>
    <p:extLst>
      <p:ext uri="{BB962C8B-B14F-4D97-AF65-F5344CB8AC3E}">
        <p14:creationId xmlns:p14="http://schemas.microsoft.com/office/powerpoint/2010/main" val="3532471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esentation Start">
    <p:spTree>
      <p:nvGrpSpPr>
        <p:cNvPr id="1" name=""/>
        <p:cNvGrpSpPr/>
        <p:nvPr/>
      </p:nvGrpSpPr>
      <p:grpSpPr>
        <a:xfrm>
          <a:off x="0" y="0"/>
          <a:ext cx="0" cy="0"/>
          <a:chOff x="0" y="0"/>
          <a:chExt cx="0" cy="0"/>
        </a:xfrm>
      </p:grpSpPr>
      <p:sp>
        <p:nvSpPr>
          <p:cNvPr id="4" name="Rectangle 3"/>
          <p:cNvSpPr/>
          <p:nvPr/>
        </p:nvSpPr>
        <p:spPr>
          <a:xfrm>
            <a:off x="250825" y="188913"/>
            <a:ext cx="8642350" cy="6480175"/>
          </a:xfrm>
          <a:prstGeom prst="rect">
            <a:avLst/>
          </a:prstGeom>
          <a:solidFill>
            <a:srgbClr val="01498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srgbClr val="01498E"/>
              </a:solidFill>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6975" y="6229350"/>
            <a:ext cx="37052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800" y="5408613"/>
            <a:ext cx="19145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551613" y="374650"/>
            <a:ext cx="2160587" cy="2160588"/>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2" name="Text Placeholder 2"/>
          <p:cNvSpPr>
            <a:spLocks noGrp="1"/>
          </p:cNvSpPr>
          <p:nvPr>
            <p:ph type="body" sz="quarter" idx="10"/>
          </p:nvPr>
        </p:nvSpPr>
        <p:spPr>
          <a:xfrm>
            <a:off x="431471" y="1178700"/>
            <a:ext cx="5760746" cy="400110"/>
          </a:xfrm>
          <a:prstGeom prst="rect">
            <a:avLst/>
          </a:prstGeom>
        </p:spPr>
        <p:txBody>
          <a:bodyPr wrap="square">
            <a:spAutoFit/>
          </a:bodyPr>
          <a:lstStyle>
            <a:lvl1pPr marL="0" indent="0">
              <a:buNone/>
              <a:defRPr sz="2000" b="1">
                <a:solidFill>
                  <a:schemeClr val="bg1"/>
                </a:solidFill>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3" name="Text Placeholder 4"/>
          <p:cNvSpPr>
            <a:spLocks noGrp="1"/>
          </p:cNvSpPr>
          <p:nvPr>
            <p:ph type="body" sz="quarter" idx="11"/>
          </p:nvPr>
        </p:nvSpPr>
        <p:spPr>
          <a:xfrm>
            <a:off x="431412" y="1988808"/>
            <a:ext cx="5760806" cy="400110"/>
          </a:xfrm>
          <a:prstGeom prst="rect">
            <a:avLst/>
          </a:prstGeom>
        </p:spPr>
        <p:txBody>
          <a:bodyPr wrap="square">
            <a:spAutoFit/>
          </a:bodyPr>
          <a:lstStyle>
            <a:lvl1pPr marL="0" indent="0">
              <a:buNone/>
              <a:defRPr sz="2000" baseline="0">
                <a:solidFill>
                  <a:schemeClr val="bg1"/>
                </a:solidFill>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93603869"/>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resentation En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31800" y="1988817"/>
            <a:ext cx="8280400" cy="461665"/>
          </a:xfrm>
          <a:prstGeom prst="rect">
            <a:avLst/>
          </a:prstGeom>
        </p:spPr>
        <p:txBody>
          <a:bodyPr>
            <a:spAutoFit/>
          </a:bodyPr>
          <a:lstStyle>
            <a:lvl1pPr marL="0" indent="0">
              <a:buNone/>
              <a:defRPr sz="2400" baseline="0">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9823441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a:solidFill>
                  <a:prstClr val="black"/>
                </a:solidFill>
                <a:latin typeface="Calibri"/>
                <a:ea typeface="+mn-ea"/>
              </a:defRPr>
            </a:lvl1pPr>
          </a:lstStyle>
          <a:p>
            <a:pPr>
              <a:defRPr/>
            </a:pPr>
            <a:fld id="{DF3AB62A-0DD8-4983-B951-C957C4BE7D56}" type="datetimeFigureOut">
              <a:rPr lang="en-US"/>
              <a:pPr>
                <a:defRPr/>
              </a:pPr>
              <a:t>11/27/2017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a:solidFill>
                  <a:prstClr val="black"/>
                </a:solidFill>
                <a:latin typeface="Calibri"/>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457200" eaLnBrk="1" hangingPunct="1">
              <a:defRPr>
                <a:solidFill>
                  <a:srgbClr val="000000"/>
                </a:solidFill>
                <a:latin typeface="Calibri" panose="020F0502020204030204" pitchFamily="34" charset="0"/>
              </a:defRPr>
            </a:lvl1pPr>
          </a:lstStyle>
          <a:p>
            <a:pPr>
              <a:defRPr/>
            </a:pPr>
            <a:fld id="{203E3122-7D99-4121-A99F-5280E5CD723F}" type="slidenum">
              <a:rPr lang="en-US" altLang="en-US"/>
              <a:pPr>
                <a:defRPr/>
              </a:pPr>
              <a:t>‹#›</a:t>
            </a:fld>
            <a:endParaRPr lang="en-US" altLang="en-US"/>
          </a:p>
        </p:txBody>
      </p:sp>
    </p:spTree>
    <p:extLst>
      <p:ext uri="{BB962C8B-B14F-4D97-AF65-F5344CB8AC3E}">
        <p14:creationId xmlns:p14="http://schemas.microsoft.com/office/powerpoint/2010/main" val="1835542417"/>
      </p:ext>
    </p:extLst>
  </p:cSld>
  <p:clrMapOvr>
    <a:masterClrMapping/>
  </p:clrMapOvr>
  <p:transition spd="slow" advTm="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Divider (Blue Bg)">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006C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972000" y="2340000"/>
            <a:ext cx="7200000" cy="461665"/>
          </a:xfrm>
          <a:prstGeom prst="rect">
            <a:avLst/>
          </a:prstGeom>
          <a:noFill/>
        </p:spPr>
        <p:txBody>
          <a:bodyPr>
            <a:spAutoFit/>
          </a:bodyPr>
          <a:lstStyle>
            <a:lvl1pPr marL="0" indent="0">
              <a:buNone/>
              <a:defRPr sz="24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78854225"/>
      </p:ext>
    </p:extLst>
  </p:cSld>
  <p:clrMapOvr>
    <a:masterClrMapping/>
  </p:clrMapOvr>
  <p:transition spd="slow" advTm="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bjec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rgbClr val="006CB4"/>
                </a:solidFill>
                <a:latin typeface="Arial" pitchFamily="34" charset="0"/>
                <a:cs typeface="Arial" pitchFamily="34" charset="0"/>
              </a:defRPr>
            </a:lvl1pPr>
          </a:lstStyle>
          <a:p>
            <a:pPr lvl="0"/>
            <a:r>
              <a:rPr lang="en-US" smtClean="0"/>
              <a:t>Click to edit Master text styles</a:t>
            </a:r>
          </a:p>
        </p:txBody>
      </p:sp>
      <p:sp>
        <p:nvSpPr>
          <p:cNvPr id="8" name="Content Placeholder 7"/>
          <p:cNvSpPr>
            <a:spLocks noGrp="1"/>
          </p:cNvSpPr>
          <p:nvPr>
            <p:ph sz="quarter" idx="11"/>
          </p:nvPr>
        </p:nvSpPr>
        <p:spPr>
          <a:xfrm>
            <a:off x="971549" y="2340000"/>
            <a:ext cx="7200000" cy="3240000"/>
          </a:xfrm>
          <a:prstGeom prst="rect">
            <a:avLst/>
          </a:prstGeom>
        </p:spPr>
        <p:txBody>
          <a:bodyPr/>
          <a:lstStyle>
            <a:lvl1pPr marL="0" indent="0">
              <a:buNone/>
              <a:defRPr sz="240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80821250"/>
      </p:ext>
    </p:extLst>
  </p:cSld>
  <p:clrMapOvr>
    <a:masterClrMapping/>
  </p:clrMapOvr>
  <p:transition spd="slow" advTm="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Clr>
                <a:srgbClr val="0070C0"/>
              </a:buClr>
              <a:defRPr/>
            </a:lvl1pPr>
            <a:lvl3pPr>
              <a:buClr>
                <a:srgbClr val="0070C0"/>
              </a:buCl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p:txBody>
          <a:bodyPr/>
          <a:lstStyle>
            <a:lvl1pPr>
              <a:defRPr>
                <a:solidFill>
                  <a:srgbClr val="0070C0"/>
                </a:solidFill>
                <a:latin typeface="Calibri" panose="020F0502020204030204" pitchFamily="34" charset="0"/>
              </a:defRPr>
            </a:lvl1pPr>
          </a:lstStyle>
          <a:p>
            <a:pPr>
              <a:defRPr/>
            </a:pPr>
            <a:r>
              <a:rPr lang="en-US" altLang="en-US">
                <a:solidFill>
                  <a:srgbClr val="CC3300"/>
                </a:solidFill>
              </a:rPr>
              <a:t>   </a:t>
            </a:r>
            <a:r>
              <a:rPr lang="en-US" altLang="en-US">
                <a:latin typeface="Gill Sans MT" panose="020B0502020104020203" pitchFamily="34" charset="0"/>
              </a:rPr>
              <a:t>FUNDAMENTALS OF SOFTWARE ENGINEERING                                                                             Module Introduction</a:t>
            </a:r>
          </a:p>
          <a:p>
            <a:pPr>
              <a:defRPr/>
            </a:pPr>
            <a:fld id="{F9303AD3-3BEF-42AD-86F1-E9C49A9C9FFB}" type="slidenum">
              <a:rPr lang="en-US" altLang="en-US">
                <a:latin typeface="Gill Sans MT" panose="020B0502020104020203" pitchFamily="34" charset="0"/>
              </a:rPr>
              <a:pPr>
                <a:defRPr/>
              </a:pPr>
              <a:t>‹#›</a:t>
            </a:fld>
            <a:endParaRPr lang="en-US" altLang="en-US">
              <a:latin typeface="Gill Sans MT" panose="020B0502020104020203" pitchFamily="34" charset="0"/>
            </a:endParaRPr>
          </a:p>
        </p:txBody>
      </p:sp>
    </p:spTree>
    <p:extLst>
      <p:ext uri="{BB962C8B-B14F-4D97-AF65-F5344CB8AC3E}">
        <p14:creationId xmlns:p14="http://schemas.microsoft.com/office/powerpoint/2010/main" val="354786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 (left), Image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9" name="Picture Placeholder 8"/>
          <p:cNvSpPr>
            <a:spLocks noGrp="1"/>
          </p:cNvSpPr>
          <p:nvPr>
            <p:ph type="pic" sz="quarter" idx="10"/>
          </p:nvPr>
        </p:nvSpPr>
        <p:spPr>
          <a:xfrm>
            <a:off x="4572000" y="540000"/>
            <a:ext cx="3960000" cy="54006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noProof="0" dirty="0" smtClean="0"/>
              <a:t>Click icon to add picture</a:t>
            </a:r>
            <a:endParaRPr lang="en-GB" noProof="0" dirty="0"/>
          </a:p>
        </p:txBody>
      </p:sp>
      <p:sp>
        <p:nvSpPr>
          <p:cNvPr id="13" name="Text Placeholder 12"/>
          <p:cNvSpPr>
            <a:spLocks noGrp="1"/>
          </p:cNvSpPr>
          <p:nvPr>
            <p:ph type="body" sz="quarter" idx="11"/>
          </p:nvPr>
        </p:nvSpPr>
        <p:spPr>
          <a:xfrm>
            <a:off x="971550" y="900000"/>
            <a:ext cx="3240000" cy="400110"/>
          </a:xfrm>
          <a:prstGeom prst="rect">
            <a:avLst/>
          </a:prstGeom>
        </p:spPr>
        <p:txBody>
          <a:bodyPr>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4783959"/>
      </p:ext>
    </p:extLst>
  </p:cSld>
  <p:clrMapOvr>
    <a:masterClrMapping/>
  </p:clrMapOvr>
  <p:transition spd="slow" advTm="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bject">
    <p:spTree>
      <p:nvGrpSpPr>
        <p:cNvPr id="1" name=""/>
        <p:cNvGrpSpPr/>
        <p:nvPr/>
      </p:nvGrpSpPr>
      <p:grpSpPr>
        <a:xfrm>
          <a:off x="0" y="0"/>
          <a:ext cx="0" cy="0"/>
          <a:chOff x="0" y="0"/>
          <a:chExt cx="0" cy="0"/>
        </a:xfrm>
      </p:grpSpPr>
      <p:sp>
        <p:nvSpPr>
          <p:cNvPr id="3" name="Rectangle 2"/>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8" name="Content Placeholder 7"/>
          <p:cNvSpPr>
            <a:spLocks noGrp="1"/>
          </p:cNvSpPr>
          <p:nvPr>
            <p:ph sz="quarter" idx="10"/>
          </p:nvPr>
        </p:nvSpPr>
        <p:spPr>
          <a:xfrm>
            <a:off x="971550" y="900000"/>
            <a:ext cx="7199313" cy="4681538"/>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smtClean="0"/>
              <a:t>Click to edit Master text styles</a:t>
            </a:r>
          </a:p>
        </p:txBody>
      </p:sp>
    </p:spTree>
    <p:extLst>
      <p:ext uri="{BB962C8B-B14F-4D97-AF65-F5344CB8AC3E}">
        <p14:creationId xmlns:p14="http://schemas.microsoft.com/office/powerpoint/2010/main" val="2171996344"/>
      </p:ext>
    </p:extLst>
  </p:cSld>
  <p:clrMapOvr>
    <a:overrideClrMapping bg1="lt1" tx1="dk1" bg2="lt2" tx2="dk2" accent1="accent1" accent2="accent2" accent3="accent3" accent4="accent4" accent5="accent5" accent6="accent6" hlink="hlink" folHlink="folHlink"/>
  </p:clrMapOvr>
  <p:transition spd="slow" advTm="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2000" y="540000"/>
            <a:ext cx="7920000" cy="5400675"/>
          </a:xfrm>
          <a:prstGeom prst="rect">
            <a:avLst/>
          </a:prstGeom>
        </p:spPr>
        <p:txBody>
          <a:bodyPr/>
          <a:lstStyle>
            <a:lvl1pPr marL="0" indent="0">
              <a:buNone/>
              <a:defRPr baseline="0"/>
            </a:lvl1pPr>
          </a:lstStyle>
          <a:p>
            <a:pPr lvl="0"/>
            <a:r>
              <a:rPr lang="en-US" noProof="0" dirty="0" smtClean="0"/>
              <a:t>Click icon to add picture</a:t>
            </a:r>
            <a:endParaRPr lang="en-GB" noProof="0" dirty="0" smtClean="0"/>
          </a:p>
        </p:txBody>
      </p:sp>
    </p:spTree>
    <p:extLst>
      <p:ext uri="{BB962C8B-B14F-4D97-AF65-F5344CB8AC3E}">
        <p14:creationId xmlns:p14="http://schemas.microsoft.com/office/powerpoint/2010/main" val="1021212154"/>
      </p:ext>
    </p:extLst>
  </p:cSld>
  <p:clrMapOvr>
    <a:masterClrMapping/>
  </p:clrMapOvr>
  <p:transition spd="slow" advTm="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resentation End">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2775" y="539750"/>
            <a:ext cx="18034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785398"/>
      </p:ext>
    </p:extLst>
  </p:cSld>
  <p:clrMapOvr>
    <a:masterClrMapping/>
  </p:clrMapOvr>
  <p:transition spd="slow" advTm="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Divider (Red Bg)">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C6003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971999" y="2340000"/>
            <a:ext cx="7200000" cy="461665"/>
          </a:xfrm>
          <a:prstGeom prst="rect">
            <a:avLst/>
          </a:prstGeom>
          <a:noFill/>
        </p:spPr>
        <p:txBody>
          <a:bodyPr>
            <a:spAutoFit/>
          </a:bodyPr>
          <a:lstStyle>
            <a:lvl1pPr marL="0" indent="0">
              <a:buNone/>
              <a:defRPr sz="24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77658371"/>
      </p:ext>
    </p:extLst>
  </p:cSld>
  <p:clrMapOvr>
    <a:masterClrMapping/>
  </p:clrMapOvr>
  <p:transition spd="slow" advTm="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Divider (Purple Bg)">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68478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971999" y="2340000"/>
            <a:ext cx="7200000" cy="461665"/>
          </a:xfrm>
          <a:prstGeom prst="rect">
            <a:avLst/>
          </a:prstGeom>
          <a:noFill/>
        </p:spPr>
        <p:txBody>
          <a:bodyPr>
            <a:spAutoFit/>
          </a:bodyPr>
          <a:lstStyle>
            <a:lvl1pPr marL="0" indent="0">
              <a:buNone/>
              <a:defRPr sz="24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56167280"/>
      </p:ext>
    </p:extLst>
  </p:cSld>
  <p:clrMapOvr>
    <a:masterClrMapping/>
  </p:clrMapOvr>
  <p:transition spd="slow" advTm="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sp>
        <p:nvSpPr>
          <p:cNvPr id="3" name="Rectangle 2"/>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7" name="Text Placeholder 6"/>
          <p:cNvSpPr>
            <a:spLocks noGrp="1"/>
          </p:cNvSpPr>
          <p:nvPr>
            <p:ph type="body" sz="quarter" idx="11"/>
          </p:nvPr>
        </p:nvSpPr>
        <p:spPr>
          <a:xfrm>
            <a:off x="971551" y="900000"/>
            <a:ext cx="7200000" cy="461665"/>
          </a:xfrm>
          <a:prstGeom prst="rect">
            <a:avLst/>
          </a:prstGeom>
          <a:noFill/>
        </p:spPr>
        <p:txBody>
          <a:bodyPr wrap="square">
            <a:spAutoFit/>
          </a:bodyPr>
          <a:lstStyle>
            <a:lvl1pPr marL="0" indent="0">
              <a:buNone/>
              <a:defRPr sz="24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6760838"/>
      </p:ext>
    </p:extLst>
  </p:cSld>
  <p:clrMapOvr>
    <a:masterClrMapping/>
  </p:clrMapOvr>
  <p:transition spd="slow" advTm="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Divider (Green Bg)">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00968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972000" y="2340000"/>
            <a:ext cx="7200000" cy="461665"/>
          </a:xfrm>
          <a:prstGeom prst="rect">
            <a:avLst/>
          </a:prstGeom>
          <a:noFill/>
        </p:spPr>
        <p:txBody>
          <a:bodyPr>
            <a:spAutoFit/>
          </a:bodyPr>
          <a:lstStyle>
            <a:lvl1pPr marL="0" indent="0">
              <a:buNone/>
              <a:defRPr sz="24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5271166"/>
      </p:ext>
    </p:extLst>
  </p:cSld>
  <p:clrMapOvr>
    <a:masterClrMapping/>
  </p:clrMapOvr>
  <p:transition spd="slow" advTm="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resentation Star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2775" y="539750"/>
            <a:ext cx="18034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18"/>
          <p:cNvSpPr>
            <a:spLocks noGrp="1"/>
          </p:cNvSpPr>
          <p:nvPr>
            <p:ph type="body" sz="quarter" idx="10"/>
          </p:nvPr>
        </p:nvSpPr>
        <p:spPr>
          <a:xfrm>
            <a:off x="972000" y="3960000"/>
            <a:ext cx="7199313" cy="461665"/>
          </a:xfrm>
          <a:prstGeom prst="rect">
            <a:avLst/>
          </a:prstGeom>
        </p:spPr>
        <p:txBody>
          <a:bodyPr wrap="square">
            <a:normAutofit/>
          </a:bodyPr>
          <a:lstStyle>
            <a:lvl1pPr marL="0" indent="0">
              <a:buNone/>
              <a:defRPr sz="2400" b="1" baseline="0">
                <a:latin typeface="Arial" pitchFamily="34" charset="0"/>
                <a:cs typeface="Arial" pitchFamily="34" charset="0"/>
              </a:defRPr>
            </a:lvl1pPr>
          </a:lstStyle>
          <a:p>
            <a:pPr lvl="0"/>
            <a:r>
              <a:rPr lang="en-US" smtClean="0"/>
              <a:t>Click to edit Master text styles</a:t>
            </a:r>
          </a:p>
        </p:txBody>
      </p:sp>
      <p:sp>
        <p:nvSpPr>
          <p:cNvPr id="23" name="Text Placeholder 22"/>
          <p:cNvSpPr>
            <a:spLocks noGrp="1"/>
          </p:cNvSpPr>
          <p:nvPr>
            <p:ph type="body" sz="quarter" idx="12"/>
          </p:nvPr>
        </p:nvSpPr>
        <p:spPr>
          <a:xfrm>
            <a:off x="971550" y="4420800"/>
            <a:ext cx="7194552" cy="461665"/>
          </a:xfrm>
          <a:prstGeom prst="rect">
            <a:avLst/>
          </a:prstGeom>
        </p:spPr>
        <p:txBody>
          <a:bodyPr wrap="square">
            <a:spAutoFit/>
          </a:bodyPr>
          <a:lstStyle>
            <a:lvl1pPr marL="0" indent="0">
              <a:buNone/>
              <a:defRPr sz="2400">
                <a:solidFill>
                  <a:schemeClr val="bg1">
                    <a:lumMod val="50000"/>
                  </a:schemeClr>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915769516"/>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830997"/>
          </a:xfrm>
          <a:prstGeom prst="rect">
            <a:avLst/>
          </a:prstGeom>
        </p:spPr>
        <p:txBody>
          <a:bodyPr wrap="square">
            <a:spAutoFit/>
          </a:bodyPr>
          <a:lstStyle>
            <a:lvl1pPr marL="0" indent="0">
              <a:buNone/>
              <a:defRPr sz="4800" baseline="0">
                <a:solidFill>
                  <a:srgbClr val="006CB4"/>
                </a:solidFill>
                <a:latin typeface="Arial" pitchFamily="34" charset="0"/>
                <a:cs typeface="Arial" pitchFamily="34" charset="0"/>
              </a:defRPr>
            </a:lvl1pPr>
          </a:lstStyle>
          <a:p>
            <a:pPr lvl="0"/>
            <a:r>
              <a:rPr lang="en-US" smtClean="0"/>
              <a:t>Click to edit Master text styles</a:t>
            </a:r>
          </a:p>
        </p:txBody>
      </p:sp>
      <p:sp>
        <p:nvSpPr>
          <p:cNvPr id="11" name="Text Placeholder 18"/>
          <p:cNvSpPr>
            <a:spLocks noGrp="1"/>
          </p:cNvSpPr>
          <p:nvPr>
            <p:ph type="body" sz="quarter" idx="11"/>
          </p:nvPr>
        </p:nvSpPr>
        <p:spPr>
          <a:xfrm>
            <a:off x="972000" y="3960000"/>
            <a:ext cx="7200000" cy="461665"/>
          </a:xfrm>
          <a:prstGeom prst="rect">
            <a:avLst/>
          </a:prstGeom>
        </p:spPr>
        <p:txBody>
          <a:bodyPr wrap="square">
            <a:spAutoFit/>
          </a:bodyPr>
          <a:lstStyle>
            <a:lvl1pPr marL="0" indent="0">
              <a:buNone/>
              <a:defRPr sz="2400" b="1"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3118579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solidFill>
                  <a:srgbClr val="0070C0"/>
                </a:solidFill>
                <a:latin typeface="Calibri" panose="020F0502020204030204" pitchFamily="34" charset="0"/>
              </a:defRPr>
            </a:lvl1pPr>
          </a:lstStyle>
          <a:p>
            <a:pPr>
              <a:defRPr/>
            </a:pPr>
            <a:r>
              <a:rPr lang="en-US" altLang="en-US">
                <a:solidFill>
                  <a:srgbClr val="CC3300"/>
                </a:solidFill>
              </a:rPr>
              <a:t>   </a:t>
            </a:r>
            <a:r>
              <a:rPr lang="en-US" altLang="en-US">
                <a:latin typeface="Gill Sans MT" panose="020B0502020104020203" pitchFamily="34" charset="0"/>
              </a:rPr>
              <a:t>PROGRAMMING 1                                                     Module Introduction</a:t>
            </a:r>
          </a:p>
          <a:p>
            <a:pPr>
              <a:defRPr/>
            </a:pPr>
            <a:fld id="{8C71E74B-BF6E-4CEA-A32E-A2EE1208A26F}" type="slidenum">
              <a:rPr lang="en-US" altLang="en-US">
                <a:latin typeface="Gill Sans MT" panose="020B0502020104020203" pitchFamily="34" charset="0"/>
              </a:rPr>
              <a:pPr>
                <a:defRPr/>
              </a:pPr>
              <a:t>‹#›</a:t>
            </a:fld>
            <a:endParaRPr lang="en-US" altLang="en-US">
              <a:latin typeface="Gill Sans MT" panose="020B0502020104020203" pitchFamily="34" charset="0"/>
            </a:endParaRPr>
          </a:p>
        </p:txBody>
      </p:sp>
    </p:spTree>
    <p:extLst>
      <p:ext uri="{BB962C8B-B14F-4D97-AF65-F5344CB8AC3E}">
        <p14:creationId xmlns:p14="http://schemas.microsoft.com/office/powerpoint/2010/main" val="1777930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Grey Bg)">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rgbClr val="006CB4"/>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971999" y="2340000"/>
            <a:ext cx="7200000" cy="461665"/>
          </a:xfrm>
          <a:prstGeom prst="rect">
            <a:avLst/>
          </a:prstGeom>
          <a:noFill/>
        </p:spPr>
        <p:txBody>
          <a:bodyPr>
            <a:spAutoFit/>
          </a:bodyPr>
          <a:lstStyle>
            <a:lvl1pPr marL="0" indent="0">
              <a:buNone/>
              <a:defRPr sz="24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60743645"/>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5" name="Rectangle 4"/>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rgbClr val="006CB4"/>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971999" y="3060000"/>
            <a:ext cx="7200000" cy="461665"/>
          </a:xfrm>
          <a:prstGeom prst="rect">
            <a:avLst/>
          </a:prstGeom>
          <a:noFill/>
        </p:spPr>
        <p:txBody>
          <a:bodyPr>
            <a:spAutoFit/>
          </a:bodyPr>
          <a:lstStyle>
            <a:lvl1pPr marL="0" indent="0">
              <a:buNone/>
              <a:defRPr sz="24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8" name="Text Placeholder 7"/>
          <p:cNvSpPr>
            <a:spLocks noGrp="1"/>
          </p:cNvSpPr>
          <p:nvPr>
            <p:ph type="body" sz="quarter" idx="12"/>
          </p:nvPr>
        </p:nvSpPr>
        <p:spPr>
          <a:xfrm>
            <a:off x="972000" y="2340000"/>
            <a:ext cx="7200000" cy="457200"/>
          </a:xfrm>
          <a:prstGeom prst="rect">
            <a:avLst/>
          </a:prstGeom>
        </p:spPr>
        <p:txBody>
          <a:bodyPr/>
          <a:lstStyle>
            <a:lvl1pPr marL="0" indent="0">
              <a:buNone/>
              <a:defRPr sz="2400" b="1"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49582938"/>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Object">
    <p:spTree>
      <p:nvGrpSpPr>
        <p:cNvPr id="1" name=""/>
        <p:cNvGrpSpPr/>
        <p:nvPr/>
      </p:nvGrpSpPr>
      <p:grpSpPr>
        <a:xfrm>
          <a:off x="0" y="0"/>
          <a:ext cx="0" cy="0"/>
          <a:chOff x="0" y="0"/>
          <a:chExt cx="0" cy="0"/>
        </a:xfrm>
      </p:grpSpPr>
      <p:sp>
        <p:nvSpPr>
          <p:cNvPr id="5" name="Rectangle 4"/>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rgbClr val="006CB4"/>
                </a:solidFill>
                <a:latin typeface="Arial" pitchFamily="34" charset="0"/>
                <a:cs typeface="Arial" pitchFamily="34" charset="0"/>
              </a:defRPr>
            </a:lvl1pPr>
          </a:lstStyle>
          <a:p>
            <a:pPr lvl="0"/>
            <a:r>
              <a:rPr lang="en-US" smtClean="0"/>
              <a:t>Click to edit Master text styles</a:t>
            </a:r>
          </a:p>
        </p:txBody>
      </p:sp>
      <p:sp>
        <p:nvSpPr>
          <p:cNvPr id="8" name="Text Placeholder 7"/>
          <p:cNvSpPr>
            <a:spLocks noGrp="1"/>
          </p:cNvSpPr>
          <p:nvPr>
            <p:ph type="body" sz="quarter" idx="12"/>
          </p:nvPr>
        </p:nvSpPr>
        <p:spPr>
          <a:xfrm>
            <a:off x="972000" y="2340000"/>
            <a:ext cx="7200000" cy="457200"/>
          </a:xfrm>
          <a:prstGeom prst="rect">
            <a:avLst/>
          </a:prstGeom>
        </p:spPr>
        <p:txBody>
          <a:bodyPr/>
          <a:lstStyle>
            <a:lvl1pPr marL="0" indent="0">
              <a:buNone/>
              <a:defRPr sz="2400" b="1" baseline="0">
                <a:latin typeface="Arial" pitchFamily="34" charset="0"/>
                <a:cs typeface="Arial" pitchFamily="34" charset="0"/>
              </a:defRPr>
            </a:lvl1pPr>
          </a:lstStyle>
          <a:p>
            <a:pPr lvl="0"/>
            <a:r>
              <a:rPr lang="en-US" smtClean="0"/>
              <a:t>Click to edit Master text styles</a:t>
            </a:r>
          </a:p>
        </p:txBody>
      </p:sp>
      <p:sp>
        <p:nvSpPr>
          <p:cNvPr id="12" name="Content Placeholder 11"/>
          <p:cNvSpPr>
            <a:spLocks noGrp="1"/>
          </p:cNvSpPr>
          <p:nvPr>
            <p:ph sz="quarter" idx="13"/>
          </p:nvPr>
        </p:nvSpPr>
        <p:spPr>
          <a:xfrm>
            <a:off x="971549" y="3060000"/>
            <a:ext cx="7200000" cy="2519363"/>
          </a:xfrm>
          <a:prstGeom prst="rect">
            <a:avLst/>
          </a:prstGeom>
        </p:spPr>
        <p:txBody>
          <a:bodyPr/>
          <a:lstStyle>
            <a:lvl1pPr marL="0" indent="0">
              <a:buNone/>
              <a:defRPr sz="240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91493827"/>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ext Placeholder 9"/>
          <p:cNvSpPr>
            <a:spLocks noGrp="1"/>
          </p:cNvSpPr>
          <p:nvPr>
            <p:ph type="body" sz="quarter" idx="10"/>
          </p:nvPr>
        </p:nvSpPr>
        <p:spPr>
          <a:xfrm>
            <a:off x="972000" y="900000"/>
            <a:ext cx="7200000" cy="584775"/>
          </a:xfrm>
          <a:prstGeom prst="rect">
            <a:avLst/>
          </a:prstGeom>
        </p:spPr>
        <p:txBody>
          <a:bodyPr wrap="square">
            <a:spAutoFit/>
          </a:bodyPr>
          <a:lstStyle>
            <a:lvl1pPr marL="0" indent="0">
              <a:buNone/>
              <a:defRPr sz="3200" b="1" baseline="0">
                <a:solidFill>
                  <a:srgbClr val="006CB4"/>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970863" y="2340000"/>
            <a:ext cx="7200000" cy="461665"/>
          </a:xfrm>
          <a:prstGeom prst="rect">
            <a:avLst/>
          </a:prstGeom>
          <a:noFill/>
        </p:spPr>
        <p:txBody>
          <a:bodyPr>
            <a:spAutoFit/>
          </a:bodyPr>
          <a:lstStyle>
            <a:lvl1pPr marL="0" indent="0">
              <a:buNone/>
              <a:defRPr sz="24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23373244"/>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Rectangle 2"/>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0" name="Table Placeholder 9"/>
          <p:cNvSpPr>
            <a:spLocks noGrp="1"/>
          </p:cNvSpPr>
          <p:nvPr>
            <p:ph type="tbl" sz="quarter" idx="10"/>
          </p:nvPr>
        </p:nvSpPr>
        <p:spPr>
          <a:xfrm>
            <a:off x="971550" y="900000"/>
            <a:ext cx="7199313" cy="4681538"/>
          </a:xfrm>
          <a:prstGeom prst="rect">
            <a:avLst/>
          </a:prstGeom>
        </p:spPr>
        <p:txBody>
          <a:bodyPr/>
          <a:lstStyle>
            <a:lvl1pPr marL="0" indent="0">
              <a:buNone/>
              <a:defRPr/>
            </a:lvl1pPr>
          </a:lstStyle>
          <a:p>
            <a:pPr lvl="0"/>
            <a:r>
              <a:rPr lang="en-US" noProof="0" dirty="0" smtClean="0"/>
              <a:t>Click icon to add table</a:t>
            </a:r>
            <a:endParaRPr lang="en-GB" noProof="0" dirty="0" smtClean="0"/>
          </a:p>
        </p:txBody>
      </p:sp>
    </p:spTree>
    <p:extLst>
      <p:ext uri="{BB962C8B-B14F-4D97-AF65-F5344CB8AC3E}">
        <p14:creationId xmlns:p14="http://schemas.microsoft.com/office/powerpoint/2010/main" val="1112366436"/>
      </p:ext>
    </p:extLst>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Overlay (top right)">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612000" y="540000"/>
            <a:ext cx="7920000" cy="5400675"/>
          </a:xfrm>
          <a:prstGeom prst="rect">
            <a:avLst/>
          </a:prstGeom>
          <a:noFill/>
          <a:effectLst/>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baseline="0"/>
            </a:lvl1pPr>
          </a:lstStyle>
          <a:p>
            <a:pPr lvl="0"/>
            <a:r>
              <a:rPr lang="en-US" noProof="0" dirty="0" smtClean="0"/>
              <a:t>Click icon to add picture</a:t>
            </a:r>
            <a:endParaRPr lang="en-GB" noProof="0" dirty="0" smtClean="0"/>
          </a:p>
        </p:txBody>
      </p:sp>
      <p:sp>
        <p:nvSpPr>
          <p:cNvPr id="13" name="Text Placeholder 12"/>
          <p:cNvSpPr>
            <a:spLocks noGrp="1"/>
          </p:cNvSpPr>
          <p:nvPr>
            <p:ph type="body" sz="quarter" idx="11"/>
          </p:nvPr>
        </p:nvSpPr>
        <p:spPr>
          <a:xfrm>
            <a:off x="4573588" y="900000"/>
            <a:ext cx="3959225" cy="496805"/>
          </a:xfrm>
          <a:prstGeom prst="rect">
            <a:avLst/>
          </a:prstGeom>
          <a:solidFill>
            <a:schemeClr val="bg1">
              <a:alpha val="88000"/>
            </a:schemeClr>
          </a:solidFill>
        </p:spPr>
        <p:txBody>
          <a:bodyPr lIns="180000" tIns="93600" rIns="180000" bIns="93600">
            <a:normAutofit/>
          </a:bodyPr>
          <a:lstStyle>
            <a:lvl1pPr marL="0" indent="0">
              <a:buNone/>
              <a:defRPr sz="2000" b="1" baseline="0">
                <a:latin typeface="Arial" pitchFamily="34" charset="0"/>
                <a:cs typeface="Arial" pitchFamily="34" charset="0"/>
              </a:defRPr>
            </a:lvl1pPr>
          </a:lstStyle>
          <a:p>
            <a:pPr lvl="0"/>
            <a:r>
              <a:rPr lang="en-US" smtClean="0"/>
              <a:t>Click to edit Master text styles</a:t>
            </a:r>
          </a:p>
        </p:txBody>
      </p:sp>
      <p:sp>
        <p:nvSpPr>
          <p:cNvPr id="15" name="Text Placeholder 14"/>
          <p:cNvSpPr>
            <a:spLocks noGrp="1"/>
          </p:cNvSpPr>
          <p:nvPr>
            <p:ph type="body" sz="quarter" idx="12"/>
          </p:nvPr>
        </p:nvSpPr>
        <p:spPr>
          <a:xfrm>
            <a:off x="4572000" y="1396800"/>
            <a:ext cx="3960000" cy="2014713"/>
          </a:xfrm>
          <a:prstGeom prst="rect">
            <a:avLst/>
          </a:prstGeom>
          <a:solidFill>
            <a:schemeClr val="bg1">
              <a:alpha val="88000"/>
            </a:schemeClr>
          </a:solidFill>
        </p:spPr>
        <p:txBody>
          <a:bodyPr lIns="180000" tIns="93600" rIns="180000" bIns="93600">
            <a:normAutofit/>
          </a:bodyPr>
          <a:lstStyle>
            <a:lvl1pPr marL="0" indent="0">
              <a:buNone/>
              <a:defRPr sz="200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66262059"/>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Overlay (bottom lef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2000" y="540000"/>
            <a:ext cx="7920000" cy="54006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baseline="0"/>
            </a:lvl1pPr>
          </a:lstStyle>
          <a:p>
            <a:pPr lvl="0"/>
            <a:r>
              <a:rPr lang="en-US" noProof="0" dirty="0" smtClean="0"/>
              <a:t>Click icon to add picture</a:t>
            </a:r>
            <a:endParaRPr lang="en-GB" noProof="0" dirty="0" smtClean="0"/>
          </a:p>
        </p:txBody>
      </p:sp>
      <p:sp>
        <p:nvSpPr>
          <p:cNvPr id="13" name="Text Placeholder 12"/>
          <p:cNvSpPr>
            <a:spLocks noGrp="1"/>
          </p:cNvSpPr>
          <p:nvPr>
            <p:ph type="body" sz="quarter" idx="11"/>
          </p:nvPr>
        </p:nvSpPr>
        <p:spPr>
          <a:xfrm>
            <a:off x="612000" y="3060000"/>
            <a:ext cx="3960000" cy="496805"/>
          </a:xfrm>
          <a:prstGeom prst="rect">
            <a:avLst/>
          </a:prstGeom>
          <a:solidFill>
            <a:srgbClr val="006CB4">
              <a:alpha val="88000"/>
            </a:srgbClr>
          </a:solidFill>
        </p:spPr>
        <p:txBody>
          <a:bodyPr lIns="180000" tIns="93600" rIns="180000" bIns="93600">
            <a:normAutofit/>
          </a:bodyPr>
          <a:lstStyle>
            <a:lvl1pPr marL="0" indent="0">
              <a:buNone/>
              <a:defRPr sz="20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15" name="Text Placeholder 14"/>
          <p:cNvSpPr>
            <a:spLocks noGrp="1"/>
          </p:cNvSpPr>
          <p:nvPr>
            <p:ph type="body" sz="quarter" idx="12"/>
          </p:nvPr>
        </p:nvSpPr>
        <p:spPr>
          <a:xfrm>
            <a:off x="612000" y="3556800"/>
            <a:ext cx="3959999" cy="2022559"/>
          </a:xfrm>
          <a:prstGeom prst="rect">
            <a:avLst/>
          </a:prstGeom>
          <a:solidFill>
            <a:srgbClr val="006CB4">
              <a:alpha val="88000"/>
            </a:srgbClr>
          </a:solidFill>
        </p:spPr>
        <p:txBody>
          <a:bodyPr lIns="180000" tIns="93600" rIns="180000" bIns="93600">
            <a:normAutofit/>
          </a:bodyPr>
          <a:lstStyle>
            <a:lvl1pPr marL="0" indent="0">
              <a:buNone/>
              <a:defRPr sz="20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98227301"/>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bject (left), Image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9" name="Picture Placeholder 8"/>
          <p:cNvSpPr>
            <a:spLocks noGrp="1"/>
          </p:cNvSpPr>
          <p:nvPr>
            <p:ph type="pic" sz="quarter" idx="10"/>
          </p:nvPr>
        </p:nvSpPr>
        <p:spPr>
          <a:xfrm>
            <a:off x="4572000" y="540000"/>
            <a:ext cx="3960000" cy="54006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noProof="0" dirty="0" smtClean="0"/>
              <a:t>Click icon to add picture</a:t>
            </a:r>
            <a:endParaRPr lang="en-GB" noProof="0" dirty="0"/>
          </a:p>
        </p:txBody>
      </p:sp>
      <p:sp>
        <p:nvSpPr>
          <p:cNvPr id="3" name="Content Placeholder 2"/>
          <p:cNvSpPr>
            <a:spLocks noGrp="1"/>
          </p:cNvSpPr>
          <p:nvPr>
            <p:ph sz="quarter" idx="12"/>
          </p:nvPr>
        </p:nvSpPr>
        <p:spPr>
          <a:xfrm>
            <a:off x="971550" y="900000"/>
            <a:ext cx="3240000" cy="4681538"/>
          </a:xfrm>
          <a:prstGeom prst="rect">
            <a:avLst/>
          </a:prstGeo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199446889"/>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9" name="Picture Placeholder 8"/>
          <p:cNvSpPr>
            <a:spLocks noGrp="1"/>
          </p:cNvSpPr>
          <p:nvPr>
            <p:ph type="pic" sz="quarter" idx="10"/>
          </p:nvPr>
        </p:nvSpPr>
        <p:spPr>
          <a:xfrm>
            <a:off x="612000" y="540000"/>
            <a:ext cx="3960000" cy="54006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noProof="0" dirty="0" smtClean="0"/>
              <a:t>Click icon to add picture</a:t>
            </a:r>
            <a:endParaRPr lang="en-GB" noProof="0" dirty="0"/>
          </a:p>
        </p:txBody>
      </p:sp>
      <p:sp>
        <p:nvSpPr>
          <p:cNvPr id="10" name="Text Placeholder 12"/>
          <p:cNvSpPr>
            <a:spLocks noGrp="1"/>
          </p:cNvSpPr>
          <p:nvPr>
            <p:ph type="body" sz="quarter" idx="14"/>
          </p:nvPr>
        </p:nvSpPr>
        <p:spPr>
          <a:xfrm>
            <a:off x="4932000" y="900000"/>
            <a:ext cx="3240000" cy="400110"/>
          </a:xfrm>
          <a:prstGeom prst="rect">
            <a:avLst/>
          </a:prstGeom>
        </p:spPr>
        <p:txBody>
          <a:bodyPr>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90867140"/>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left), Object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9" name="Picture Placeholder 8"/>
          <p:cNvSpPr>
            <a:spLocks noGrp="1"/>
          </p:cNvSpPr>
          <p:nvPr>
            <p:ph type="pic" sz="quarter" idx="10"/>
          </p:nvPr>
        </p:nvSpPr>
        <p:spPr>
          <a:xfrm>
            <a:off x="613588" y="540000"/>
            <a:ext cx="3960000" cy="54006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noProof="0" dirty="0" smtClean="0"/>
              <a:t>Click icon to add picture</a:t>
            </a:r>
            <a:endParaRPr lang="en-GB" noProof="0" dirty="0"/>
          </a:p>
        </p:txBody>
      </p:sp>
      <p:sp>
        <p:nvSpPr>
          <p:cNvPr id="3" name="Content Placeholder 2"/>
          <p:cNvSpPr>
            <a:spLocks noGrp="1"/>
          </p:cNvSpPr>
          <p:nvPr>
            <p:ph sz="quarter" idx="12"/>
          </p:nvPr>
        </p:nvSpPr>
        <p:spPr>
          <a:xfrm>
            <a:off x="4930863" y="900000"/>
            <a:ext cx="3240000" cy="4681538"/>
          </a:xfrm>
          <a:prstGeom prst="rect">
            <a:avLst/>
          </a:prstGeo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78613937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12875"/>
            <a:ext cx="4038600" cy="471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12875"/>
            <a:ext cx="4038600" cy="471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3"/>
          <p:cNvSpPr>
            <a:spLocks noGrp="1"/>
          </p:cNvSpPr>
          <p:nvPr>
            <p:ph type="ftr" sz="quarter" idx="10"/>
          </p:nvPr>
        </p:nvSpPr>
        <p:spPr/>
        <p:txBody>
          <a:bodyPr/>
          <a:lstStyle>
            <a:lvl1pPr>
              <a:defRPr>
                <a:solidFill>
                  <a:srgbClr val="CC3300"/>
                </a:solidFill>
                <a:latin typeface="Calibri" panose="020F0502020204030204" pitchFamily="34" charset="0"/>
              </a:defRPr>
            </a:lvl1pPr>
          </a:lstStyle>
          <a:p>
            <a:pPr>
              <a:defRPr/>
            </a:pPr>
            <a:r>
              <a:rPr lang="en-US" altLang="en-US"/>
              <a:t>PROGRAMMING 1                                                                                                  Module Introduction</a:t>
            </a:r>
          </a:p>
          <a:p>
            <a:pPr>
              <a:defRPr/>
            </a:pPr>
            <a:fld id="{FDDB97C8-8369-4594-8D65-E6B05A638137}" type="slidenum">
              <a:rPr lang="en-US" altLang="en-US"/>
              <a:pPr>
                <a:defRPr/>
              </a:pPr>
              <a:t>‹#›</a:t>
            </a:fld>
            <a:endParaRPr lang="en-US" altLang="en-US"/>
          </a:p>
          <a:p>
            <a:pPr>
              <a:defRPr/>
            </a:pPr>
            <a:endParaRPr lang="en-US" altLang="en-US"/>
          </a:p>
        </p:txBody>
      </p:sp>
    </p:spTree>
    <p:extLst>
      <p:ext uri="{BB962C8B-B14F-4D97-AF65-F5344CB8AC3E}">
        <p14:creationId xmlns:p14="http://schemas.microsoft.com/office/powerpoint/2010/main" val="36324203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eft), Text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3" name="Text Placeholder 12"/>
          <p:cNvSpPr>
            <a:spLocks noGrp="1"/>
          </p:cNvSpPr>
          <p:nvPr>
            <p:ph type="body" sz="quarter" idx="11"/>
          </p:nvPr>
        </p:nvSpPr>
        <p:spPr>
          <a:xfrm>
            <a:off x="971550" y="900000"/>
            <a:ext cx="3240000" cy="400110"/>
          </a:xfrm>
          <a:prstGeom prst="rect">
            <a:avLst/>
          </a:prstGeom>
        </p:spPr>
        <p:txBody>
          <a:bodyPr>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11" name="Text Placeholder 12"/>
          <p:cNvSpPr>
            <a:spLocks noGrp="1"/>
          </p:cNvSpPr>
          <p:nvPr>
            <p:ph type="body" sz="quarter" idx="12"/>
          </p:nvPr>
        </p:nvSpPr>
        <p:spPr>
          <a:xfrm>
            <a:off x="4932000" y="900000"/>
            <a:ext cx="3240000" cy="400110"/>
          </a:xfrm>
          <a:prstGeom prst="rect">
            <a:avLst/>
          </a:prstGeom>
        </p:spPr>
        <p:txBody>
          <a:bodyPr>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77599429"/>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left), Object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3" name="Text Placeholder 12"/>
          <p:cNvSpPr>
            <a:spLocks noGrp="1"/>
          </p:cNvSpPr>
          <p:nvPr>
            <p:ph type="body" sz="quarter" idx="11"/>
          </p:nvPr>
        </p:nvSpPr>
        <p:spPr>
          <a:xfrm>
            <a:off x="971550" y="900000"/>
            <a:ext cx="3240000" cy="400110"/>
          </a:xfrm>
          <a:prstGeom prst="rect">
            <a:avLst/>
          </a:prstGeom>
        </p:spPr>
        <p:txBody>
          <a:bodyPr>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9" name="Content Placeholder 2"/>
          <p:cNvSpPr>
            <a:spLocks noGrp="1"/>
          </p:cNvSpPr>
          <p:nvPr>
            <p:ph sz="quarter" idx="12"/>
          </p:nvPr>
        </p:nvSpPr>
        <p:spPr>
          <a:xfrm>
            <a:off x="4930863" y="900000"/>
            <a:ext cx="3240000" cy="4681538"/>
          </a:xfrm>
          <a:prstGeom prst="rect">
            <a:avLst/>
          </a:prstGeo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302653198"/>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bject (left), Text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3" name="Text Placeholder 12"/>
          <p:cNvSpPr>
            <a:spLocks noGrp="1"/>
          </p:cNvSpPr>
          <p:nvPr>
            <p:ph type="body" sz="quarter" idx="11"/>
          </p:nvPr>
        </p:nvSpPr>
        <p:spPr>
          <a:xfrm>
            <a:off x="4929188" y="900000"/>
            <a:ext cx="3240000" cy="400110"/>
          </a:xfrm>
          <a:prstGeom prst="rect">
            <a:avLst/>
          </a:prstGeom>
        </p:spPr>
        <p:txBody>
          <a:bodyPr>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9" name="Content Placeholder 2"/>
          <p:cNvSpPr>
            <a:spLocks noGrp="1"/>
          </p:cNvSpPr>
          <p:nvPr>
            <p:ph sz="quarter" idx="12"/>
          </p:nvPr>
        </p:nvSpPr>
        <p:spPr>
          <a:xfrm>
            <a:off x="971550" y="900000"/>
            <a:ext cx="3240000" cy="4681538"/>
          </a:xfrm>
          <a:prstGeom prst="rect">
            <a:avLst/>
          </a:prstGeo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971942732"/>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bject (left), Object (right)">
    <p:spTree>
      <p:nvGrpSpPr>
        <p:cNvPr id="1" name=""/>
        <p:cNvGrpSpPr/>
        <p:nvPr/>
      </p:nvGrpSpPr>
      <p:grpSpPr>
        <a:xfrm>
          <a:off x="0" y="0"/>
          <a:ext cx="0" cy="0"/>
          <a:chOff x="0" y="0"/>
          <a:chExt cx="0" cy="0"/>
        </a:xfrm>
      </p:grpSpPr>
      <p:sp>
        <p:nvSpPr>
          <p:cNvPr id="4" name="Rectangle 3"/>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3" name="Content Placeholder 2"/>
          <p:cNvSpPr>
            <a:spLocks noGrp="1"/>
          </p:cNvSpPr>
          <p:nvPr>
            <p:ph sz="quarter" idx="12"/>
          </p:nvPr>
        </p:nvSpPr>
        <p:spPr>
          <a:xfrm>
            <a:off x="4930863" y="900000"/>
            <a:ext cx="3240000" cy="4681538"/>
          </a:xfrm>
          <a:prstGeom prst="rect">
            <a:avLst/>
          </a:prstGeom>
        </p:spPr>
        <p:txBody>
          <a:bodyPr/>
          <a:lstStyle>
            <a:lvl1pPr marL="0" indent="0">
              <a:buNone/>
              <a:defRPr/>
            </a:lvl1pPr>
          </a:lstStyle>
          <a:p>
            <a:pPr lvl="0"/>
            <a:r>
              <a:rPr lang="en-US" smtClean="0"/>
              <a:t>Click to edit Master text styles</a:t>
            </a:r>
          </a:p>
        </p:txBody>
      </p:sp>
      <p:sp>
        <p:nvSpPr>
          <p:cNvPr id="11" name="Content Placeholder 2"/>
          <p:cNvSpPr>
            <a:spLocks noGrp="1"/>
          </p:cNvSpPr>
          <p:nvPr>
            <p:ph sz="quarter" idx="13"/>
          </p:nvPr>
        </p:nvSpPr>
        <p:spPr>
          <a:xfrm>
            <a:off x="971550" y="900000"/>
            <a:ext cx="3240000" cy="4681538"/>
          </a:xfrm>
          <a:prstGeom prst="rect">
            <a:avLst/>
          </a:prstGeo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489498205"/>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eft), Image (right)">
    <p:spTree>
      <p:nvGrpSpPr>
        <p:cNvPr id="1" name=""/>
        <p:cNvGrpSpPr/>
        <p:nvPr/>
      </p:nvGrpSpPr>
      <p:grpSpPr>
        <a:xfrm>
          <a:off x="0" y="0"/>
          <a:ext cx="0" cy="0"/>
          <a:chOff x="0" y="0"/>
          <a:chExt cx="0" cy="0"/>
        </a:xfrm>
      </p:grpSpPr>
      <p:sp>
        <p:nvSpPr>
          <p:cNvPr id="6" name="Rectangle 5"/>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9" name="Picture Placeholder 8"/>
          <p:cNvSpPr>
            <a:spLocks noGrp="1"/>
          </p:cNvSpPr>
          <p:nvPr>
            <p:ph type="pic" sz="quarter" idx="10"/>
          </p:nvPr>
        </p:nvSpPr>
        <p:spPr>
          <a:xfrm>
            <a:off x="4572000" y="540000"/>
            <a:ext cx="3960000" cy="54006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noProof="0" dirty="0" smtClean="0"/>
              <a:t>Click icon to add picture</a:t>
            </a:r>
            <a:endParaRPr lang="en-GB" noProof="0" dirty="0"/>
          </a:p>
        </p:txBody>
      </p:sp>
      <p:sp>
        <p:nvSpPr>
          <p:cNvPr id="13" name="Text Placeholder 12"/>
          <p:cNvSpPr>
            <a:spLocks noGrp="1"/>
          </p:cNvSpPr>
          <p:nvPr>
            <p:ph type="body" sz="quarter" idx="11"/>
          </p:nvPr>
        </p:nvSpPr>
        <p:spPr>
          <a:xfrm>
            <a:off x="971550" y="900000"/>
            <a:ext cx="3240000" cy="400110"/>
          </a:xfrm>
          <a:prstGeom prst="rect">
            <a:avLst/>
          </a:prstGeom>
        </p:spPr>
        <p:txBody>
          <a:bodyPr>
            <a:spAutoFit/>
          </a:bodyPr>
          <a:lstStyle>
            <a:lvl1pPr marL="0" indent="0">
              <a:buNone/>
              <a:defRPr sz="2000">
                <a:solidFill>
                  <a:srgbClr val="009681"/>
                </a:solidFill>
                <a:latin typeface="Arial" pitchFamily="34" charset="0"/>
                <a:cs typeface="Arial" pitchFamily="34" charset="0"/>
              </a:defRPr>
            </a:lvl1pPr>
          </a:lstStyle>
          <a:p>
            <a:pPr lvl="0"/>
            <a:r>
              <a:rPr lang="en-US" smtClean="0"/>
              <a:t>Click to edit Master text styles</a:t>
            </a:r>
          </a:p>
        </p:txBody>
      </p:sp>
      <p:sp>
        <p:nvSpPr>
          <p:cNvPr id="15" name="Text Placeholder 14"/>
          <p:cNvSpPr>
            <a:spLocks noGrp="1"/>
          </p:cNvSpPr>
          <p:nvPr>
            <p:ph type="body" sz="quarter" idx="12"/>
          </p:nvPr>
        </p:nvSpPr>
        <p:spPr>
          <a:xfrm>
            <a:off x="971550" y="4140000"/>
            <a:ext cx="3240000" cy="338554"/>
          </a:xfrm>
          <a:prstGeom prst="rect">
            <a:avLst/>
          </a:prstGeom>
        </p:spPr>
        <p:txBody>
          <a:bodyPr>
            <a:spAutoFit/>
          </a:bodyPr>
          <a:lstStyle>
            <a:lvl1pPr marL="0" indent="0">
              <a:buNone/>
              <a:defRPr sz="1600" b="1" baseline="0">
                <a:latin typeface="Arial" pitchFamily="34" charset="0"/>
                <a:cs typeface="Arial" pitchFamily="34" charset="0"/>
              </a:defRPr>
            </a:lvl1pPr>
          </a:lstStyle>
          <a:p>
            <a:pPr lvl="0"/>
            <a:r>
              <a:rPr lang="en-US" smtClean="0"/>
              <a:t>Click to edit Master text styles</a:t>
            </a:r>
          </a:p>
        </p:txBody>
      </p:sp>
      <p:sp>
        <p:nvSpPr>
          <p:cNvPr id="17" name="Text Placeholder 16"/>
          <p:cNvSpPr>
            <a:spLocks noGrp="1"/>
          </p:cNvSpPr>
          <p:nvPr>
            <p:ph type="body" sz="quarter" idx="13"/>
          </p:nvPr>
        </p:nvSpPr>
        <p:spPr>
          <a:xfrm>
            <a:off x="971550" y="4680000"/>
            <a:ext cx="3240000" cy="338554"/>
          </a:xfrm>
          <a:prstGeom prst="rect">
            <a:avLst/>
          </a:prstGeom>
        </p:spPr>
        <p:txBody>
          <a:bodyPr>
            <a:spAutoFit/>
          </a:bodyPr>
          <a:lstStyle>
            <a:lvl1pPr marL="0" indent="0">
              <a:buNone/>
              <a:defRPr sz="160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80476864"/>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left), Quote (right)">
    <p:spTree>
      <p:nvGrpSpPr>
        <p:cNvPr id="1" name=""/>
        <p:cNvGrpSpPr/>
        <p:nvPr/>
      </p:nvGrpSpPr>
      <p:grpSpPr>
        <a:xfrm>
          <a:off x="0" y="0"/>
          <a:ext cx="0" cy="0"/>
          <a:chOff x="0" y="0"/>
          <a:chExt cx="0" cy="0"/>
        </a:xfrm>
      </p:grpSpPr>
      <p:sp>
        <p:nvSpPr>
          <p:cNvPr id="6" name="Rectangle 5"/>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9" name="Picture Placeholder 8"/>
          <p:cNvSpPr>
            <a:spLocks noGrp="1"/>
          </p:cNvSpPr>
          <p:nvPr>
            <p:ph type="pic" sz="quarter" idx="10"/>
          </p:nvPr>
        </p:nvSpPr>
        <p:spPr>
          <a:xfrm>
            <a:off x="612000" y="540000"/>
            <a:ext cx="3960000" cy="54006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noProof="0" dirty="0" smtClean="0"/>
              <a:t>Click icon to add picture</a:t>
            </a:r>
            <a:endParaRPr lang="en-GB" noProof="0" dirty="0"/>
          </a:p>
        </p:txBody>
      </p:sp>
      <p:sp>
        <p:nvSpPr>
          <p:cNvPr id="13" name="Text Placeholder 12"/>
          <p:cNvSpPr>
            <a:spLocks noGrp="1"/>
          </p:cNvSpPr>
          <p:nvPr>
            <p:ph type="body" sz="quarter" idx="11"/>
          </p:nvPr>
        </p:nvSpPr>
        <p:spPr>
          <a:xfrm>
            <a:off x="4932000" y="900000"/>
            <a:ext cx="3240000" cy="400110"/>
          </a:xfrm>
          <a:prstGeom prst="rect">
            <a:avLst/>
          </a:prstGeom>
        </p:spPr>
        <p:txBody>
          <a:bodyPr>
            <a:spAutoFit/>
          </a:bodyPr>
          <a:lstStyle>
            <a:lvl1pPr marL="0" indent="0">
              <a:buNone/>
              <a:defRPr sz="2000" baseline="0">
                <a:solidFill>
                  <a:srgbClr val="641C67"/>
                </a:solidFill>
                <a:latin typeface="Arial" pitchFamily="34" charset="0"/>
                <a:cs typeface="Arial" pitchFamily="34" charset="0"/>
              </a:defRPr>
            </a:lvl1pPr>
          </a:lstStyle>
          <a:p>
            <a:pPr lvl="0"/>
            <a:r>
              <a:rPr lang="en-US" smtClean="0"/>
              <a:t>Click to edit Master text styles</a:t>
            </a:r>
          </a:p>
        </p:txBody>
      </p:sp>
      <p:sp>
        <p:nvSpPr>
          <p:cNvPr id="15" name="Text Placeholder 14"/>
          <p:cNvSpPr>
            <a:spLocks noGrp="1"/>
          </p:cNvSpPr>
          <p:nvPr>
            <p:ph type="body" sz="quarter" idx="12"/>
          </p:nvPr>
        </p:nvSpPr>
        <p:spPr>
          <a:xfrm>
            <a:off x="4932000" y="4140000"/>
            <a:ext cx="3240000" cy="338554"/>
          </a:xfrm>
          <a:prstGeom prst="rect">
            <a:avLst/>
          </a:prstGeom>
        </p:spPr>
        <p:txBody>
          <a:bodyPr>
            <a:spAutoFit/>
          </a:bodyPr>
          <a:lstStyle>
            <a:lvl1pPr marL="0" indent="0">
              <a:buNone/>
              <a:defRPr sz="1600" b="1" baseline="0">
                <a:latin typeface="Arial" pitchFamily="34" charset="0"/>
                <a:cs typeface="Arial" pitchFamily="34" charset="0"/>
              </a:defRPr>
            </a:lvl1pPr>
          </a:lstStyle>
          <a:p>
            <a:pPr lvl="0"/>
            <a:r>
              <a:rPr lang="en-US" smtClean="0"/>
              <a:t>Click to edit Master text styles</a:t>
            </a:r>
          </a:p>
        </p:txBody>
      </p:sp>
      <p:sp>
        <p:nvSpPr>
          <p:cNvPr id="17" name="Text Placeholder 16"/>
          <p:cNvSpPr>
            <a:spLocks noGrp="1"/>
          </p:cNvSpPr>
          <p:nvPr>
            <p:ph type="body" sz="quarter" idx="13"/>
          </p:nvPr>
        </p:nvSpPr>
        <p:spPr>
          <a:xfrm>
            <a:off x="4932000" y="4680000"/>
            <a:ext cx="3240000" cy="338554"/>
          </a:xfrm>
          <a:prstGeom prst="rect">
            <a:avLst/>
          </a:prstGeom>
        </p:spPr>
        <p:txBody>
          <a:bodyPr>
            <a:spAutoFit/>
          </a:bodyPr>
          <a:lstStyle>
            <a:lvl1pPr marL="0" indent="0">
              <a:buNone/>
              <a:defRPr sz="160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09329051"/>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Rectangle 2"/>
          <p:cNvSpPr/>
          <p:nvPr userDrawn="1"/>
        </p:nvSpPr>
        <p:spPr>
          <a:xfrm>
            <a:off x="612775" y="539750"/>
            <a:ext cx="7920038" cy="5400675"/>
          </a:xfrm>
          <a:prstGeom prst="rect">
            <a:avLst/>
          </a:prstGeom>
          <a:solidFill>
            <a:srgbClr val="EFEEE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sp>
        <p:nvSpPr>
          <p:cNvPr id="13" name="Text Placeholder 12"/>
          <p:cNvSpPr>
            <a:spLocks noGrp="1"/>
          </p:cNvSpPr>
          <p:nvPr>
            <p:ph type="body" sz="quarter" idx="11"/>
          </p:nvPr>
        </p:nvSpPr>
        <p:spPr>
          <a:xfrm>
            <a:off x="971550" y="898524"/>
            <a:ext cx="7199313" cy="646331"/>
          </a:xfrm>
          <a:prstGeom prst="rect">
            <a:avLst/>
          </a:prstGeom>
        </p:spPr>
        <p:txBody>
          <a:bodyPr wrap="square">
            <a:spAutoFit/>
          </a:bodyPr>
          <a:lstStyle>
            <a:lvl1pPr marL="0" indent="0">
              <a:buNone/>
              <a:defRPr sz="3600" b="1" baseline="0">
                <a:solidFill>
                  <a:srgbClr val="641C67"/>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31504727"/>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151866"/>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Divider Blue">
    <p:spTree>
      <p:nvGrpSpPr>
        <p:cNvPr id="1" name=""/>
        <p:cNvGrpSpPr/>
        <p:nvPr/>
      </p:nvGrpSpPr>
      <p:grpSpPr>
        <a:xfrm>
          <a:off x="0" y="0"/>
          <a:ext cx="0" cy="0"/>
          <a:chOff x="0" y="0"/>
          <a:chExt cx="0" cy="0"/>
        </a:xfrm>
      </p:grpSpPr>
      <p:sp>
        <p:nvSpPr>
          <p:cNvPr id="4" name="Rectangle 3"/>
          <p:cNvSpPr/>
          <p:nvPr userDrawn="1"/>
        </p:nvSpPr>
        <p:spPr>
          <a:xfrm>
            <a:off x="250825" y="190500"/>
            <a:ext cx="8642350" cy="6480175"/>
          </a:xfrm>
          <a:prstGeom prst="rect">
            <a:avLst/>
          </a:prstGeom>
          <a:solidFill>
            <a:srgbClr val="01498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srgbClr val="01498E"/>
              </a:solidFill>
            </a:endParaRPr>
          </a:p>
        </p:txBody>
      </p:sp>
      <p:pic>
        <p:nvPicPr>
          <p:cNvPr id="5"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1800" y="5949950"/>
            <a:ext cx="957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9"/>
          <p:cNvSpPr>
            <a:spLocks noGrp="1"/>
          </p:cNvSpPr>
          <p:nvPr>
            <p:ph type="body" sz="quarter" idx="10"/>
          </p:nvPr>
        </p:nvSpPr>
        <p:spPr>
          <a:xfrm>
            <a:off x="588331" y="548633"/>
            <a:ext cx="7920868" cy="461665"/>
          </a:xfrm>
          <a:prstGeom prst="rect">
            <a:avLst/>
          </a:prstGeom>
        </p:spPr>
        <p:txBody>
          <a:bodyPr wrap="square">
            <a:spAutoFit/>
          </a:bodyPr>
          <a:lstStyle>
            <a:lvl1pPr marL="0" indent="0">
              <a:buNone/>
              <a:defRPr sz="24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9" name="Text Placeholder 6"/>
          <p:cNvSpPr>
            <a:spLocks noGrp="1"/>
          </p:cNvSpPr>
          <p:nvPr>
            <p:ph type="body" sz="quarter" idx="11"/>
          </p:nvPr>
        </p:nvSpPr>
        <p:spPr>
          <a:xfrm>
            <a:off x="588332" y="1628770"/>
            <a:ext cx="7920869" cy="400110"/>
          </a:xfrm>
          <a:prstGeom prst="rect">
            <a:avLst/>
          </a:prstGeom>
          <a:noFill/>
        </p:spPr>
        <p:txBody>
          <a:bodyPr wrap="square">
            <a:spAutoFit/>
          </a:bodyPr>
          <a:lstStyle>
            <a:lvl1pPr marL="0" indent="0">
              <a:buNone/>
              <a:defRPr sz="20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1429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Divider Purple">
    <p:spTree>
      <p:nvGrpSpPr>
        <p:cNvPr id="1" name=""/>
        <p:cNvGrpSpPr/>
        <p:nvPr/>
      </p:nvGrpSpPr>
      <p:grpSpPr>
        <a:xfrm>
          <a:off x="0" y="0"/>
          <a:ext cx="0" cy="0"/>
          <a:chOff x="0" y="0"/>
          <a:chExt cx="0" cy="0"/>
        </a:xfrm>
      </p:grpSpPr>
      <p:sp>
        <p:nvSpPr>
          <p:cNvPr id="4" name="Rectangle 3"/>
          <p:cNvSpPr/>
          <p:nvPr userDrawn="1"/>
        </p:nvSpPr>
        <p:spPr>
          <a:xfrm>
            <a:off x="250825" y="188913"/>
            <a:ext cx="8642350" cy="6480175"/>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pic>
        <p:nvPicPr>
          <p:cNvPr id="5"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1800" y="5949950"/>
            <a:ext cx="957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9"/>
          <p:cNvSpPr>
            <a:spLocks noGrp="1"/>
          </p:cNvSpPr>
          <p:nvPr>
            <p:ph type="body" sz="quarter" idx="10"/>
          </p:nvPr>
        </p:nvSpPr>
        <p:spPr>
          <a:xfrm>
            <a:off x="588331" y="548633"/>
            <a:ext cx="7920868" cy="461665"/>
          </a:xfrm>
          <a:prstGeom prst="rect">
            <a:avLst/>
          </a:prstGeom>
        </p:spPr>
        <p:txBody>
          <a:bodyPr wrap="square">
            <a:spAutoFit/>
          </a:bodyPr>
          <a:lstStyle>
            <a:lvl1pPr marL="0" indent="0">
              <a:buNone/>
              <a:defRPr sz="24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588332" y="1628770"/>
            <a:ext cx="7920869" cy="400110"/>
          </a:xfrm>
          <a:prstGeom prst="rect">
            <a:avLst/>
          </a:prstGeom>
          <a:noFill/>
        </p:spPr>
        <p:txBody>
          <a:bodyPr wrap="square">
            <a:spAutoFit/>
          </a:bodyPr>
          <a:lstStyle>
            <a:lvl1pPr marL="0" indent="0">
              <a:buNone/>
              <a:defRPr sz="20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7240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3"/>
          <p:cNvSpPr>
            <a:spLocks noGrp="1"/>
          </p:cNvSpPr>
          <p:nvPr>
            <p:ph type="ftr" sz="quarter" idx="10"/>
          </p:nvPr>
        </p:nvSpPr>
        <p:spPr/>
        <p:txBody>
          <a:bodyPr/>
          <a:lstStyle>
            <a:lvl1pPr>
              <a:defRPr>
                <a:latin typeface="Calibri" panose="020F0502020204030204" pitchFamily="34" charset="0"/>
              </a:defRPr>
            </a:lvl1pPr>
          </a:lstStyle>
          <a:p>
            <a:pPr>
              <a:defRPr/>
            </a:pPr>
            <a:r>
              <a:rPr lang="en-US" altLang="en-US"/>
              <a:t>PROGRAMMING 1                                                                                                  Module Introduction</a:t>
            </a:r>
          </a:p>
          <a:p>
            <a:pPr>
              <a:defRPr/>
            </a:pPr>
            <a:fld id="{E61780E4-DC07-4F38-8A87-6E658A02585B}" type="slidenum">
              <a:rPr lang="en-US" altLang="en-US"/>
              <a:pPr>
                <a:defRPr/>
              </a:pPr>
              <a:t>‹#›</a:t>
            </a:fld>
            <a:endParaRPr lang="en-US" altLang="en-US"/>
          </a:p>
        </p:txBody>
      </p:sp>
    </p:spTree>
    <p:extLst>
      <p:ext uri="{BB962C8B-B14F-4D97-AF65-F5344CB8AC3E}">
        <p14:creationId xmlns:p14="http://schemas.microsoft.com/office/powerpoint/2010/main" val="24824864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Divider Green">
    <p:spTree>
      <p:nvGrpSpPr>
        <p:cNvPr id="1" name=""/>
        <p:cNvGrpSpPr/>
        <p:nvPr/>
      </p:nvGrpSpPr>
      <p:grpSpPr>
        <a:xfrm>
          <a:off x="0" y="0"/>
          <a:ext cx="0" cy="0"/>
          <a:chOff x="0" y="0"/>
          <a:chExt cx="0" cy="0"/>
        </a:xfrm>
      </p:grpSpPr>
      <p:sp>
        <p:nvSpPr>
          <p:cNvPr id="4" name="Rectangle 3"/>
          <p:cNvSpPr/>
          <p:nvPr userDrawn="1"/>
        </p:nvSpPr>
        <p:spPr>
          <a:xfrm>
            <a:off x="250825" y="188913"/>
            <a:ext cx="8642350" cy="6480175"/>
          </a:xfrm>
          <a:prstGeom prst="rect">
            <a:avLst/>
          </a:prstGeom>
          <a:solidFill>
            <a:srgbClr val="00B39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pic>
        <p:nvPicPr>
          <p:cNvPr id="5"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1800" y="5949950"/>
            <a:ext cx="957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9"/>
          <p:cNvSpPr>
            <a:spLocks noGrp="1"/>
          </p:cNvSpPr>
          <p:nvPr>
            <p:ph type="body" sz="quarter" idx="10"/>
          </p:nvPr>
        </p:nvSpPr>
        <p:spPr>
          <a:xfrm>
            <a:off x="588331" y="548633"/>
            <a:ext cx="7920868" cy="461665"/>
          </a:xfrm>
          <a:prstGeom prst="rect">
            <a:avLst/>
          </a:prstGeom>
        </p:spPr>
        <p:txBody>
          <a:bodyPr wrap="square">
            <a:spAutoFit/>
          </a:bodyPr>
          <a:lstStyle>
            <a:lvl1pPr marL="0" indent="0">
              <a:buNone/>
              <a:defRPr sz="24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588332" y="1628770"/>
            <a:ext cx="7920869" cy="400110"/>
          </a:xfrm>
          <a:prstGeom prst="rect">
            <a:avLst/>
          </a:prstGeom>
          <a:noFill/>
        </p:spPr>
        <p:txBody>
          <a:bodyPr wrap="square">
            <a:spAutoFit/>
          </a:bodyPr>
          <a:lstStyle>
            <a:lvl1pPr marL="0" indent="0">
              <a:buNone/>
              <a:defRPr sz="20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741391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4" name="Rectangle 3"/>
          <p:cNvSpPr/>
          <p:nvPr userDrawn="1"/>
        </p:nvSpPr>
        <p:spPr>
          <a:xfrm>
            <a:off x="250825" y="188913"/>
            <a:ext cx="8642350" cy="6480175"/>
          </a:xfrm>
          <a:prstGeom prst="rect">
            <a:avLst/>
          </a:prstGeom>
          <a:solidFill>
            <a:srgbClr val="AF168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prstClr val="white"/>
              </a:solidFill>
            </a:endParaRPr>
          </a:p>
        </p:txBody>
      </p:sp>
      <p:pic>
        <p:nvPicPr>
          <p:cNvPr id="5"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1800" y="5949950"/>
            <a:ext cx="957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9"/>
          <p:cNvSpPr>
            <a:spLocks noGrp="1"/>
          </p:cNvSpPr>
          <p:nvPr>
            <p:ph type="body" sz="quarter" idx="10"/>
          </p:nvPr>
        </p:nvSpPr>
        <p:spPr>
          <a:xfrm>
            <a:off x="588331" y="548633"/>
            <a:ext cx="7920868" cy="461665"/>
          </a:xfrm>
          <a:prstGeom prst="rect">
            <a:avLst/>
          </a:prstGeom>
        </p:spPr>
        <p:txBody>
          <a:bodyPr wrap="square">
            <a:spAutoFit/>
          </a:bodyPr>
          <a:lstStyle>
            <a:lvl1pPr marL="0" indent="0">
              <a:buNone/>
              <a:defRPr sz="24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9" name="Text Placeholder 6"/>
          <p:cNvSpPr>
            <a:spLocks noGrp="1"/>
          </p:cNvSpPr>
          <p:nvPr>
            <p:ph type="body" sz="quarter" idx="11"/>
          </p:nvPr>
        </p:nvSpPr>
        <p:spPr>
          <a:xfrm>
            <a:off x="588332" y="1628770"/>
            <a:ext cx="7920869" cy="400110"/>
          </a:xfrm>
          <a:prstGeom prst="rect">
            <a:avLst/>
          </a:prstGeom>
          <a:noFill/>
        </p:spPr>
        <p:txBody>
          <a:bodyPr wrap="square">
            <a:spAutoFit/>
          </a:bodyPr>
          <a:lstStyle>
            <a:lvl1pPr marL="0" indent="0">
              <a:buNone/>
              <a:defRPr sz="20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40526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Divider Transparent">
    <p:spTree>
      <p:nvGrpSpPr>
        <p:cNvPr id="1" name=""/>
        <p:cNvGrpSpPr/>
        <p:nvPr/>
      </p:nvGrpSpPr>
      <p:grpSpPr>
        <a:xfrm>
          <a:off x="0" y="0"/>
          <a:ext cx="0" cy="0"/>
          <a:chOff x="0" y="0"/>
          <a:chExt cx="0" cy="0"/>
        </a:xfrm>
      </p:grpSpPr>
      <p:pic>
        <p:nvPicPr>
          <p:cNvPr id="4"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1800" y="5949950"/>
            <a:ext cx="957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9"/>
          <p:cNvSpPr>
            <a:spLocks noGrp="1"/>
          </p:cNvSpPr>
          <p:nvPr>
            <p:ph type="body" sz="quarter" idx="10"/>
          </p:nvPr>
        </p:nvSpPr>
        <p:spPr>
          <a:xfrm>
            <a:off x="588331" y="548633"/>
            <a:ext cx="7920868" cy="461665"/>
          </a:xfrm>
          <a:prstGeom prst="rect">
            <a:avLst/>
          </a:prstGeom>
        </p:spPr>
        <p:txBody>
          <a:bodyPr wrap="square">
            <a:spAutoFit/>
          </a:bodyPr>
          <a:lstStyle>
            <a:lvl1pPr marL="0" indent="0">
              <a:buNone/>
              <a:defRPr sz="2400" b="1" baseline="0">
                <a:solidFill>
                  <a:schemeClr val="tx1"/>
                </a:solidFill>
                <a:latin typeface="Arial" pitchFamily="34" charset="0"/>
                <a:cs typeface="Arial" pitchFamily="34" charset="0"/>
              </a:defRPr>
            </a:lvl1pPr>
          </a:lstStyle>
          <a:p>
            <a:pPr lvl="0"/>
            <a:r>
              <a:rPr lang="en-US" smtClean="0"/>
              <a:t>Click to edit Master text styles</a:t>
            </a:r>
          </a:p>
        </p:txBody>
      </p:sp>
      <p:sp>
        <p:nvSpPr>
          <p:cNvPr id="6" name="Text Placeholder 6"/>
          <p:cNvSpPr>
            <a:spLocks noGrp="1"/>
          </p:cNvSpPr>
          <p:nvPr>
            <p:ph type="body" sz="quarter" idx="11"/>
          </p:nvPr>
        </p:nvSpPr>
        <p:spPr>
          <a:xfrm>
            <a:off x="588332" y="1628770"/>
            <a:ext cx="7920869"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39995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9514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31132" y="368301"/>
            <a:ext cx="8280400" cy="461665"/>
          </a:xfrm>
          <a:prstGeom prst="rect">
            <a:avLst/>
          </a:prstGeom>
        </p:spPr>
        <p:txBody>
          <a:bodyPr wrap="square">
            <a:spAutoFit/>
          </a:bodyPr>
          <a:lstStyle>
            <a:lvl1pPr marL="0" indent="0">
              <a:buNone/>
              <a:defRPr sz="2400" b="1" baseline="0">
                <a:solidFill>
                  <a:srgbClr val="01498E"/>
                </a:solidFill>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1"/>
          </p:nvPr>
        </p:nvSpPr>
        <p:spPr>
          <a:xfrm>
            <a:off x="431132" y="2170427"/>
            <a:ext cx="8280400"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8" name="Text Placeholder 7"/>
          <p:cNvSpPr>
            <a:spLocks noGrp="1"/>
          </p:cNvSpPr>
          <p:nvPr>
            <p:ph type="body" sz="quarter" idx="12"/>
          </p:nvPr>
        </p:nvSpPr>
        <p:spPr>
          <a:xfrm>
            <a:off x="431800" y="1358900"/>
            <a:ext cx="8279732" cy="400110"/>
          </a:xfrm>
          <a:prstGeom prst="rect">
            <a:avLst/>
          </a:prstGeom>
        </p:spPr>
        <p:txBody>
          <a:bodyPr wrap="square">
            <a:spAutoFit/>
          </a:bodyPr>
          <a:lstStyle>
            <a:lvl1pPr marL="0" indent="0">
              <a:buNone/>
              <a:defRPr sz="2000" b="1"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459174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4" name="Text Placeholder 9"/>
          <p:cNvSpPr>
            <a:spLocks noGrp="1"/>
          </p:cNvSpPr>
          <p:nvPr>
            <p:ph type="body" sz="quarter" idx="10"/>
          </p:nvPr>
        </p:nvSpPr>
        <p:spPr>
          <a:xfrm>
            <a:off x="431132" y="368301"/>
            <a:ext cx="8280400" cy="461665"/>
          </a:xfrm>
          <a:prstGeom prst="rect">
            <a:avLst/>
          </a:prstGeom>
        </p:spPr>
        <p:txBody>
          <a:bodyPr wrap="square">
            <a:spAutoFit/>
          </a:bodyPr>
          <a:lstStyle>
            <a:lvl1pPr marL="0" indent="0">
              <a:buNone/>
              <a:defRPr sz="2400" b="1" baseline="0">
                <a:solidFill>
                  <a:srgbClr val="01498E"/>
                </a:solidFill>
                <a:latin typeface="Arial" pitchFamily="34" charset="0"/>
                <a:cs typeface="Arial" pitchFamily="34" charset="0"/>
              </a:defRPr>
            </a:lvl1pPr>
          </a:lstStyle>
          <a:p>
            <a:pPr lvl="0"/>
            <a:r>
              <a:rPr lang="en-US" smtClean="0"/>
              <a:t>Click to edit Master text styles</a:t>
            </a:r>
          </a:p>
        </p:txBody>
      </p:sp>
      <p:sp>
        <p:nvSpPr>
          <p:cNvPr id="5" name="Text Placeholder 6"/>
          <p:cNvSpPr>
            <a:spLocks noGrp="1"/>
          </p:cNvSpPr>
          <p:nvPr>
            <p:ph type="body" sz="quarter" idx="11"/>
          </p:nvPr>
        </p:nvSpPr>
        <p:spPr>
          <a:xfrm>
            <a:off x="429680" y="1358900"/>
            <a:ext cx="8280400"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7130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 name="Text Placeholder 6"/>
          <p:cNvSpPr>
            <a:spLocks noGrp="1"/>
          </p:cNvSpPr>
          <p:nvPr>
            <p:ph type="body" sz="quarter" idx="12"/>
          </p:nvPr>
        </p:nvSpPr>
        <p:spPr>
          <a:xfrm>
            <a:off x="431800" y="368300"/>
            <a:ext cx="8280400"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0644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Object">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31800" y="2168525"/>
            <a:ext cx="8280400" cy="3690938"/>
          </a:xfrm>
          <a:prstGeom prst="rect">
            <a:avLst/>
          </a:prstGeom>
        </p:spPr>
        <p:txBody>
          <a:bodyPr/>
          <a:lstStyle>
            <a:lvl1pPr marL="0" indent="0">
              <a:buNone/>
              <a:defRPr sz="2400">
                <a:latin typeface="Arial" pitchFamily="34" charset="0"/>
                <a:cs typeface="Arial" pitchFamily="34" charset="0"/>
              </a:defRPr>
            </a:lvl1pPr>
          </a:lstStyle>
          <a:p>
            <a:pPr lvl="0"/>
            <a:r>
              <a:rPr lang="en-US" smtClean="0"/>
              <a:t>Click to edit Master text styles</a:t>
            </a:r>
          </a:p>
        </p:txBody>
      </p:sp>
      <p:sp>
        <p:nvSpPr>
          <p:cNvPr id="5" name="Text Placeholder 9"/>
          <p:cNvSpPr>
            <a:spLocks noGrp="1"/>
          </p:cNvSpPr>
          <p:nvPr>
            <p:ph type="body" sz="quarter" idx="10"/>
          </p:nvPr>
        </p:nvSpPr>
        <p:spPr>
          <a:xfrm>
            <a:off x="431800" y="368301"/>
            <a:ext cx="8280400" cy="461665"/>
          </a:xfrm>
          <a:prstGeom prst="rect">
            <a:avLst/>
          </a:prstGeom>
        </p:spPr>
        <p:txBody>
          <a:bodyPr wrap="square">
            <a:spAutoFit/>
          </a:bodyPr>
          <a:lstStyle>
            <a:lvl1pPr marL="0" indent="0">
              <a:buNone/>
              <a:defRPr sz="2400" b="1" baseline="0">
                <a:solidFill>
                  <a:srgbClr val="01498E"/>
                </a:solidFill>
                <a:latin typeface="Arial" pitchFamily="34" charset="0"/>
                <a:cs typeface="Arial" pitchFamily="34" charset="0"/>
              </a:defRPr>
            </a:lvl1pPr>
          </a:lstStyle>
          <a:p>
            <a:pPr lvl="0"/>
            <a:r>
              <a:rPr lang="en-US" smtClean="0"/>
              <a:t>Click to edit Master text styles</a:t>
            </a:r>
          </a:p>
        </p:txBody>
      </p:sp>
      <p:sp>
        <p:nvSpPr>
          <p:cNvPr id="6" name="Text Placeholder 7"/>
          <p:cNvSpPr>
            <a:spLocks noGrp="1"/>
          </p:cNvSpPr>
          <p:nvPr>
            <p:ph type="body" sz="quarter" idx="12"/>
          </p:nvPr>
        </p:nvSpPr>
        <p:spPr>
          <a:xfrm>
            <a:off x="431800" y="1358900"/>
            <a:ext cx="8280400" cy="400110"/>
          </a:xfrm>
          <a:prstGeom prst="rect">
            <a:avLst/>
          </a:prstGeom>
        </p:spPr>
        <p:txBody>
          <a:bodyPr wrap="square">
            <a:spAutoFit/>
          </a:bodyPr>
          <a:lstStyle>
            <a:lvl1pPr marL="0" indent="0">
              <a:buNone/>
              <a:defRPr sz="2000" b="1"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375959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bject">
    <p:spTree>
      <p:nvGrpSpPr>
        <p:cNvPr id="1" name=""/>
        <p:cNvGrpSpPr/>
        <p:nvPr/>
      </p:nvGrpSpPr>
      <p:grpSpPr>
        <a:xfrm>
          <a:off x="0" y="0"/>
          <a:ext cx="0" cy="0"/>
          <a:chOff x="0" y="0"/>
          <a:chExt cx="0" cy="0"/>
        </a:xfrm>
      </p:grpSpPr>
      <p:sp>
        <p:nvSpPr>
          <p:cNvPr id="8" name="Content Placeholder 7"/>
          <p:cNvSpPr>
            <a:spLocks noGrp="1"/>
          </p:cNvSpPr>
          <p:nvPr>
            <p:ph sz="quarter" idx="11"/>
          </p:nvPr>
        </p:nvSpPr>
        <p:spPr>
          <a:xfrm>
            <a:off x="431800" y="1358899"/>
            <a:ext cx="8280400" cy="4500563"/>
          </a:xfrm>
          <a:prstGeom prst="rect">
            <a:avLst/>
          </a:prstGeom>
        </p:spPr>
        <p:txBody>
          <a:bodyPr/>
          <a:lstStyle>
            <a:lvl1pPr marL="0" indent="0">
              <a:buNone/>
              <a:defRPr sz="2400">
                <a:latin typeface="Arial" pitchFamily="34" charset="0"/>
                <a:cs typeface="Arial" pitchFamily="34" charset="0"/>
              </a:defRPr>
            </a:lvl1pPr>
          </a:lstStyle>
          <a:p>
            <a:pPr lvl="0"/>
            <a:r>
              <a:rPr lang="en-US" smtClean="0"/>
              <a:t>Click to edit Master text styles</a:t>
            </a:r>
          </a:p>
        </p:txBody>
      </p:sp>
      <p:sp>
        <p:nvSpPr>
          <p:cNvPr id="4" name="Text Placeholder 9"/>
          <p:cNvSpPr>
            <a:spLocks noGrp="1"/>
          </p:cNvSpPr>
          <p:nvPr>
            <p:ph type="body" sz="quarter" idx="12"/>
          </p:nvPr>
        </p:nvSpPr>
        <p:spPr>
          <a:xfrm>
            <a:off x="431800" y="368301"/>
            <a:ext cx="8280400" cy="461665"/>
          </a:xfrm>
          <a:prstGeom prst="rect">
            <a:avLst/>
          </a:prstGeom>
        </p:spPr>
        <p:txBody>
          <a:bodyPr wrap="square">
            <a:spAutoFit/>
          </a:bodyPr>
          <a:lstStyle>
            <a:lvl1pPr marL="0" indent="0">
              <a:buNone/>
              <a:defRPr sz="2400" b="1" baseline="0">
                <a:solidFill>
                  <a:srgbClr val="01498E"/>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66069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sp>
        <p:nvSpPr>
          <p:cNvPr id="3" name="Rectangle 2"/>
          <p:cNvSpPr/>
          <p:nvPr userDrawn="1"/>
        </p:nvSpPr>
        <p:spPr>
          <a:xfrm>
            <a:off x="431800" y="368300"/>
            <a:ext cx="8101013" cy="5040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GB" dirty="0">
              <a:solidFill>
                <a:srgbClr val="FFFFFF"/>
              </a:solidFill>
            </a:endParaRPr>
          </a:p>
        </p:txBody>
      </p:sp>
      <p:sp>
        <p:nvSpPr>
          <p:cNvPr id="8" name="Content Placeholder 7"/>
          <p:cNvSpPr>
            <a:spLocks noGrp="1"/>
          </p:cNvSpPr>
          <p:nvPr>
            <p:ph sz="quarter" idx="10"/>
          </p:nvPr>
        </p:nvSpPr>
        <p:spPr>
          <a:xfrm>
            <a:off x="431802" y="368299"/>
            <a:ext cx="8280399" cy="5491163"/>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smtClean="0"/>
              <a:t>Click to edit Master text styles</a:t>
            </a:r>
          </a:p>
        </p:txBody>
      </p:sp>
    </p:spTree>
    <p:extLst>
      <p:ext uri="{BB962C8B-B14F-4D97-AF65-F5344CB8AC3E}">
        <p14:creationId xmlns:p14="http://schemas.microsoft.com/office/powerpoint/2010/main" val="294619541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3"/>
          <p:cNvSpPr>
            <a:spLocks noGrp="1"/>
          </p:cNvSpPr>
          <p:nvPr>
            <p:ph type="ftr" sz="quarter" idx="10"/>
          </p:nvPr>
        </p:nvSpPr>
        <p:spPr/>
        <p:txBody>
          <a:bodyPr/>
          <a:lstStyle>
            <a:lvl1pPr>
              <a:defRPr>
                <a:solidFill>
                  <a:srgbClr val="CC3300"/>
                </a:solidFill>
                <a:latin typeface="Calibri" panose="020F0502020204030204" pitchFamily="34" charset="0"/>
              </a:defRPr>
            </a:lvl1pPr>
          </a:lstStyle>
          <a:p>
            <a:pPr>
              <a:defRPr/>
            </a:pPr>
            <a:r>
              <a:rPr lang="en-US" altLang="en-US"/>
              <a:t>PROGRAMME INTRODUCTION</a:t>
            </a:r>
          </a:p>
          <a:p>
            <a:pPr>
              <a:defRPr/>
            </a:pPr>
            <a:fld id="{6A0ED638-2FF9-4631-9009-551BFF7F59E7}" type="slidenum">
              <a:rPr lang="en-US" altLang="en-US"/>
              <a:pPr>
                <a:defRPr/>
              </a:pPr>
              <a:t>‹#›</a:t>
            </a:fld>
            <a:endParaRPr lang="en-US" altLang="en-US"/>
          </a:p>
          <a:p>
            <a:pPr>
              <a:defRPr/>
            </a:pPr>
            <a:endParaRPr lang="en-US" altLang="en-US"/>
          </a:p>
        </p:txBody>
      </p:sp>
    </p:spTree>
    <p:extLst>
      <p:ext uri="{BB962C8B-B14F-4D97-AF65-F5344CB8AC3E}">
        <p14:creationId xmlns:p14="http://schemas.microsoft.com/office/powerpoint/2010/main" val="33012676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bject, Overlay (top right)">
    <p:spTree>
      <p:nvGrpSpPr>
        <p:cNvPr id="1" name=""/>
        <p:cNvGrpSpPr/>
        <p:nvPr/>
      </p:nvGrpSpPr>
      <p:grpSpPr>
        <a:xfrm>
          <a:off x="0" y="0"/>
          <a:ext cx="0" cy="0"/>
          <a:chOff x="0" y="0"/>
          <a:chExt cx="0" cy="0"/>
        </a:xfrm>
      </p:grpSpPr>
      <p:sp>
        <p:nvSpPr>
          <p:cNvPr id="11" name="Content Placeholder 7"/>
          <p:cNvSpPr>
            <a:spLocks noGrp="1"/>
          </p:cNvSpPr>
          <p:nvPr>
            <p:ph sz="quarter" idx="13"/>
          </p:nvPr>
        </p:nvSpPr>
        <p:spPr>
          <a:xfrm>
            <a:off x="431801" y="368301"/>
            <a:ext cx="8280729" cy="5491162"/>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smtClean="0"/>
              <a:t>Click to edit Master text styles</a:t>
            </a:r>
          </a:p>
        </p:txBody>
      </p:sp>
      <p:sp>
        <p:nvSpPr>
          <p:cNvPr id="13" name="Text Placeholder 12"/>
          <p:cNvSpPr>
            <a:spLocks noGrp="1"/>
          </p:cNvSpPr>
          <p:nvPr>
            <p:ph type="body" sz="quarter" idx="11"/>
          </p:nvPr>
        </p:nvSpPr>
        <p:spPr>
          <a:xfrm>
            <a:off x="4932036" y="375319"/>
            <a:ext cx="3780165" cy="496805"/>
          </a:xfrm>
          <a:prstGeom prst="rect">
            <a:avLst/>
          </a:prstGeom>
          <a:solidFill>
            <a:schemeClr val="bg1">
              <a:alpha val="88000"/>
            </a:schemeClr>
          </a:solidFill>
        </p:spPr>
        <p:txBody>
          <a:bodyPr lIns="180000" tIns="93600" rIns="180000" bIns="93600">
            <a:normAutofit/>
          </a:bodyPr>
          <a:lstStyle>
            <a:lvl1pPr marL="0" indent="0">
              <a:buNone/>
              <a:defRPr sz="2000" b="1" baseline="0">
                <a:latin typeface="Arial" pitchFamily="34" charset="0"/>
                <a:cs typeface="Arial" pitchFamily="34" charset="0"/>
              </a:defRPr>
            </a:lvl1pPr>
          </a:lstStyle>
          <a:p>
            <a:pPr lvl="0"/>
            <a:r>
              <a:rPr lang="en-US" smtClean="0"/>
              <a:t>Click to edit Master text styles</a:t>
            </a:r>
          </a:p>
        </p:txBody>
      </p:sp>
      <p:sp>
        <p:nvSpPr>
          <p:cNvPr id="15" name="Text Placeholder 14"/>
          <p:cNvSpPr>
            <a:spLocks noGrp="1"/>
          </p:cNvSpPr>
          <p:nvPr>
            <p:ph type="body" sz="quarter" idx="12"/>
          </p:nvPr>
        </p:nvSpPr>
        <p:spPr>
          <a:xfrm>
            <a:off x="4932363" y="872124"/>
            <a:ext cx="3780167" cy="2558463"/>
          </a:xfrm>
          <a:prstGeom prst="rect">
            <a:avLst/>
          </a:prstGeom>
          <a:solidFill>
            <a:schemeClr val="bg1">
              <a:alpha val="88000"/>
            </a:schemeClr>
          </a:solidFill>
        </p:spPr>
        <p:txBody>
          <a:bodyPr lIns="180000" tIns="93600" rIns="180000" bIns="93600">
            <a:normAutofit/>
          </a:bodyPr>
          <a:lstStyle>
            <a:lvl1pPr marL="0" indent="0">
              <a:buNone/>
              <a:defRPr sz="200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273770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bject, Overlay (bottom left)">
    <p:spTree>
      <p:nvGrpSpPr>
        <p:cNvPr id="1" name=""/>
        <p:cNvGrpSpPr/>
        <p:nvPr/>
      </p:nvGrpSpPr>
      <p:grpSpPr>
        <a:xfrm>
          <a:off x="0" y="0"/>
          <a:ext cx="0" cy="0"/>
          <a:chOff x="0" y="0"/>
          <a:chExt cx="0" cy="0"/>
        </a:xfrm>
      </p:grpSpPr>
      <p:sp>
        <p:nvSpPr>
          <p:cNvPr id="10" name="Content Placeholder 7"/>
          <p:cNvSpPr>
            <a:spLocks noGrp="1" noChangeAspect="1"/>
          </p:cNvSpPr>
          <p:nvPr>
            <p:ph sz="quarter" idx="13"/>
          </p:nvPr>
        </p:nvSpPr>
        <p:spPr>
          <a:xfrm>
            <a:off x="431801" y="368300"/>
            <a:ext cx="8280400" cy="5491163"/>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lvl="0"/>
            <a:r>
              <a:rPr lang="en-US" smtClean="0"/>
              <a:t>Click to edit Master text styles</a:t>
            </a:r>
          </a:p>
        </p:txBody>
      </p:sp>
      <p:sp>
        <p:nvSpPr>
          <p:cNvPr id="13" name="Text Placeholder 12"/>
          <p:cNvSpPr>
            <a:spLocks noGrp="1"/>
          </p:cNvSpPr>
          <p:nvPr>
            <p:ph type="body" sz="quarter" idx="11"/>
          </p:nvPr>
        </p:nvSpPr>
        <p:spPr>
          <a:xfrm>
            <a:off x="431801" y="2935552"/>
            <a:ext cx="3780152" cy="496805"/>
          </a:xfrm>
          <a:prstGeom prst="rect">
            <a:avLst/>
          </a:prstGeom>
          <a:solidFill>
            <a:srgbClr val="01498E">
              <a:alpha val="88000"/>
            </a:srgbClr>
          </a:solidFill>
        </p:spPr>
        <p:txBody>
          <a:bodyPr lIns="180000" tIns="93600" rIns="180000" bIns="93600">
            <a:normAutofit/>
          </a:bodyPr>
          <a:lstStyle>
            <a:lvl1pPr marL="0" indent="0">
              <a:buNone/>
              <a:defRPr sz="2000" b="1" baseline="0">
                <a:solidFill>
                  <a:schemeClr val="bg1"/>
                </a:solidFill>
                <a:latin typeface="Arial" pitchFamily="34" charset="0"/>
                <a:cs typeface="Arial" pitchFamily="34" charset="0"/>
              </a:defRPr>
            </a:lvl1pPr>
          </a:lstStyle>
          <a:p>
            <a:pPr lvl="0"/>
            <a:r>
              <a:rPr lang="en-US" smtClean="0"/>
              <a:t>Click to edit Master text styles</a:t>
            </a:r>
          </a:p>
        </p:txBody>
      </p:sp>
      <p:sp>
        <p:nvSpPr>
          <p:cNvPr id="15" name="Text Placeholder 14"/>
          <p:cNvSpPr>
            <a:spLocks noGrp="1"/>
          </p:cNvSpPr>
          <p:nvPr>
            <p:ph type="body" sz="quarter" idx="12"/>
          </p:nvPr>
        </p:nvSpPr>
        <p:spPr>
          <a:xfrm>
            <a:off x="431802" y="3429001"/>
            <a:ext cx="3780150" cy="2430462"/>
          </a:xfrm>
          <a:prstGeom prst="rect">
            <a:avLst/>
          </a:prstGeom>
          <a:solidFill>
            <a:srgbClr val="01498E">
              <a:alpha val="88000"/>
            </a:srgbClr>
          </a:solidFill>
        </p:spPr>
        <p:txBody>
          <a:bodyPr lIns="180000" tIns="93600" rIns="180000" bIns="93600">
            <a:normAutofit/>
          </a:bodyPr>
          <a:lstStyle>
            <a:lvl1pPr marL="0" indent="0">
              <a:buNone/>
              <a:defRPr sz="2000" baseline="0">
                <a:solidFill>
                  <a:schemeClr val="bg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732204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left), Object (right)">
    <p:spTree>
      <p:nvGrpSpPr>
        <p:cNvPr id="1" name=""/>
        <p:cNvGrpSpPr/>
        <p:nvPr/>
      </p:nvGrpSpPr>
      <p:grpSpPr>
        <a:xfrm>
          <a:off x="0" y="0"/>
          <a:ext cx="0" cy="0"/>
          <a:chOff x="0" y="0"/>
          <a:chExt cx="0" cy="0"/>
        </a:xfrm>
      </p:grpSpPr>
      <p:sp>
        <p:nvSpPr>
          <p:cNvPr id="7" name="Content Placeholder 6"/>
          <p:cNvSpPr>
            <a:spLocks noGrp="1"/>
          </p:cNvSpPr>
          <p:nvPr>
            <p:ph sz="quarter" idx="12"/>
          </p:nvPr>
        </p:nvSpPr>
        <p:spPr>
          <a:xfrm>
            <a:off x="4751389" y="368609"/>
            <a:ext cx="3960812" cy="5490853"/>
          </a:xfrm>
          <a:prstGeom prst="rect">
            <a:avLst/>
          </a:prstGeom>
        </p:spPr>
        <p:txBody>
          <a:bodyPr/>
          <a:lstStyle>
            <a:lvl1pPr marL="0" indent="0">
              <a:buNone/>
              <a:defRPr/>
            </a:lvl1pPr>
          </a:lstStyle>
          <a:p>
            <a:pPr lvl="0"/>
            <a:r>
              <a:rPr lang="en-US" smtClean="0"/>
              <a:t>Click to edit Master text styles</a:t>
            </a:r>
          </a:p>
        </p:txBody>
      </p:sp>
      <p:sp>
        <p:nvSpPr>
          <p:cNvPr id="4" name="Text Placeholder 6"/>
          <p:cNvSpPr>
            <a:spLocks noGrp="1"/>
          </p:cNvSpPr>
          <p:nvPr>
            <p:ph type="body" sz="quarter" idx="13"/>
          </p:nvPr>
        </p:nvSpPr>
        <p:spPr>
          <a:xfrm>
            <a:off x="431800" y="368609"/>
            <a:ext cx="3960813"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796153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bject (left), Object (right)">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431802" y="368300"/>
            <a:ext cx="3960811" cy="5491163"/>
          </a:xfrm>
          <a:prstGeom prst="rect">
            <a:avLst/>
          </a:prstGeom>
        </p:spPr>
        <p:txBody>
          <a:bodyPr/>
          <a:lstStyle>
            <a:lvl1pPr marL="0" indent="0">
              <a:buNone/>
              <a:defRPr/>
            </a:lvl1pPr>
          </a:lstStyle>
          <a:p>
            <a:pPr lvl="0"/>
            <a:r>
              <a:rPr lang="en-US" smtClean="0"/>
              <a:t>Click to edit Master text styles</a:t>
            </a:r>
          </a:p>
        </p:txBody>
      </p:sp>
      <p:sp>
        <p:nvSpPr>
          <p:cNvPr id="11" name="Content Placeholder 2"/>
          <p:cNvSpPr>
            <a:spLocks noGrp="1"/>
          </p:cNvSpPr>
          <p:nvPr>
            <p:ph sz="quarter" idx="13"/>
          </p:nvPr>
        </p:nvSpPr>
        <p:spPr>
          <a:xfrm>
            <a:off x="4751388" y="368300"/>
            <a:ext cx="3960812" cy="5491162"/>
          </a:xfrm>
          <a:prstGeom prst="rect">
            <a:avLst/>
          </a:prstGeo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8947629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Obejct  (left), Text (right)">
    <p:spTree>
      <p:nvGrpSpPr>
        <p:cNvPr id="1" name=""/>
        <p:cNvGrpSpPr/>
        <p:nvPr/>
      </p:nvGrpSpPr>
      <p:grpSpPr>
        <a:xfrm>
          <a:off x="0" y="0"/>
          <a:ext cx="0" cy="0"/>
          <a:chOff x="0" y="0"/>
          <a:chExt cx="0" cy="0"/>
        </a:xfrm>
      </p:grpSpPr>
      <p:sp>
        <p:nvSpPr>
          <p:cNvPr id="11" name="Content Placeholder 2"/>
          <p:cNvSpPr>
            <a:spLocks noGrp="1"/>
          </p:cNvSpPr>
          <p:nvPr>
            <p:ph sz="quarter" idx="12"/>
          </p:nvPr>
        </p:nvSpPr>
        <p:spPr>
          <a:xfrm>
            <a:off x="431801" y="368300"/>
            <a:ext cx="3960812" cy="5491163"/>
          </a:xfrm>
          <a:prstGeom prst="rect">
            <a:avLst/>
          </a:prstGeom>
        </p:spPr>
        <p:txBody>
          <a:bodyPr/>
          <a:lstStyle>
            <a:lvl1pPr marL="0" indent="0">
              <a:buNone/>
              <a:defRPr/>
            </a:lvl1pPr>
          </a:lstStyle>
          <a:p>
            <a:pPr lvl="0"/>
            <a:r>
              <a:rPr lang="en-US" smtClean="0"/>
              <a:t>Click to edit Master text styles</a:t>
            </a:r>
          </a:p>
        </p:txBody>
      </p:sp>
      <p:sp>
        <p:nvSpPr>
          <p:cNvPr id="4" name="Text Placeholder 6"/>
          <p:cNvSpPr>
            <a:spLocks noGrp="1"/>
          </p:cNvSpPr>
          <p:nvPr>
            <p:ph type="body" sz="quarter" idx="13"/>
          </p:nvPr>
        </p:nvSpPr>
        <p:spPr>
          <a:xfrm>
            <a:off x="4751389" y="368609"/>
            <a:ext cx="3960812"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65466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left), Text (right)">
    <p:spTree>
      <p:nvGrpSpPr>
        <p:cNvPr id="1" name=""/>
        <p:cNvGrpSpPr/>
        <p:nvPr/>
      </p:nvGrpSpPr>
      <p:grpSpPr>
        <a:xfrm>
          <a:off x="0" y="0"/>
          <a:ext cx="0" cy="0"/>
          <a:chOff x="0" y="0"/>
          <a:chExt cx="0" cy="0"/>
        </a:xfrm>
      </p:grpSpPr>
      <p:sp>
        <p:nvSpPr>
          <p:cNvPr id="4" name="Text Placeholder 6"/>
          <p:cNvSpPr>
            <a:spLocks noGrp="1"/>
          </p:cNvSpPr>
          <p:nvPr>
            <p:ph type="body" sz="quarter" idx="13"/>
          </p:nvPr>
        </p:nvSpPr>
        <p:spPr>
          <a:xfrm>
            <a:off x="431800" y="368609"/>
            <a:ext cx="3960813"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5" name="Text Placeholder 6"/>
          <p:cNvSpPr>
            <a:spLocks noGrp="1"/>
          </p:cNvSpPr>
          <p:nvPr>
            <p:ph type="body" sz="quarter" idx="14"/>
          </p:nvPr>
        </p:nvSpPr>
        <p:spPr>
          <a:xfrm>
            <a:off x="4751389" y="368609"/>
            <a:ext cx="3960814" cy="400110"/>
          </a:xfrm>
          <a:prstGeom prst="rect">
            <a:avLst/>
          </a:prstGeom>
          <a:noFill/>
        </p:spPr>
        <p:txBody>
          <a:bodyPr wrap="square">
            <a:spAutoFit/>
          </a:bodyPr>
          <a:lstStyle>
            <a:lvl1pPr marL="0" indent="0">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517938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7035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4" name="Rectângulo 16"/>
          <p:cNvSpPr/>
          <p:nvPr/>
        </p:nvSpPr>
        <p:spPr>
          <a:xfrm>
            <a:off x="0" y="5929313"/>
            <a:ext cx="9144000" cy="928687"/>
          </a:xfrm>
          <a:prstGeom prst="rect">
            <a:avLst/>
          </a:prstGeom>
          <a:solidFill>
            <a:srgbClr val="0023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sz="2400">
              <a:solidFill>
                <a:prstClr val="white"/>
              </a:solidFill>
            </a:endParaRPr>
          </a:p>
        </p:txBody>
      </p:sp>
      <p:pic>
        <p:nvPicPr>
          <p:cNvPr id="5" name="Imagem 11" descr="DEF flag-logoeac-LLP_EN.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60350"/>
            <a:ext cx="23574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exão recta 17"/>
          <p:cNvCxnSpPr/>
          <p:nvPr/>
        </p:nvCxnSpPr>
        <p:spPr>
          <a:xfrm>
            <a:off x="255588" y="1285875"/>
            <a:ext cx="4000500" cy="1588"/>
          </a:xfrm>
          <a:prstGeom prst="line">
            <a:avLst/>
          </a:prstGeom>
          <a:ln w="25400">
            <a:solidFill>
              <a:srgbClr val="002395"/>
            </a:solidFill>
          </a:ln>
        </p:spPr>
        <p:style>
          <a:lnRef idx="1">
            <a:schemeClr val="accent1"/>
          </a:lnRef>
          <a:fillRef idx="0">
            <a:schemeClr val="accent1"/>
          </a:fillRef>
          <a:effectRef idx="0">
            <a:schemeClr val="accent1"/>
          </a:effectRef>
          <a:fontRef idx="minor">
            <a:schemeClr val="tx1"/>
          </a:fontRef>
        </p:style>
      </p:cxnSp>
      <p:pic>
        <p:nvPicPr>
          <p:cNvPr id="7" name="Imagem 8" descr="logo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2600" y="260350"/>
            <a:ext cx="15970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685800" y="2130425"/>
            <a:ext cx="7772400" cy="1470025"/>
          </a:xfrm>
        </p:spPr>
        <p:txBody>
          <a:bodyPr>
            <a:normAutofit/>
          </a:bodyPr>
          <a:lstStyle>
            <a:lvl1pPr algn="r">
              <a:defRPr lang="pt-PT" sz="4400" b="1" u="sng" kern="1200" baseline="0" dirty="0">
                <a:solidFill>
                  <a:schemeClr val="accent6"/>
                </a:solidFill>
                <a:latin typeface="Calibri" pitchFamily="34" charset="0"/>
                <a:ea typeface="+mj-ea"/>
                <a:cs typeface="Times New Roman" pitchFamily="18" charset="0"/>
              </a:defRPr>
            </a:lvl1pPr>
          </a:lstStyle>
          <a:p>
            <a:r>
              <a:rPr lang="en-US" smtClean="0"/>
              <a:t>Click to edit Master title style</a:t>
            </a:r>
            <a:endParaRPr lang="pt-PT" dirty="0"/>
          </a:p>
        </p:txBody>
      </p:sp>
      <p:sp>
        <p:nvSpPr>
          <p:cNvPr id="3" name="Subtítulo 2"/>
          <p:cNvSpPr>
            <a:spLocks noGrp="1"/>
          </p:cNvSpPr>
          <p:nvPr>
            <p:ph type="subTitle" idx="1"/>
          </p:nvPr>
        </p:nvSpPr>
        <p:spPr>
          <a:xfrm>
            <a:off x="1371600" y="3886200"/>
            <a:ext cx="6400800" cy="1752600"/>
          </a:xfrm>
        </p:spPr>
        <p:txBody>
          <a:bodyPr>
            <a:normAutofit/>
          </a:bodyPr>
          <a:lstStyle>
            <a:lvl1pPr marL="0" indent="0" algn="r">
              <a:buNone/>
              <a:defRPr lang="pt-PT" sz="1400" i="1" kern="1200" baseline="0" dirty="0">
                <a:solidFill>
                  <a:srgbClr val="474747"/>
                </a:solidFill>
                <a:latin typeface="Calibri" pitchFamily="34" charset="0"/>
                <a:ea typeface="+mn-ea"/>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dirty="0"/>
          </a:p>
        </p:txBody>
      </p:sp>
      <p:sp>
        <p:nvSpPr>
          <p:cNvPr id="8" name="Marcador de Posição do Rodapé 4"/>
          <p:cNvSpPr>
            <a:spLocks noGrp="1"/>
          </p:cNvSpPr>
          <p:nvPr>
            <p:ph type="ftr" sz="quarter" idx="10"/>
          </p:nvPr>
        </p:nvSpPr>
        <p:spPr>
          <a:xfrm>
            <a:off x="3500438" y="6356350"/>
            <a:ext cx="5000625" cy="365125"/>
          </a:xfrm>
        </p:spPr>
        <p:txBody>
          <a:bodyPr/>
          <a:lstStyle>
            <a:lvl1pPr>
              <a:defRPr sz="1200" baseline="0">
                <a:solidFill>
                  <a:prstClr val="white"/>
                </a:solidFill>
                <a:latin typeface="Calibri" pitchFamily="34" charset="0"/>
                <a:cs typeface="Times New Roman" pitchFamily="18" charset="0"/>
              </a:defRPr>
            </a:lvl1pPr>
          </a:lstStyle>
          <a:p>
            <a:pPr>
              <a:defRPr/>
            </a:pPr>
            <a:endParaRPr lang="en-US"/>
          </a:p>
        </p:txBody>
      </p:sp>
    </p:spTree>
    <p:extLst>
      <p:ext uri="{BB962C8B-B14F-4D97-AF65-F5344CB8AC3E}">
        <p14:creationId xmlns:p14="http://schemas.microsoft.com/office/powerpoint/2010/main" val="5362091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ítulo e objecto">
    <p:spTree>
      <p:nvGrpSpPr>
        <p:cNvPr id="1" name=""/>
        <p:cNvGrpSpPr/>
        <p:nvPr/>
      </p:nvGrpSpPr>
      <p:grpSpPr>
        <a:xfrm>
          <a:off x="0" y="0"/>
          <a:ext cx="0" cy="0"/>
          <a:chOff x="0" y="0"/>
          <a:chExt cx="0" cy="0"/>
        </a:xfrm>
      </p:grpSpPr>
      <p:pic>
        <p:nvPicPr>
          <p:cNvPr id="4" name="Imagem 8"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exão recta 11"/>
          <p:cNvCxnSpPr/>
          <p:nvPr/>
        </p:nvCxnSpPr>
        <p:spPr>
          <a:xfrm>
            <a:off x="0" y="714375"/>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Marcador de Posição de Conteúdo 2"/>
          <p:cNvSpPr>
            <a:spLocks noGrp="1"/>
          </p:cNvSpPr>
          <p:nvPr>
            <p:ph idx="1"/>
          </p:nvPr>
        </p:nvSpPr>
        <p:spPr>
          <a:xfrm>
            <a:off x="395536" y="1340768"/>
            <a:ext cx="8229600" cy="4525963"/>
          </a:xfrm>
        </p:spPr>
        <p:txBody>
          <a:bodyPr/>
          <a:lstStyle>
            <a:lvl1pPr>
              <a:defRPr baseline="0">
                <a:solidFill>
                  <a:srgbClr val="474747"/>
                </a:solidFill>
              </a:defRPr>
            </a:lvl1pPr>
            <a:lvl2pPr>
              <a:defRPr>
                <a:solidFill>
                  <a:srgbClr val="474747"/>
                </a:solidFill>
              </a:defRPr>
            </a:lvl2pPr>
            <a:lvl3pPr>
              <a:defRPr>
                <a:solidFill>
                  <a:srgbClr val="474747"/>
                </a:solidFill>
              </a:defRPr>
            </a:lvl3pPr>
            <a:lvl4pPr>
              <a:defRPr>
                <a:solidFill>
                  <a:srgbClr val="474747"/>
                </a:solidFill>
              </a:defRPr>
            </a:lvl4pPr>
            <a:lvl5pPr>
              <a:defRPr>
                <a:solidFill>
                  <a:srgbClr val="4747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14" name="Marcador de Posição do Título 1"/>
          <p:cNvSpPr>
            <a:spLocks noGrp="1"/>
          </p:cNvSpPr>
          <p:nvPr>
            <p:ph type="title"/>
          </p:nvPr>
        </p:nvSpPr>
        <p:spPr>
          <a:xfrm>
            <a:off x="457200" y="-24"/>
            <a:ext cx="8229600" cy="654032"/>
          </a:xfrm>
          <a:prstGeom prst="rect">
            <a:avLst/>
          </a:prstGeom>
        </p:spPr>
        <p:txBody>
          <a:bodyPr rtlCol="0">
            <a:normAutofit/>
          </a:bodyPr>
          <a:lstStyle>
            <a:lvl1pPr algn="l">
              <a:defRPr u="none"/>
            </a:lvl1pPr>
          </a:lstStyle>
          <a:p>
            <a:r>
              <a:rPr lang="en-US" smtClean="0"/>
              <a:t>Click to edit Master title style</a:t>
            </a:r>
            <a:endParaRPr lang="pt-PT" dirty="0"/>
          </a:p>
        </p:txBody>
      </p:sp>
      <p:sp>
        <p:nvSpPr>
          <p:cNvPr id="6" name="Marcador de Posição da Data 3"/>
          <p:cNvSpPr>
            <a:spLocks noGrp="1"/>
          </p:cNvSpPr>
          <p:nvPr>
            <p:ph type="dt" sz="half" idx="10"/>
          </p:nvPr>
        </p:nvSpPr>
        <p:spPr>
          <a:xfrm>
            <a:off x="6804025" y="6524625"/>
            <a:ext cx="971550" cy="333375"/>
          </a:xfrm>
        </p:spPr>
        <p:txBody>
          <a:bodyPr/>
          <a:lstStyle>
            <a:lvl1pPr>
              <a:defRPr baseline="0">
                <a:solidFill>
                  <a:srgbClr val="002395"/>
                </a:solidFill>
                <a:latin typeface="+mn-lt"/>
              </a:defRPr>
            </a:lvl1pPr>
          </a:lstStyle>
          <a:p>
            <a:pPr>
              <a:defRPr/>
            </a:pPr>
            <a:fld id="{15073600-DE45-413F-8686-41AE424CEC71}" type="datetime1">
              <a:rPr lang="en-GB"/>
              <a:pPr>
                <a:defRPr/>
              </a:pPr>
              <a:t>27/11/2017</a:t>
            </a:fld>
            <a:endParaRPr lang="en-US" dirty="0"/>
          </a:p>
        </p:txBody>
      </p:sp>
      <p:sp>
        <p:nvSpPr>
          <p:cNvPr id="7" name="Marcador de Posição do Rodapé 4"/>
          <p:cNvSpPr>
            <a:spLocks noGrp="1"/>
          </p:cNvSpPr>
          <p:nvPr>
            <p:ph type="ftr" sz="quarter" idx="11"/>
          </p:nvPr>
        </p:nvSpPr>
        <p:spPr>
          <a:xfrm>
            <a:off x="2987675" y="6492875"/>
            <a:ext cx="3422650" cy="365125"/>
          </a:xfrm>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31387214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4" name="Imagem 11"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PT" dirty="0"/>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b="1">
                <a:solidFill>
                  <a:srgbClr val="47474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E454D003-E08B-4FB8-B161-9ACC5013E03D}" type="datetime1">
              <a:rPr lang="en-GB"/>
              <a:pPr>
                <a:defRPr/>
              </a:pPr>
              <a:t>27/11/2017</a:t>
            </a:fld>
            <a:endParaRPr lang="en-US" dirty="0"/>
          </a:p>
        </p:txBody>
      </p:sp>
      <p:sp>
        <p:nvSpPr>
          <p:cNvPr id="6"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180108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atin typeface="Calibri" panose="020F0502020204030204" pitchFamily="34" charset="0"/>
              </a:defRPr>
            </a:lvl1pPr>
          </a:lstStyle>
          <a:p>
            <a:pPr>
              <a:defRPr/>
            </a:pPr>
            <a:r>
              <a:rPr lang="en-US" altLang="en-US"/>
              <a:t>PROGRAMMING 1                                                                                                  Module Introduction</a:t>
            </a:r>
          </a:p>
          <a:p>
            <a:pPr>
              <a:defRPr/>
            </a:pPr>
            <a:fld id="{CAAE4419-B571-4DB5-9115-BC6CFE148493}" type="slidenum">
              <a:rPr lang="en-US" altLang="en-US"/>
              <a:pPr>
                <a:defRPr/>
              </a:pPr>
              <a:t>‹#›</a:t>
            </a:fld>
            <a:endParaRPr lang="en-US" altLang="en-US"/>
          </a:p>
        </p:txBody>
      </p:sp>
    </p:spTree>
    <p:extLst>
      <p:ext uri="{BB962C8B-B14F-4D97-AF65-F5344CB8AC3E}">
        <p14:creationId xmlns:p14="http://schemas.microsoft.com/office/powerpoint/2010/main" val="34283537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5" name="Imagem 12"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lvl1pPr>
              <a:defRPr b="1">
                <a:solidFill>
                  <a:srgbClr val="FF7300"/>
                </a:solidFill>
              </a:defRPr>
            </a:lvl1pPr>
          </a:lstStyle>
          <a:p>
            <a:r>
              <a:rPr lang="en-US" smtClean="0"/>
              <a:t>Click to edit Master title style</a:t>
            </a:r>
            <a:endParaRPr lang="pt-PT" dirty="0"/>
          </a:p>
        </p:txBody>
      </p:sp>
      <p:sp>
        <p:nvSpPr>
          <p:cNvPr id="3" name="Marcador de Posição de Conteúdo 2"/>
          <p:cNvSpPr>
            <a:spLocks noGrp="1"/>
          </p:cNvSpPr>
          <p:nvPr>
            <p:ph sz="half" idx="1"/>
          </p:nvPr>
        </p:nvSpPr>
        <p:spPr>
          <a:xfrm>
            <a:off x="457200" y="1600200"/>
            <a:ext cx="4038600" cy="4525963"/>
          </a:xfrm>
        </p:spPr>
        <p:txBody>
          <a:bodyPr/>
          <a:lstStyle>
            <a:lvl1pPr>
              <a:defRPr sz="2800" b="1">
                <a:solidFill>
                  <a:srgbClr val="474747"/>
                </a:solidFill>
              </a:defRPr>
            </a:lvl1pPr>
            <a:lvl2pPr>
              <a:defRPr sz="2400">
                <a:solidFill>
                  <a:srgbClr val="474747"/>
                </a:solidFill>
              </a:defRPr>
            </a:lvl2pPr>
            <a:lvl3pPr>
              <a:defRPr sz="2000">
                <a:solidFill>
                  <a:srgbClr val="474747"/>
                </a:solidFill>
              </a:defRPr>
            </a:lvl3pPr>
            <a:lvl4pPr>
              <a:defRPr sz="1800">
                <a:solidFill>
                  <a:srgbClr val="474747"/>
                </a:solidFill>
              </a:defRPr>
            </a:lvl4pPr>
            <a:lvl5pPr>
              <a:defRPr sz="1800">
                <a:solidFill>
                  <a:srgbClr val="47474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4" name="Marcador de Posição de Conteúdo 3"/>
          <p:cNvSpPr>
            <a:spLocks noGrp="1"/>
          </p:cNvSpPr>
          <p:nvPr>
            <p:ph sz="half" idx="2"/>
          </p:nvPr>
        </p:nvSpPr>
        <p:spPr>
          <a:xfrm>
            <a:off x="4648200" y="1600200"/>
            <a:ext cx="4038600" cy="4525963"/>
          </a:xfrm>
        </p:spPr>
        <p:txBody>
          <a:bodyPr/>
          <a:lstStyle>
            <a:lvl1pPr>
              <a:defRPr sz="2800" b="1">
                <a:solidFill>
                  <a:srgbClr val="474747"/>
                </a:solidFill>
              </a:defRPr>
            </a:lvl1pPr>
            <a:lvl2pPr>
              <a:defRPr sz="2400">
                <a:solidFill>
                  <a:srgbClr val="474747"/>
                </a:solidFill>
              </a:defRPr>
            </a:lvl2pPr>
            <a:lvl3pPr>
              <a:defRPr sz="2000">
                <a:solidFill>
                  <a:srgbClr val="474747"/>
                </a:solidFill>
              </a:defRPr>
            </a:lvl3pPr>
            <a:lvl4pPr>
              <a:defRPr sz="1800">
                <a:solidFill>
                  <a:srgbClr val="474747"/>
                </a:solidFill>
              </a:defRPr>
            </a:lvl4pPr>
            <a:lvl5pPr>
              <a:defRPr sz="1800">
                <a:solidFill>
                  <a:srgbClr val="47474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6"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A8607A12-2084-46F9-8117-E7463526FD20}" type="datetime1">
              <a:rPr lang="en-GB"/>
              <a:pPr>
                <a:defRPr/>
              </a:pPr>
              <a:t>27/11/2017</a:t>
            </a:fld>
            <a:endParaRPr lang="en-US" dirty="0"/>
          </a:p>
        </p:txBody>
      </p:sp>
      <p:sp>
        <p:nvSpPr>
          <p:cNvPr id="7"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28673365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7" name="Imagem 14"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lvl1pPr>
              <a:defRPr b="1" u="sng">
                <a:solidFill>
                  <a:srgbClr val="FF7300"/>
                </a:solidFill>
              </a:defRPr>
            </a:lvl1pPr>
          </a:lstStyle>
          <a:p>
            <a:r>
              <a:rPr lang="en-US" smtClean="0"/>
              <a:t>Click to edit Master title style</a:t>
            </a:r>
            <a:endParaRPr lang="pt-PT" dirty="0"/>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solidFill>
                  <a:srgbClr val="47474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Marcador de Posição de Conteúdo 3"/>
          <p:cNvSpPr>
            <a:spLocks noGrp="1"/>
          </p:cNvSpPr>
          <p:nvPr>
            <p:ph sz="half" idx="2"/>
          </p:nvPr>
        </p:nvSpPr>
        <p:spPr>
          <a:xfrm>
            <a:off x="457200" y="2174875"/>
            <a:ext cx="4040188" cy="3951288"/>
          </a:xfrm>
        </p:spPr>
        <p:txBody>
          <a:bodyPr/>
          <a:lstStyle>
            <a:lvl1pPr>
              <a:defRPr sz="2400">
                <a:solidFill>
                  <a:srgbClr val="474747"/>
                </a:solidFill>
              </a:defRPr>
            </a:lvl1pPr>
            <a:lvl2pPr>
              <a:defRPr sz="2000">
                <a:solidFill>
                  <a:srgbClr val="474747"/>
                </a:solidFill>
              </a:defRPr>
            </a:lvl2pPr>
            <a:lvl3pPr>
              <a:defRPr sz="1800">
                <a:solidFill>
                  <a:srgbClr val="474747"/>
                </a:solidFill>
              </a:defRPr>
            </a:lvl3pPr>
            <a:lvl4pPr>
              <a:defRPr sz="1600">
                <a:solidFill>
                  <a:srgbClr val="474747"/>
                </a:solidFill>
              </a:defRPr>
            </a:lvl4pPr>
            <a:lvl5pPr>
              <a:defRPr sz="1600">
                <a:solidFill>
                  <a:srgbClr val="47474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solidFill>
                  <a:srgbClr val="47474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solidFill>
                  <a:srgbClr val="474747"/>
                </a:solidFill>
              </a:defRPr>
            </a:lvl1pPr>
            <a:lvl2pPr>
              <a:defRPr sz="2000">
                <a:solidFill>
                  <a:srgbClr val="474747"/>
                </a:solidFill>
              </a:defRPr>
            </a:lvl2pPr>
            <a:lvl3pPr>
              <a:defRPr sz="1800">
                <a:solidFill>
                  <a:srgbClr val="474747"/>
                </a:solidFill>
              </a:defRPr>
            </a:lvl3pPr>
            <a:lvl4pPr>
              <a:defRPr sz="1600">
                <a:solidFill>
                  <a:srgbClr val="474747"/>
                </a:solidFill>
              </a:defRPr>
            </a:lvl4pPr>
            <a:lvl5pPr>
              <a:defRPr sz="1600">
                <a:solidFill>
                  <a:srgbClr val="47474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8"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544D40D8-BE38-49C4-95D1-9AD30652F2CA}" type="datetime1">
              <a:rPr lang="en-GB"/>
              <a:pPr>
                <a:defRPr/>
              </a:pPr>
              <a:t>27/11/2017</a:t>
            </a:fld>
            <a:endParaRPr lang="en-US" dirty="0"/>
          </a:p>
        </p:txBody>
      </p:sp>
      <p:sp>
        <p:nvSpPr>
          <p:cNvPr id="9"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5384869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3" name="Imagem 10"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en-US" smtClean="0"/>
              <a:t>Click to edit Master title style</a:t>
            </a:r>
            <a:endParaRPr lang="pt-PT" dirty="0"/>
          </a:p>
        </p:txBody>
      </p:sp>
      <p:sp>
        <p:nvSpPr>
          <p:cNvPr id="4"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056F55F3-6948-4F8C-83E7-CC059206939C}" type="datetime1">
              <a:rPr lang="en-GB"/>
              <a:pPr>
                <a:defRPr/>
              </a:pPr>
              <a:t>27/11/2017</a:t>
            </a:fld>
            <a:endParaRPr lang="en-US" dirty="0"/>
          </a:p>
        </p:txBody>
      </p:sp>
      <p:sp>
        <p:nvSpPr>
          <p:cNvPr id="5"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42089758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2" name="Imagem 9"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920FCDEE-40F2-42FB-9884-14038BBBE6FB}" type="datetime1">
              <a:rPr lang="en-GB"/>
              <a:pPr>
                <a:defRPr/>
              </a:pPr>
              <a:t>27/11/2017</a:t>
            </a:fld>
            <a:endParaRPr lang="en-US" dirty="0"/>
          </a:p>
        </p:txBody>
      </p:sp>
      <p:sp>
        <p:nvSpPr>
          <p:cNvPr id="4"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40538352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5" name="Imagem 12"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457200" y="273050"/>
            <a:ext cx="3008313" cy="1162050"/>
          </a:xfrm>
        </p:spPr>
        <p:txBody>
          <a:bodyPr anchor="b"/>
          <a:lstStyle>
            <a:lvl1pPr algn="l">
              <a:defRPr sz="2000" b="1">
                <a:solidFill>
                  <a:srgbClr val="FF7300"/>
                </a:solidFill>
              </a:defRPr>
            </a:lvl1pPr>
          </a:lstStyle>
          <a:p>
            <a:r>
              <a:rPr lang="en-US" smtClean="0"/>
              <a:t>Click to edit Master title style</a:t>
            </a:r>
            <a:endParaRPr lang="pt-PT" dirty="0"/>
          </a:p>
        </p:txBody>
      </p:sp>
      <p:sp>
        <p:nvSpPr>
          <p:cNvPr id="3" name="Marcador de Posição de Conteúdo 2"/>
          <p:cNvSpPr>
            <a:spLocks noGrp="1"/>
          </p:cNvSpPr>
          <p:nvPr>
            <p:ph idx="1"/>
          </p:nvPr>
        </p:nvSpPr>
        <p:spPr>
          <a:xfrm>
            <a:off x="3575050" y="273050"/>
            <a:ext cx="5111750" cy="5853113"/>
          </a:xfrm>
        </p:spPr>
        <p:txBody>
          <a:bodyPr/>
          <a:lstStyle>
            <a:lvl1pPr>
              <a:defRPr sz="3200">
                <a:solidFill>
                  <a:srgbClr val="FF73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D07F4F7E-2421-4BBB-AFEC-686CD7E9DA34}" type="datetime1">
              <a:rPr lang="en-GB"/>
              <a:pPr>
                <a:defRPr/>
              </a:pPr>
              <a:t>27/11/2017</a:t>
            </a:fld>
            <a:endParaRPr lang="en-US" dirty="0"/>
          </a:p>
        </p:txBody>
      </p:sp>
      <p:sp>
        <p:nvSpPr>
          <p:cNvPr id="7"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2647175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5" name="Imagem 12"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1792288" y="4800600"/>
            <a:ext cx="5486400" cy="566738"/>
          </a:xfrm>
        </p:spPr>
        <p:txBody>
          <a:bodyPr anchor="b"/>
          <a:lstStyle>
            <a:lvl1pPr algn="l">
              <a:defRPr sz="2000" b="1">
                <a:solidFill>
                  <a:srgbClr val="FF7300"/>
                </a:solidFill>
              </a:defRPr>
            </a:lvl1pPr>
          </a:lstStyle>
          <a:p>
            <a:r>
              <a:rPr lang="en-US" smtClean="0"/>
              <a:t>Click to edit Master title style</a:t>
            </a:r>
            <a:endParaRPr lang="pt-PT" dirty="0"/>
          </a:p>
        </p:txBody>
      </p:sp>
      <p:sp>
        <p:nvSpPr>
          <p:cNvPr id="3" name="Marcador de Posição d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pt-PT" noProof="0" dirty="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DE3373F2-7851-4108-8412-A8D6E92D6331}" type="datetime1">
              <a:rPr lang="en-GB"/>
              <a:pPr>
                <a:defRPr/>
              </a:pPr>
              <a:t>27/11/2017</a:t>
            </a:fld>
            <a:endParaRPr lang="en-US" dirty="0"/>
          </a:p>
        </p:txBody>
      </p:sp>
      <p:sp>
        <p:nvSpPr>
          <p:cNvPr id="7"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26520825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4" name="Imagem 11"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lvl1pPr>
              <a:defRPr b="1">
                <a:solidFill>
                  <a:srgbClr val="FF7300"/>
                </a:solidFill>
              </a:defRPr>
            </a:lvl1pPr>
          </a:lstStyle>
          <a:p>
            <a:r>
              <a:rPr lang="en-US" smtClean="0"/>
              <a:t>Click to edit Master title style</a:t>
            </a:r>
            <a:endParaRPr lang="pt-PT" dirty="0"/>
          </a:p>
        </p:txBody>
      </p:sp>
      <p:sp>
        <p:nvSpPr>
          <p:cNvPr id="3" name="Marcador de Posição de Texto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2F57E932-158B-41AF-B37E-CB4367F3C091}" type="datetime1">
              <a:rPr lang="en-GB"/>
              <a:pPr>
                <a:defRPr/>
              </a:pPr>
              <a:t>27/11/2017</a:t>
            </a:fld>
            <a:endParaRPr lang="en-US" dirty="0"/>
          </a:p>
        </p:txBody>
      </p:sp>
      <p:sp>
        <p:nvSpPr>
          <p:cNvPr id="6"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32083565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pic>
        <p:nvPicPr>
          <p:cNvPr id="4" name="Imagem 11" descr="DEF flag-logoeac-LLP_EN.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Vertical 1"/>
          <p:cNvSpPr>
            <a:spLocks noGrp="1"/>
          </p:cNvSpPr>
          <p:nvPr>
            <p:ph type="title" orient="vert"/>
          </p:nvPr>
        </p:nvSpPr>
        <p:spPr>
          <a:xfrm>
            <a:off x="6629400" y="274638"/>
            <a:ext cx="2057400" cy="5851525"/>
          </a:xfrm>
        </p:spPr>
        <p:txBody>
          <a:bodyPr vert="eaVert"/>
          <a:lstStyle>
            <a:lvl1pPr>
              <a:defRPr b="1">
                <a:solidFill>
                  <a:srgbClr val="FF7300"/>
                </a:solidFill>
              </a:defRPr>
            </a:lvl1pPr>
          </a:lstStyle>
          <a:p>
            <a:r>
              <a:rPr lang="en-US" smtClean="0"/>
              <a:t>Click to edit Master title style</a:t>
            </a:r>
            <a:endParaRPr lang="pt-PT" dirty="0"/>
          </a:p>
        </p:txBody>
      </p:sp>
      <p:sp>
        <p:nvSpPr>
          <p:cNvPr id="3" name="Marcador de Posição de Texto Vertical 2"/>
          <p:cNvSpPr>
            <a:spLocks noGrp="1"/>
          </p:cNvSpPr>
          <p:nvPr>
            <p:ph type="body" orient="vert" idx="1"/>
          </p:nvPr>
        </p:nvSpPr>
        <p:spPr>
          <a:xfrm>
            <a:off x="457200" y="274638"/>
            <a:ext cx="6019800" cy="5851525"/>
          </a:xfrm>
        </p:spPr>
        <p:txBody>
          <a:bodyPr vert="eaVert"/>
          <a:lstStyle>
            <a:lvl1pPr>
              <a:defRPr b="1">
                <a:solidFill>
                  <a:srgbClr val="474747"/>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5" name="Marcador de Posição da Data 3"/>
          <p:cNvSpPr>
            <a:spLocks noGrp="1"/>
          </p:cNvSpPr>
          <p:nvPr>
            <p:ph type="dt" sz="half" idx="10"/>
          </p:nvPr>
        </p:nvSpPr>
        <p:spPr/>
        <p:txBody>
          <a:bodyPr/>
          <a:lstStyle>
            <a:lvl1pPr>
              <a:defRPr baseline="0">
                <a:solidFill>
                  <a:srgbClr val="474747"/>
                </a:solidFill>
                <a:latin typeface="+mn-lt"/>
              </a:defRPr>
            </a:lvl1pPr>
          </a:lstStyle>
          <a:p>
            <a:pPr>
              <a:defRPr/>
            </a:pPr>
            <a:fld id="{A05A07FA-89A6-4DEA-A49A-AB581508ACCE}" type="datetime1">
              <a:rPr lang="en-GB"/>
              <a:pPr>
                <a:defRPr/>
              </a:pPr>
              <a:t>27/11/2017</a:t>
            </a:fld>
            <a:endParaRPr lang="en-US" dirty="0"/>
          </a:p>
        </p:txBody>
      </p:sp>
      <p:sp>
        <p:nvSpPr>
          <p:cNvPr id="6" name="Marcador de Posição do Rodapé 4"/>
          <p:cNvSpPr>
            <a:spLocks noGrp="1"/>
          </p:cNvSpPr>
          <p:nvPr>
            <p:ph type="ftr" sz="quarter" idx="11"/>
          </p:nvPr>
        </p:nvSpPr>
        <p:spPr/>
        <p:txBody>
          <a:bodyPr/>
          <a:lstStyle>
            <a:lvl1pPr>
              <a:defRPr baseline="0">
                <a:solidFill>
                  <a:srgbClr val="474747"/>
                </a:solidFill>
                <a:latin typeface="+mn-lt"/>
              </a:defRPr>
            </a:lvl1pPr>
          </a:lstStyle>
          <a:p>
            <a:pPr>
              <a:defRPr/>
            </a:pPr>
            <a:endParaRPr lang="en-US"/>
          </a:p>
        </p:txBody>
      </p:sp>
    </p:spTree>
    <p:extLst>
      <p:ext uri="{BB962C8B-B14F-4D97-AF65-F5344CB8AC3E}">
        <p14:creationId xmlns:p14="http://schemas.microsoft.com/office/powerpoint/2010/main" val="34912538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1447800"/>
            <a:ext cx="3810000" cy="4114800"/>
          </a:xfrm>
        </p:spPr>
        <p:txBody>
          <a:bodyPr rtlCol="0">
            <a:normAutofit/>
          </a:bodyPr>
          <a:lstStyle/>
          <a:p>
            <a:pPr lvl="0"/>
            <a:r>
              <a:rPr lang="en-US" noProof="0" dirty="0" smtClean="0"/>
              <a:t>Click icon to add clip art</a:t>
            </a:r>
          </a:p>
        </p:txBody>
      </p:sp>
      <p:sp>
        <p:nvSpPr>
          <p:cNvPr id="4" name="Text Placeholder 3"/>
          <p:cNvSpPr>
            <a:spLocks noGrp="1"/>
          </p:cNvSpPr>
          <p:nvPr>
            <p:ph type="body" sz="half" idx="2"/>
          </p:nvPr>
        </p:nvSpPr>
        <p:spPr>
          <a:xfrm>
            <a:off x="4572000" y="1447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724706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p:txBody>
          <a:bodyPr/>
          <a:lstStyle>
            <a:lvl1pPr>
              <a:defRPr>
                <a:solidFill>
                  <a:srgbClr val="CC3300"/>
                </a:solidFill>
                <a:latin typeface="Calibri" panose="020F0502020204030204" pitchFamily="34" charset="0"/>
              </a:defRPr>
            </a:lvl1pPr>
          </a:lstStyle>
          <a:p>
            <a:pPr>
              <a:defRPr/>
            </a:pPr>
            <a:r>
              <a:rPr lang="en-US" altLang="en-US"/>
              <a:t>    Introduction to Database Development                                                                          1. Databases and Database Design</a:t>
            </a:r>
          </a:p>
          <a:p>
            <a:pPr>
              <a:defRPr/>
            </a:pPr>
            <a:fld id="{89FAECAC-DB0D-423B-A7CD-56303848AAD3}" type="slidenum">
              <a:rPr lang="en-US" altLang="en-US"/>
              <a:pPr>
                <a:defRPr/>
              </a:pPr>
              <a:t>‹#›</a:t>
            </a:fld>
            <a:endParaRPr lang="en-US" altLang="en-US"/>
          </a:p>
        </p:txBody>
      </p:sp>
    </p:spTree>
    <p:extLst>
      <p:ext uri="{BB962C8B-B14F-4D97-AF65-F5344CB8AC3E}">
        <p14:creationId xmlns:p14="http://schemas.microsoft.com/office/powerpoint/2010/main" val="35303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p:txBody>
          <a:bodyPr/>
          <a:lstStyle>
            <a:lvl1pPr>
              <a:defRPr>
                <a:solidFill>
                  <a:srgbClr val="CC3300"/>
                </a:solidFill>
                <a:latin typeface="Calibri" panose="020F0502020204030204" pitchFamily="34" charset="0"/>
              </a:defRPr>
            </a:lvl1pPr>
          </a:lstStyle>
          <a:p>
            <a:pPr>
              <a:defRPr/>
            </a:pPr>
            <a:r>
              <a:rPr lang="en-US" altLang="en-US"/>
              <a:t>    Introduction to Database Development                                                                          1. Databases and Database Design</a:t>
            </a:r>
          </a:p>
          <a:p>
            <a:pPr>
              <a:defRPr/>
            </a:pPr>
            <a:fld id="{71D27BE1-A16B-4688-BA98-22DD2FD189C0}" type="slidenum">
              <a:rPr lang="en-US" altLang="en-US"/>
              <a:pPr>
                <a:defRPr/>
              </a:pPr>
              <a:t>‹#›</a:t>
            </a:fld>
            <a:endParaRPr lang="en-US" altLang="en-US"/>
          </a:p>
        </p:txBody>
      </p:sp>
    </p:spTree>
    <p:extLst>
      <p:ext uri="{BB962C8B-B14F-4D97-AF65-F5344CB8AC3E}">
        <p14:creationId xmlns:p14="http://schemas.microsoft.com/office/powerpoint/2010/main" val="96823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theme" Target="../theme/theme2.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image" Target="../media/image9.emf"/><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0.xml"/><Relationship Id="rId7" Type="http://schemas.openxmlformats.org/officeDocument/2006/relationships/theme" Target="../theme/theme3.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12.emf"/><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5.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6" Type="http://schemas.openxmlformats.org/officeDocument/2006/relationships/image" Target="../media/image15.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4.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8964613" y="115888"/>
            <a:ext cx="0" cy="6192837"/>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27" name="Rectangle 3"/>
          <p:cNvSpPr>
            <a:spLocks noGrp="1" noChangeArrowheads="1"/>
          </p:cNvSpPr>
          <p:nvPr>
            <p:ph type="title"/>
          </p:nvPr>
        </p:nvSpPr>
        <p:spPr bwMode="auto">
          <a:xfrm>
            <a:off x="468313" y="115888"/>
            <a:ext cx="72104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412875"/>
            <a:ext cx="82296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Line 41"/>
          <p:cNvSpPr>
            <a:spLocks noChangeShapeType="1"/>
          </p:cNvSpPr>
          <p:nvPr userDrawn="1"/>
        </p:nvSpPr>
        <p:spPr bwMode="auto">
          <a:xfrm>
            <a:off x="468313" y="6308725"/>
            <a:ext cx="8496300" cy="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0" name="Line 46"/>
          <p:cNvSpPr>
            <a:spLocks noChangeShapeType="1"/>
          </p:cNvSpPr>
          <p:nvPr userDrawn="1"/>
        </p:nvSpPr>
        <p:spPr bwMode="auto">
          <a:xfrm>
            <a:off x="468313" y="1196975"/>
            <a:ext cx="8496300" cy="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Footer Placeholder 3"/>
          <p:cNvSpPr>
            <a:spLocks noGrp="1"/>
          </p:cNvSpPr>
          <p:nvPr>
            <p:ph type="ftr" sz="quarter" idx="3"/>
          </p:nvPr>
        </p:nvSpPr>
        <p:spPr>
          <a:xfrm>
            <a:off x="2286000" y="6308725"/>
            <a:ext cx="6750050" cy="4064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rgbClr val="0070C0"/>
                </a:solidFill>
                <a:latin typeface="Gill Sans MT" panose="020B0502020104020203" pitchFamily="34" charset="0"/>
              </a:defRPr>
            </a:lvl1pPr>
          </a:lstStyle>
          <a:p>
            <a:pPr>
              <a:defRPr/>
            </a:pPr>
            <a:r>
              <a:rPr lang="en-US" altLang="en-US"/>
              <a:t>FUNDAMENTALS OF SOFTWARE ENGINEERING                                                     Module Introduction</a:t>
            </a:r>
          </a:p>
          <a:p>
            <a:pPr>
              <a:defRPr/>
            </a:pPr>
            <a:fld id="{7489A872-AEC2-411A-84A7-1E549242D736}" type="slidenum">
              <a:rPr lang="en-US" altLang="en-US">
                <a:latin typeface="Calibri" panose="020F0502020204030204" pitchFamily="34" charset="0"/>
              </a:rPr>
              <a:pPr>
                <a:defRPr/>
              </a:pPr>
              <a:t>‹#›</a:t>
            </a:fld>
            <a:endParaRPr lang="en-US" altLang="en-US">
              <a:latin typeface="Calibri" panose="020F0502020204030204" pitchFamily="34" charset="0"/>
            </a:endParaRPr>
          </a:p>
        </p:txBody>
      </p:sp>
      <p:pic>
        <p:nvPicPr>
          <p:cNvPr id="1032" name="Picture 2" descr="iStock_000002557820XSmall"/>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58063" y="0"/>
            <a:ext cx="15478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 descr="GCU Logo"/>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00063" y="6391275"/>
            <a:ext cx="571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698" r:id="rId1"/>
    <p:sldLayoutId id="2147488699" r:id="rId2"/>
    <p:sldLayoutId id="2147488700" r:id="rId3"/>
    <p:sldLayoutId id="2147488701" r:id="rId4"/>
    <p:sldLayoutId id="2147488702" r:id="rId5"/>
    <p:sldLayoutId id="2147488703" r:id="rId6"/>
    <p:sldLayoutId id="2147488704" r:id="rId7"/>
    <p:sldLayoutId id="2147488705" r:id="rId8"/>
    <p:sldLayoutId id="2147488706" r:id="rId9"/>
    <p:sldLayoutId id="2147488707" r:id="rId10"/>
    <p:sldLayoutId id="2147488708" r:id="rId11"/>
    <p:sldLayoutId id="2147488709" r:id="rId12"/>
    <p:sldLayoutId id="2147488710" r:id="rId13"/>
    <p:sldLayoutId id="2147488713"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32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rgbClr val="CC3300"/>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0"/>
        </a:defRPr>
      </a:lvl1pPr>
      <a:lvl2pPr marL="692150" indent="-347663" algn="l" rtl="0" eaLnBrk="0" fontAlgn="base" hangingPunct="0">
        <a:spcBef>
          <a:spcPct val="20000"/>
        </a:spcBef>
        <a:spcAft>
          <a:spcPct val="0"/>
        </a:spcAft>
        <a:buClr>
          <a:srgbClr val="171A4F"/>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rgbClr val="CC3300"/>
        </a:buClr>
        <a:buSzPct val="70000"/>
        <a:buFont typeface="Wingdings" panose="05000000000000000000" pitchFamily="2" charset="2"/>
        <a:buChar char="l"/>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accent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34975" y="5410200"/>
            <a:ext cx="19097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4"/>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4879975" y="6229350"/>
            <a:ext cx="37052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714" r:id="rId1"/>
    <p:sldLayoutId id="2147488681" r:id="rId2"/>
    <p:sldLayoutId id="2147488715" r:id="rId3"/>
    <p:sldLayoutId id="2147488716" r:id="rId4"/>
    <p:sldLayoutId id="2147488717" r:id="rId5"/>
    <p:sldLayoutId id="2147488718" r:id="rId6"/>
    <p:sldLayoutId id="2147488719" r:id="rId7"/>
    <p:sldLayoutId id="2147488720" r:id="rId8"/>
    <p:sldLayoutId id="2147488721" r:id="rId9"/>
    <p:sldLayoutId id="2147488722" r:id="rId10"/>
    <p:sldLayoutId id="2147488723" r:id="rId11"/>
    <p:sldLayoutId id="2147488724" r:id="rId12"/>
    <p:sldLayoutId id="2147488725" r:id="rId13"/>
    <p:sldLayoutId id="2147488726" r:id="rId14"/>
    <p:sldLayoutId id="2147488727" r:id="rId15"/>
    <p:sldLayoutId id="2147488728" r:id="rId16"/>
    <p:sldLayoutId id="2147488729" r:id="rId17"/>
    <p:sldLayoutId id="2147488730" r:id="rId18"/>
    <p:sldLayoutId id="2147488731" r:id="rId19"/>
    <p:sldLayoutId id="2147488732" r:id="rId20"/>
    <p:sldLayoutId id="2147488682" r:id="rId21"/>
    <p:sldLayoutId id="2147488683" r:id="rId22"/>
    <p:sldLayoutId id="2147488733" r:id="rId23"/>
    <p:sldLayoutId id="2147488734" r:id="rId24"/>
    <p:sldLayoutId id="2147488735" r:id="rId25"/>
    <p:sldLayoutId id="2147488736" r:id="rId26"/>
    <p:sldLayoutId id="2147488737" r:id="rId27"/>
    <p:sldLayoutId id="2147488738" r:id="rId28"/>
    <p:sldLayoutId id="2147488739" r:id="rId29"/>
    <p:sldLayoutId id="2147488740" r:id="rId30"/>
    <p:sldLayoutId id="2147488741" r:id="rId31"/>
    <p:sldLayoutId id="2147488742" r:id="rId32"/>
    <p:sldLayoutId id="2147488684" r:id="rId33"/>
  </p:sldLayoutIdLst>
  <p:transition spd="slow">
    <p:fade/>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800" y="5949950"/>
            <a:ext cx="957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743" r:id="rId1"/>
    <p:sldLayoutId id="2147488744" r:id="rId2"/>
    <p:sldLayoutId id="2147488745" r:id="rId3"/>
    <p:sldLayoutId id="2147488746" r:id="rId4"/>
    <p:sldLayoutId id="2147488747" r:id="rId5"/>
    <p:sldLayoutId id="2147488685" r:id="rId6"/>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33388" y="5945188"/>
            <a:ext cx="9572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4"/>
          <p:cNvSpPr txBox="1">
            <a:spLocks noChangeArrowheads="1"/>
          </p:cNvSpPr>
          <p:nvPr/>
        </p:nvSpPr>
        <p:spPr bwMode="auto">
          <a:xfrm>
            <a:off x="4932363" y="6453188"/>
            <a:ext cx="3962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fld id="{B71EBBD7-3226-4C68-825A-E637D0852555}" type="slidenum">
              <a:rPr lang="en-GB" altLang="en-US" sz="800" smtClean="0">
                <a:solidFill>
                  <a:srgbClr val="000000"/>
                </a:solidFill>
              </a:rPr>
              <a:pPr algn="r" eaLnBrk="1" hangingPunct="1">
                <a:defRPr/>
              </a:pPr>
              <a:t>‹#›</a:t>
            </a:fld>
            <a:endParaRPr lang="en-GB" altLang="en-US" sz="8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8686" r:id="rId1"/>
    <p:sldLayoutId id="2147488687" r:id="rId2"/>
    <p:sldLayoutId id="2147488688" r:id="rId3"/>
    <p:sldLayoutId id="2147488689" r:id="rId4"/>
    <p:sldLayoutId id="2147488690" r:id="rId5"/>
    <p:sldLayoutId id="2147488748" r:id="rId6"/>
    <p:sldLayoutId id="2147488691" r:id="rId7"/>
    <p:sldLayoutId id="2147488692" r:id="rId8"/>
    <p:sldLayoutId id="2147488693" r:id="rId9"/>
    <p:sldLayoutId id="2147488694" r:id="rId10"/>
    <p:sldLayoutId id="2147488695" r:id="rId11"/>
    <p:sldLayoutId id="2147488696" r:id="rId12"/>
    <p:sldLayoutId id="2147488697" r:id="rId13"/>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Arial" pitchFamily="34" charset="0"/>
        </a:defRPr>
      </a:lvl2pPr>
      <a:lvl3pPr algn="ctr" defTabSz="457200" rtl="0" eaLnBrk="0" fontAlgn="base" hangingPunct="0">
        <a:spcBef>
          <a:spcPct val="0"/>
        </a:spcBef>
        <a:spcAft>
          <a:spcPct val="0"/>
        </a:spcAft>
        <a:defRPr sz="4400">
          <a:solidFill>
            <a:schemeClr val="tx1"/>
          </a:solidFill>
          <a:latin typeface="Arial" pitchFamily="34" charset="0"/>
        </a:defRPr>
      </a:lvl3pPr>
      <a:lvl4pPr algn="ctr" defTabSz="457200" rtl="0" eaLnBrk="0" fontAlgn="base" hangingPunct="0">
        <a:spcBef>
          <a:spcPct val="0"/>
        </a:spcBef>
        <a:spcAft>
          <a:spcPct val="0"/>
        </a:spcAft>
        <a:defRPr sz="4400">
          <a:solidFill>
            <a:schemeClr val="tx1"/>
          </a:solidFill>
          <a:latin typeface="Arial" pitchFamily="34" charset="0"/>
        </a:defRPr>
      </a:lvl4pPr>
      <a:lvl5pPr algn="ctr" defTabSz="457200" rtl="0" eaLnBrk="0" fontAlgn="base" hangingPunct="0">
        <a:spcBef>
          <a:spcPct val="0"/>
        </a:spcBef>
        <a:spcAft>
          <a:spcPct val="0"/>
        </a:spcAft>
        <a:defRPr sz="4400">
          <a:solidFill>
            <a:schemeClr val="tx1"/>
          </a:solidFill>
          <a:latin typeface="Arial" pitchFamily="34" charset="0"/>
        </a:defRPr>
      </a:lvl5pPr>
      <a:lvl6pPr marL="457200" algn="ctr" defTabSz="457200" rtl="0" fontAlgn="base">
        <a:spcBef>
          <a:spcPct val="0"/>
        </a:spcBef>
        <a:spcAft>
          <a:spcPct val="0"/>
        </a:spcAft>
        <a:defRPr sz="4400">
          <a:solidFill>
            <a:schemeClr val="tx1"/>
          </a:solidFill>
          <a:latin typeface="Arial" pitchFamily="34" charset="0"/>
        </a:defRPr>
      </a:lvl6pPr>
      <a:lvl7pPr marL="914400" algn="ctr" defTabSz="457200" rtl="0" fontAlgn="base">
        <a:spcBef>
          <a:spcPct val="0"/>
        </a:spcBef>
        <a:spcAft>
          <a:spcPct val="0"/>
        </a:spcAft>
        <a:defRPr sz="4400">
          <a:solidFill>
            <a:schemeClr val="tx1"/>
          </a:solidFill>
          <a:latin typeface="Arial" pitchFamily="34" charset="0"/>
        </a:defRPr>
      </a:lvl7pPr>
      <a:lvl8pPr marL="1371600" algn="ctr" defTabSz="457200" rtl="0" fontAlgn="base">
        <a:spcBef>
          <a:spcPct val="0"/>
        </a:spcBef>
        <a:spcAft>
          <a:spcPct val="0"/>
        </a:spcAft>
        <a:defRPr sz="4400">
          <a:solidFill>
            <a:schemeClr val="tx1"/>
          </a:solidFill>
          <a:latin typeface="Arial" pitchFamily="34" charset="0"/>
        </a:defRPr>
      </a:lvl8pPr>
      <a:lvl9pPr marL="1828800" algn="ctr" defTabSz="457200" rtl="0" fontAlgn="base">
        <a:spcBef>
          <a:spcPct val="0"/>
        </a:spcBef>
        <a:spcAft>
          <a:spcPct val="0"/>
        </a:spcAft>
        <a:defRPr sz="4400">
          <a:solidFill>
            <a:schemeClr val="tx1"/>
          </a:solidFill>
          <a:latin typeface="Arial"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Imagem 9" descr="foot_1_corrected.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286125" y="6072188"/>
            <a:ext cx="55102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Marcador de Posição do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smtClean="0"/>
              <a:t>Clique para editar o estilo</a:t>
            </a:r>
          </a:p>
        </p:txBody>
      </p:sp>
      <p:sp>
        <p:nvSpPr>
          <p:cNvPr id="5124" name="Marcador de Posição do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PT" altLang="en-US" smtClean="0"/>
              <a:t>Clique para editar os estilos</a:t>
            </a:r>
          </a:p>
          <a:p>
            <a:pPr lvl="1"/>
            <a:r>
              <a:rPr lang="pt-PT" altLang="en-US" smtClean="0"/>
              <a:t>Segundo nível</a:t>
            </a:r>
          </a:p>
          <a:p>
            <a:pPr lvl="2"/>
            <a:r>
              <a:rPr lang="pt-PT" altLang="en-US" smtClean="0"/>
              <a:t>Terceiro nível</a:t>
            </a:r>
          </a:p>
          <a:p>
            <a:pPr lvl="3"/>
            <a:r>
              <a:rPr lang="pt-PT" altLang="en-US" smtClean="0"/>
              <a:t>Quarto nível</a:t>
            </a:r>
          </a:p>
          <a:p>
            <a:pPr lvl="4"/>
            <a:r>
              <a:rPr lang="pt-PT" altLang="en-US" smtClean="0"/>
              <a:t>Quinto nível</a:t>
            </a:r>
          </a:p>
        </p:txBody>
      </p:sp>
      <p:sp>
        <p:nvSpPr>
          <p:cNvPr id="15" name="Marcador de Posição da Data 3"/>
          <p:cNvSpPr>
            <a:spLocks noGrp="1"/>
          </p:cNvSpPr>
          <p:nvPr>
            <p:ph type="dt" sz="half" idx="2"/>
          </p:nvPr>
        </p:nvSpPr>
        <p:spPr>
          <a:xfrm>
            <a:off x="7743825" y="6564313"/>
            <a:ext cx="971550" cy="365125"/>
          </a:xfrm>
          <a:prstGeom prst="rect">
            <a:avLst/>
          </a:prstGeom>
        </p:spPr>
        <p:txBody>
          <a:bodyPr/>
          <a:lstStyle>
            <a:lvl1pPr>
              <a:defRPr sz="1200" baseline="0">
                <a:solidFill>
                  <a:srgbClr val="474747"/>
                </a:solidFill>
                <a:latin typeface="+mn-lt"/>
                <a:ea typeface="+mn-ea"/>
                <a:cs typeface="Times New Roman" pitchFamily="18" charset="0"/>
              </a:defRPr>
            </a:lvl1pPr>
          </a:lstStyle>
          <a:p>
            <a:pPr>
              <a:defRPr/>
            </a:pPr>
            <a:fld id="{4F021059-1A2F-4792-BB41-F9DDF000E008}" type="datetime1">
              <a:rPr lang="en-GB"/>
              <a:pPr>
                <a:defRPr/>
              </a:pPr>
              <a:t>27/11/2017</a:t>
            </a:fld>
            <a:endParaRPr lang="en-US" dirty="0"/>
          </a:p>
        </p:txBody>
      </p:sp>
      <p:sp>
        <p:nvSpPr>
          <p:cNvPr id="16" name="Marcador de Posição do Rodapé 4"/>
          <p:cNvSpPr>
            <a:spLocks noGrp="1"/>
          </p:cNvSpPr>
          <p:nvPr>
            <p:ph type="ftr" sz="quarter" idx="3"/>
          </p:nvPr>
        </p:nvSpPr>
        <p:spPr>
          <a:xfrm>
            <a:off x="3286125" y="6564313"/>
            <a:ext cx="4214813" cy="365125"/>
          </a:xfrm>
          <a:prstGeom prst="rect">
            <a:avLst/>
          </a:prstGeom>
        </p:spPr>
        <p:txBody>
          <a:bodyPr/>
          <a:lstStyle>
            <a:lvl1pPr>
              <a:defRPr sz="1200" baseline="0">
                <a:solidFill>
                  <a:srgbClr val="474747"/>
                </a:solidFill>
                <a:latin typeface="+mn-lt"/>
                <a:ea typeface="+mn-ea"/>
                <a:cs typeface="Times New Roman" pitchFamily="18" charset="0"/>
              </a:defRPr>
            </a:lvl1pPr>
          </a:lstStyle>
          <a:p>
            <a:pPr>
              <a:defRPr/>
            </a:pPr>
            <a:endParaRPr lang="en-US"/>
          </a:p>
        </p:txBody>
      </p:sp>
      <p:pic>
        <p:nvPicPr>
          <p:cNvPr id="5127" name="Imagem 7" descr="DEF flag-logoeac-LLP_EN.tif"/>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33388" y="6215063"/>
            <a:ext cx="14239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Imagem 10" descr="logo1.bmp"/>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36763" y="6210300"/>
            <a:ext cx="9636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749" r:id="rId1"/>
    <p:sldLayoutId id="2147488750" r:id="rId2"/>
    <p:sldLayoutId id="2147488751" r:id="rId3"/>
    <p:sldLayoutId id="2147488752" r:id="rId4"/>
    <p:sldLayoutId id="2147488753" r:id="rId5"/>
    <p:sldLayoutId id="2147488754" r:id="rId6"/>
    <p:sldLayoutId id="2147488755" r:id="rId7"/>
    <p:sldLayoutId id="2147488756" r:id="rId8"/>
    <p:sldLayoutId id="2147488757" r:id="rId9"/>
    <p:sldLayoutId id="2147488758" r:id="rId10"/>
    <p:sldLayoutId id="2147488759" r:id="rId11"/>
    <p:sldLayoutId id="2147488760" r:id="rId12"/>
  </p:sldLayoutIdLst>
  <p:hf hdr="0"/>
  <p:txStyles>
    <p:titleStyle>
      <a:lvl1pPr algn="ctr" rtl="0" eaLnBrk="0" fontAlgn="base" hangingPunct="0">
        <a:spcBef>
          <a:spcPct val="0"/>
        </a:spcBef>
        <a:spcAft>
          <a:spcPct val="0"/>
        </a:spcAft>
        <a:defRPr sz="4400" b="1" u="sng" kern="1200">
          <a:solidFill>
            <a:srgbClr val="FF7300"/>
          </a:solidFill>
          <a:latin typeface="+mj-lt"/>
          <a:ea typeface="+mj-ea"/>
          <a:cs typeface="Times New Roman" pitchFamily="18" charset="0"/>
        </a:defRPr>
      </a:lvl1pPr>
      <a:lvl2pPr algn="ctr" rtl="0" eaLnBrk="0" fontAlgn="base" hangingPunct="0">
        <a:spcBef>
          <a:spcPct val="0"/>
        </a:spcBef>
        <a:spcAft>
          <a:spcPct val="0"/>
        </a:spcAft>
        <a:defRPr sz="4400" b="1" u="sng">
          <a:solidFill>
            <a:srgbClr val="FF7300"/>
          </a:solidFill>
          <a:latin typeface="Calibri" pitchFamily="34" charset="0"/>
          <a:cs typeface="Times New Roman" pitchFamily="18" charset="0"/>
        </a:defRPr>
      </a:lvl2pPr>
      <a:lvl3pPr algn="ctr" rtl="0" eaLnBrk="0" fontAlgn="base" hangingPunct="0">
        <a:spcBef>
          <a:spcPct val="0"/>
        </a:spcBef>
        <a:spcAft>
          <a:spcPct val="0"/>
        </a:spcAft>
        <a:defRPr sz="4400" b="1" u="sng">
          <a:solidFill>
            <a:srgbClr val="FF7300"/>
          </a:solidFill>
          <a:latin typeface="Calibri" pitchFamily="34" charset="0"/>
          <a:cs typeface="Times New Roman" pitchFamily="18" charset="0"/>
        </a:defRPr>
      </a:lvl3pPr>
      <a:lvl4pPr algn="ctr" rtl="0" eaLnBrk="0" fontAlgn="base" hangingPunct="0">
        <a:spcBef>
          <a:spcPct val="0"/>
        </a:spcBef>
        <a:spcAft>
          <a:spcPct val="0"/>
        </a:spcAft>
        <a:defRPr sz="4400" b="1" u="sng">
          <a:solidFill>
            <a:srgbClr val="FF7300"/>
          </a:solidFill>
          <a:latin typeface="Calibri" pitchFamily="34" charset="0"/>
          <a:cs typeface="Times New Roman" pitchFamily="18" charset="0"/>
        </a:defRPr>
      </a:lvl4pPr>
      <a:lvl5pPr algn="ctr" rtl="0" eaLnBrk="0" fontAlgn="base" hangingPunct="0">
        <a:spcBef>
          <a:spcPct val="0"/>
        </a:spcBef>
        <a:spcAft>
          <a:spcPct val="0"/>
        </a:spcAft>
        <a:defRPr sz="4400" b="1" u="sng">
          <a:solidFill>
            <a:srgbClr val="FF7300"/>
          </a:solidFill>
          <a:latin typeface="Calibri" pitchFamily="34" charset="0"/>
          <a:cs typeface="Times New Roman" pitchFamily="18" charset="0"/>
        </a:defRPr>
      </a:lvl5pPr>
      <a:lvl6pPr marL="457200" algn="ctr" rtl="0" fontAlgn="base">
        <a:spcBef>
          <a:spcPct val="0"/>
        </a:spcBef>
        <a:spcAft>
          <a:spcPct val="0"/>
        </a:spcAft>
        <a:defRPr sz="4400" b="1" u="sng">
          <a:solidFill>
            <a:srgbClr val="FF7300"/>
          </a:solidFill>
          <a:latin typeface="Calibri" pitchFamily="34" charset="0"/>
          <a:cs typeface="Times New Roman" pitchFamily="18" charset="0"/>
        </a:defRPr>
      </a:lvl6pPr>
      <a:lvl7pPr marL="914400" algn="ctr" rtl="0" fontAlgn="base">
        <a:spcBef>
          <a:spcPct val="0"/>
        </a:spcBef>
        <a:spcAft>
          <a:spcPct val="0"/>
        </a:spcAft>
        <a:defRPr sz="4400" b="1" u="sng">
          <a:solidFill>
            <a:srgbClr val="FF7300"/>
          </a:solidFill>
          <a:latin typeface="Calibri" pitchFamily="34" charset="0"/>
          <a:cs typeface="Times New Roman" pitchFamily="18" charset="0"/>
        </a:defRPr>
      </a:lvl7pPr>
      <a:lvl8pPr marL="1371600" algn="ctr" rtl="0" fontAlgn="base">
        <a:spcBef>
          <a:spcPct val="0"/>
        </a:spcBef>
        <a:spcAft>
          <a:spcPct val="0"/>
        </a:spcAft>
        <a:defRPr sz="4400" b="1" u="sng">
          <a:solidFill>
            <a:srgbClr val="FF7300"/>
          </a:solidFill>
          <a:latin typeface="Calibri" pitchFamily="34" charset="0"/>
          <a:cs typeface="Times New Roman" pitchFamily="18" charset="0"/>
        </a:defRPr>
      </a:lvl8pPr>
      <a:lvl9pPr marL="1828800" algn="ctr" rtl="0" fontAlgn="base">
        <a:spcBef>
          <a:spcPct val="0"/>
        </a:spcBef>
        <a:spcAft>
          <a:spcPct val="0"/>
        </a:spcAft>
        <a:defRPr sz="4400" b="1" u="sng">
          <a:solidFill>
            <a:srgbClr val="FF7300"/>
          </a:solidFill>
          <a:latin typeface="Calibri" pitchFamily="34" charset="0"/>
          <a:cs typeface="Times New Roman"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474747"/>
          </a:solidFill>
          <a:latin typeface="+mn-lt"/>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474747"/>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474747"/>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474747"/>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474747"/>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www.caledonian.ac.uk/datap"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open.ac.uk/libraryservices/resource/website:103824&amp;f=28292"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fortune.com/insider-threats-email-scout/"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s://www.open.ac.uk/libraryservices/resource/website:103824&amp;f=28292"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hyperlink" Target="https://en.wikipedia.org/wiki/Personalized_search" TargetMode="External"/><Relationship Id="rId1" Type="http://schemas.openxmlformats.org/officeDocument/2006/relationships/slideLayout" Target="../slideLayouts/slideLayout2.xml"/><Relationship Id="rId6" Type="http://schemas.openxmlformats.org/officeDocument/2006/relationships/hyperlink" Target="https://en.wikipedia.org/wiki/Facebook_features#News_Feed" TargetMode="External"/><Relationship Id="rId5" Type="http://schemas.openxmlformats.org/officeDocument/2006/relationships/hyperlink" Target="https://en.wikipedia.org/wiki/Facebook" TargetMode="External"/><Relationship Id="rId4" Type="http://schemas.openxmlformats.org/officeDocument/2006/relationships/hyperlink" Target="https://en.wikipedia.org/wiki/Google_Personalized_Search" TargetMode="Externa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hyperlink" Target="http://onlineethics.org/moral/boisjoly/RB-intro.html" TargetMode="External"/><Relationship Id="rId2" Type="http://schemas.openxmlformats.org/officeDocument/2006/relationships/hyperlink" Target="http://wwwsel.iit.nrc.ca/EMSEethics/" TargetMode="External"/><Relationship Id="rId1" Type="http://schemas.openxmlformats.org/officeDocument/2006/relationships/slideLayout" Target="../slideLayouts/slideLayout2.xml"/><Relationship Id="rId6" Type="http://schemas.openxmlformats.org/officeDocument/2006/relationships/hyperlink" Target="http://witanweb.iit.nrc.ca/emse-ethics" TargetMode="External"/><Relationship Id="rId5" Type="http://schemas.openxmlformats.org/officeDocument/2006/relationships/hyperlink" Target="http://computingcases.org/" TargetMode="External"/><Relationship Id="rId4" Type="http://schemas.openxmlformats.org/officeDocument/2006/relationships/hyperlink" Target="http://ieeessit.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3" Type="http://schemas.openxmlformats.org/officeDocument/2006/relationships/hyperlink" Target="http://computingcases.org/general_tools/teaching_with_cases/ethics_tests/harm_test.html" TargetMode="External"/><Relationship Id="rId7" Type="http://schemas.openxmlformats.org/officeDocument/2006/relationships/hyperlink" Target="http://computingcases.org/general_tools/teaching_with_cases/ethics_tests/feasibility_test.html" TargetMode="External"/><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hyperlink" Target="http://computingcases.org/general_tools/teaching_with_cases/ethics_tests/code_of_ethics_test.html" TargetMode="External"/><Relationship Id="rId5" Type="http://schemas.openxmlformats.org/officeDocument/2006/relationships/hyperlink" Target="http://computingcases.org/general_tools/teaching_with_cases/ethics_tests/reversibility_test.html" TargetMode="External"/><Relationship Id="rId4" Type="http://schemas.openxmlformats.org/officeDocument/2006/relationships/hyperlink" Target="http://computingcases.org/general_tools/teaching_with_cases/ethics_tests/publicity_test.html"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hyperlink" Target="http://www.totalprofessions.com/more-about-professions/regulatory-bodies" TargetMode="External"/><Relationship Id="rId2" Type="http://schemas.openxmlformats.org/officeDocument/2006/relationships/hyperlink" Target="http://www.totalprofessions.com/more-about-professions/role-of-professional-bodies" TargetMode="External"/><Relationship Id="rId1" Type="http://schemas.openxmlformats.org/officeDocument/2006/relationships/slideLayout" Target="../slideLayouts/slideLayout3.xml"/><Relationship Id="rId6" Type="http://schemas.openxmlformats.org/officeDocument/2006/relationships/hyperlink" Target="http://www.totalprofessions.com/profession-finder" TargetMode="External"/><Relationship Id="rId5" Type="http://schemas.openxmlformats.org/officeDocument/2006/relationships/hyperlink" Target="http://www.totalprofessions.com/profession-finder/sector-summaries" TargetMode="External"/><Relationship Id="rId4" Type="http://schemas.openxmlformats.org/officeDocument/2006/relationships/hyperlink" Target="http://www.totalprofessions.com/profession-finder/role-of-professional-bodies" TargetMode="External"/></Relationships>
</file>

<file path=ppt/slides/_rels/slide163.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totalprofessions.com/profession-finder/view-career-videos" TargetMode="External"/><Relationship Id="rId1" Type="http://schemas.openxmlformats.org/officeDocument/2006/relationships/slideLayout" Target="../slideLayouts/slideLayout3.xml"/><Relationship Id="rId4" Type="http://schemas.openxmlformats.org/officeDocument/2006/relationships/hyperlink" Target="https://www.google.pt/url?sa=t&amp;rct=j&amp;q=&amp;esrc=s&amp;source=web&amp;cd=4&amp;cad=rja&amp;uact=8&amp;ved=0ahUKEwiz7aS8xLrUAhUINhoKHX2jDXIQFgg1MAM&amp;url=https://www.meetup.com/topics/young-professionals/pt/&amp;usg=AFQjCNEqZll7aEp27rDlrpR_IC7GUHFMEw" TargetMode="External"/></Relationships>
</file>

<file path=ppt/slides/_rels/slide164.xml.rels><?xml version="1.0" encoding="UTF-8" standalone="yes"?>
<Relationships xmlns="http://schemas.openxmlformats.org/package/2006/relationships"><Relationship Id="rId2" Type="http://schemas.openxmlformats.org/officeDocument/2006/relationships/hyperlink" Target="https://www.google.pt/url?sa=t&amp;rct=j&amp;q=&amp;esrc=s&amp;source=web&amp;cd=2&amp;cad=rja&amp;uact=8&amp;ved=0ahUKEwiz7aS8xLrUAhUINhoKHX2jDXIQFggnMAE&amp;url=https://www.iahr.org/site/cms/contentviewarticle.asp?article%3D901&amp;usg=AFQjCNF5UHXkNpqN46cMKDa4-P5neSkWgQ" TargetMode="Externa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totalprofessions.com/profession-finder/view-career-videos" TargetMode="External"/><Relationship Id="rId1" Type="http://schemas.openxmlformats.org/officeDocument/2006/relationships/slideLayout" Target="../slideLayouts/slideLayout3.xml"/><Relationship Id="rId4" Type="http://schemas.openxmlformats.org/officeDocument/2006/relationships/hyperlink" Target="http://www.una.org.uk/youth" TargetMode="External"/></Relationships>
</file>

<file path=ppt/slides/_rels/slide166.xml.rels><?xml version="1.0" encoding="UTF-8" standalone="yes"?>
<Relationships xmlns="http://schemas.openxmlformats.org/package/2006/relationships"><Relationship Id="rId2" Type="http://schemas.openxmlformats.org/officeDocument/2006/relationships/hyperlink" Target="https://www.open.ac.uk/libraryservices/resource/website:103849&amp;f=28298" TargetMode="Externa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0.wmf"/><Relationship Id="rId4" Type="http://schemas.openxmlformats.org/officeDocument/2006/relationships/oleObject" Target="../embeddings/oleObject1.bin"/></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3" Type="http://schemas.openxmlformats.org/officeDocument/2006/relationships/hyperlink" Target="#publicinterest"/><Relationship Id="rId7" Type="http://schemas.openxmlformats.org/officeDocument/2006/relationships/hyperlink" Target="#profession"/><Relationship Id="rId2" Type="http://schemas.openxmlformats.org/officeDocument/2006/relationships/notesSlide" Target="../notesSlides/notesSlide77.xml"/><Relationship Id="rId1" Type="http://schemas.openxmlformats.org/officeDocument/2006/relationships/slideLayout" Target="../slideLayouts/slideLayout12.xml"/><Relationship Id="rId6" Type="http://schemas.openxmlformats.org/officeDocument/2006/relationships/hyperlink" Target="#authority"/><Relationship Id="rId5" Type="http://schemas.openxmlformats.org/officeDocument/2006/relationships/hyperlink" Target="http://computingcases.org/general_tools/teaching_with_cases/ethics_tests/publicity_test.html" TargetMode="External"/><Relationship Id="rId4" Type="http://schemas.openxmlformats.org/officeDocument/2006/relationships/hyperlink" Target="http://computingcases.org/general_tools/teaching_with_cases/ethics_tests/harm_test.html" TargetMode="Externa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hyperlink" Target="http://www.bcs.org/" TargetMode="External"/><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1.wmf"/><Relationship Id="rId4" Type="http://schemas.openxmlformats.org/officeDocument/2006/relationships/oleObject" Target="../embeddings/oleObject2.bin"/></Relationships>
</file>

<file path=ppt/slides/_rels/slide1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93.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audio" Target="../media/audio3.wav"/><Relationship Id="rId4" Type="http://schemas.openxmlformats.org/officeDocument/2006/relationships/audio" Target="../media/audio2.wav"/></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hyperlink" Target="https://www.sas.com/pt_pt/offers/2017/eu-data-regulation-report/overview.html?gclid=COiF_tScuNQCFQYo0wodsp0B9w" TargetMode="External"/><Relationship Id="rId2" Type="http://schemas.openxmlformats.org/officeDocument/2006/relationships/hyperlink" Target="http://www.eugdpr.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jisclegal.ac.uk/" TargetMode="External"/><Relationship Id="rId2" Type="http://schemas.openxmlformats.org/officeDocument/2006/relationships/hyperlink" Target="http://www.caledonian.ac.uk/data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aledonian.ac.uk/data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sas.com/pt_pt/offers/2017/eu-data-regulation-report/overview.html?gclid=COiF_tScuNQCFQYo0wodsp0B9w" TargetMode="External"/><Relationship Id="rId2" Type="http://schemas.openxmlformats.org/officeDocument/2006/relationships/hyperlink" Target="http://www.eugdpr.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jisclegal.ac.uk/cybercrim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jisclegal.ac.uk/cybercrim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cyberlawdb.com/gcld/wp-content/uploads/2010/04/portugal.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COSD479/CIW.cgi?O3Py9YJYy4MAAG8wf@U_6EFB6328_O3Py9YJYy4MAAG8wf@U-0&amp;Func=Abstract&amp;doc=1\1"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COSD479/CIW.cgi?O3Py9YJYy4MAAG8wf@U_6EFB6328_O3Py9YJYy4MAAG8wf@U-0&amp;Func=Abstract&amp;doc=1\3" TargetMode="External"/><Relationship Id="rId4" Type="http://schemas.openxmlformats.org/officeDocument/2006/relationships/hyperlink" Target="../COSD479/CIW.cgi?O3Py9YJYy4MAAG8wf@U_6EFB6328_O3Py9YJYy4MAAG8wf@U-0&amp;Func=Abstract&amp;doc=1\2"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0825" y="1268413"/>
            <a:ext cx="7772400" cy="1428750"/>
          </a:xfrm>
        </p:spPr>
        <p:txBody>
          <a:bodyPr>
            <a:normAutofit fontScale="90000"/>
          </a:bodyPr>
          <a:lstStyle/>
          <a:p>
            <a:pPr algn="l">
              <a:defRPr/>
            </a:pPr>
            <a:r>
              <a:rPr lang="en-US" sz="2800" i="1" dirty="0" smtClean="0">
                <a:solidFill>
                  <a:srgbClr val="FF7300"/>
                </a:solidFill>
                <a:ea typeface="ＭＳ Ｐゴシック" charset="0"/>
              </a:rPr>
              <a:t>M3I322913</a:t>
            </a:r>
            <a:r>
              <a:rPr lang="en-US" sz="2800" dirty="0" smtClean="0">
                <a:solidFill>
                  <a:srgbClr val="FF7300"/>
                </a:solidFill>
                <a:ea typeface="ＭＳ Ｐゴシック" charset="0"/>
              </a:rPr>
              <a:t> </a:t>
            </a:r>
            <a:r>
              <a:rPr lang="en-US" sz="2800" dirty="0" smtClean="0">
                <a:ea typeface="ＭＳ Ｐゴシック" charset="0"/>
              </a:rPr>
              <a:t/>
            </a:r>
            <a:br>
              <a:rPr lang="en-US" sz="2800" dirty="0" smtClean="0">
                <a:ea typeface="ＭＳ Ｐゴシック" charset="0"/>
              </a:rPr>
            </a:br>
            <a:r>
              <a:rPr lang="en-US" sz="3100" i="1" dirty="0" smtClean="0">
                <a:solidFill>
                  <a:srgbClr val="FF7300"/>
                </a:solidFill>
                <a:ea typeface="ＭＳ Ｐゴシック" charset="0"/>
              </a:rPr>
              <a:t>IT PROJECT MANAGEMENT 1 </a:t>
            </a:r>
            <a:r>
              <a:rPr lang="en-US" sz="3100" dirty="0" smtClean="0">
                <a:solidFill>
                  <a:srgbClr val="FF7300"/>
                </a:solidFill>
                <a:ea typeface="ＭＳ Ｐゴシック" charset="0"/>
              </a:rPr>
              <a:t/>
            </a:r>
            <a:br>
              <a:rPr lang="en-US" sz="3100" dirty="0" smtClean="0">
                <a:solidFill>
                  <a:srgbClr val="FF7300"/>
                </a:solidFill>
                <a:ea typeface="ＭＳ Ｐゴシック" charset="0"/>
              </a:rPr>
            </a:br>
            <a:r>
              <a:rPr lang="en-US" dirty="0" smtClean="0">
                <a:solidFill>
                  <a:srgbClr val="FF7300"/>
                </a:solidFill>
                <a:ea typeface="ＭＳ Ｐゴシック" charset="0"/>
              </a:rPr>
              <a:t/>
            </a:r>
            <a:br>
              <a:rPr lang="en-US" dirty="0" smtClean="0">
                <a:solidFill>
                  <a:srgbClr val="FF7300"/>
                </a:solidFill>
                <a:ea typeface="ＭＳ Ｐゴシック" charset="0"/>
              </a:rPr>
            </a:br>
            <a:endParaRPr lang="pt-PT" sz="2200" dirty="0">
              <a:solidFill>
                <a:srgbClr val="FF7300"/>
              </a:solidFill>
              <a:latin typeface="Calibri" pitchFamily="34" charset="0"/>
              <a:ea typeface="ＭＳ Ｐゴシック" charset="0"/>
            </a:endParaRPr>
          </a:p>
        </p:txBody>
      </p:sp>
      <p:sp>
        <p:nvSpPr>
          <p:cNvPr id="72707" name="Subtítulo 2"/>
          <p:cNvSpPr>
            <a:spLocks noGrp="1"/>
          </p:cNvSpPr>
          <p:nvPr>
            <p:ph type="subTitle" idx="1"/>
          </p:nvPr>
        </p:nvSpPr>
        <p:spPr>
          <a:xfrm>
            <a:off x="107950" y="2924175"/>
            <a:ext cx="6335713" cy="1944688"/>
          </a:xfrm>
        </p:spPr>
        <p:txBody>
          <a:bodyPr/>
          <a:lstStyle/>
          <a:p>
            <a:pPr algn="ctr">
              <a:lnSpc>
                <a:spcPct val="80000"/>
              </a:lnSpc>
              <a:spcBef>
                <a:spcPct val="0"/>
              </a:spcBef>
            </a:pPr>
            <a:r>
              <a:rPr lang="en-US" altLang="en-US" sz="2500" b="1" dirty="0" smtClean="0">
                <a:solidFill>
                  <a:srgbClr val="FF7300"/>
                </a:solidFill>
                <a:latin typeface="Times New Roman" panose="02020603050405020304" pitchFamily="18" charset="0"/>
              </a:rPr>
              <a:t>UNIT 6</a:t>
            </a:r>
          </a:p>
          <a:p>
            <a:pPr algn="ctr">
              <a:lnSpc>
                <a:spcPct val="80000"/>
              </a:lnSpc>
              <a:spcBef>
                <a:spcPct val="0"/>
              </a:spcBef>
            </a:pPr>
            <a:r>
              <a:rPr lang="en-US" altLang="en-US" sz="2500" b="1" dirty="0" smtClean="0">
                <a:solidFill>
                  <a:srgbClr val="FF7300"/>
                </a:solidFill>
                <a:latin typeface="Times New Roman" panose="02020603050405020304" pitchFamily="18" charset="0"/>
              </a:rPr>
              <a:t/>
            </a:r>
            <a:br>
              <a:rPr lang="en-US" altLang="en-US" sz="2500" b="1" dirty="0" smtClean="0">
                <a:solidFill>
                  <a:srgbClr val="FF7300"/>
                </a:solidFill>
                <a:latin typeface="Times New Roman" panose="02020603050405020304" pitchFamily="18" charset="0"/>
              </a:rPr>
            </a:br>
            <a:r>
              <a:rPr lang="en-US" altLang="en-US" sz="2800" dirty="0" smtClean="0"/>
              <a:t>PROFESSIONAL ISSUES In IT PROJECTS</a:t>
            </a:r>
            <a:endParaRPr lang="en-GB" altLang="en-US" sz="4000" dirty="0" smtClean="0"/>
          </a:p>
          <a:p>
            <a:pPr algn="ctr">
              <a:lnSpc>
                <a:spcPct val="80000"/>
              </a:lnSpc>
              <a:spcBef>
                <a:spcPct val="0"/>
              </a:spcBef>
            </a:pPr>
            <a:endParaRPr lang="en-GB" altLang="en-US" sz="2500" b="1" dirty="0" smtClean="0">
              <a:solidFill>
                <a:srgbClr val="FF7300"/>
              </a:solidFill>
              <a:latin typeface="Times New Roman" panose="02020603050405020304" pitchFamily="18" charset="0"/>
            </a:endParaRPr>
          </a:p>
          <a:p>
            <a:pPr algn="ctr">
              <a:lnSpc>
                <a:spcPct val="80000"/>
              </a:lnSpc>
              <a:spcBef>
                <a:spcPct val="0"/>
              </a:spcBef>
            </a:pPr>
            <a:r>
              <a:rPr lang="pt-PT" altLang="en-US" sz="2900" b="1" dirty="0" smtClean="0">
                <a:solidFill>
                  <a:srgbClr val="FF7300"/>
                </a:solidFill>
                <a:latin typeface="Calibri" panose="020F0502020204030204" pitchFamily="34" charset="0"/>
              </a:rPr>
              <a:t>LECTURES 9-11 WEEKS 9-11</a:t>
            </a:r>
            <a:endParaRPr lang="pt-PT" altLang="en-US" sz="2900" b="1" dirty="0" smtClean="0">
              <a:solidFill>
                <a:srgbClr val="FF7300"/>
              </a:solidFill>
              <a:latin typeface="Calibri" panose="020F0502020204030204" pitchFamily="34" charset="0"/>
            </a:endParaRPr>
          </a:p>
          <a:p>
            <a:pPr algn="ctr">
              <a:lnSpc>
                <a:spcPct val="80000"/>
              </a:lnSpc>
              <a:spcBef>
                <a:spcPct val="0"/>
              </a:spcBef>
            </a:pPr>
            <a:endParaRPr lang="pt-PT" altLang="en-US" sz="2900" b="1" dirty="0" smtClean="0">
              <a:solidFill>
                <a:srgbClr val="FF7300"/>
              </a:solidFill>
              <a:latin typeface="Calibri" panose="020F0502020204030204" pitchFamily="34" charset="0"/>
            </a:endParaRPr>
          </a:p>
          <a:p>
            <a:pPr algn="ctr">
              <a:lnSpc>
                <a:spcPct val="80000"/>
              </a:lnSpc>
              <a:spcBef>
                <a:spcPct val="0"/>
              </a:spcBef>
              <a:buClr>
                <a:srgbClr val="2DA2BF"/>
              </a:buClr>
            </a:pPr>
            <a:r>
              <a:rPr lang="en-US" altLang="en-US" sz="2300" b="1" dirty="0" smtClean="0">
                <a:solidFill>
                  <a:srgbClr val="464646"/>
                </a:solidFill>
                <a:latin typeface="Times New Roman" panose="02020603050405020304" pitchFamily="18" charset="0"/>
              </a:rPr>
              <a:t>Course information is available on GCU Learn </a:t>
            </a:r>
            <a:endParaRPr lang="pt-PT" altLang="en-US" sz="2900" b="1" dirty="0" smtClean="0">
              <a:solidFill>
                <a:srgbClr val="FF7300"/>
              </a:solidFill>
              <a:latin typeface="Calibri" panose="020F0502020204030204" pitchFamily="34" charset="0"/>
            </a:endParaRPr>
          </a:p>
        </p:txBody>
      </p:sp>
      <p:sp>
        <p:nvSpPr>
          <p:cNvPr id="72708" name="Marcador de Posição do Rodapé 3"/>
          <p:cNvSpPr txBox="1">
            <a:spLocks/>
          </p:cNvSpPr>
          <p:nvPr/>
        </p:nvSpPr>
        <p:spPr bwMode="auto">
          <a:xfrm>
            <a:off x="2911475" y="6237288"/>
            <a:ext cx="43926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20713" indent="-22860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858838"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1430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3716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1828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286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743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2004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000">
                <a:solidFill>
                  <a:schemeClr val="bg1"/>
                </a:solidFill>
              </a:rPr>
              <a:t>Edwin Gray	e-mail: e.gray@gcu.ac.uk</a:t>
            </a:r>
          </a:p>
          <a:p>
            <a:pPr algn="r" eaLnBrk="1" hangingPunct="1">
              <a:spcBef>
                <a:spcPct val="0"/>
              </a:spcBef>
              <a:buClrTx/>
              <a:buSzTx/>
              <a:buFontTx/>
              <a:buNone/>
            </a:pPr>
            <a:r>
              <a:rPr lang="en-GB" altLang="en-US" sz="1000">
                <a:solidFill>
                  <a:schemeClr val="bg1"/>
                </a:solidFill>
              </a:rPr>
              <a:t>Department of Computer, Communications  and Interactive Systems</a:t>
            </a:r>
            <a:endParaRPr lang="pt-PT" altLang="en-US" sz="1000">
              <a:solidFill>
                <a:schemeClr val="bg1"/>
              </a:solidFill>
            </a:endParaRPr>
          </a:p>
        </p:txBody>
      </p:sp>
      <p:sp>
        <p:nvSpPr>
          <p:cNvPr id="72709" name="Rectangle 2"/>
          <p:cNvSpPr>
            <a:spLocks noChangeArrowheads="1"/>
          </p:cNvSpPr>
          <p:nvPr/>
        </p:nvSpPr>
        <p:spPr bwMode="auto">
          <a:xfrm>
            <a:off x="250825" y="6096000"/>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GB" altLang="en-US" sz="1800">
                <a:solidFill>
                  <a:srgbClr val="0070C0"/>
                </a:solidFill>
              </a:rPr>
              <a:t>Edwin Gray, M609</a:t>
            </a:r>
          </a:p>
          <a:p>
            <a:pPr eaLnBrk="1" hangingPunct="1">
              <a:spcBef>
                <a:spcPct val="0"/>
              </a:spcBef>
              <a:buClrTx/>
              <a:buSzTx/>
              <a:buFontTx/>
              <a:buNone/>
            </a:pPr>
            <a:r>
              <a:rPr lang="en-GB" altLang="en-US" sz="1800">
                <a:solidFill>
                  <a:srgbClr val="0070C0"/>
                </a:solidFill>
              </a:rPr>
              <a:t>egra@gcu.ac.uk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68312" y="122352"/>
            <a:ext cx="7345362" cy="1081087"/>
          </a:xfrm>
        </p:spPr>
        <p:txBody>
          <a:bodyPr lIns="87959" tIns="43979" rIns="87959" bIns="43979"/>
          <a:lstStyle/>
          <a:p>
            <a:pPr defTabSz="458788">
              <a:tabLst>
                <a:tab pos="0" algn="l"/>
                <a:tab pos="458788" algn="l"/>
                <a:tab pos="917575" algn="l"/>
                <a:tab pos="1376363" algn="l"/>
                <a:tab pos="1835150" algn="l"/>
                <a:tab pos="2293938" algn="l"/>
                <a:tab pos="2752725" algn="l"/>
                <a:tab pos="3211513" algn="l"/>
                <a:tab pos="3670300" algn="l"/>
                <a:tab pos="4130675" algn="l"/>
                <a:tab pos="4589463" algn="l"/>
                <a:tab pos="5048250" algn="l"/>
                <a:tab pos="5507038" algn="l"/>
                <a:tab pos="5965825" algn="l"/>
                <a:tab pos="6424613" algn="l"/>
                <a:tab pos="6883400" algn="l"/>
                <a:tab pos="7342188" algn="l"/>
                <a:tab pos="7802563" algn="l"/>
                <a:tab pos="8261350" algn="l"/>
                <a:tab pos="8720138" algn="l"/>
                <a:tab pos="9178925" algn="l"/>
              </a:tabLst>
            </a:pPr>
            <a:r>
              <a:rPr lang="en-GB" altLang="en-US" dirty="0" smtClean="0"/>
              <a:t>Lecture 9 Week 9</a:t>
            </a:r>
            <a:br>
              <a:rPr lang="en-GB" altLang="en-US" dirty="0" smtClean="0"/>
            </a:br>
            <a:r>
              <a:rPr lang="en-GB" altLang="en-US" dirty="0" smtClean="0"/>
              <a:t>Suggested Reading</a:t>
            </a:r>
          </a:p>
        </p:txBody>
      </p:sp>
      <p:sp>
        <p:nvSpPr>
          <p:cNvPr id="5" name="Rectangle 3"/>
          <p:cNvSpPr txBox="1">
            <a:spLocks noChangeArrowheads="1"/>
          </p:cNvSpPr>
          <p:nvPr/>
        </p:nvSpPr>
        <p:spPr>
          <a:xfrm>
            <a:off x="468312" y="1196976"/>
            <a:ext cx="8496175" cy="5129212"/>
          </a:xfrm>
          <a:prstGeom prst="rect">
            <a:avLst/>
          </a:prstGeom>
        </p:spPr>
        <p:txBody>
          <a:bodyPr>
            <a:normAutofit lnSpcReduction="10000"/>
          </a:bodyPr>
          <a:lstStyle/>
          <a:p>
            <a:pPr marL="342900" indent="-342900" eaLnBrk="1" fontAlgn="auto" hangingPunct="1">
              <a:spcBef>
                <a:spcPct val="20000"/>
              </a:spcBef>
              <a:spcAft>
                <a:spcPts val="0"/>
              </a:spcAft>
              <a:buFont typeface="Arial" pitchFamily="34" charset="0"/>
              <a:buChar char="•"/>
              <a:defRPr/>
            </a:pPr>
            <a:r>
              <a:rPr lang="en-US" sz="3500" dirty="0">
                <a:latin typeface="Arial" charset="0"/>
                <a:ea typeface="ＭＳ Ｐゴシック" pitchFamily="34" charset="-128"/>
                <a:cs typeface="Times New Roman" pitchFamily="18" charset="0"/>
              </a:rPr>
              <a:t>Schwalbe </a:t>
            </a:r>
            <a:r>
              <a:rPr lang="en-US" sz="3500" kern="0" dirty="0">
                <a:latin typeface="Arial" charset="0"/>
                <a:ea typeface="ＭＳ Ｐゴシック" pitchFamily="34" charset="-128"/>
                <a:cs typeface="Arial" charset="0"/>
              </a:rPr>
              <a:t>(8</a:t>
            </a:r>
            <a:r>
              <a:rPr lang="en-US" sz="3500" kern="0" baseline="30000" dirty="0">
                <a:latin typeface="Arial" charset="0"/>
                <a:ea typeface="ＭＳ Ｐゴシック" pitchFamily="34" charset="-128"/>
                <a:cs typeface="Arial" charset="0"/>
              </a:rPr>
              <a:t>th</a:t>
            </a:r>
            <a:r>
              <a:rPr lang="en-US" sz="3500" kern="0" dirty="0">
                <a:latin typeface="Arial" charset="0"/>
                <a:ea typeface="ＭＳ Ｐゴシック" pitchFamily="34" charset="-128"/>
                <a:cs typeface="Arial" charset="0"/>
              </a:rPr>
              <a:t> edition) </a:t>
            </a:r>
            <a:r>
              <a:rPr lang="en-US" sz="3500" kern="0" dirty="0" smtClean="0">
                <a:latin typeface="Arial" charset="0"/>
                <a:ea typeface="ＭＳ Ｐゴシック" pitchFamily="34" charset="-128"/>
                <a:cs typeface="Arial" charset="0"/>
              </a:rPr>
              <a:t>c</a:t>
            </a:r>
            <a:r>
              <a:rPr lang="en-US" sz="3500" dirty="0" smtClean="0">
                <a:latin typeface="Arial" charset="0"/>
                <a:ea typeface="ＭＳ Ｐゴシック" pitchFamily="34" charset="-128"/>
                <a:cs typeface="Times New Roman" pitchFamily="18" charset="0"/>
              </a:rPr>
              <a:t>hapter 1, p34,35</a:t>
            </a:r>
            <a:endParaRPr lang="en-US" sz="3500" dirty="0">
              <a:latin typeface="Arial" charset="0"/>
              <a:ea typeface="ＭＳ Ｐゴシック" pitchFamily="34" charset="-128"/>
              <a:cs typeface="Times New Roman" pitchFamily="18" charset="0"/>
            </a:endParaRPr>
          </a:p>
          <a:p>
            <a:pPr marL="342900" indent="-342900" eaLnBrk="1" fontAlgn="auto" hangingPunct="1">
              <a:spcBef>
                <a:spcPct val="20000"/>
              </a:spcBef>
              <a:spcAft>
                <a:spcPts val="0"/>
              </a:spcAft>
              <a:buFont typeface="Arial" pitchFamily="34" charset="0"/>
              <a:buChar char="•"/>
              <a:defRPr/>
            </a:pPr>
            <a:r>
              <a:rPr lang="en-US" sz="3500" dirty="0" err="1" smtClean="0">
                <a:solidFill>
                  <a:srgbClr val="474747"/>
                </a:solidFill>
                <a:cs typeface="Times New Roman" pitchFamily="18" charset="0"/>
              </a:rPr>
              <a:t>Cadle</a:t>
            </a:r>
            <a:r>
              <a:rPr lang="en-US" sz="3500" dirty="0" smtClean="0">
                <a:solidFill>
                  <a:srgbClr val="474747"/>
                </a:solidFill>
                <a:cs typeface="Times New Roman" pitchFamily="18" charset="0"/>
              </a:rPr>
              <a:t> </a:t>
            </a:r>
            <a:r>
              <a:rPr lang="en-US" sz="3500" dirty="0">
                <a:solidFill>
                  <a:srgbClr val="474747"/>
                </a:solidFill>
                <a:cs typeface="Times New Roman" pitchFamily="18" charset="0"/>
              </a:rPr>
              <a:t>&amp; </a:t>
            </a:r>
            <a:r>
              <a:rPr lang="en-US" sz="3500" dirty="0" err="1">
                <a:solidFill>
                  <a:srgbClr val="474747"/>
                </a:solidFill>
                <a:cs typeface="Times New Roman" pitchFamily="18" charset="0"/>
              </a:rPr>
              <a:t>Yeates</a:t>
            </a:r>
            <a:r>
              <a:rPr lang="en-US" sz="3500" dirty="0">
                <a:solidFill>
                  <a:srgbClr val="474747"/>
                </a:solidFill>
                <a:cs typeface="Times New Roman" pitchFamily="18" charset="0"/>
              </a:rPr>
              <a:t> chapters p </a:t>
            </a:r>
            <a:r>
              <a:rPr lang="en-US" sz="3500" dirty="0" smtClean="0">
                <a:solidFill>
                  <a:srgbClr val="474747"/>
                </a:solidFill>
                <a:cs typeface="Times New Roman" pitchFamily="18" charset="0"/>
              </a:rPr>
              <a:t>411,412</a:t>
            </a:r>
            <a:endParaRPr lang="en-US" sz="3500" dirty="0">
              <a:solidFill>
                <a:srgbClr val="474747"/>
              </a:solidFill>
              <a:cs typeface="Times New Roman" pitchFamily="18" charset="0"/>
            </a:endParaRPr>
          </a:p>
          <a:p>
            <a:pPr marL="354013" lvl="1" indent="-354013">
              <a:lnSpc>
                <a:spcPct val="80000"/>
              </a:lnSpc>
              <a:spcBef>
                <a:spcPct val="20000"/>
              </a:spcBef>
              <a:buFont typeface="Arial" pitchFamily="34" charset="0"/>
              <a:buChar char="•"/>
              <a:defRPr/>
            </a:pPr>
            <a:r>
              <a:rPr lang="en-US" sz="3500" kern="0" dirty="0" smtClean="0">
                <a:solidFill>
                  <a:srgbClr val="000000"/>
                </a:solidFill>
              </a:rPr>
              <a:t>Adams, A and </a:t>
            </a:r>
            <a:r>
              <a:rPr lang="en-US" sz="3500" kern="0" dirty="0" err="1">
                <a:solidFill>
                  <a:srgbClr val="000000"/>
                </a:solidFill>
              </a:rPr>
              <a:t>McCrindle</a:t>
            </a:r>
            <a:r>
              <a:rPr lang="en-US" sz="3500" kern="0" dirty="0">
                <a:solidFill>
                  <a:srgbClr val="000000"/>
                </a:solidFill>
              </a:rPr>
              <a:t>, </a:t>
            </a:r>
            <a:r>
              <a:rPr lang="en-US" sz="3500" kern="0" dirty="0" smtClean="0">
                <a:solidFill>
                  <a:srgbClr val="000000"/>
                </a:solidFill>
              </a:rPr>
              <a:t>R (2008) Pandora’s </a:t>
            </a:r>
            <a:r>
              <a:rPr lang="en-US" sz="3500" kern="0" dirty="0">
                <a:solidFill>
                  <a:srgbClr val="000000"/>
                </a:solidFill>
              </a:rPr>
              <a:t>Box, Social and Professional Issues of the Information Age, </a:t>
            </a:r>
            <a:r>
              <a:rPr lang="en-US" sz="3500" kern="0" dirty="0" smtClean="0">
                <a:solidFill>
                  <a:srgbClr val="000000"/>
                </a:solidFill>
              </a:rPr>
              <a:t>Wiley</a:t>
            </a:r>
            <a:endParaRPr lang="en-US" sz="3500" kern="0" dirty="0">
              <a:solidFill>
                <a:srgbClr val="000000"/>
              </a:solidFill>
            </a:endParaRPr>
          </a:p>
          <a:p>
            <a:pPr marL="354013" indent="-354013">
              <a:lnSpc>
                <a:spcPct val="80000"/>
              </a:lnSpc>
              <a:spcBef>
                <a:spcPct val="20000"/>
              </a:spcBef>
              <a:buFont typeface="Arial" pitchFamily="34" charset="0"/>
              <a:buChar char="•"/>
              <a:defRPr/>
            </a:pPr>
            <a:r>
              <a:rPr lang="en-US" sz="3500" kern="0" dirty="0" smtClean="0">
                <a:solidFill>
                  <a:srgbClr val="000000"/>
                </a:solidFill>
              </a:rPr>
              <a:t>Ayres, R (1999</a:t>
            </a:r>
            <a:r>
              <a:rPr lang="en-US" sz="3500" kern="0" dirty="0">
                <a:solidFill>
                  <a:srgbClr val="000000"/>
                </a:solidFill>
              </a:rPr>
              <a:t>) The Essence of Professional Issues in Computing, chapters 6,7,8,9,12</a:t>
            </a:r>
          </a:p>
          <a:p>
            <a:pPr marL="354013" indent="-354013">
              <a:lnSpc>
                <a:spcPct val="80000"/>
              </a:lnSpc>
              <a:spcBef>
                <a:spcPct val="20000"/>
              </a:spcBef>
              <a:buFont typeface="Arial" pitchFamily="34" charset="0"/>
              <a:buChar char="•"/>
              <a:defRPr/>
            </a:pPr>
            <a:r>
              <a:rPr lang="en-US" sz="3500" kern="0" dirty="0" err="1">
                <a:solidFill>
                  <a:srgbClr val="000000"/>
                </a:solidFill>
              </a:rPr>
              <a:t>Bott</a:t>
            </a:r>
            <a:r>
              <a:rPr lang="en-US" sz="3500" kern="0" dirty="0">
                <a:solidFill>
                  <a:srgbClr val="000000"/>
                </a:solidFill>
              </a:rPr>
              <a:t>, Coleman, Eaton, Rowland (2000) Professional Issues in Software Engineering, Taylor and Francis</a:t>
            </a:r>
            <a:r>
              <a:rPr lang="en-GB" sz="3500" kern="0" dirty="0">
                <a:solidFill>
                  <a:srgbClr val="000000"/>
                </a:solidFill>
              </a:rPr>
              <a:t> </a:t>
            </a:r>
          </a:p>
          <a:p>
            <a:pPr marL="342900" indent="-342900" eaLnBrk="1" fontAlgn="auto" hangingPunct="1">
              <a:spcBef>
                <a:spcPct val="20000"/>
              </a:spcBef>
              <a:spcAft>
                <a:spcPts val="0"/>
              </a:spcAft>
              <a:buFont typeface="Arial" pitchFamily="34" charset="0"/>
              <a:buChar char="•"/>
              <a:defRPr/>
            </a:pPr>
            <a:endParaRPr lang="en-US" sz="3200" b="1" dirty="0">
              <a:solidFill>
                <a:srgbClr val="474747"/>
              </a:solidFill>
              <a:latin typeface="+mn-lt"/>
              <a:ea typeface="ＭＳ Ｐゴシック" pitchFamily="34" charset="-128"/>
              <a:cs typeface="Times New Roman" pitchFamily="18" charset="0"/>
            </a:endParaRPr>
          </a:p>
          <a:p>
            <a:pPr marL="342900" indent="-342900" eaLnBrk="1" fontAlgn="auto" hangingPunct="1">
              <a:spcBef>
                <a:spcPct val="20000"/>
              </a:spcBef>
              <a:spcAft>
                <a:spcPts val="0"/>
              </a:spcAft>
              <a:buFont typeface="Arial" pitchFamily="34" charset="0"/>
              <a:buChar char="•"/>
              <a:defRPr/>
            </a:pPr>
            <a:endParaRPr lang="en-US" sz="3200" dirty="0">
              <a:solidFill>
                <a:srgbClr val="474747"/>
              </a:solidFill>
              <a:latin typeface="+mn-lt"/>
              <a:ea typeface="ＭＳ Ｐゴシック" pitchFamily="34" charset="-128"/>
              <a:cs typeface="Times New Roman" pitchFamily="18" charset="0"/>
            </a:endParaRPr>
          </a:p>
        </p:txBody>
      </p:sp>
      <p:sp>
        <p:nvSpPr>
          <p:cNvPr id="80900" name="Slide Number Placeholder 5"/>
          <p:cNvSpPr txBox="1">
            <a:spLocks noGrp="1"/>
          </p:cNvSpPr>
          <p:nvPr/>
        </p:nvSpPr>
        <p:spPr bwMode="auto">
          <a:xfrm>
            <a:off x="8124825" y="6491288"/>
            <a:ext cx="90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06D24EE-FBF4-4026-9B52-2FB97060368D}" type="slidenum">
              <a:rPr lang="en-US" altLang="en-US" sz="1000" b="1"/>
              <a:pPr algn="r">
                <a:spcBef>
                  <a:spcPct val="0"/>
                </a:spcBef>
                <a:buClrTx/>
                <a:buSzTx/>
                <a:buFontTx/>
                <a:buNone/>
              </a:pPr>
              <a:t>10</a:t>
            </a:fld>
            <a:endParaRPr lang="en-US" altLang="en-US" sz="1000" b="1"/>
          </a:p>
        </p:txBody>
      </p:sp>
      <p:sp>
        <p:nvSpPr>
          <p:cNvPr id="80901" name="Rectangle 6"/>
          <p:cNvSpPr>
            <a:spLocks noChangeArrowheads="1"/>
          </p:cNvSpPr>
          <p:nvPr/>
        </p:nvSpPr>
        <p:spPr bwMode="auto">
          <a:xfrm>
            <a:off x="7524328" y="6454144"/>
            <a:ext cx="809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08FC0D6-49DB-4D3A-A847-87179BB4059B}" type="datetime1">
              <a:rPr lang="en-GB" altLang="en-US" sz="10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1000" dirty="0">
              <a:cs typeface="Times New Roman" panose="02020603050405020304" pitchFamily="18" charset="0"/>
            </a:endParaRPr>
          </a:p>
        </p:txBody>
      </p:sp>
      <p:sp>
        <p:nvSpPr>
          <p:cNvPr id="80902" name="Rectangle 1"/>
          <p:cNvSpPr>
            <a:spLocks noChangeArrowheads="1"/>
          </p:cNvSpPr>
          <p:nvPr/>
        </p:nvSpPr>
        <p:spPr bwMode="auto">
          <a:xfrm>
            <a:off x="2195736" y="6361113"/>
            <a:ext cx="453685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000" dirty="0">
                <a:solidFill>
                  <a:srgbClr val="000000"/>
                </a:solidFill>
                <a:cs typeface="Times New Roman" panose="02020603050405020304" pitchFamily="18" charset="0"/>
              </a:rPr>
              <a:t>Edwin Gray	e-mail: e.gray@gcu.ac.uk</a:t>
            </a:r>
          </a:p>
          <a:p>
            <a:pPr algn="r" eaLnBrk="1" hangingPunct="1">
              <a:spcBef>
                <a:spcPct val="0"/>
              </a:spcBef>
              <a:buClrTx/>
              <a:buSzTx/>
              <a:buFontTx/>
              <a:buNone/>
            </a:pPr>
            <a:r>
              <a:rPr lang="en-GB" altLang="en-US" sz="1000" dirty="0">
                <a:solidFill>
                  <a:srgbClr val="000000"/>
                </a:solidFill>
                <a:cs typeface="Times New Roman" panose="02020603050405020304" pitchFamily="18" charset="0"/>
              </a:rPr>
              <a:t>Department of Computer, Communications and Interactive Systems</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67544" y="476672"/>
            <a:ext cx="8229600" cy="706437"/>
          </a:xfrm>
        </p:spPr>
        <p:txBody>
          <a:bodyPr/>
          <a:lstStyle/>
          <a:p>
            <a:r>
              <a:rPr lang="en-GB" altLang="en-US" sz="2800" dirty="0" err="1" smtClean="0"/>
              <a:t>FoI</a:t>
            </a:r>
            <a:r>
              <a:rPr lang="en-GB" altLang="en-US" sz="2800" dirty="0" smtClean="0"/>
              <a:t> and Minutes of Assessment Boards</a:t>
            </a:r>
          </a:p>
        </p:txBody>
      </p:sp>
      <p:sp>
        <p:nvSpPr>
          <p:cNvPr id="131075" name="Rectangle 3"/>
          <p:cNvSpPr>
            <a:spLocks noGrp="1" noChangeArrowheads="1"/>
          </p:cNvSpPr>
          <p:nvPr>
            <p:ph type="body" idx="1"/>
          </p:nvPr>
        </p:nvSpPr>
        <p:spPr>
          <a:xfrm>
            <a:off x="467544" y="1700808"/>
            <a:ext cx="8460432" cy="2089150"/>
          </a:xfrm>
        </p:spPr>
        <p:txBody>
          <a:bodyPr/>
          <a:lstStyle/>
          <a:p>
            <a:pPr marL="0" indent="0">
              <a:buFont typeface="Arial" charset="0"/>
              <a:buNone/>
              <a:defRPr/>
            </a:pPr>
            <a:r>
              <a:rPr lang="en-GB" sz="2400" b="1" dirty="0" smtClean="0"/>
              <a:t>University Data Protection Guidelines can be found at </a:t>
            </a:r>
            <a:r>
              <a:rPr lang="en-GB" sz="2400" dirty="0" smtClean="0"/>
              <a:t> </a:t>
            </a:r>
            <a:r>
              <a:rPr lang="en-GB" sz="2400" u="sng" dirty="0" smtClean="0">
                <a:hlinkClick r:id="rId2"/>
              </a:rPr>
              <a:t>http</a:t>
            </a:r>
            <a:r>
              <a:rPr lang="en-GB" sz="2400" u="sng" dirty="0">
                <a:hlinkClick r:id="rId2"/>
              </a:rPr>
              <a:t>://www.caledonian.ac.uk/datap</a:t>
            </a:r>
            <a:endParaRPr lang="en-GB" sz="2400" dirty="0"/>
          </a:p>
        </p:txBody>
      </p:sp>
      <p:sp>
        <p:nvSpPr>
          <p:cNvPr id="293892" name="Rectangle 5"/>
          <p:cNvSpPr>
            <a:spLocks noChangeArrowheads="1"/>
          </p:cNvSpPr>
          <p:nvPr/>
        </p:nvSpPr>
        <p:spPr bwMode="auto">
          <a:xfrm>
            <a:off x="7303659"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704E07F-0F55-496E-8C7F-EAA2DA985C80}"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93893" name="Slide Number Placeholder 5"/>
          <p:cNvSpPr txBox="1">
            <a:spLocks noGrp="1"/>
          </p:cNvSpPr>
          <p:nvPr/>
        </p:nvSpPr>
        <p:spPr bwMode="auto">
          <a:xfrm>
            <a:off x="8388424" y="6400800"/>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B9616859-01CE-4839-AF4B-6AD4188CF376}" type="slidenum">
              <a:rPr lang="en-US" altLang="en-US" sz="1000">
                <a:cs typeface="Times New Roman" panose="02020603050405020304" pitchFamily="18" charset="0"/>
              </a:rPr>
              <a:pPr algn="r">
                <a:spcBef>
                  <a:spcPct val="0"/>
                </a:spcBef>
                <a:buClrTx/>
                <a:buSzTx/>
                <a:buFontTx/>
                <a:buNone/>
              </a:pPr>
              <a:t>100</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96974"/>
            <a:ext cx="8506823" cy="505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15" name="Rectangle 5"/>
          <p:cNvSpPr>
            <a:spLocks noGrp="1" noChangeArrowheads="1"/>
          </p:cNvSpPr>
          <p:nvPr>
            <p:ph type="title"/>
          </p:nvPr>
        </p:nvSpPr>
        <p:spPr/>
        <p:txBody>
          <a:bodyPr/>
          <a:lstStyle/>
          <a:p>
            <a:r>
              <a:rPr lang="en-GB" altLang="en-US" smtClean="0"/>
              <a:t>Minutes of Assessment Board (1)</a:t>
            </a:r>
          </a:p>
        </p:txBody>
      </p:sp>
      <p:sp>
        <p:nvSpPr>
          <p:cNvPr id="294916" name="Rectangle 5"/>
          <p:cNvSpPr>
            <a:spLocks noChangeArrowheads="1"/>
          </p:cNvSpPr>
          <p:nvPr/>
        </p:nvSpPr>
        <p:spPr bwMode="auto">
          <a:xfrm>
            <a:off x="7287069" y="6398418"/>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B3594C14-0713-4DBB-9C69-D1DF348E95C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94917" name="Slide Number Placeholder 5"/>
          <p:cNvSpPr txBox="1">
            <a:spLocks noGrp="1"/>
          </p:cNvSpPr>
          <p:nvPr/>
        </p:nvSpPr>
        <p:spPr bwMode="auto">
          <a:xfrm>
            <a:off x="8388423" y="6353175"/>
            <a:ext cx="53585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D515192-E18D-4178-AC31-A3DBD73D3F4C}" type="slidenum">
              <a:rPr lang="en-US" altLang="en-US" sz="1000">
                <a:cs typeface="Times New Roman" panose="02020603050405020304" pitchFamily="18" charset="0"/>
              </a:rPr>
              <a:pPr algn="r">
                <a:spcBef>
                  <a:spcPct val="0"/>
                </a:spcBef>
                <a:buClrTx/>
                <a:buSzTx/>
                <a:buFontTx/>
                <a:buNone/>
              </a:pPr>
              <a:t>101</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14" y="982401"/>
            <a:ext cx="8655050" cy="528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939" name="Rectangle 5"/>
          <p:cNvSpPr>
            <a:spLocks noGrp="1" noChangeArrowheads="1"/>
          </p:cNvSpPr>
          <p:nvPr>
            <p:ph type="title"/>
          </p:nvPr>
        </p:nvSpPr>
        <p:spPr>
          <a:xfrm>
            <a:off x="345338" y="332656"/>
            <a:ext cx="7210425" cy="648295"/>
          </a:xfrm>
        </p:spPr>
        <p:txBody>
          <a:bodyPr/>
          <a:lstStyle/>
          <a:p>
            <a:r>
              <a:rPr lang="en-GB" altLang="en-US" dirty="0" smtClean="0"/>
              <a:t>Minutes of Assessment Board (2)</a:t>
            </a:r>
          </a:p>
        </p:txBody>
      </p:sp>
      <p:sp>
        <p:nvSpPr>
          <p:cNvPr id="295940" name="Rectangle 5"/>
          <p:cNvSpPr>
            <a:spLocks noChangeArrowheads="1"/>
          </p:cNvSpPr>
          <p:nvPr/>
        </p:nvSpPr>
        <p:spPr bwMode="auto">
          <a:xfrm>
            <a:off x="7164288"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0594C4B-4BC5-436B-9980-992BAC2293E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95941" name="Slide Number Placeholder 5"/>
          <p:cNvSpPr txBox="1">
            <a:spLocks noGrp="1"/>
          </p:cNvSpPr>
          <p:nvPr/>
        </p:nvSpPr>
        <p:spPr bwMode="auto">
          <a:xfrm>
            <a:off x="8442684" y="6400800"/>
            <a:ext cx="46754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8DF06D5-89DB-4563-B3DB-8ACA9FBCBA5D}" type="slidenum">
              <a:rPr lang="en-US" altLang="en-US" sz="1000">
                <a:cs typeface="Times New Roman" panose="02020603050405020304" pitchFamily="18" charset="0"/>
              </a:rPr>
              <a:pPr algn="r">
                <a:spcBef>
                  <a:spcPct val="0"/>
                </a:spcBef>
                <a:buClrTx/>
                <a:buSzTx/>
                <a:buFontTx/>
                <a:buNone/>
              </a:pPr>
              <a:t>102</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93" y="988676"/>
            <a:ext cx="8450331" cy="538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63" name="Rectangle 5"/>
          <p:cNvSpPr>
            <a:spLocks noGrp="1" noChangeArrowheads="1"/>
          </p:cNvSpPr>
          <p:nvPr>
            <p:ph type="title"/>
          </p:nvPr>
        </p:nvSpPr>
        <p:spPr>
          <a:xfrm>
            <a:off x="381000" y="188640"/>
            <a:ext cx="8229600" cy="638200"/>
          </a:xfrm>
        </p:spPr>
        <p:txBody>
          <a:bodyPr/>
          <a:lstStyle/>
          <a:p>
            <a:r>
              <a:rPr lang="en-GB" altLang="en-US" dirty="0" smtClean="0"/>
              <a:t>Minutes of Assessment Board (3)</a:t>
            </a:r>
          </a:p>
        </p:txBody>
      </p:sp>
      <p:sp>
        <p:nvSpPr>
          <p:cNvPr id="296964" name="Rectangle 5"/>
          <p:cNvSpPr>
            <a:spLocks noChangeArrowheads="1"/>
          </p:cNvSpPr>
          <p:nvPr/>
        </p:nvSpPr>
        <p:spPr bwMode="auto">
          <a:xfrm>
            <a:off x="7092279" y="6384347"/>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BF1B89F-654D-4C93-99D4-A0636876F90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96965" name="Slide Number Placeholder 5"/>
          <p:cNvSpPr txBox="1">
            <a:spLocks noGrp="1"/>
          </p:cNvSpPr>
          <p:nvPr/>
        </p:nvSpPr>
        <p:spPr bwMode="auto">
          <a:xfrm>
            <a:off x="8460432" y="6376987"/>
            <a:ext cx="41379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012FDFE-47C1-4AF7-9148-4C8D7431F772}" type="slidenum">
              <a:rPr lang="en-US" altLang="en-US" sz="1000">
                <a:cs typeface="Times New Roman" panose="02020603050405020304" pitchFamily="18" charset="0"/>
              </a:rPr>
              <a:pPr algn="r">
                <a:spcBef>
                  <a:spcPct val="0"/>
                </a:spcBef>
                <a:buClrTx/>
                <a:buSzTx/>
                <a:buFontTx/>
                <a:buNone/>
              </a:pPr>
              <a:t>103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56" y="1291875"/>
            <a:ext cx="8076423" cy="501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987" name="Rectangle 5"/>
          <p:cNvSpPr>
            <a:spLocks noGrp="1" noChangeArrowheads="1"/>
          </p:cNvSpPr>
          <p:nvPr>
            <p:ph type="title"/>
          </p:nvPr>
        </p:nvSpPr>
        <p:spPr>
          <a:xfrm>
            <a:off x="532556" y="332656"/>
            <a:ext cx="7210425" cy="682205"/>
          </a:xfrm>
        </p:spPr>
        <p:txBody>
          <a:bodyPr/>
          <a:lstStyle/>
          <a:p>
            <a:r>
              <a:rPr lang="en-GB" altLang="en-US" smtClean="0"/>
              <a:t>Minutes of Assessment Board (4)</a:t>
            </a:r>
          </a:p>
        </p:txBody>
      </p:sp>
      <p:sp>
        <p:nvSpPr>
          <p:cNvPr id="297988" name="Rectangle 5"/>
          <p:cNvSpPr>
            <a:spLocks noChangeArrowheads="1"/>
          </p:cNvSpPr>
          <p:nvPr/>
        </p:nvSpPr>
        <p:spPr bwMode="auto">
          <a:xfrm>
            <a:off x="7308850" y="6439910"/>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2D8CCF8-AFB8-4633-A567-C9DF9538754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97989" name="Slide Number Placeholder 5"/>
          <p:cNvSpPr txBox="1">
            <a:spLocks noGrp="1"/>
          </p:cNvSpPr>
          <p:nvPr/>
        </p:nvSpPr>
        <p:spPr bwMode="auto">
          <a:xfrm>
            <a:off x="8410783" y="6418263"/>
            <a:ext cx="413792" cy="27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95E0212-02B1-4B01-8F06-41AE12E3B4B4}" type="slidenum">
              <a:rPr lang="en-US" altLang="en-US" sz="1000">
                <a:cs typeface="Times New Roman" panose="02020603050405020304" pitchFamily="18" charset="0"/>
              </a:rPr>
              <a:pPr algn="r">
                <a:spcBef>
                  <a:spcPct val="0"/>
                </a:spcBef>
                <a:buClrTx/>
                <a:buSzTx/>
                <a:buFontTx/>
                <a:buNone/>
              </a:pPr>
              <a:t>104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93" y="1268760"/>
            <a:ext cx="8514920" cy="456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1" name="Rectangle 5"/>
          <p:cNvSpPr>
            <a:spLocks noGrp="1" noChangeArrowheads="1"/>
          </p:cNvSpPr>
          <p:nvPr>
            <p:ph type="title"/>
          </p:nvPr>
        </p:nvSpPr>
        <p:spPr/>
        <p:txBody>
          <a:bodyPr/>
          <a:lstStyle/>
          <a:p>
            <a:r>
              <a:rPr lang="en-GB" altLang="en-US" smtClean="0"/>
              <a:t>Minutes of Assessment Board (5)</a:t>
            </a:r>
          </a:p>
        </p:txBody>
      </p:sp>
      <p:sp>
        <p:nvSpPr>
          <p:cNvPr id="299012" name="Rectangle 5"/>
          <p:cNvSpPr>
            <a:spLocks noChangeArrowheads="1"/>
          </p:cNvSpPr>
          <p:nvPr/>
        </p:nvSpPr>
        <p:spPr bwMode="auto">
          <a:xfrm>
            <a:off x="7308850" y="6430673"/>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D3A6472-5D8C-404A-B2BD-6FC6F4A9F9B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99013" name="Slide Number Placeholder 5"/>
          <p:cNvSpPr txBox="1">
            <a:spLocks noGrp="1"/>
          </p:cNvSpPr>
          <p:nvPr/>
        </p:nvSpPr>
        <p:spPr bwMode="auto">
          <a:xfrm>
            <a:off x="8281615" y="6353175"/>
            <a:ext cx="61156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0A2F46C9-FE05-4083-846D-40C9B20DA288}" type="slidenum">
              <a:rPr lang="en-US" altLang="en-US" sz="1000">
                <a:cs typeface="Times New Roman" panose="02020603050405020304" pitchFamily="18" charset="0"/>
              </a:rPr>
              <a:pPr algn="r">
                <a:spcBef>
                  <a:spcPct val="0"/>
                </a:spcBef>
                <a:buClrTx/>
                <a:buSzTx/>
                <a:buFontTx/>
                <a:buNone/>
              </a:pPr>
              <a:t>105</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1268759"/>
            <a:ext cx="7810001" cy="5014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035" name="Rectangle 5"/>
          <p:cNvSpPr>
            <a:spLocks noGrp="1" noChangeArrowheads="1"/>
          </p:cNvSpPr>
          <p:nvPr>
            <p:ph type="title"/>
          </p:nvPr>
        </p:nvSpPr>
        <p:spPr>
          <a:xfrm>
            <a:off x="421564" y="260648"/>
            <a:ext cx="8229600" cy="666328"/>
          </a:xfrm>
        </p:spPr>
        <p:txBody>
          <a:bodyPr/>
          <a:lstStyle/>
          <a:p>
            <a:r>
              <a:rPr lang="en-GB" altLang="en-US" dirty="0" err="1" smtClean="0"/>
              <a:t>FoI</a:t>
            </a:r>
            <a:r>
              <a:rPr lang="en-GB" altLang="en-US" dirty="0" smtClean="0"/>
              <a:t> and Minutes of Assessment Board</a:t>
            </a:r>
          </a:p>
        </p:txBody>
      </p:sp>
      <p:sp>
        <p:nvSpPr>
          <p:cNvPr id="300036" name="Rectangle 5"/>
          <p:cNvSpPr>
            <a:spLocks noChangeArrowheads="1"/>
          </p:cNvSpPr>
          <p:nvPr/>
        </p:nvSpPr>
        <p:spPr bwMode="auto">
          <a:xfrm>
            <a:off x="7164288" y="6400800"/>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CB7B9C7-4C42-4DDC-BD6B-28835ABF62D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300037" name="Slide Number Placeholder 5"/>
          <p:cNvSpPr txBox="1">
            <a:spLocks noGrp="1"/>
          </p:cNvSpPr>
          <p:nvPr/>
        </p:nvSpPr>
        <p:spPr bwMode="auto">
          <a:xfrm>
            <a:off x="8442684" y="6400800"/>
            <a:ext cx="46754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0E975F0-7964-4DCC-9863-8D940483563A}" type="slidenum">
              <a:rPr lang="en-US" altLang="en-US" sz="1000">
                <a:cs typeface="Times New Roman" panose="02020603050405020304" pitchFamily="18" charset="0"/>
              </a:rPr>
              <a:pPr algn="r">
                <a:spcBef>
                  <a:spcPct val="0"/>
                </a:spcBef>
                <a:buClrTx/>
                <a:buSzTx/>
                <a:buFontTx/>
                <a:buNone/>
              </a:pPr>
              <a:t>106</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GB" altLang="en-US" smtClean="0"/>
              <a:t>Minutes of Assessment Boards and Timing</a:t>
            </a:r>
          </a:p>
        </p:txBody>
      </p:sp>
      <p:sp>
        <p:nvSpPr>
          <p:cNvPr id="133123" name="Rectangle 3"/>
          <p:cNvSpPr>
            <a:spLocks noGrp="1" noChangeArrowheads="1"/>
          </p:cNvSpPr>
          <p:nvPr>
            <p:ph type="body" idx="1"/>
          </p:nvPr>
        </p:nvSpPr>
        <p:spPr>
          <a:xfrm>
            <a:off x="457200" y="1412875"/>
            <a:ext cx="8470776" cy="4718050"/>
          </a:xfrm>
        </p:spPr>
        <p:txBody>
          <a:bodyPr/>
          <a:lstStyle/>
          <a:p>
            <a:r>
              <a:rPr lang="en-GB" altLang="en-US" sz="2400" b="1" dirty="0" smtClean="0"/>
              <a:t>Unconfirmed Minutes</a:t>
            </a:r>
          </a:p>
          <a:p>
            <a:endParaRPr lang="en-GB" altLang="en-US" sz="2400" b="1" dirty="0" smtClean="0"/>
          </a:p>
          <a:p>
            <a:r>
              <a:rPr lang="en-GB" altLang="en-US" sz="2400" b="1" dirty="0" smtClean="0"/>
              <a:t>Minutes of Assessment Boards should be confirmed within 12 weeks of the meeting</a:t>
            </a:r>
          </a:p>
        </p:txBody>
      </p:sp>
      <p:sp>
        <p:nvSpPr>
          <p:cNvPr id="301060" name="Rectangle 5"/>
          <p:cNvSpPr>
            <a:spLocks noChangeArrowheads="1"/>
          </p:cNvSpPr>
          <p:nvPr/>
        </p:nvSpPr>
        <p:spPr bwMode="auto">
          <a:xfrm>
            <a:off x="7308850"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4BF4FC7-B092-40E4-AD6B-2CFA66B8652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301061" name="Slide Number Placeholder 5"/>
          <p:cNvSpPr txBox="1">
            <a:spLocks noGrp="1"/>
          </p:cNvSpPr>
          <p:nvPr/>
        </p:nvSpPr>
        <p:spPr bwMode="auto">
          <a:xfrm>
            <a:off x="8460432" y="6410036"/>
            <a:ext cx="46754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A15E7D4-ED28-45A5-912F-379C4C7DE7DF}" type="slidenum">
              <a:rPr lang="en-US" altLang="en-US" sz="1000">
                <a:cs typeface="Times New Roman" panose="02020603050405020304" pitchFamily="18" charset="0"/>
              </a:rPr>
              <a:pPr algn="r">
                <a:spcBef>
                  <a:spcPct val="0"/>
                </a:spcBef>
                <a:buClrTx/>
                <a:buSzTx/>
                <a:buFontTx/>
                <a:buNone/>
              </a:pPr>
              <a:t>107</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dissolve">
                                      <p:cBhvr>
                                        <p:cTn id="7" dur="500"/>
                                        <p:tgtEl>
                                          <p:spTgt spid="133123">
                                            <p:txEl>
                                              <p:pRg st="0" end="0"/>
                                            </p:txEl>
                                          </p:spTgt>
                                        </p:tgtEl>
                                      </p:cBhvr>
                                    </p:animEffect>
                                  </p:childTnLst>
                                  <p:subTnLst>
                                    <p:animClr clrSpc="rgb" dir="cw">
                                      <p:cBhvr override="childStyle">
                                        <p:cTn dur="1" fill="hold" display="0" masterRel="nextClick" afterEffect="1"/>
                                        <p:tgtEl>
                                          <p:spTgt spid="133123">
                                            <p:txEl>
                                              <p:pRg st="0" end="0"/>
                                            </p:txEl>
                                          </p:spTgt>
                                        </p:tgtEl>
                                        <p:attrNameLst>
                                          <p:attrName>ppt_c</p:attrName>
                                        </p:attrNameLst>
                                      </p:cBhvr>
                                      <p:to>
                                        <a:srgbClr val="0099C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123">
                                            <p:txEl>
                                              <p:pRg st="2" end="2"/>
                                            </p:txEl>
                                          </p:spTgt>
                                        </p:tgtEl>
                                        <p:attrNameLst>
                                          <p:attrName>style.visibility</p:attrName>
                                        </p:attrNameLst>
                                      </p:cBhvr>
                                      <p:to>
                                        <p:strVal val="visible"/>
                                      </p:to>
                                    </p:set>
                                    <p:animEffect transition="in" filter="dissolve">
                                      <p:cBhvr>
                                        <p:cTn id="12" dur="500"/>
                                        <p:tgtEl>
                                          <p:spTgt spid="133123">
                                            <p:txEl>
                                              <p:pRg st="2" end="2"/>
                                            </p:txEl>
                                          </p:spTgt>
                                        </p:tgtEl>
                                      </p:cBhvr>
                                    </p:animEffect>
                                  </p:childTnLst>
                                  <p:subTnLst>
                                    <p:animClr clrSpc="rgb" dir="cw">
                                      <p:cBhvr override="childStyle">
                                        <p:cTn dur="1" fill="hold" display="0" masterRel="nextClick" afterEffect="1"/>
                                        <p:tgtEl>
                                          <p:spTgt spid="133123">
                                            <p:txEl>
                                              <p:pRg st="2" end="2"/>
                                            </p:txEl>
                                          </p:spTgt>
                                        </p:tgtEl>
                                        <p:attrNameLst>
                                          <p:attrName>ppt_c</p:attrName>
                                        </p:attrNameLst>
                                      </p:cBhvr>
                                      <p:to>
                                        <a:srgbClr val="0099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Line 4"/>
          <p:cNvSpPr>
            <a:spLocks noChangeShapeType="1"/>
          </p:cNvSpPr>
          <p:nvPr/>
        </p:nvSpPr>
        <p:spPr bwMode="auto">
          <a:xfrm>
            <a:off x="305338" y="1772816"/>
            <a:ext cx="520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9573" name="Slide Number Placeholder 5"/>
          <p:cNvSpPr txBox="1">
            <a:spLocks noGrp="1"/>
          </p:cNvSpPr>
          <p:nvPr/>
        </p:nvSpPr>
        <p:spPr bwMode="auto">
          <a:xfrm>
            <a:off x="8532440" y="6431831"/>
            <a:ext cx="465510" cy="28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1FCF622-259B-4D29-9909-5A3C8011F29D}" type="slidenum">
              <a:rPr lang="en-US" altLang="en-US" sz="1000">
                <a:cs typeface="Times New Roman" panose="02020603050405020304" pitchFamily="18" charset="0"/>
              </a:rPr>
              <a:pPr algn="r">
                <a:spcBef>
                  <a:spcPct val="0"/>
                </a:spcBef>
                <a:buClrTx/>
                <a:buSzTx/>
                <a:buFontTx/>
                <a:buNone/>
              </a:pPr>
              <a:t>108</a:t>
            </a:fld>
            <a:endParaRPr lang="en-US" altLang="en-US" sz="1000" dirty="0">
              <a:cs typeface="Times New Roman" panose="02020603050405020304" pitchFamily="18" charset="0"/>
            </a:endParaRPr>
          </a:p>
        </p:txBody>
      </p:sp>
      <p:sp>
        <p:nvSpPr>
          <p:cNvPr id="109574" name="Rectangle 6"/>
          <p:cNvSpPr>
            <a:spLocks noChangeArrowheads="1"/>
          </p:cNvSpPr>
          <p:nvPr/>
        </p:nvSpPr>
        <p:spPr bwMode="auto">
          <a:xfrm>
            <a:off x="7308304" y="640990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34408BF-42D9-421D-800F-1BFA98A18F3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9" name="Rectangle 2"/>
          <p:cNvSpPr>
            <a:spLocks noGrp="1" noChangeArrowheads="1"/>
          </p:cNvSpPr>
          <p:nvPr>
            <p:ph type="title"/>
          </p:nvPr>
        </p:nvSpPr>
        <p:spPr>
          <a:xfrm>
            <a:off x="477427" y="404664"/>
            <a:ext cx="7210425" cy="648295"/>
          </a:xfrm>
        </p:spPr>
        <p:txBody>
          <a:bodyPr/>
          <a:lstStyle/>
          <a:p>
            <a:r>
              <a:rPr lang="en-US" altLang="en-US" dirty="0" smtClean="0"/>
              <a:t>Learning Objectives</a:t>
            </a:r>
          </a:p>
        </p:txBody>
      </p:sp>
      <p:sp>
        <p:nvSpPr>
          <p:cNvPr id="10" name="Marcador de Posição de Conteúdo 1"/>
          <p:cNvSpPr>
            <a:spLocks noGrp="1"/>
          </p:cNvSpPr>
          <p:nvPr>
            <p:ph idx="1"/>
          </p:nvPr>
        </p:nvSpPr>
        <p:spPr>
          <a:xfrm>
            <a:off x="822250" y="1153542"/>
            <a:ext cx="8177486" cy="5155778"/>
          </a:xfrm>
        </p:spPr>
        <p:txBody>
          <a:bodyPr/>
          <a:lstStyle/>
          <a:p>
            <a:pPr eaLnBrk="1" hangingPunct="1">
              <a:buFont typeface="Arial" panose="020B0604020202020204" pitchFamily="34" charset="0"/>
              <a:buNone/>
            </a:pPr>
            <a:r>
              <a:rPr lang="en-GB" altLang="en-US" sz="2000" b="1" dirty="0" smtClean="0"/>
              <a:t>The following topics will be covered:</a:t>
            </a:r>
          </a:p>
          <a:p>
            <a:r>
              <a:rPr lang="en-GB" altLang="en-US" sz="2000" b="1" dirty="0"/>
              <a:t>Privacy and Security</a:t>
            </a:r>
            <a:endParaRPr lang="en-GB" altLang="en-US" sz="2000" dirty="0"/>
          </a:p>
          <a:p>
            <a:pPr lvl="1"/>
            <a:r>
              <a:rPr lang="en-GB" altLang="en-US" sz="2000" b="1" dirty="0"/>
              <a:t>Important of privacy in ensuring IT systems success – both corporate and individual issue</a:t>
            </a:r>
            <a:endParaRPr lang="en-GB" altLang="en-US" sz="2000" dirty="0"/>
          </a:p>
          <a:p>
            <a:pPr lvl="1"/>
            <a:r>
              <a:rPr lang="en-GB" altLang="en-US" sz="2000" b="1" dirty="0"/>
              <a:t>IT professionals affected by security both as users and as providers of systems</a:t>
            </a:r>
            <a:endParaRPr lang="en-GB" altLang="en-US" sz="2000" dirty="0"/>
          </a:p>
          <a:p>
            <a:pPr lvl="1"/>
            <a:r>
              <a:rPr lang="en-GB" altLang="en-US" sz="2000" b="1" dirty="0"/>
              <a:t>Interviews with security commentators &amp; professionals</a:t>
            </a:r>
            <a:endParaRPr lang="en-GB" altLang="en-US" sz="2000" dirty="0"/>
          </a:p>
          <a:p>
            <a:pPr lvl="1"/>
            <a:r>
              <a:rPr lang="en-GB" altLang="en-US" sz="2000" b="1" dirty="0"/>
              <a:t>Engaging with debates around privacy</a:t>
            </a:r>
            <a:endParaRPr lang="en-GB" altLang="en-US" sz="2000" dirty="0"/>
          </a:p>
          <a:p>
            <a:pPr lvl="1"/>
            <a:r>
              <a:rPr lang="en-US" altLang="en-US" sz="2000" b="1" dirty="0"/>
              <a:t>Daniel Solove’s privacy model</a:t>
            </a:r>
            <a:endParaRPr lang="en-GB" altLang="en-US" sz="2000" dirty="0"/>
          </a:p>
          <a:p>
            <a:r>
              <a:rPr lang="en-GB" altLang="en-US" sz="2000" b="1" dirty="0" smtClean="0"/>
              <a:t>Ethical issues </a:t>
            </a:r>
            <a:endParaRPr lang="en-GB" altLang="en-US" sz="2000" dirty="0" smtClean="0"/>
          </a:p>
          <a:p>
            <a:pPr lvl="1"/>
            <a:r>
              <a:rPr lang="en-US" altLang="en-US" sz="2000" b="1" dirty="0" smtClean="0"/>
              <a:t>‘non-consequentialist’, ‘consequentialist’ and ‘virtue ethics’</a:t>
            </a:r>
            <a:endParaRPr lang="en-GB" altLang="en-US" sz="2000" dirty="0" smtClean="0"/>
          </a:p>
          <a:p>
            <a:pPr lvl="1"/>
            <a:r>
              <a:rPr lang="en-US" altLang="en-US" sz="2000" b="1" dirty="0" smtClean="0"/>
              <a:t>IT poses unique ethical dilemmas</a:t>
            </a:r>
            <a:endParaRPr lang="en-GB" altLang="en-US" sz="2000" dirty="0" smtClean="0"/>
          </a:p>
          <a:p>
            <a:pPr lvl="1"/>
            <a:r>
              <a:rPr lang="en-US" altLang="en-US" sz="2000" b="1" dirty="0" smtClean="0"/>
              <a:t>the concept of professionalism</a:t>
            </a:r>
            <a:endParaRPr lang="en-GB" altLang="en-US" sz="2000" dirty="0" smtClean="0"/>
          </a:p>
          <a:p>
            <a:pPr lvl="1"/>
            <a:r>
              <a:rPr lang="en-US" altLang="en-US" sz="2000" b="1" dirty="0" smtClean="0"/>
              <a:t>legal jurisdiction</a:t>
            </a:r>
            <a:endParaRPr lang="en-GB" altLang="en-US" sz="2000" dirty="0" smtClean="0"/>
          </a:p>
        </p:txBody>
      </p:sp>
      <p:sp>
        <p:nvSpPr>
          <p:cNvPr id="11"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668957803"/>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le 1"/>
          <p:cNvSpPr>
            <a:spLocks noGrp="1"/>
          </p:cNvSpPr>
          <p:nvPr>
            <p:ph type="title"/>
          </p:nvPr>
        </p:nvSpPr>
        <p:spPr>
          <a:xfrm>
            <a:off x="395288" y="188913"/>
            <a:ext cx="7886700" cy="769937"/>
          </a:xfrm>
        </p:spPr>
        <p:txBody>
          <a:bodyPr>
            <a:spAutoFit/>
          </a:bodyPr>
          <a:lstStyle/>
          <a:p>
            <a:r>
              <a:rPr lang="en-GB" altLang="pt-PT" smtClean="0"/>
              <a:t>Part 3: Privacy and Security</a:t>
            </a:r>
            <a:endParaRPr lang="en-GB" altLang="en-US" smtClean="0">
              <a:solidFill>
                <a:srgbClr val="000000"/>
              </a:solidFill>
            </a:endParaRPr>
          </a:p>
        </p:txBody>
      </p:sp>
      <p:pic>
        <p:nvPicPr>
          <p:cNvPr id="30515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 y="1125538"/>
            <a:ext cx="9236075" cy="35988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901700" y="4508500"/>
            <a:ext cx="4173538" cy="1200150"/>
          </a:xfrm>
          <a:prstGeom prst="rect">
            <a:avLst/>
          </a:prstGeom>
        </p:spPr>
        <p:txBody>
          <a:bodyPr lIns="91428" tIns="45714" rIns="91428" bIns="45714">
            <a:spAutoFit/>
          </a:bodyPr>
          <a:lstStyle/>
          <a:p>
            <a:pPr algn="ctr">
              <a:defRPr/>
            </a:pPr>
            <a:r>
              <a:rPr lang="en-US" dirty="0">
                <a:latin typeface="+mn-lt"/>
              </a:rPr>
              <a:t>We have nothing to hide!</a:t>
            </a:r>
          </a:p>
          <a:p>
            <a:pPr algn="ctr">
              <a:defRPr/>
            </a:pPr>
            <a:endParaRPr lang="en-US" dirty="0">
              <a:latin typeface="+mn-lt"/>
            </a:endParaRPr>
          </a:p>
          <a:p>
            <a:pPr algn="ctr">
              <a:defRPr/>
            </a:pPr>
            <a:r>
              <a:rPr lang="en-US" dirty="0">
                <a:latin typeface="+mn-lt"/>
              </a:rPr>
              <a:t>Do you agree???</a:t>
            </a:r>
          </a:p>
        </p:txBody>
      </p:sp>
      <p:sp>
        <p:nvSpPr>
          <p:cNvPr id="6"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77427" y="404664"/>
            <a:ext cx="7210425" cy="648295"/>
          </a:xfrm>
        </p:spPr>
        <p:txBody>
          <a:bodyPr/>
          <a:lstStyle/>
          <a:p>
            <a:r>
              <a:rPr lang="en-US" altLang="en-US" dirty="0" smtClean="0"/>
              <a:t>Learning Objectives</a:t>
            </a:r>
          </a:p>
        </p:txBody>
      </p:sp>
      <p:sp>
        <p:nvSpPr>
          <p:cNvPr id="78853" name="Slide Number Placeholder 5"/>
          <p:cNvSpPr>
            <a:spLocks noGrp="1"/>
          </p:cNvSpPr>
          <p:nvPr>
            <p:ph type="sldNum" sz="quarter" idx="4294967295"/>
          </p:nvPr>
        </p:nvSpPr>
        <p:spPr bwMode="auto">
          <a:xfrm>
            <a:off x="8388425" y="6367749"/>
            <a:ext cx="360040" cy="2187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94E5D3E9-6D61-41B3-AED3-1530AE5BE8DD}" type="slidenum">
              <a:rPr lang="en-US" altLang="en-US" sz="1000"/>
              <a:pPr eaLnBrk="1" hangingPunct="1">
                <a:spcBef>
                  <a:spcPct val="0"/>
                </a:spcBef>
                <a:buClrTx/>
                <a:buSzTx/>
                <a:buFontTx/>
                <a:buNone/>
              </a:pPr>
              <a:t>11</a:t>
            </a:fld>
            <a:endParaRPr lang="en-US" altLang="en-US" sz="1000" dirty="0"/>
          </a:p>
        </p:txBody>
      </p:sp>
      <p:sp>
        <p:nvSpPr>
          <p:cNvPr id="6" name="Marcador de Posição do Rodapé 3"/>
          <p:cNvSpPr txBox="1">
            <a:spLocks/>
          </p:cNvSpPr>
          <p:nvPr/>
        </p:nvSpPr>
        <p:spPr>
          <a:xfrm>
            <a:off x="2051050" y="6418263"/>
            <a:ext cx="5473278"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7" name="Rectangle 3"/>
          <p:cNvSpPr txBox="1">
            <a:spLocks noChangeArrowheads="1"/>
          </p:cNvSpPr>
          <p:nvPr/>
        </p:nvSpPr>
        <p:spPr bwMode="auto">
          <a:xfrm>
            <a:off x="971600" y="1268760"/>
            <a:ext cx="7966393" cy="505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0"/>
              </a:defRPr>
            </a:lvl1pPr>
            <a:lvl2pPr marL="692150" indent="-347663" algn="l" rtl="0" eaLnBrk="0" fontAlgn="base" hangingPunct="0">
              <a:spcBef>
                <a:spcPct val="20000"/>
              </a:spcBef>
              <a:spcAft>
                <a:spcPct val="0"/>
              </a:spcAft>
              <a:buClr>
                <a:srgbClr val="171A4F"/>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rgbClr val="0070C0"/>
              </a:buClr>
              <a:buSzPct val="70000"/>
              <a:buFont typeface="Wingdings" panose="05000000000000000000" pitchFamily="2" charset="2"/>
              <a:buChar char="l"/>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accent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defRPr/>
            </a:pPr>
            <a:r>
              <a:rPr lang="en-GB" altLang="en-US" sz="2400" b="1" dirty="0"/>
              <a:t>Unpacking the LSEPI concepts</a:t>
            </a:r>
            <a:endParaRPr lang="en-GB" altLang="en-US" sz="1800" dirty="0"/>
          </a:p>
          <a:p>
            <a:pPr>
              <a:buFontTx/>
              <a:buChar char="•"/>
              <a:defRPr/>
            </a:pPr>
            <a:r>
              <a:rPr lang="en-GB" sz="2400" b="1" kern="0" dirty="0" smtClean="0">
                <a:solidFill>
                  <a:srgbClr val="000000"/>
                </a:solidFill>
                <a:cs typeface="+mn-cs"/>
              </a:rPr>
              <a:t>The relationship between the law, ethics and computer technology</a:t>
            </a:r>
          </a:p>
          <a:p>
            <a:pPr>
              <a:buFontTx/>
              <a:buChar char="•"/>
              <a:defRPr/>
            </a:pPr>
            <a:r>
              <a:rPr lang="en-GB" sz="2400" b="1" kern="0" dirty="0" smtClean="0">
                <a:solidFill>
                  <a:srgbClr val="000000"/>
                </a:solidFill>
                <a:cs typeface="+mn-cs"/>
              </a:rPr>
              <a:t>Ethical issues</a:t>
            </a:r>
          </a:p>
          <a:p>
            <a:pPr>
              <a:buFontTx/>
              <a:buChar char="•"/>
              <a:defRPr/>
            </a:pPr>
            <a:r>
              <a:rPr lang="en-GB" sz="2400" b="1" kern="0" dirty="0" smtClean="0">
                <a:solidFill>
                  <a:srgbClr val="000000"/>
                </a:solidFill>
                <a:cs typeface="+mn-cs"/>
              </a:rPr>
              <a:t>Application of the law and professional codes of conduct to the IT computing industry</a:t>
            </a:r>
          </a:p>
          <a:p>
            <a:pPr>
              <a:buFontTx/>
              <a:buChar char="•"/>
              <a:defRPr/>
            </a:pPr>
            <a:r>
              <a:rPr lang="en-GB" sz="2400" b="1" kern="0" dirty="0" smtClean="0">
                <a:solidFill>
                  <a:srgbClr val="000000"/>
                </a:solidFill>
                <a:cs typeface="+mn-cs"/>
              </a:rPr>
              <a:t>Introduction to Professionalism in IT projects</a:t>
            </a:r>
          </a:p>
          <a:p>
            <a:pPr lvl="1">
              <a:lnSpc>
                <a:spcPct val="90000"/>
              </a:lnSpc>
              <a:buFontTx/>
              <a:buChar char="–"/>
              <a:defRPr/>
            </a:pPr>
            <a:r>
              <a:rPr lang="en-GB" sz="2400" b="1" i="1" kern="0" dirty="0" smtClean="0">
                <a:solidFill>
                  <a:srgbClr val="000000"/>
                </a:solidFill>
              </a:rPr>
              <a:t>Professionalism means more than just using IT techniques and project management techniques competently</a:t>
            </a:r>
          </a:p>
          <a:p>
            <a:pPr lvl="2">
              <a:lnSpc>
                <a:spcPct val="90000"/>
              </a:lnSpc>
              <a:buFontTx/>
              <a:buChar char="•"/>
              <a:defRPr/>
            </a:pPr>
            <a:r>
              <a:rPr lang="en-GB" b="1" i="1" kern="0" dirty="0" smtClean="0">
                <a:solidFill>
                  <a:srgbClr val="000000"/>
                </a:solidFill>
              </a:rPr>
              <a:t>Includes an understanding of the law and ethics</a:t>
            </a:r>
          </a:p>
          <a:p>
            <a:pPr lvl="2">
              <a:lnSpc>
                <a:spcPct val="90000"/>
              </a:lnSpc>
              <a:buFontTx/>
              <a:buChar char="•"/>
              <a:defRPr/>
            </a:pPr>
            <a:r>
              <a:rPr lang="en-GB" b="1" i="1" kern="0" dirty="0" smtClean="0">
                <a:solidFill>
                  <a:srgbClr val="000000"/>
                </a:solidFill>
              </a:rPr>
              <a:t>Also follows codes of professional conduct and practice governed by both law and ethics</a:t>
            </a:r>
            <a:endParaRPr lang="en-GB" b="1" kern="0" dirty="0" smtClean="0"/>
          </a:p>
        </p:txBody>
      </p:sp>
      <p:sp>
        <p:nvSpPr>
          <p:cNvPr id="8" name="Line 4"/>
          <p:cNvSpPr>
            <a:spLocks noChangeShapeType="1"/>
          </p:cNvSpPr>
          <p:nvPr/>
        </p:nvSpPr>
        <p:spPr bwMode="auto">
          <a:xfrm>
            <a:off x="221198" y="1988840"/>
            <a:ext cx="520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587530313"/>
      </p:ext>
    </p:extLst>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le 1"/>
          <p:cNvSpPr>
            <a:spLocks noGrp="1"/>
          </p:cNvSpPr>
          <p:nvPr>
            <p:ph type="title"/>
          </p:nvPr>
        </p:nvSpPr>
        <p:spPr>
          <a:xfrm>
            <a:off x="179388" y="188913"/>
            <a:ext cx="8226425" cy="742950"/>
          </a:xfrm>
        </p:spPr>
        <p:txBody>
          <a:bodyPr/>
          <a:lstStyle/>
          <a:p>
            <a:r>
              <a:rPr lang="en-GB" altLang="pt-PT" smtClean="0"/>
              <a:t>Part 3: Privacy and Security</a:t>
            </a:r>
            <a:endParaRPr lang="en-US" altLang="en-US" smtClean="0"/>
          </a:p>
        </p:txBody>
      </p:sp>
      <p:sp>
        <p:nvSpPr>
          <p:cNvPr id="307203" name="Content Placeholder 2"/>
          <p:cNvSpPr>
            <a:spLocks noGrp="1"/>
          </p:cNvSpPr>
          <p:nvPr>
            <p:ph idx="1"/>
          </p:nvPr>
        </p:nvSpPr>
        <p:spPr>
          <a:xfrm>
            <a:off x="468313" y="1125538"/>
            <a:ext cx="8226425" cy="4895850"/>
          </a:xfrm>
        </p:spPr>
        <p:txBody>
          <a:bodyPr/>
          <a:lstStyle/>
          <a:p>
            <a:r>
              <a:rPr lang="en-GB" altLang="en-US" smtClean="0"/>
              <a:t>The objective of this tutorial is to enable you to develop an awareness of privacy and security as they relate to information systems. We will cover: </a:t>
            </a:r>
          </a:p>
          <a:p>
            <a:r>
              <a:rPr lang="en-GB" altLang="en-US" smtClean="0"/>
              <a:t>why privacy matters and the ‘nothing to hide’ fallacy</a:t>
            </a:r>
          </a:p>
          <a:p>
            <a:r>
              <a:rPr lang="en-GB" altLang="en-US" smtClean="0"/>
              <a:t>challenges to privacy </a:t>
            </a:r>
          </a:p>
          <a:p>
            <a:r>
              <a:rPr lang="en-GB" altLang="en-US" smtClean="0"/>
              <a:t>Spytech</a:t>
            </a:r>
          </a:p>
          <a:p>
            <a:r>
              <a:rPr lang="en-GB" altLang="en-US" smtClean="0"/>
              <a:t>privacy and security: a false dichotomy?</a:t>
            </a:r>
          </a:p>
          <a:p>
            <a:endParaRPr lang="en-GB" altLang="en-US" smtClean="0"/>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568952" cy="5257800"/>
          </a:xfrm>
        </p:spPr>
        <p:txBody>
          <a:bodyPr>
            <a:normAutofit fontScale="85000" lnSpcReduction="20000"/>
          </a:bodyPr>
          <a:lstStyle/>
          <a:p>
            <a:pPr>
              <a:defRPr/>
            </a:pPr>
            <a:r>
              <a:rPr lang="en-GB" sz="4000" dirty="0" smtClean="0"/>
              <a:t>Importance of privacy in ensuring IT systems success – both corporate &amp; individual issue</a:t>
            </a:r>
          </a:p>
          <a:p>
            <a:pPr>
              <a:defRPr/>
            </a:pPr>
            <a:r>
              <a:rPr lang="en-GB" sz="4000" dirty="0" smtClean="0"/>
              <a:t>IT professionals affected by security both as users and as providers of systems</a:t>
            </a:r>
          </a:p>
          <a:p>
            <a:pPr>
              <a:defRPr/>
            </a:pPr>
            <a:r>
              <a:rPr lang="en-GB" sz="4000" dirty="0" smtClean="0"/>
              <a:t>Interviews with security commentators  and professionals - </a:t>
            </a:r>
            <a:r>
              <a:rPr lang="en-GB" sz="4000" dirty="0"/>
              <a:t>Ross Anderson, Richard Clayton, Bruce </a:t>
            </a:r>
            <a:r>
              <a:rPr lang="en-GB" sz="4000" dirty="0" err="1"/>
              <a:t>Schneier</a:t>
            </a:r>
            <a:r>
              <a:rPr lang="en-GB" sz="4000" dirty="0"/>
              <a:t> and Duncan Campbell  audio interviews - </a:t>
            </a:r>
            <a:r>
              <a:rPr lang="en-US" sz="4000" dirty="0"/>
              <a:t>Mass surveillance</a:t>
            </a:r>
          </a:p>
          <a:p>
            <a:pPr>
              <a:defRPr/>
            </a:pPr>
            <a:r>
              <a:rPr lang="en-GB" sz="4000" dirty="0" smtClean="0"/>
              <a:t>Engaging with debates around privacy</a:t>
            </a:r>
          </a:p>
          <a:p>
            <a:pPr>
              <a:defRPr/>
            </a:pPr>
            <a:endParaRPr lang="en-GB" dirty="0"/>
          </a:p>
        </p:txBody>
      </p:sp>
      <p:sp>
        <p:nvSpPr>
          <p:cNvPr id="308227" name="Title 2"/>
          <p:cNvSpPr>
            <a:spLocks noGrp="1"/>
          </p:cNvSpPr>
          <p:nvPr>
            <p:ph type="title"/>
          </p:nvPr>
        </p:nvSpPr>
        <p:spPr>
          <a:xfrm>
            <a:off x="323850" y="115888"/>
            <a:ext cx="8226425" cy="735012"/>
          </a:xfrm>
        </p:spPr>
        <p:txBody>
          <a:bodyPr/>
          <a:lstStyle/>
          <a:p>
            <a:r>
              <a:rPr lang="en-GB" altLang="en-US" smtClean="0"/>
              <a:t>Part 3: Privacy and Security</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013" y="1412875"/>
            <a:ext cx="8226425" cy="4608513"/>
          </a:xfrm>
        </p:spPr>
        <p:txBody>
          <a:bodyPr>
            <a:normAutofit fontScale="85000" lnSpcReduction="10000"/>
          </a:bodyPr>
          <a:lstStyle/>
          <a:p>
            <a:pPr>
              <a:defRPr/>
            </a:pPr>
            <a:r>
              <a:rPr lang="en-GB" dirty="0"/>
              <a:t>How does Solove characterise the concept of privacy</a:t>
            </a:r>
            <a:r>
              <a:rPr lang="en-GB" dirty="0" smtClean="0"/>
              <a:t>?</a:t>
            </a:r>
          </a:p>
          <a:p>
            <a:pPr>
              <a:defRPr/>
            </a:pPr>
            <a:r>
              <a:rPr lang="en-US" dirty="0"/>
              <a:t>Solove, D. (2011) ‘</a:t>
            </a:r>
            <a:r>
              <a:rPr lang="en-US" u="sng" dirty="0">
                <a:hlinkClick r:id="rId3"/>
              </a:rPr>
              <a:t>Why Privacy Matters Even if you Have Nothing to Hide</a:t>
            </a:r>
            <a:r>
              <a:rPr lang="pt-BR" dirty="0"/>
              <a:t>’, </a:t>
            </a:r>
            <a:r>
              <a:rPr lang="pt-BR" i="1" dirty="0"/>
              <a:t>The Chronicle of Higher Education</a:t>
            </a:r>
            <a:r>
              <a:rPr lang="pt-BR" dirty="0"/>
              <a:t>.</a:t>
            </a:r>
          </a:p>
          <a:p>
            <a:pPr>
              <a:defRPr/>
            </a:pPr>
            <a:r>
              <a:rPr lang="en-GB" dirty="0" smtClean="0"/>
              <a:t>He </a:t>
            </a:r>
            <a:r>
              <a:rPr lang="en-GB" dirty="0"/>
              <a:t>describes privacy as complex, multifaceted and impossible to reduce to one simple idea. There is no single concept of a privacy problem but a multitude of them – the peeping Tom, the disclosure of deep secrets, the fraudster gathering personal details for identity theft, the total surveillance of Orwell’s </a:t>
            </a:r>
            <a:r>
              <a:rPr lang="en-GB" i="1" dirty="0" smtClean="0"/>
              <a:t>1984, </a:t>
            </a:r>
            <a:r>
              <a:rPr lang="en-GB" dirty="0"/>
              <a:t>just to name a </a:t>
            </a:r>
            <a:r>
              <a:rPr lang="en-GB" dirty="0" smtClean="0"/>
              <a:t>few.</a:t>
            </a:r>
            <a:endParaRPr lang="en-GB" dirty="0"/>
          </a:p>
        </p:txBody>
      </p:sp>
      <p:sp>
        <p:nvSpPr>
          <p:cNvPr id="310275" name="Title 2"/>
          <p:cNvSpPr>
            <a:spLocks noGrp="1"/>
          </p:cNvSpPr>
          <p:nvPr>
            <p:ph type="title"/>
          </p:nvPr>
        </p:nvSpPr>
        <p:spPr>
          <a:xfrm>
            <a:off x="323850" y="188913"/>
            <a:ext cx="8226425" cy="735012"/>
          </a:xfrm>
        </p:spPr>
        <p:txBody>
          <a:bodyPr/>
          <a:lstStyle/>
          <a:p>
            <a:r>
              <a:rPr lang="en-GB" altLang="en-US" smtClean="0"/>
              <a:t>Part 3: Privacy and Security</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7772400" cy="630237"/>
          </a:xfrm>
        </p:spPr>
        <p:txBody>
          <a:bodyPr/>
          <a:lstStyle/>
          <a:p>
            <a:pPr>
              <a:defRPr/>
            </a:pPr>
            <a:r>
              <a:rPr lang="en-GB" dirty="0" smtClean="0"/>
              <a:t>Privacy -  </a:t>
            </a:r>
            <a:r>
              <a:rPr lang="en-GB" dirty="0"/>
              <a:t/>
            </a:r>
            <a:br>
              <a:rPr lang="en-GB" dirty="0"/>
            </a:br>
            <a:r>
              <a:rPr lang="en-GB" dirty="0" smtClean="0"/>
              <a:t/>
            </a:r>
            <a:br>
              <a:rPr lang="en-GB" dirty="0" smtClean="0"/>
            </a:br>
            <a:r>
              <a:rPr lang="en-GB" dirty="0" smtClean="0"/>
              <a:t>What </a:t>
            </a:r>
            <a:r>
              <a:rPr lang="en-GB" dirty="0"/>
              <a:t>is it, and why does it matter?</a:t>
            </a:r>
            <a:endParaRPr lang="en-US" dirty="0"/>
          </a:p>
        </p:txBody>
      </p:sp>
      <p:sp>
        <p:nvSpPr>
          <p:cNvPr id="3"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6" name="Picture 2" descr="RI.07.01.16.email detai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6632"/>
            <a:ext cx="5710237" cy="61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le 1"/>
          <p:cNvSpPr>
            <a:spLocks noGrp="1"/>
          </p:cNvSpPr>
          <p:nvPr>
            <p:ph type="title"/>
          </p:nvPr>
        </p:nvSpPr>
        <p:spPr>
          <a:xfrm>
            <a:off x="395288" y="333375"/>
            <a:ext cx="8226425" cy="742950"/>
          </a:xfrm>
        </p:spPr>
        <p:txBody>
          <a:bodyPr/>
          <a:lstStyle/>
          <a:p>
            <a:r>
              <a:rPr lang="en-US" altLang="en-US" smtClean="0"/>
              <a:t>Spy Tech That Reads Your Mind</a:t>
            </a:r>
            <a:endParaRPr lang="en-GB" altLang="en-US" smtClean="0"/>
          </a:p>
        </p:txBody>
      </p:sp>
      <p:sp>
        <p:nvSpPr>
          <p:cNvPr id="314371" name="Content Placeholder 2"/>
          <p:cNvSpPr>
            <a:spLocks noGrp="1"/>
          </p:cNvSpPr>
          <p:nvPr>
            <p:ph idx="1"/>
          </p:nvPr>
        </p:nvSpPr>
        <p:spPr>
          <a:xfrm>
            <a:off x="539750" y="1196975"/>
            <a:ext cx="8226425" cy="1223963"/>
          </a:xfrm>
        </p:spPr>
        <p:txBody>
          <a:bodyPr/>
          <a:lstStyle/>
          <a:p>
            <a:r>
              <a:rPr lang="en-GB" altLang="pt-PT" smtClean="0"/>
              <a:t>Watch the video here:</a:t>
            </a:r>
          </a:p>
          <a:p>
            <a:pPr lvl="1"/>
            <a:endParaRPr lang="en-GB" altLang="pt-PT" smtClean="0"/>
          </a:p>
        </p:txBody>
      </p:sp>
      <p:sp>
        <p:nvSpPr>
          <p:cNvPr id="314372" name="Rectangle 1"/>
          <p:cNvSpPr>
            <a:spLocks noChangeArrowheads="1"/>
          </p:cNvSpPr>
          <p:nvPr/>
        </p:nvSpPr>
        <p:spPr bwMode="auto">
          <a:xfrm>
            <a:off x="755650" y="2060575"/>
            <a:ext cx="78486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571500" indent="-263525">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lvl="2">
              <a:buClrTx/>
              <a:buSzTx/>
              <a:buFont typeface="Arial" panose="020B0604020202020204" pitchFamily="34" charset="0"/>
              <a:buChar char="•"/>
            </a:pPr>
            <a:r>
              <a:rPr lang="en-GB" altLang="en-US" sz="3200" dirty="0" err="1">
                <a:solidFill>
                  <a:srgbClr val="474747"/>
                </a:solidFill>
                <a:latin typeface="Calibri" panose="020F0502020204030204" pitchFamily="34" charset="0"/>
                <a:cs typeface="Times New Roman" panose="02020603050405020304" pitchFamily="18" charset="0"/>
              </a:rPr>
              <a:t>Parloff</a:t>
            </a:r>
            <a:r>
              <a:rPr lang="en-GB" altLang="en-US" sz="3200" dirty="0">
                <a:solidFill>
                  <a:srgbClr val="474747"/>
                </a:solidFill>
                <a:latin typeface="Calibri" panose="020F0502020204030204" pitchFamily="34" charset="0"/>
                <a:cs typeface="Times New Roman" panose="02020603050405020304" pitchFamily="18" charset="0"/>
              </a:rPr>
              <a:t>, R. (2016) ‘Spy Tech That Reads Your Mind. Fortune’, June 30 [online]. Available at: </a:t>
            </a:r>
            <a:r>
              <a:rPr lang="en-GB" altLang="en-US" sz="3200" dirty="0">
                <a:solidFill>
                  <a:srgbClr val="003399"/>
                </a:solidFill>
                <a:latin typeface="Calibri" panose="020F0502020204030204" pitchFamily="34" charset="0"/>
                <a:cs typeface="Times New Roman" panose="02020603050405020304" pitchFamily="18" charset="0"/>
                <a:hlinkClick r:id="rId2"/>
              </a:rPr>
              <a:t>http://fortune.com/insider-threats-email-scout/</a:t>
            </a:r>
            <a:r>
              <a:rPr lang="en-GB" altLang="en-US" sz="3200" dirty="0">
                <a:solidFill>
                  <a:srgbClr val="003399"/>
                </a:solidFill>
                <a:latin typeface="Calibri" panose="020F0502020204030204" pitchFamily="34" charset="0"/>
                <a:cs typeface="Times New Roman" panose="02020603050405020304" pitchFamily="18" charset="0"/>
              </a:rPr>
              <a:t> </a:t>
            </a:r>
            <a:r>
              <a:rPr lang="en-GB" altLang="en-US" sz="3200" dirty="0">
                <a:solidFill>
                  <a:srgbClr val="474747"/>
                </a:solidFill>
                <a:latin typeface="Calibri" panose="020F0502020204030204" pitchFamily="34" charset="0"/>
                <a:cs typeface="Times New Roman" panose="02020603050405020304" pitchFamily="18" charset="0"/>
              </a:rPr>
              <a:t>(Accessed 3 November 2016)</a:t>
            </a:r>
          </a:p>
        </p:txBody>
      </p:sp>
      <p:sp>
        <p:nvSpPr>
          <p:cNvPr id="5"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1"/>
          <p:cNvSpPr>
            <a:spLocks noGrp="1"/>
          </p:cNvSpPr>
          <p:nvPr>
            <p:ph type="title"/>
          </p:nvPr>
        </p:nvSpPr>
        <p:spPr/>
        <p:txBody>
          <a:bodyPr/>
          <a:lstStyle/>
          <a:p>
            <a:r>
              <a:rPr lang="en-GB" altLang="en-US" smtClean="0"/>
              <a:t>Can you think of a time</a:t>
            </a:r>
            <a:r>
              <a:rPr lang="is-IS" altLang="en-US" smtClean="0"/>
              <a:t>…</a:t>
            </a:r>
            <a:endParaRPr lang="en-GB" altLang="en-US" smtClean="0"/>
          </a:p>
        </p:txBody>
      </p:sp>
      <p:sp>
        <p:nvSpPr>
          <p:cNvPr id="315395" name="Content Placeholder 2"/>
          <p:cNvSpPr>
            <a:spLocks noGrp="1"/>
          </p:cNvSpPr>
          <p:nvPr>
            <p:ph idx="1"/>
          </p:nvPr>
        </p:nvSpPr>
        <p:spPr>
          <a:xfrm>
            <a:off x="539750" y="1700213"/>
            <a:ext cx="8226425" cy="3024187"/>
          </a:xfrm>
        </p:spPr>
        <p:txBody>
          <a:bodyPr/>
          <a:lstStyle/>
          <a:p>
            <a:r>
              <a:rPr lang="en-GB" altLang="en-US" smtClean="0"/>
              <a:t>When a colleague at your place of work acted inappropriately?</a:t>
            </a:r>
          </a:p>
          <a:p>
            <a:endParaRPr lang="en-GB" altLang="en-US" smtClean="0"/>
          </a:p>
          <a:p>
            <a:r>
              <a:rPr lang="en-GB" altLang="en-US" smtClean="0"/>
              <a:t>What happened?</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itle 1"/>
          <p:cNvSpPr>
            <a:spLocks noGrp="1"/>
          </p:cNvSpPr>
          <p:nvPr>
            <p:ph type="title"/>
          </p:nvPr>
        </p:nvSpPr>
        <p:spPr/>
        <p:txBody>
          <a:bodyPr/>
          <a:lstStyle/>
          <a:p>
            <a:r>
              <a:rPr lang="en-GB" altLang="en-US" smtClean="0"/>
              <a:t>Is it important</a:t>
            </a:r>
            <a:r>
              <a:rPr lang="is-IS" altLang="en-US" smtClean="0"/>
              <a:t>…</a:t>
            </a:r>
            <a:endParaRPr lang="en-GB" altLang="en-US" smtClean="0"/>
          </a:p>
        </p:txBody>
      </p:sp>
      <p:sp>
        <p:nvSpPr>
          <p:cNvPr id="316419" name="Content Placeholder 2"/>
          <p:cNvSpPr>
            <a:spLocks noGrp="1"/>
          </p:cNvSpPr>
          <p:nvPr>
            <p:ph idx="1"/>
          </p:nvPr>
        </p:nvSpPr>
        <p:spPr>
          <a:xfrm>
            <a:off x="395288" y="1557338"/>
            <a:ext cx="8226425" cy="1870075"/>
          </a:xfrm>
        </p:spPr>
        <p:txBody>
          <a:bodyPr/>
          <a:lstStyle/>
          <a:p>
            <a:r>
              <a:rPr lang="en-GB" altLang="en-US" smtClean="0"/>
              <a:t>To identify disgruntled employees in an organisation?</a:t>
            </a:r>
          </a:p>
          <a:p>
            <a:endParaRPr lang="en-GB" altLang="en-US" smtClean="0"/>
          </a:p>
          <a:p>
            <a:endParaRPr lang="en-GB" altLang="en-US" smtClean="0"/>
          </a:p>
          <a:p>
            <a:r>
              <a:rPr lang="en-GB" altLang="en-US" smtClean="0"/>
              <a:t>What reasons are given in the article?</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itle 1"/>
          <p:cNvSpPr>
            <a:spLocks noGrp="1"/>
          </p:cNvSpPr>
          <p:nvPr>
            <p:ph type="title"/>
          </p:nvPr>
        </p:nvSpPr>
        <p:spPr/>
        <p:txBody>
          <a:bodyPr/>
          <a:lstStyle/>
          <a:p>
            <a:r>
              <a:rPr lang="en-GB" altLang="en-US" smtClean="0"/>
              <a:t>From the article:</a:t>
            </a:r>
          </a:p>
        </p:txBody>
      </p:sp>
      <p:sp>
        <p:nvSpPr>
          <p:cNvPr id="317443" name="Content Placeholder 2"/>
          <p:cNvSpPr>
            <a:spLocks noGrp="1"/>
          </p:cNvSpPr>
          <p:nvPr>
            <p:ph idx="1"/>
          </p:nvPr>
        </p:nvSpPr>
        <p:spPr>
          <a:xfrm>
            <a:off x="250825" y="1484313"/>
            <a:ext cx="8226425" cy="4248150"/>
          </a:xfrm>
        </p:spPr>
        <p:txBody>
          <a:bodyPr/>
          <a:lstStyle/>
          <a:p>
            <a:r>
              <a:rPr lang="en-US" altLang="en-US" smtClean="0"/>
              <a:t>“The first case file that Stroz showed Shaw involved a systems administrator at a bank who had butted heads with his supervisor. The supervisor eventually terminated him, prompting him to leave behind a “logic bomb” embedded in the network, which exploded and shut down the bank’s servers.”</a:t>
            </a:r>
            <a:endParaRPr lang="en-GB" altLang="en-US" smtClean="0"/>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itle 1"/>
          <p:cNvSpPr>
            <a:spLocks noGrp="1"/>
          </p:cNvSpPr>
          <p:nvPr>
            <p:ph type="title"/>
          </p:nvPr>
        </p:nvSpPr>
        <p:spPr/>
        <p:txBody>
          <a:bodyPr/>
          <a:lstStyle/>
          <a:p>
            <a:r>
              <a:rPr lang="en-GB" altLang="en-US" smtClean="0"/>
              <a:t>Assuming it is important</a:t>
            </a:r>
            <a:r>
              <a:rPr lang="is-IS" altLang="en-US" smtClean="0"/>
              <a:t>…</a:t>
            </a:r>
            <a:endParaRPr lang="en-GB" altLang="en-US" smtClean="0"/>
          </a:p>
        </p:txBody>
      </p:sp>
      <p:sp>
        <p:nvSpPr>
          <p:cNvPr id="318467" name="Content Placeholder 2"/>
          <p:cNvSpPr>
            <a:spLocks noGrp="1"/>
          </p:cNvSpPr>
          <p:nvPr>
            <p:ph idx="1"/>
          </p:nvPr>
        </p:nvSpPr>
        <p:spPr>
          <a:xfrm>
            <a:off x="395288" y="1628775"/>
            <a:ext cx="8226425" cy="1870075"/>
          </a:xfrm>
        </p:spPr>
        <p:txBody>
          <a:bodyPr/>
          <a:lstStyle/>
          <a:p>
            <a:r>
              <a:rPr lang="en-GB" altLang="en-US" smtClean="0"/>
              <a:t>How do we do this in a fair way?</a:t>
            </a:r>
          </a:p>
          <a:p>
            <a:r>
              <a:rPr lang="en-GB" altLang="en-US" smtClean="0"/>
              <a:t>What is a fair way?</a:t>
            </a:r>
          </a:p>
          <a:p>
            <a:r>
              <a:rPr lang="en-GB" altLang="en-US" smtClean="0"/>
              <a:t>What about innocent employees?</a:t>
            </a:r>
          </a:p>
          <a:p>
            <a:endParaRPr lang="en-GB" altLang="en-US" smtClean="0"/>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68313" y="556717"/>
            <a:ext cx="7056015" cy="504527"/>
          </a:xfrm>
        </p:spPr>
        <p:txBody>
          <a:bodyPr/>
          <a:lstStyle/>
          <a:p>
            <a:r>
              <a:rPr lang="en-GB" altLang="en-US" sz="2400" dirty="0" smtClean="0"/>
              <a:t>IT Project Management and Related Law</a:t>
            </a:r>
          </a:p>
        </p:txBody>
      </p:sp>
      <p:sp>
        <p:nvSpPr>
          <p:cNvPr id="135171" name="Rectangle 3"/>
          <p:cNvSpPr>
            <a:spLocks noGrp="1" noChangeArrowheads="1"/>
          </p:cNvSpPr>
          <p:nvPr>
            <p:ph type="body" idx="1"/>
          </p:nvPr>
        </p:nvSpPr>
        <p:spPr>
          <a:xfrm>
            <a:off x="468313" y="1224756"/>
            <a:ext cx="8424862" cy="5184775"/>
          </a:xfrm>
        </p:spPr>
        <p:txBody>
          <a:bodyPr/>
          <a:lstStyle/>
          <a:p>
            <a:pPr marL="0" indent="0">
              <a:buNone/>
            </a:pPr>
            <a:r>
              <a:rPr lang="en-GB" altLang="en-US" sz="2400" b="1" dirty="0" smtClean="0"/>
              <a:t>A professional must be aware of relevant law:</a:t>
            </a:r>
          </a:p>
          <a:p>
            <a:pPr lvl="1"/>
            <a:r>
              <a:rPr lang="en-GB" altLang="en-US" sz="2400" b="1" dirty="0" smtClean="0"/>
              <a:t>Software Ownership and Copyright</a:t>
            </a:r>
          </a:p>
          <a:p>
            <a:pPr lvl="1"/>
            <a:r>
              <a:rPr lang="en-GB" altLang="en-US" sz="2400" b="1" dirty="0" smtClean="0"/>
              <a:t>Contract Law</a:t>
            </a:r>
          </a:p>
          <a:p>
            <a:pPr lvl="1"/>
            <a:r>
              <a:rPr lang="en-GB" altLang="en-US" sz="2400" b="1" dirty="0" smtClean="0"/>
              <a:t>Data Protection and Privacy Legislation</a:t>
            </a:r>
          </a:p>
          <a:p>
            <a:pPr lvl="2"/>
            <a:r>
              <a:rPr lang="en-GB" altLang="en-US" sz="2100" b="1" dirty="0"/>
              <a:t>Data Protection Act 1998</a:t>
            </a:r>
          </a:p>
          <a:p>
            <a:pPr lvl="2"/>
            <a:r>
              <a:rPr lang="en-GB" altLang="en-US" sz="2100" b="1" dirty="0"/>
              <a:t>Data Protection Law No. </a:t>
            </a:r>
            <a:r>
              <a:rPr lang="en-GB" altLang="en-US" sz="2100" b="1" dirty="0" smtClean="0"/>
              <a:t>67/98</a:t>
            </a:r>
          </a:p>
          <a:p>
            <a:pPr lvl="2"/>
            <a:r>
              <a:rPr lang="en-GB" altLang="en-US" sz="2000" b="1" dirty="0"/>
              <a:t>GDPR EU 2018 and Related </a:t>
            </a:r>
            <a:r>
              <a:rPr lang="en-GB" altLang="en-US" sz="2000" b="1" dirty="0" smtClean="0"/>
              <a:t>Law</a:t>
            </a:r>
            <a:endParaRPr lang="en-GB" altLang="en-US" sz="2100" b="1" dirty="0"/>
          </a:p>
          <a:p>
            <a:pPr lvl="2"/>
            <a:r>
              <a:rPr lang="en-GB" altLang="en-US" sz="2100" b="1" dirty="0"/>
              <a:t>Regulation of Investigatory Powers Act </a:t>
            </a:r>
            <a:r>
              <a:rPr lang="en-GB" altLang="en-US" sz="2100" b="1" dirty="0" smtClean="0"/>
              <a:t>2000</a:t>
            </a:r>
          </a:p>
          <a:p>
            <a:pPr lvl="2"/>
            <a:r>
              <a:rPr lang="en-GB" altLang="en-US" sz="2000" b="1" dirty="0"/>
              <a:t>Investigatory Powers Act 2016 </a:t>
            </a:r>
            <a:endParaRPr lang="en-GB" altLang="en-US" sz="2000" b="1" dirty="0" smtClean="0"/>
          </a:p>
          <a:p>
            <a:pPr lvl="1"/>
            <a:r>
              <a:rPr lang="en-GB" altLang="en-US" sz="2400" b="1" dirty="0" smtClean="0"/>
              <a:t>Computer Misuse</a:t>
            </a:r>
          </a:p>
          <a:p>
            <a:pPr lvl="2"/>
            <a:r>
              <a:rPr lang="en-GB" altLang="en-US" sz="2000" b="1" dirty="0"/>
              <a:t>Computer Misuse Act 1990 (Amendment) Act  2005</a:t>
            </a:r>
            <a:r>
              <a:rPr lang="en-GB" altLang="en-US" sz="2000" dirty="0"/>
              <a:t>. Scotland has its own version of this.</a:t>
            </a:r>
          </a:p>
          <a:p>
            <a:pPr lvl="2"/>
            <a:endParaRPr lang="en-GB" altLang="en-US" sz="2100" b="1" dirty="0" smtClean="0"/>
          </a:p>
        </p:txBody>
      </p:sp>
      <p:sp>
        <p:nvSpPr>
          <p:cNvPr id="135172" name="Rectangle 4"/>
          <p:cNvSpPr>
            <a:spLocks noChangeArrowheads="1"/>
          </p:cNvSpPr>
          <p:nvPr/>
        </p:nvSpPr>
        <p:spPr bwMode="auto">
          <a:xfrm>
            <a:off x="6876256" y="6463447"/>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F4275CB-835B-4CB0-91F0-7B9B0E05B285}"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35173" name="Slide Number Placeholder 5"/>
          <p:cNvSpPr txBox="1">
            <a:spLocks noGrp="1"/>
          </p:cNvSpPr>
          <p:nvPr/>
        </p:nvSpPr>
        <p:spPr bwMode="auto">
          <a:xfrm>
            <a:off x="8317735" y="6463447"/>
            <a:ext cx="5754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5055B545-FFDF-49C8-B95A-E51C417527A4}" type="slidenum">
              <a:rPr lang="en-US" altLang="en-US" sz="1400">
                <a:cs typeface="Times New Roman" panose="02020603050405020304" pitchFamily="18" charset="0"/>
              </a:rPr>
              <a:pPr algn="r">
                <a:spcBef>
                  <a:spcPct val="0"/>
                </a:spcBef>
                <a:buClrTx/>
                <a:buSzTx/>
                <a:buFontTx/>
                <a:buNone/>
              </a:pPr>
              <a:t>12</a:t>
            </a:fld>
            <a:endParaRPr lang="en-US" altLang="en-US" sz="14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tle 1"/>
          <p:cNvSpPr>
            <a:spLocks noGrp="1"/>
          </p:cNvSpPr>
          <p:nvPr>
            <p:ph type="title"/>
          </p:nvPr>
        </p:nvSpPr>
        <p:spPr>
          <a:xfrm>
            <a:off x="468313" y="188913"/>
            <a:ext cx="8229600" cy="666750"/>
          </a:xfrm>
        </p:spPr>
        <p:txBody>
          <a:bodyPr/>
          <a:lstStyle/>
          <a:p>
            <a:r>
              <a:rPr lang="en-GB" altLang="en-US" smtClean="0"/>
              <a:t>From the article:</a:t>
            </a:r>
          </a:p>
        </p:txBody>
      </p:sp>
      <p:sp>
        <p:nvSpPr>
          <p:cNvPr id="319491" name="Content Placeholder 2"/>
          <p:cNvSpPr>
            <a:spLocks noGrp="1"/>
          </p:cNvSpPr>
          <p:nvPr>
            <p:ph idx="1"/>
          </p:nvPr>
        </p:nvSpPr>
        <p:spPr>
          <a:xfrm>
            <a:off x="323528" y="1196752"/>
            <a:ext cx="8640638" cy="5112568"/>
          </a:xfrm>
        </p:spPr>
        <p:txBody>
          <a:bodyPr/>
          <a:lstStyle/>
          <a:p>
            <a:pPr marL="0" indent="0">
              <a:buFont typeface="Arial" panose="020B0604020202020204" pitchFamily="34" charset="0"/>
              <a:buNone/>
            </a:pPr>
            <a:r>
              <a:rPr lang="en-GB" altLang="en-US" sz="2800" dirty="0" smtClean="0"/>
              <a:t>“The vast majority of these tools, known as technical indicators, provide ways to monitor computer networks, prevent data loss, alert security to suspicious conduct, or even record keystrokes and take video of individual computer screens. </a:t>
            </a:r>
          </a:p>
          <a:p>
            <a:pPr marL="0" indent="0">
              <a:buFont typeface="Arial" panose="020B0604020202020204" pitchFamily="34" charset="0"/>
              <a:buNone/>
            </a:pPr>
            <a:r>
              <a:rPr lang="en-GB" altLang="en-US" sz="2800" dirty="0" smtClean="0"/>
              <a:t>Such solutions let an organisation see, for instance, who’s logging onto his/her computer at odd hours, messing around with electronic tags that demark confidential information, or simply departing from routine in some sudden, marked fashion.”</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1"/>
          <p:cNvSpPr>
            <a:spLocks noGrp="1"/>
          </p:cNvSpPr>
          <p:nvPr>
            <p:ph type="title"/>
          </p:nvPr>
        </p:nvSpPr>
        <p:spPr>
          <a:xfrm>
            <a:off x="467544" y="548680"/>
            <a:ext cx="8799512" cy="616396"/>
          </a:xfrm>
        </p:spPr>
        <p:txBody>
          <a:bodyPr/>
          <a:lstStyle/>
          <a:p>
            <a:r>
              <a:rPr lang="en-US" altLang="en-US" dirty="0" smtClean="0"/>
              <a:t>Map this to Daniel Solove’s Model</a:t>
            </a:r>
          </a:p>
        </p:txBody>
      </p:sp>
      <p:sp>
        <p:nvSpPr>
          <p:cNvPr id="320515" name="Content Placeholder 2"/>
          <p:cNvSpPr>
            <a:spLocks noGrp="1"/>
          </p:cNvSpPr>
          <p:nvPr>
            <p:ph idx="1"/>
          </p:nvPr>
        </p:nvSpPr>
        <p:spPr>
          <a:xfrm>
            <a:off x="323850" y="1196752"/>
            <a:ext cx="8640638" cy="5112567"/>
          </a:xfrm>
        </p:spPr>
        <p:txBody>
          <a:bodyPr/>
          <a:lstStyle/>
          <a:p>
            <a:r>
              <a:rPr lang="en-US" altLang="en-US" dirty="0" smtClean="0"/>
              <a:t>Solove, D. (2011) ‘</a:t>
            </a:r>
            <a:r>
              <a:rPr lang="en-US" altLang="en-US" u="sng" dirty="0" smtClean="0">
                <a:hlinkClick r:id="rId2"/>
              </a:rPr>
              <a:t>Why Privacy Matters Even if you Have Nothing to Hide</a:t>
            </a:r>
            <a:r>
              <a:rPr lang="pt-BR" altLang="en-US" dirty="0" smtClean="0"/>
              <a:t>’, </a:t>
            </a:r>
            <a:r>
              <a:rPr lang="pt-BR" altLang="en-US" i="1" dirty="0" smtClean="0"/>
              <a:t>The Chronicle of Higher Education</a:t>
            </a:r>
            <a:r>
              <a:rPr lang="pt-BR" altLang="en-US" dirty="0" smtClean="0"/>
              <a:t>.</a:t>
            </a:r>
          </a:p>
          <a:p>
            <a:pPr lvl="1"/>
            <a:r>
              <a:rPr lang="en-US" altLang="en-US" dirty="0" smtClean="0"/>
              <a:t>information collection</a:t>
            </a:r>
          </a:p>
          <a:p>
            <a:pPr lvl="1"/>
            <a:r>
              <a:rPr lang="en-US" altLang="en-US" dirty="0" smtClean="0"/>
              <a:t>information processing</a:t>
            </a:r>
          </a:p>
          <a:p>
            <a:pPr lvl="1"/>
            <a:r>
              <a:rPr lang="en-US" altLang="en-US" dirty="0" smtClean="0"/>
              <a:t>information dissemination</a:t>
            </a:r>
          </a:p>
          <a:p>
            <a:pPr lvl="1"/>
            <a:r>
              <a:rPr lang="en-US" altLang="en-US" dirty="0" smtClean="0"/>
              <a:t>privacy invasion and erosion</a:t>
            </a:r>
          </a:p>
          <a:p>
            <a:r>
              <a:rPr lang="en-US" altLang="en-US" sz="2800" dirty="0" smtClean="0"/>
              <a:t>Lets label the diagram on the next page with the examples from the article</a:t>
            </a:r>
            <a:r>
              <a:rPr lang="en-US" altLang="en-US" dirty="0" smtClean="0"/>
              <a:t>.</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620713"/>
            <a:ext cx="7772400" cy="630237"/>
          </a:xfrm>
        </p:spPr>
        <p:txBody>
          <a:bodyPr/>
          <a:lstStyle/>
          <a:p>
            <a:pPr>
              <a:defRPr/>
            </a:pPr>
            <a:r>
              <a:rPr lang="en-GB" sz="3600" dirty="0"/>
              <a:t>Part 3: Privacy and Security</a:t>
            </a:r>
            <a:endParaRPr lang="en-US" sz="3600" dirty="0"/>
          </a:p>
        </p:txBody>
      </p:sp>
      <p:sp>
        <p:nvSpPr>
          <p:cNvPr id="321539" name="Text Placeholder 2"/>
          <p:cNvSpPr>
            <a:spLocks noGrp="1"/>
          </p:cNvSpPr>
          <p:nvPr>
            <p:ph type="body" idx="1"/>
          </p:nvPr>
        </p:nvSpPr>
        <p:spPr>
          <a:xfrm>
            <a:off x="539552" y="1628800"/>
            <a:ext cx="8424936" cy="1401763"/>
          </a:xfrm>
        </p:spPr>
        <p:txBody>
          <a:bodyPr/>
          <a:lstStyle/>
          <a:p>
            <a:r>
              <a:rPr lang="en-US" altLang="en-US" sz="3600" dirty="0" smtClean="0"/>
              <a:t>Daniel Solove’s Privacy Model</a:t>
            </a:r>
          </a:p>
          <a:p>
            <a:r>
              <a:rPr lang="en-US" altLang="en-US" sz="3600" dirty="0" smtClean="0"/>
              <a:t>Mass surveillance</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463"/>
            <a:ext cx="85692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itle 1"/>
          <p:cNvSpPr>
            <a:spLocks noGrp="1"/>
          </p:cNvSpPr>
          <p:nvPr>
            <p:ph type="title"/>
          </p:nvPr>
        </p:nvSpPr>
        <p:spPr>
          <a:xfrm>
            <a:off x="467544" y="476672"/>
            <a:ext cx="6912768" cy="490537"/>
          </a:xfrm>
        </p:spPr>
        <p:txBody>
          <a:bodyPr/>
          <a:lstStyle/>
          <a:p>
            <a:r>
              <a:rPr lang="en-GB" altLang="en-US" dirty="0" smtClean="0"/>
              <a:t>Solove’s Model of Privacy</a:t>
            </a:r>
          </a:p>
        </p:txBody>
      </p:sp>
      <p:sp>
        <p:nvSpPr>
          <p:cNvPr id="323587" name="Content Placeholder 2"/>
          <p:cNvSpPr>
            <a:spLocks noGrp="1"/>
          </p:cNvSpPr>
          <p:nvPr>
            <p:ph idx="1"/>
          </p:nvPr>
        </p:nvSpPr>
        <p:spPr>
          <a:xfrm>
            <a:off x="323528" y="1196752"/>
            <a:ext cx="8618413" cy="5112568"/>
          </a:xfrm>
        </p:spPr>
        <p:txBody>
          <a:bodyPr/>
          <a:lstStyle/>
          <a:p>
            <a:pPr marL="0" indent="0">
              <a:buFont typeface="Arial" panose="020B0604020202020204" pitchFamily="34" charset="0"/>
              <a:buNone/>
            </a:pPr>
            <a:r>
              <a:rPr lang="en-GB" altLang="en-US" sz="2400" dirty="0" smtClean="0"/>
              <a:t>The model depicts the three problems of information collection, processing and dissemination: bi-directional arrows connect these with governments, commerce and others. Single direction arrows link these to a fourth problem, namely privacy invasion and erosion. All of this is shown within the internet boundary also containing a laptop with a two way link to the information collection. Outside the internet boundary is a scanning booth pictogram with a link from privacy invasion and erosion and connected to a laptop. The erosion of privacy is highlighted by showing the figure in the booth as clothed and in the laptop naked.</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itle 1"/>
          <p:cNvSpPr>
            <a:spLocks noGrp="1"/>
          </p:cNvSpPr>
          <p:nvPr>
            <p:ph type="title"/>
          </p:nvPr>
        </p:nvSpPr>
        <p:spPr/>
        <p:txBody>
          <a:bodyPr/>
          <a:lstStyle/>
          <a:p>
            <a:r>
              <a:rPr lang="en-GB" altLang="en-US" smtClean="0"/>
              <a:t>So this is about privacy?</a:t>
            </a:r>
          </a:p>
        </p:txBody>
      </p:sp>
      <p:sp>
        <p:nvSpPr>
          <p:cNvPr id="324611" name="Content Placeholder 2"/>
          <p:cNvSpPr>
            <a:spLocks noGrp="1"/>
          </p:cNvSpPr>
          <p:nvPr>
            <p:ph idx="1"/>
          </p:nvPr>
        </p:nvSpPr>
        <p:spPr>
          <a:xfrm>
            <a:off x="395288" y="1484313"/>
            <a:ext cx="8226425" cy="1223962"/>
          </a:xfrm>
        </p:spPr>
        <p:txBody>
          <a:bodyPr/>
          <a:lstStyle/>
          <a:p>
            <a:r>
              <a:rPr lang="en-GB" altLang="en-US" smtClean="0"/>
              <a:t>What is our expectation of privacy in the workplace?</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1"/>
          <p:cNvSpPr>
            <a:spLocks noGrp="1"/>
          </p:cNvSpPr>
          <p:nvPr>
            <p:ph type="title"/>
          </p:nvPr>
        </p:nvSpPr>
        <p:spPr>
          <a:xfrm>
            <a:off x="457200" y="274638"/>
            <a:ext cx="8229600" cy="777875"/>
          </a:xfrm>
        </p:spPr>
        <p:txBody>
          <a:bodyPr/>
          <a:lstStyle/>
          <a:p>
            <a:r>
              <a:rPr lang="en-GB" altLang="en-US" smtClean="0"/>
              <a:t>From the article:</a:t>
            </a:r>
          </a:p>
        </p:txBody>
      </p:sp>
      <p:sp>
        <p:nvSpPr>
          <p:cNvPr id="325635" name="Content Placeholder 2"/>
          <p:cNvSpPr>
            <a:spLocks noGrp="1"/>
          </p:cNvSpPr>
          <p:nvPr>
            <p:ph idx="1"/>
          </p:nvPr>
        </p:nvSpPr>
        <p:spPr>
          <a:xfrm>
            <a:off x="395288" y="1196975"/>
            <a:ext cx="8226425" cy="2808288"/>
          </a:xfrm>
        </p:spPr>
        <p:txBody>
          <a:bodyPr/>
          <a:lstStyle/>
          <a:p>
            <a:r>
              <a:rPr lang="en-GB" altLang="en-US" smtClean="0"/>
              <a:t>“Weber even argues that privacy concerns cut in favour of Scout. “In many cyberattack cases we’re brought into,” he says, “privacy is exactly how people were wronged. Intruders went through their network, read stuff, copied things, photographed them, turned on the microphone or the camera inside the computer—those are huge privacy violations.””</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itle 1"/>
          <p:cNvSpPr>
            <a:spLocks noGrp="1"/>
          </p:cNvSpPr>
          <p:nvPr>
            <p:ph type="title"/>
          </p:nvPr>
        </p:nvSpPr>
        <p:spPr>
          <a:xfrm>
            <a:off x="457200" y="274638"/>
            <a:ext cx="8229600" cy="777875"/>
          </a:xfrm>
        </p:spPr>
        <p:txBody>
          <a:bodyPr/>
          <a:lstStyle/>
          <a:p>
            <a:r>
              <a:rPr lang="en-GB" altLang="en-US" smtClean="0"/>
              <a:t>What next?</a:t>
            </a:r>
          </a:p>
        </p:txBody>
      </p:sp>
      <p:sp>
        <p:nvSpPr>
          <p:cNvPr id="326659" name="Content Placeholder 2"/>
          <p:cNvSpPr>
            <a:spLocks noGrp="1"/>
          </p:cNvSpPr>
          <p:nvPr>
            <p:ph idx="1"/>
          </p:nvPr>
        </p:nvSpPr>
        <p:spPr>
          <a:xfrm>
            <a:off x="250825" y="1268412"/>
            <a:ext cx="8713663" cy="5040907"/>
          </a:xfrm>
        </p:spPr>
        <p:txBody>
          <a:bodyPr/>
          <a:lstStyle/>
          <a:p>
            <a:r>
              <a:rPr lang="en-GB" altLang="en-US" dirty="0" smtClean="0"/>
              <a:t>Might this information be shared with anybody else, what might the implications of that be?</a:t>
            </a:r>
          </a:p>
          <a:p>
            <a:endParaRPr lang="en-GB" altLang="en-US" dirty="0" smtClean="0"/>
          </a:p>
          <a:p>
            <a:r>
              <a:rPr lang="en-GB" altLang="en-US" dirty="0" smtClean="0"/>
              <a:t>Have you heard of the UK’s PREVENT duty?</a:t>
            </a:r>
          </a:p>
          <a:p>
            <a:pPr lvl="1"/>
            <a:r>
              <a:rPr lang="en-GB" altLang="en-US" dirty="0" smtClean="0"/>
              <a:t>http://www.hefce.ac.uk/reg/prevent/</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itle 1"/>
          <p:cNvSpPr>
            <a:spLocks noGrp="1"/>
          </p:cNvSpPr>
          <p:nvPr>
            <p:ph type="title"/>
          </p:nvPr>
        </p:nvSpPr>
        <p:spPr>
          <a:xfrm>
            <a:off x="468313" y="115888"/>
            <a:ext cx="8229600" cy="777875"/>
          </a:xfrm>
        </p:spPr>
        <p:txBody>
          <a:bodyPr/>
          <a:lstStyle/>
          <a:p>
            <a:r>
              <a:rPr lang="en-GB" altLang="en-US" smtClean="0"/>
              <a:t>What next?</a:t>
            </a:r>
          </a:p>
        </p:txBody>
      </p:sp>
      <p:sp>
        <p:nvSpPr>
          <p:cNvPr id="202755" name="Content Placeholder 2"/>
          <p:cNvSpPr>
            <a:spLocks noGrp="1"/>
          </p:cNvSpPr>
          <p:nvPr>
            <p:ph idx="1"/>
          </p:nvPr>
        </p:nvSpPr>
        <p:spPr>
          <a:xfrm>
            <a:off x="467544" y="1196752"/>
            <a:ext cx="8496944" cy="5112568"/>
          </a:xfrm>
        </p:spPr>
        <p:txBody>
          <a:bodyPr/>
          <a:lstStyle/>
          <a:p>
            <a:pPr marL="0" indent="0">
              <a:buFont typeface="Arial" charset="0"/>
              <a:buNone/>
              <a:defRPr/>
            </a:pPr>
            <a:r>
              <a:rPr lang="en-GB" b="1" dirty="0"/>
              <a:t>Challenges to Privacy:-  </a:t>
            </a:r>
            <a:r>
              <a:rPr lang="en-GB" dirty="0"/>
              <a:t>Three important </a:t>
            </a:r>
            <a:r>
              <a:rPr lang="en-GB" dirty="0" smtClean="0"/>
              <a:t>				challenges </a:t>
            </a:r>
            <a:r>
              <a:rPr lang="en-GB" dirty="0"/>
              <a:t>to privacy are</a:t>
            </a:r>
          </a:p>
          <a:p>
            <a:pPr>
              <a:defRPr/>
            </a:pPr>
            <a:r>
              <a:rPr lang="en-GB" b="1" dirty="0"/>
              <a:t>Security</a:t>
            </a:r>
            <a:r>
              <a:rPr lang="en-GB" dirty="0"/>
              <a:t> – keeping the information secure</a:t>
            </a:r>
          </a:p>
          <a:p>
            <a:pPr>
              <a:defRPr/>
            </a:pPr>
            <a:r>
              <a:rPr lang="en-GB" b="1" dirty="0"/>
              <a:t>Complexity</a:t>
            </a:r>
            <a:r>
              <a:rPr lang="en-GB" dirty="0"/>
              <a:t> – the collection, processing and dissemination of information is complex as Solove explains.</a:t>
            </a:r>
          </a:p>
          <a:p>
            <a:pPr>
              <a:defRPr/>
            </a:pPr>
            <a:r>
              <a:rPr lang="en-GB" b="1" dirty="0"/>
              <a:t>Technological Development </a:t>
            </a:r>
            <a:r>
              <a:rPr lang="en-GB" dirty="0"/>
              <a:t>– continued development particularly so far as the internet is concerned with data being stored remotely e.g. </a:t>
            </a:r>
            <a:r>
              <a:rPr lang="en-GB" dirty="0" smtClean="0"/>
              <a:t>iCloud.</a:t>
            </a:r>
            <a:endParaRPr lang="en-GB" altLang="en-US" dirty="0" smtClean="0"/>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itle 1"/>
          <p:cNvSpPr>
            <a:spLocks noGrp="1"/>
          </p:cNvSpPr>
          <p:nvPr>
            <p:ph type="title"/>
          </p:nvPr>
        </p:nvSpPr>
        <p:spPr>
          <a:xfrm>
            <a:off x="467544" y="404664"/>
            <a:ext cx="6480720" cy="777875"/>
          </a:xfrm>
        </p:spPr>
        <p:txBody>
          <a:bodyPr/>
          <a:lstStyle/>
          <a:p>
            <a:r>
              <a:rPr lang="en-GB" altLang="en-US" dirty="0" smtClean="0"/>
              <a:t>What next?</a:t>
            </a:r>
          </a:p>
        </p:txBody>
      </p:sp>
      <p:sp>
        <p:nvSpPr>
          <p:cNvPr id="202755" name="Content Placeholder 2"/>
          <p:cNvSpPr>
            <a:spLocks noGrp="1"/>
          </p:cNvSpPr>
          <p:nvPr>
            <p:ph idx="1"/>
          </p:nvPr>
        </p:nvSpPr>
        <p:spPr>
          <a:xfrm>
            <a:off x="467544" y="1268760"/>
            <a:ext cx="8496944" cy="5041900"/>
          </a:xfrm>
        </p:spPr>
        <p:txBody>
          <a:bodyPr/>
          <a:lstStyle/>
          <a:p>
            <a:pPr marL="0" indent="0">
              <a:buFont typeface="Arial" charset="0"/>
              <a:buNone/>
              <a:defRPr/>
            </a:pPr>
            <a:r>
              <a:rPr lang="en-GB" b="1" dirty="0"/>
              <a:t>Implications for a systems administrator are</a:t>
            </a:r>
            <a:r>
              <a:rPr lang="en-GB" dirty="0"/>
              <a:t>:</a:t>
            </a:r>
          </a:p>
          <a:p>
            <a:pPr>
              <a:defRPr/>
            </a:pPr>
            <a:r>
              <a:rPr lang="en-GB" sz="2800" dirty="0" smtClean="0"/>
              <a:t>To </a:t>
            </a:r>
            <a:r>
              <a:rPr lang="en-GB" sz="2800" dirty="0"/>
              <a:t>ensure the data collected does not breach data protection regulations.</a:t>
            </a:r>
          </a:p>
          <a:p>
            <a:pPr>
              <a:defRPr/>
            </a:pPr>
            <a:r>
              <a:rPr lang="en-GB" sz="2800" dirty="0"/>
              <a:t>The </a:t>
            </a:r>
            <a:r>
              <a:rPr lang="en-GB" sz="2800" dirty="0" smtClean="0"/>
              <a:t>organisation’s  </a:t>
            </a:r>
            <a:r>
              <a:rPr lang="en-GB" sz="2800" dirty="0"/>
              <a:t>own privacy policy is not being breached. </a:t>
            </a:r>
          </a:p>
          <a:p>
            <a:pPr>
              <a:defRPr/>
            </a:pPr>
            <a:r>
              <a:rPr lang="en-GB" sz="2800" dirty="0"/>
              <a:t>Employees with access to the information being collected do not deliberately or inadvertently breach data protection regulations. This means these employees must be made aware as to how data can and cannot be </a:t>
            </a:r>
            <a:r>
              <a:rPr lang="en-GB" sz="2800" dirty="0" smtClean="0"/>
              <a:t>used.</a:t>
            </a:r>
            <a:endParaRPr lang="en-GB" altLang="en-US" sz="2800" dirty="0" smtClean="0"/>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10358" y="332656"/>
            <a:ext cx="8229600" cy="777875"/>
          </a:xfrm>
        </p:spPr>
        <p:txBody>
          <a:bodyPr/>
          <a:lstStyle/>
          <a:p>
            <a:r>
              <a:rPr lang="en-GB" altLang="en-US" sz="2400" dirty="0" smtClean="0"/>
              <a:t>IT Project Management and  Related Law</a:t>
            </a:r>
          </a:p>
        </p:txBody>
      </p:sp>
      <p:sp>
        <p:nvSpPr>
          <p:cNvPr id="136195" name="Rectangle 3"/>
          <p:cNvSpPr>
            <a:spLocks noGrp="1" noChangeArrowheads="1"/>
          </p:cNvSpPr>
          <p:nvPr>
            <p:ph type="body" idx="1"/>
          </p:nvPr>
        </p:nvSpPr>
        <p:spPr>
          <a:xfrm>
            <a:off x="468312" y="1311275"/>
            <a:ext cx="8456959" cy="5040313"/>
          </a:xfrm>
        </p:spPr>
        <p:txBody>
          <a:bodyPr/>
          <a:lstStyle/>
          <a:p>
            <a:r>
              <a:rPr lang="en-GB" altLang="en-US" sz="2400" b="1" dirty="0" smtClean="0"/>
              <a:t>Software Ownership</a:t>
            </a:r>
          </a:p>
          <a:p>
            <a:pPr lvl="1"/>
            <a:r>
              <a:rPr lang="en-GB" altLang="en-US" sz="2400" b="1" dirty="0" smtClean="0"/>
              <a:t>Intellectual Property Rights apply to software</a:t>
            </a:r>
          </a:p>
          <a:p>
            <a:pPr lvl="1"/>
            <a:r>
              <a:rPr lang="en-GB" altLang="en-US" sz="2400" b="1" dirty="0" smtClean="0"/>
              <a:t>Patent law – covers commercial inventions</a:t>
            </a:r>
          </a:p>
          <a:p>
            <a:pPr lvl="2"/>
            <a:r>
              <a:rPr lang="en-GB" altLang="en-US" sz="2400" b="1" dirty="0" smtClean="0"/>
              <a:t>Can be a product or a process</a:t>
            </a:r>
          </a:p>
          <a:p>
            <a:pPr lvl="2"/>
            <a:r>
              <a:rPr lang="en-GB" altLang="en-US" sz="2400" b="1" dirty="0" smtClean="0"/>
              <a:t>Usually used for hardware </a:t>
            </a:r>
          </a:p>
          <a:p>
            <a:pPr lvl="1"/>
            <a:r>
              <a:rPr lang="en-GB" altLang="en-US" sz="2400" b="1" dirty="0" smtClean="0"/>
              <a:t>Trademarks</a:t>
            </a:r>
          </a:p>
        </p:txBody>
      </p:sp>
      <p:sp>
        <p:nvSpPr>
          <p:cNvPr id="136196"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B338C5C-283F-4ACB-99CE-152A183C9C21}"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36197" name="Slide Number Placeholder 5"/>
          <p:cNvSpPr txBox="1">
            <a:spLocks noGrp="1"/>
          </p:cNvSpPr>
          <p:nvPr/>
        </p:nvSpPr>
        <p:spPr bwMode="auto">
          <a:xfrm>
            <a:off x="8312150" y="6400800"/>
            <a:ext cx="61312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5D9224E-994F-4ED8-AE10-635C97511330}" type="slidenum">
              <a:rPr lang="en-US" altLang="en-US" sz="1400">
                <a:cs typeface="Times New Roman" panose="02020603050405020304" pitchFamily="18" charset="0"/>
              </a:rPr>
              <a:pPr algn="r">
                <a:spcBef>
                  <a:spcPct val="0"/>
                </a:spcBef>
                <a:buClrTx/>
                <a:buSzTx/>
                <a:buFontTx/>
                <a:buNone/>
              </a:pPr>
              <a:t>13</a:t>
            </a:fld>
            <a:endParaRPr lang="en-US" altLang="en-US" sz="14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itle 1"/>
          <p:cNvSpPr>
            <a:spLocks noGrp="1"/>
          </p:cNvSpPr>
          <p:nvPr>
            <p:ph type="title"/>
          </p:nvPr>
        </p:nvSpPr>
        <p:spPr>
          <a:xfrm>
            <a:off x="467544" y="476672"/>
            <a:ext cx="7056784" cy="679450"/>
          </a:xfrm>
        </p:spPr>
        <p:txBody>
          <a:bodyPr/>
          <a:lstStyle/>
          <a:p>
            <a:r>
              <a:rPr lang="en-GB" altLang="en-US" dirty="0" smtClean="0"/>
              <a:t>What next?</a:t>
            </a:r>
          </a:p>
        </p:txBody>
      </p:sp>
      <p:sp>
        <p:nvSpPr>
          <p:cNvPr id="202755" name="Content Placeholder 2"/>
          <p:cNvSpPr>
            <a:spLocks noGrp="1"/>
          </p:cNvSpPr>
          <p:nvPr>
            <p:ph idx="1"/>
          </p:nvPr>
        </p:nvSpPr>
        <p:spPr>
          <a:xfrm>
            <a:off x="467544" y="1196753"/>
            <a:ext cx="8497764" cy="5112568"/>
          </a:xfrm>
        </p:spPr>
        <p:txBody>
          <a:bodyPr/>
          <a:lstStyle/>
          <a:p>
            <a:pPr marL="0" indent="0">
              <a:buFont typeface="Arial" charset="0"/>
              <a:buNone/>
              <a:defRPr/>
            </a:pPr>
            <a:r>
              <a:rPr lang="en-GB" sz="2800" b="1" dirty="0"/>
              <a:t>'echo-chamber' phenomenon and ‘filter bubbles</a:t>
            </a:r>
            <a:r>
              <a:rPr lang="en-GB" sz="2800" b="1" dirty="0" smtClean="0"/>
              <a:t>'</a:t>
            </a:r>
            <a:r>
              <a:rPr lang="en-GB" sz="2800" dirty="0" smtClean="0"/>
              <a:t>:</a:t>
            </a:r>
            <a:endParaRPr lang="en-GB" sz="2800" dirty="0"/>
          </a:p>
          <a:p>
            <a:pPr>
              <a:defRPr/>
            </a:pPr>
            <a:r>
              <a:rPr lang="en-GB" sz="2400" dirty="0" smtClean="0"/>
              <a:t>A </a:t>
            </a:r>
            <a:r>
              <a:rPr lang="en-GB" sz="2400" b="1" dirty="0"/>
              <a:t>filter bubble </a:t>
            </a:r>
            <a:r>
              <a:rPr lang="en-GB" sz="2400" dirty="0"/>
              <a:t>is a result of a </a:t>
            </a:r>
            <a:r>
              <a:rPr lang="en-GB" sz="2400" dirty="0" smtClean="0">
                <a:hlinkClick r:id="rId2" tooltip="Personalized search"/>
              </a:rPr>
              <a:t>personalised </a:t>
            </a:r>
            <a:r>
              <a:rPr lang="en-GB" sz="2400" dirty="0">
                <a:hlinkClick r:id="rId2" tooltip="Personalized search"/>
              </a:rPr>
              <a:t>search</a:t>
            </a:r>
            <a:r>
              <a:rPr lang="en-GB" sz="2400" dirty="0"/>
              <a:t> in which a website </a:t>
            </a:r>
            <a:r>
              <a:rPr lang="en-GB" sz="2400" dirty="0">
                <a:hlinkClick r:id="rId3" tooltip="Algorithm"/>
              </a:rPr>
              <a:t>algorithm</a:t>
            </a:r>
            <a:r>
              <a:rPr lang="en-GB" sz="2400" dirty="0"/>
              <a:t> selectively guesses what information a user would like to see based on information about the user (such as location, past click behaviour and search </a:t>
            </a:r>
            <a:r>
              <a:rPr lang="en-GB" sz="2400" dirty="0" smtClean="0"/>
              <a:t>history)</a:t>
            </a:r>
            <a:r>
              <a:rPr lang="en-GB" sz="2400" baseline="30000" dirty="0" smtClean="0"/>
              <a:t> </a:t>
            </a:r>
            <a:r>
              <a:rPr lang="en-GB" sz="2400" dirty="0"/>
              <a:t>and, as a result, users become separated from information that disagrees with their viewpoints, effectively isolating them in their own cultural or ideological bubbles. The choices made by the algorithms are not transparent. Prime examples are </a:t>
            </a:r>
            <a:r>
              <a:rPr lang="en-GB" sz="2400" dirty="0">
                <a:hlinkClick r:id="rId4" tooltip="Google Personalized Search"/>
              </a:rPr>
              <a:t>Google Personalized Search</a:t>
            </a:r>
            <a:r>
              <a:rPr lang="en-GB" sz="2400" dirty="0"/>
              <a:t> results and </a:t>
            </a:r>
            <a:r>
              <a:rPr lang="en-GB" sz="2400" dirty="0">
                <a:hlinkClick r:id="rId5" tooltip="Facebook"/>
              </a:rPr>
              <a:t>Facebook</a:t>
            </a:r>
            <a:r>
              <a:rPr lang="en-GB" sz="2400" dirty="0"/>
              <a:t>'s </a:t>
            </a:r>
            <a:r>
              <a:rPr lang="en-GB" sz="2400" dirty="0">
                <a:hlinkClick r:id="rId6" tooltip="Facebook features"/>
              </a:rPr>
              <a:t>personalized news stream</a:t>
            </a:r>
            <a:r>
              <a:rPr lang="en-GB" sz="2400" dirty="0"/>
              <a:t>. </a:t>
            </a:r>
            <a:endParaRPr lang="en-GB" altLang="en-US" sz="2400" dirty="0" smtClean="0"/>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Line 4"/>
          <p:cNvSpPr>
            <a:spLocks noChangeShapeType="1"/>
          </p:cNvSpPr>
          <p:nvPr/>
        </p:nvSpPr>
        <p:spPr bwMode="auto">
          <a:xfrm>
            <a:off x="179512" y="4581128"/>
            <a:ext cx="520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9573" name="Slide Number Placeholder 5"/>
          <p:cNvSpPr txBox="1">
            <a:spLocks noGrp="1"/>
          </p:cNvSpPr>
          <p:nvPr/>
        </p:nvSpPr>
        <p:spPr bwMode="auto">
          <a:xfrm>
            <a:off x="8532440" y="6431831"/>
            <a:ext cx="465510" cy="28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1FCF622-259B-4D29-9909-5A3C8011F29D}" type="slidenum">
              <a:rPr lang="en-US" altLang="en-US" sz="1000">
                <a:cs typeface="Times New Roman" panose="02020603050405020304" pitchFamily="18" charset="0"/>
              </a:rPr>
              <a:pPr algn="r">
                <a:spcBef>
                  <a:spcPct val="0"/>
                </a:spcBef>
                <a:buClrTx/>
                <a:buSzTx/>
                <a:buFontTx/>
                <a:buNone/>
              </a:pPr>
              <a:t>131</a:t>
            </a:fld>
            <a:endParaRPr lang="en-US" altLang="en-US" sz="1000" dirty="0">
              <a:cs typeface="Times New Roman" panose="02020603050405020304" pitchFamily="18" charset="0"/>
            </a:endParaRPr>
          </a:p>
        </p:txBody>
      </p:sp>
      <p:sp>
        <p:nvSpPr>
          <p:cNvPr id="109574" name="Rectangle 6"/>
          <p:cNvSpPr>
            <a:spLocks noChangeArrowheads="1"/>
          </p:cNvSpPr>
          <p:nvPr/>
        </p:nvSpPr>
        <p:spPr bwMode="auto">
          <a:xfrm>
            <a:off x="7308304" y="640990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34408BF-42D9-421D-800F-1BFA98A18F3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9" name="Rectangle 2"/>
          <p:cNvSpPr>
            <a:spLocks noGrp="1" noChangeArrowheads="1"/>
          </p:cNvSpPr>
          <p:nvPr>
            <p:ph type="title"/>
          </p:nvPr>
        </p:nvSpPr>
        <p:spPr>
          <a:xfrm>
            <a:off x="477427" y="404664"/>
            <a:ext cx="7210425" cy="648295"/>
          </a:xfrm>
        </p:spPr>
        <p:txBody>
          <a:bodyPr/>
          <a:lstStyle/>
          <a:p>
            <a:r>
              <a:rPr lang="en-US" altLang="en-US" dirty="0" smtClean="0"/>
              <a:t>Learning Objectives</a:t>
            </a:r>
          </a:p>
        </p:txBody>
      </p:sp>
      <p:sp>
        <p:nvSpPr>
          <p:cNvPr id="10" name="Marcador de Posição de Conteúdo 1"/>
          <p:cNvSpPr>
            <a:spLocks noGrp="1"/>
          </p:cNvSpPr>
          <p:nvPr>
            <p:ph idx="1"/>
          </p:nvPr>
        </p:nvSpPr>
        <p:spPr>
          <a:xfrm>
            <a:off x="822250" y="1153542"/>
            <a:ext cx="8177486" cy="5155778"/>
          </a:xfrm>
        </p:spPr>
        <p:txBody>
          <a:bodyPr/>
          <a:lstStyle/>
          <a:p>
            <a:pPr eaLnBrk="1" hangingPunct="1">
              <a:buFont typeface="Arial" panose="020B0604020202020204" pitchFamily="34" charset="0"/>
              <a:buNone/>
            </a:pPr>
            <a:r>
              <a:rPr lang="en-GB" altLang="en-US" sz="2000" b="1" dirty="0" smtClean="0"/>
              <a:t>The following topics will be covered:</a:t>
            </a:r>
          </a:p>
          <a:p>
            <a:r>
              <a:rPr lang="en-GB" altLang="en-US" sz="2000" b="1" dirty="0"/>
              <a:t>Privacy and Security</a:t>
            </a:r>
            <a:endParaRPr lang="en-GB" altLang="en-US" sz="2000" dirty="0"/>
          </a:p>
          <a:p>
            <a:pPr lvl="1"/>
            <a:r>
              <a:rPr lang="en-GB" altLang="en-US" sz="2000" b="1" dirty="0"/>
              <a:t>Important of privacy in ensuring IT systems success – both corporate and individual issue</a:t>
            </a:r>
            <a:endParaRPr lang="en-GB" altLang="en-US" sz="2000" dirty="0"/>
          </a:p>
          <a:p>
            <a:pPr lvl="1"/>
            <a:r>
              <a:rPr lang="en-GB" altLang="en-US" sz="2000" b="1" dirty="0"/>
              <a:t>IT professionals affected by security both as users and as providers of systems</a:t>
            </a:r>
            <a:endParaRPr lang="en-GB" altLang="en-US" sz="2000" dirty="0"/>
          </a:p>
          <a:p>
            <a:pPr lvl="1"/>
            <a:r>
              <a:rPr lang="en-GB" altLang="en-US" sz="2000" b="1" dirty="0"/>
              <a:t>Interviews with security commentators &amp; professionals</a:t>
            </a:r>
            <a:endParaRPr lang="en-GB" altLang="en-US" sz="2000" dirty="0"/>
          </a:p>
          <a:p>
            <a:pPr lvl="1"/>
            <a:r>
              <a:rPr lang="en-GB" altLang="en-US" sz="2000" b="1" dirty="0"/>
              <a:t>Engaging with debates around privacy</a:t>
            </a:r>
            <a:endParaRPr lang="en-GB" altLang="en-US" sz="2000" dirty="0"/>
          </a:p>
          <a:p>
            <a:pPr lvl="1"/>
            <a:r>
              <a:rPr lang="en-US" altLang="en-US" sz="2000" b="1" dirty="0"/>
              <a:t>Daniel Solove’s privacy model</a:t>
            </a:r>
            <a:endParaRPr lang="en-GB" altLang="en-US" sz="2000" dirty="0"/>
          </a:p>
          <a:p>
            <a:r>
              <a:rPr lang="en-GB" altLang="en-US" sz="2000" b="1" dirty="0" smtClean="0"/>
              <a:t>Ethical issues </a:t>
            </a:r>
            <a:endParaRPr lang="en-GB" altLang="en-US" sz="2000" dirty="0" smtClean="0"/>
          </a:p>
          <a:p>
            <a:pPr lvl="1"/>
            <a:r>
              <a:rPr lang="en-US" altLang="en-US" sz="2000" b="1" dirty="0" smtClean="0"/>
              <a:t>‘non-consequentialist’, ‘consequentialist’ and ‘virtue ethics’</a:t>
            </a:r>
            <a:endParaRPr lang="en-GB" altLang="en-US" sz="2000" dirty="0" smtClean="0"/>
          </a:p>
          <a:p>
            <a:pPr lvl="1"/>
            <a:r>
              <a:rPr lang="en-US" altLang="en-US" sz="2000" b="1" dirty="0" smtClean="0"/>
              <a:t>IT poses unique ethical dilemmas</a:t>
            </a:r>
            <a:endParaRPr lang="en-GB" altLang="en-US" sz="2000" dirty="0" smtClean="0"/>
          </a:p>
          <a:p>
            <a:pPr lvl="1"/>
            <a:r>
              <a:rPr lang="en-US" altLang="en-US" sz="2000" b="1" dirty="0" smtClean="0"/>
              <a:t>the concept of professionalism</a:t>
            </a:r>
            <a:endParaRPr lang="en-GB" altLang="en-US" sz="2000" dirty="0" smtClean="0"/>
          </a:p>
          <a:p>
            <a:pPr lvl="1"/>
            <a:r>
              <a:rPr lang="en-US" altLang="en-US" sz="2000" b="1" dirty="0" smtClean="0"/>
              <a:t>legal jurisdiction</a:t>
            </a:r>
            <a:endParaRPr lang="en-GB" altLang="en-US" sz="2000" dirty="0" smtClean="0"/>
          </a:p>
        </p:txBody>
      </p:sp>
      <p:sp>
        <p:nvSpPr>
          <p:cNvPr id="11"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1681876481"/>
      </p:ext>
    </p:extLst>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ltLang="en-US" smtClean="0"/>
              <a:t>Computer Ethics</a:t>
            </a:r>
          </a:p>
        </p:txBody>
      </p:sp>
      <p:sp>
        <p:nvSpPr>
          <p:cNvPr id="112643" name="Rectangle 3"/>
          <p:cNvSpPr>
            <a:spLocks noGrp="1" noChangeArrowheads="1"/>
          </p:cNvSpPr>
          <p:nvPr>
            <p:ph type="body" idx="1"/>
          </p:nvPr>
        </p:nvSpPr>
        <p:spPr/>
        <p:txBody>
          <a:bodyPr/>
          <a:lstStyle/>
          <a:p>
            <a:r>
              <a:rPr lang="en-GB" altLang="en-US" b="1" smtClean="0"/>
              <a:t>The analysis of the nature and the social impact of computer technology and the corresponding formulation and justification of policies for the ethical use of such technology</a:t>
            </a:r>
          </a:p>
          <a:p>
            <a:pPr lvl="1"/>
            <a:r>
              <a:rPr lang="en-GB" altLang="en-US" b="1" i="1" smtClean="0"/>
              <a:t>James Moor What is Computer Ethics, 1985</a:t>
            </a:r>
          </a:p>
        </p:txBody>
      </p:sp>
      <p:sp>
        <p:nvSpPr>
          <p:cNvPr id="112644" name="Slide Number Placeholder 5"/>
          <p:cNvSpPr txBox="1">
            <a:spLocks noGrp="1"/>
          </p:cNvSpPr>
          <p:nvPr/>
        </p:nvSpPr>
        <p:spPr bwMode="auto">
          <a:xfrm>
            <a:off x="8388424" y="6418263"/>
            <a:ext cx="53684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EF307E4-2A71-48B2-8988-999A434DA910}" type="slidenum">
              <a:rPr lang="en-US" altLang="en-US" sz="1000">
                <a:cs typeface="Times New Roman" panose="02020603050405020304" pitchFamily="18" charset="0"/>
              </a:rPr>
              <a:pPr algn="r">
                <a:spcBef>
                  <a:spcPct val="0"/>
                </a:spcBef>
                <a:buClrTx/>
                <a:buSzTx/>
                <a:buFontTx/>
                <a:buNone/>
              </a:pPr>
              <a:t>132</a:t>
            </a:fld>
            <a:endParaRPr lang="en-US" altLang="en-US" sz="1000" dirty="0">
              <a:cs typeface="Times New Roman" panose="02020603050405020304" pitchFamily="18" charset="0"/>
            </a:endParaRPr>
          </a:p>
        </p:txBody>
      </p:sp>
      <p:sp>
        <p:nvSpPr>
          <p:cNvPr id="112645" name="Rectangle 5"/>
          <p:cNvSpPr>
            <a:spLocks noChangeArrowheads="1"/>
          </p:cNvSpPr>
          <p:nvPr/>
        </p:nvSpPr>
        <p:spPr bwMode="auto">
          <a:xfrm>
            <a:off x="7092280" y="6478588"/>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0E243E9-789D-4A44-8574-AD389E7C2D5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7"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818447011"/>
      </p:ext>
    </p:extLst>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95536" y="309717"/>
            <a:ext cx="8229600" cy="777875"/>
          </a:xfrm>
        </p:spPr>
        <p:txBody>
          <a:bodyPr/>
          <a:lstStyle/>
          <a:p>
            <a:r>
              <a:rPr lang="en-GB" altLang="en-US" sz="2400" dirty="0" smtClean="0"/>
              <a:t>3 properties that make computers a special case</a:t>
            </a:r>
            <a:br>
              <a:rPr lang="en-GB" altLang="en-US" sz="2400" dirty="0" smtClean="0"/>
            </a:br>
            <a:r>
              <a:rPr lang="en-GB" altLang="en-US" sz="2400" dirty="0" smtClean="0"/>
              <a:t> (Moor, 1985)</a:t>
            </a:r>
          </a:p>
        </p:txBody>
      </p:sp>
      <p:sp>
        <p:nvSpPr>
          <p:cNvPr id="113667" name="Rectangle 3"/>
          <p:cNvSpPr>
            <a:spLocks noGrp="1" noChangeArrowheads="1"/>
          </p:cNvSpPr>
          <p:nvPr>
            <p:ph type="body" idx="1"/>
          </p:nvPr>
        </p:nvSpPr>
        <p:spPr>
          <a:xfrm>
            <a:off x="468504" y="1240087"/>
            <a:ext cx="8495983" cy="5069234"/>
          </a:xfrm>
        </p:spPr>
        <p:txBody>
          <a:bodyPr/>
          <a:lstStyle/>
          <a:p>
            <a:pPr>
              <a:lnSpc>
                <a:spcPct val="90000"/>
              </a:lnSpc>
            </a:pPr>
            <a:r>
              <a:rPr lang="en-GB" altLang="en-US" sz="2800" b="1" dirty="0" smtClean="0"/>
              <a:t>Logical malleability</a:t>
            </a:r>
          </a:p>
          <a:p>
            <a:pPr lvl="1">
              <a:lnSpc>
                <a:spcPct val="90000"/>
              </a:lnSpc>
            </a:pPr>
            <a:r>
              <a:rPr lang="en-GB" altLang="en-US" b="1" i="1" dirty="0" smtClean="0"/>
              <a:t>Logic of computers can be shaped in infinite ways through changes in hardware and software and usage</a:t>
            </a:r>
          </a:p>
          <a:p>
            <a:pPr lvl="1">
              <a:lnSpc>
                <a:spcPct val="90000"/>
              </a:lnSpc>
            </a:pPr>
            <a:r>
              <a:rPr lang="en-GB" altLang="en-US" b="1" i="1" dirty="0" smtClean="0"/>
              <a:t>flexibility</a:t>
            </a:r>
          </a:p>
          <a:p>
            <a:pPr>
              <a:lnSpc>
                <a:spcPct val="90000"/>
              </a:lnSpc>
            </a:pPr>
            <a:r>
              <a:rPr lang="en-GB" altLang="en-US" sz="2800" b="1" dirty="0" smtClean="0"/>
              <a:t>Impact on society</a:t>
            </a:r>
          </a:p>
          <a:p>
            <a:pPr>
              <a:lnSpc>
                <a:spcPct val="90000"/>
              </a:lnSpc>
            </a:pPr>
            <a:r>
              <a:rPr lang="en-GB" altLang="en-US" sz="2800" b="1" dirty="0" smtClean="0"/>
              <a:t>Invisibility factor</a:t>
            </a:r>
          </a:p>
          <a:p>
            <a:pPr lvl="1">
              <a:lnSpc>
                <a:spcPct val="90000"/>
              </a:lnSpc>
            </a:pPr>
            <a:r>
              <a:rPr lang="en-GB" altLang="en-US" b="1" i="1" dirty="0" smtClean="0"/>
              <a:t>3 kinds of invisibility that can have ethical significance</a:t>
            </a:r>
          </a:p>
          <a:p>
            <a:pPr lvl="2">
              <a:lnSpc>
                <a:spcPct val="90000"/>
              </a:lnSpc>
            </a:pPr>
            <a:r>
              <a:rPr lang="en-GB" altLang="en-US" b="1" i="1" dirty="0" smtClean="0"/>
              <a:t>Invisible abuse</a:t>
            </a:r>
          </a:p>
          <a:p>
            <a:pPr lvl="2">
              <a:lnSpc>
                <a:spcPct val="90000"/>
              </a:lnSpc>
            </a:pPr>
            <a:r>
              <a:rPr lang="en-GB" altLang="en-US" b="1" i="1" dirty="0" smtClean="0"/>
              <a:t>Invisible programming</a:t>
            </a:r>
          </a:p>
          <a:p>
            <a:pPr lvl="2">
              <a:lnSpc>
                <a:spcPct val="90000"/>
              </a:lnSpc>
            </a:pPr>
            <a:r>
              <a:rPr lang="en-GB" altLang="en-US" b="1" i="1" dirty="0" smtClean="0"/>
              <a:t>Invisible complex calculation</a:t>
            </a:r>
          </a:p>
        </p:txBody>
      </p:sp>
      <p:sp>
        <p:nvSpPr>
          <p:cNvPr id="113668" name="Rectangle 4"/>
          <p:cNvSpPr>
            <a:spLocks noChangeArrowheads="1"/>
          </p:cNvSpPr>
          <p:nvPr/>
        </p:nvSpPr>
        <p:spPr bwMode="auto">
          <a:xfrm>
            <a:off x="7380312" y="6461816"/>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6787B7D-18E9-4BAB-86BA-D004B3B24B1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13669" name="Slide Number Placeholder 5"/>
          <p:cNvSpPr txBox="1">
            <a:spLocks noGrp="1"/>
          </p:cNvSpPr>
          <p:nvPr/>
        </p:nvSpPr>
        <p:spPr bwMode="auto">
          <a:xfrm>
            <a:off x="8312174" y="6469793"/>
            <a:ext cx="576063" cy="28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0BCCB07-296C-4F1F-A410-4A8758035E1C}" type="slidenum">
              <a:rPr lang="en-US" altLang="en-US" sz="1000">
                <a:cs typeface="Times New Roman" panose="02020603050405020304" pitchFamily="18" charset="0"/>
              </a:rPr>
              <a:pPr algn="r">
                <a:spcBef>
                  <a:spcPct val="0"/>
                </a:spcBef>
                <a:buClrTx/>
                <a:buSzTx/>
                <a:buFontTx/>
                <a:buNone/>
              </a:pPr>
              <a:t>133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2805911074"/>
      </p:ext>
    </p:extLst>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5565" y="242169"/>
            <a:ext cx="8229600" cy="810344"/>
          </a:xfrm>
        </p:spPr>
        <p:txBody>
          <a:bodyPr/>
          <a:lstStyle/>
          <a:p>
            <a:r>
              <a:rPr lang="en-GB" altLang="en-US" dirty="0" smtClean="0"/>
              <a:t>Invisibility factors (Moor, 1995)</a:t>
            </a:r>
          </a:p>
        </p:txBody>
      </p:sp>
      <p:sp>
        <p:nvSpPr>
          <p:cNvPr id="114691" name="Rectangle 3"/>
          <p:cNvSpPr>
            <a:spLocks noGrp="1" noChangeArrowheads="1"/>
          </p:cNvSpPr>
          <p:nvPr>
            <p:ph type="body" idx="1"/>
          </p:nvPr>
        </p:nvSpPr>
        <p:spPr>
          <a:xfrm>
            <a:off x="455564" y="1196975"/>
            <a:ext cx="8436915" cy="5057775"/>
          </a:xfrm>
        </p:spPr>
        <p:txBody>
          <a:bodyPr/>
          <a:lstStyle/>
          <a:p>
            <a:pPr lvl="1">
              <a:lnSpc>
                <a:spcPct val="90000"/>
              </a:lnSpc>
            </a:pPr>
            <a:r>
              <a:rPr lang="en-GB" altLang="en-US" sz="2400" b="1" i="1" dirty="0" smtClean="0"/>
              <a:t>Invisible abuse</a:t>
            </a:r>
          </a:p>
          <a:p>
            <a:pPr lvl="2">
              <a:lnSpc>
                <a:spcPct val="90000"/>
              </a:lnSpc>
            </a:pPr>
            <a:r>
              <a:rPr lang="en-GB" altLang="en-US" b="1" i="1" dirty="0" smtClean="0"/>
              <a:t>‘the intentional use of the invisible operations of a computer to engage in unethical conduct’</a:t>
            </a:r>
          </a:p>
          <a:p>
            <a:pPr lvl="3">
              <a:lnSpc>
                <a:spcPct val="90000"/>
              </a:lnSpc>
            </a:pPr>
            <a:r>
              <a:rPr lang="en-GB" altLang="en-US" sz="2400" b="1" i="1" dirty="0" smtClean="0"/>
              <a:t>e.g. programmer stealing excess interest at a bank</a:t>
            </a:r>
          </a:p>
          <a:p>
            <a:pPr lvl="2">
              <a:lnSpc>
                <a:spcPct val="90000"/>
              </a:lnSpc>
            </a:pPr>
            <a:r>
              <a:rPr lang="en-GB" altLang="en-US" b="1" i="1" dirty="0" smtClean="0"/>
              <a:t>Invasion of the property &amp; privacy of others </a:t>
            </a:r>
          </a:p>
          <a:p>
            <a:pPr lvl="3">
              <a:lnSpc>
                <a:spcPct val="90000"/>
              </a:lnSpc>
            </a:pPr>
            <a:r>
              <a:rPr lang="en-GB" altLang="en-US" sz="2400" b="1" i="1" dirty="0" smtClean="0"/>
              <a:t>e.g. programming to remove/alter confidential information</a:t>
            </a:r>
          </a:p>
          <a:p>
            <a:pPr lvl="1">
              <a:lnSpc>
                <a:spcPct val="90000"/>
              </a:lnSpc>
            </a:pPr>
            <a:r>
              <a:rPr lang="en-GB" altLang="en-US" sz="2400" b="1" i="1" dirty="0" smtClean="0"/>
              <a:t>Invisible programming values</a:t>
            </a:r>
          </a:p>
          <a:p>
            <a:pPr lvl="2">
              <a:lnSpc>
                <a:spcPct val="90000"/>
              </a:lnSpc>
            </a:pPr>
            <a:r>
              <a:rPr lang="en-GB" altLang="en-US" b="1" i="1" dirty="0" smtClean="0"/>
              <a:t>Values may be embedded in the final program and invisible to someone who runs the program </a:t>
            </a:r>
          </a:p>
          <a:p>
            <a:pPr lvl="1">
              <a:lnSpc>
                <a:spcPct val="90000"/>
              </a:lnSpc>
            </a:pPr>
            <a:r>
              <a:rPr lang="en-GB" altLang="en-US" sz="2400" b="1" i="1" dirty="0" smtClean="0"/>
              <a:t>Invisible complex calculation</a:t>
            </a:r>
          </a:p>
          <a:p>
            <a:pPr lvl="2">
              <a:lnSpc>
                <a:spcPct val="90000"/>
              </a:lnSpc>
            </a:pPr>
            <a:r>
              <a:rPr lang="en-GB" altLang="en-US" b="1" i="1" dirty="0" smtClean="0"/>
              <a:t>Can we trust these calculations?</a:t>
            </a:r>
          </a:p>
          <a:p>
            <a:pPr lvl="2">
              <a:lnSpc>
                <a:spcPct val="90000"/>
              </a:lnSpc>
            </a:pPr>
            <a:r>
              <a:rPr lang="en-GB" altLang="en-US" b="1" i="1" dirty="0" smtClean="0"/>
              <a:t>e.g. military/medical applications	</a:t>
            </a:r>
          </a:p>
        </p:txBody>
      </p:sp>
      <p:sp>
        <p:nvSpPr>
          <p:cNvPr id="114692" name="Rectangle 4"/>
          <p:cNvSpPr>
            <a:spLocks noChangeArrowheads="1"/>
          </p:cNvSpPr>
          <p:nvPr/>
        </p:nvSpPr>
        <p:spPr bwMode="auto">
          <a:xfrm>
            <a:off x="7236296" y="6394411"/>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FE4215C7-96F1-48D6-9358-EE2796DFA11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14693" name="Slide Number Placeholder 5"/>
          <p:cNvSpPr txBox="1">
            <a:spLocks noGrp="1"/>
          </p:cNvSpPr>
          <p:nvPr/>
        </p:nvSpPr>
        <p:spPr bwMode="auto">
          <a:xfrm>
            <a:off x="8316416" y="6394411"/>
            <a:ext cx="539552" cy="28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60DA0B2-4276-4A91-9EF1-CDBE2D9F5B9F}" type="slidenum">
              <a:rPr lang="en-US" altLang="en-US" sz="1000">
                <a:cs typeface="Times New Roman" panose="02020603050405020304" pitchFamily="18" charset="0"/>
              </a:rPr>
              <a:pPr algn="r">
                <a:spcBef>
                  <a:spcPct val="0"/>
                </a:spcBef>
                <a:buClrTx/>
                <a:buSzTx/>
                <a:buFontTx/>
                <a:buNone/>
              </a:pPr>
              <a:t>134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3862492964"/>
      </p:ext>
    </p:extLst>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274638"/>
            <a:ext cx="8229600" cy="850900"/>
          </a:xfrm>
        </p:spPr>
        <p:txBody>
          <a:bodyPr/>
          <a:lstStyle/>
          <a:p>
            <a:r>
              <a:rPr lang="en-GB" altLang="en-US" smtClean="0"/>
              <a:t>Gotterbarn, Johnson &amp; Nissenbaum (1995)</a:t>
            </a:r>
          </a:p>
        </p:txBody>
      </p:sp>
      <p:sp>
        <p:nvSpPr>
          <p:cNvPr id="115715" name="Rectangle 3"/>
          <p:cNvSpPr>
            <a:spLocks noGrp="1" noChangeArrowheads="1"/>
          </p:cNvSpPr>
          <p:nvPr>
            <p:ph type="body" idx="1"/>
          </p:nvPr>
        </p:nvSpPr>
        <p:spPr>
          <a:xfrm>
            <a:off x="395288" y="1268413"/>
            <a:ext cx="8229600" cy="4525962"/>
          </a:xfrm>
        </p:spPr>
        <p:txBody>
          <a:bodyPr/>
          <a:lstStyle/>
          <a:p>
            <a:r>
              <a:rPr lang="en-GB" altLang="en-US" b="1" smtClean="0"/>
              <a:t>Another viewpoint</a:t>
            </a:r>
          </a:p>
          <a:p>
            <a:pPr lvl="1"/>
            <a:r>
              <a:rPr lang="en-GB" altLang="en-US" b="1" smtClean="0"/>
              <a:t>Computer ethics is no different from other branches of professional ethics (medical ethics)</a:t>
            </a:r>
          </a:p>
          <a:p>
            <a:pPr lvl="1"/>
            <a:r>
              <a:rPr lang="en-GB" altLang="en-US" b="1" smtClean="0"/>
              <a:t>Advises that the digital environment simply requires a different approach to resolving problems (e.g. privacy)</a:t>
            </a:r>
          </a:p>
        </p:txBody>
      </p:sp>
      <p:sp>
        <p:nvSpPr>
          <p:cNvPr id="115716" name="Rectangle 4"/>
          <p:cNvSpPr>
            <a:spLocks noChangeArrowheads="1"/>
          </p:cNvSpPr>
          <p:nvPr/>
        </p:nvSpPr>
        <p:spPr bwMode="auto">
          <a:xfrm>
            <a:off x="7308304" y="6416494"/>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7624424-28B2-4F97-B663-8541A851D68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15717" name="Slide Number Placeholder 5"/>
          <p:cNvSpPr txBox="1">
            <a:spLocks noGrp="1"/>
          </p:cNvSpPr>
          <p:nvPr/>
        </p:nvSpPr>
        <p:spPr bwMode="auto">
          <a:xfrm>
            <a:off x="8311465" y="6420032"/>
            <a:ext cx="519112" cy="33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BB6F9780-0BA1-4B55-8D29-750208A2E4EC}" type="slidenum">
              <a:rPr lang="en-US" altLang="en-US" sz="1000">
                <a:cs typeface="Times New Roman" panose="02020603050405020304" pitchFamily="18" charset="0"/>
              </a:rPr>
              <a:pPr algn="r">
                <a:spcBef>
                  <a:spcPct val="0"/>
                </a:spcBef>
                <a:buClrTx/>
                <a:buSzTx/>
                <a:buFontTx/>
                <a:buNone/>
              </a:pPr>
              <a:t>135</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4196947129"/>
      </p:ext>
    </p:extLst>
  </p:cSld>
  <p:clrMapOvr>
    <a:masterClrMapping/>
  </p:clrMapOvr>
  <p:transition spd="slow"/>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274638"/>
            <a:ext cx="6923112" cy="922337"/>
          </a:xfrm>
        </p:spPr>
        <p:txBody>
          <a:bodyPr/>
          <a:lstStyle/>
          <a:p>
            <a:r>
              <a:rPr lang="en-GB" altLang="en-US" dirty="0" smtClean="0"/>
              <a:t>Key issues directly related to </a:t>
            </a:r>
            <a:br>
              <a:rPr lang="en-GB" altLang="en-US" dirty="0" smtClean="0"/>
            </a:br>
            <a:r>
              <a:rPr lang="en-GB" altLang="en-US" dirty="0" smtClean="0"/>
              <a:t>computer ethics</a:t>
            </a:r>
          </a:p>
        </p:txBody>
      </p:sp>
      <p:sp>
        <p:nvSpPr>
          <p:cNvPr id="116739" name="Rectangle 3"/>
          <p:cNvSpPr>
            <a:spLocks noGrp="1" noChangeArrowheads="1"/>
          </p:cNvSpPr>
          <p:nvPr>
            <p:ph type="body" idx="1"/>
          </p:nvPr>
        </p:nvSpPr>
        <p:spPr>
          <a:xfrm>
            <a:off x="468313" y="1341438"/>
            <a:ext cx="8229600" cy="4525962"/>
          </a:xfrm>
        </p:spPr>
        <p:txBody>
          <a:bodyPr/>
          <a:lstStyle/>
          <a:p>
            <a:r>
              <a:rPr lang="en-GB" altLang="en-US" b="1" smtClean="0"/>
              <a:t>Stealing (hacking)</a:t>
            </a:r>
          </a:p>
          <a:p>
            <a:r>
              <a:rPr lang="en-GB" altLang="en-US" b="1" smtClean="0"/>
              <a:t>Intellectual property</a:t>
            </a:r>
          </a:p>
          <a:p>
            <a:r>
              <a:rPr lang="en-GB" altLang="en-US" b="1" smtClean="0"/>
              <a:t>The right to privacy</a:t>
            </a:r>
          </a:p>
          <a:p>
            <a:r>
              <a:rPr lang="en-GB" altLang="en-US" b="1" smtClean="0"/>
              <a:t>The right to equality</a:t>
            </a:r>
          </a:p>
          <a:p>
            <a:r>
              <a:rPr lang="en-GB" altLang="en-US" b="1" smtClean="0"/>
              <a:t>Keeping promises (eg professionals meeting a deadline)</a:t>
            </a:r>
          </a:p>
          <a:p>
            <a:r>
              <a:rPr lang="en-GB" altLang="en-US" b="1" smtClean="0"/>
              <a:t>Not lying</a:t>
            </a:r>
          </a:p>
        </p:txBody>
      </p:sp>
      <p:sp>
        <p:nvSpPr>
          <p:cNvPr id="116740" name="Rectangle 4"/>
          <p:cNvSpPr>
            <a:spLocks noChangeArrowheads="1"/>
          </p:cNvSpPr>
          <p:nvPr/>
        </p:nvSpPr>
        <p:spPr bwMode="auto">
          <a:xfrm>
            <a:off x="7288183" y="644842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5608421-60B9-4451-8F39-24DCC0FCD12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16741" name="Slide Number Placeholder 5"/>
          <p:cNvSpPr txBox="1">
            <a:spLocks noGrp="1"/>
          </p:cNvSpPr>
          <p:nvPr/>
        </p:nvSpPr>
        <p:spPr bwMode="auto">
          <a:xfrm>
            <a:off x="8316416" y="6473970"/>
            <a:ext cx="464840" cy="2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43265E6-1F74-4E00-844F-1D1C5B9620DA}" type="slidenum">
              <a:rPr lang="en-US" altLang="en-US" sz="1000">
                <a:cs typeface="Times New Roman" panose="02020603050405020304" pitchFamily="18" charset="0"/>
              </a:rPr>
              <a:pPr algn="r">
                <a:spcBef>
                  <a:spcPct val="0"/>
                </a:spcBef>
                <a:buClrTx/>
                <a:buSzTx/>
                <a:buFontTx/>
                <a:buNone/>
              </a:pPr>
              <a:t>136</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2315626475"/>
      </p:ext>
    </p:extLst>
  </p:cSld>
  <p:clrMapOvr>
    <a:masterClrMapping/>
  </p:clrMapOvr>
  <p:transition spd="slow"/>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GB" altLang="en-US" smtClean="0"/>
              <a:t>Ethics and the law</a:t>
            </a:r>
          </a:p>
        </p:txBody>
      </p:sp>
      <p:sp>
        <p:nvSpPr>
          <p:cNvPr id="117763" name="Rectangle 3"/>
          <p:cNvSpPr>
            <a:spLocks noGrp="1" noChangeArrowheads="1"/>
          </p:cNvSpPr>
          <p:nvPr>
            <p:ph type="body" idx="1"/>
          </p:nvPr>
        </p:nvSpPr>
        <p:spPr/>
        <p:txBody>
          <a:bodyPr/>
          <a:lstStyle/>
          <a:p>
            <a:r>
              <a:rPr lang="en-GB" altLang="en-US" b="1" smtClean="0"/>
              <a:t>Legal and ethical</a:t>
            </a:r>
          </a:p>
          <a:p>
            <a:r>
              <a:rPr lang="en-GB" altLang="en-US" b="1" smtClean="0"/>
              <a:t>Not legal but ethical</a:t>
            </a:r>
          </a:p>
          <a:p>
            <a:r>
              <a:rPr lang="en-GB" altLang="en-US" b="1" smtClean="0"/>
              <a:t>Not ethical but legal</a:t>
            </a:r>
          </a:p>
          <a:p>
            <a:r>
              <a:rPr lang="en-GB" altLang="en-US" b="1" smtClean="0"/>
              <a:t>Not ethical and not legal</a:t>
            </a:r>
          </a:p>
        </p:txBody>
      </p:sp>
      <p:sp>
        <p:nvSpPr>
          <p:cNvPr id="117764" name="Rectangle 4"/>
          <p:cNvSpPr>
            <a:spLocks noChangeArrowheads="1"/>
          </p:cNvSpPr>
          <p:nvPr/>
        </p:nvSpPr>
        <p:spPr bwMode="auto">
          <a:xfrm>
            <a:off x="7032469" y="6494310"/>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3B561B6-906C-4979-89D4-D976BF05CA5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17765" name="Slide Number Placeholder 5"/>
          <p:cNvSpPr txBox="1">
            <a:spLocks noGrp="1"/>
          </p:cNvSpPr>
          <p:nvPr/>
        </p:nvSpPr>
        <p:spPr bwMode="auto">
          <a:xfrm>
            <a:off x="8316416" y="6435293"/>
            <a:ext cx="611560" cy="27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A8BDC07-2946-404B-AB60-A845A1736524}" type="slidenum">
              <a:rPr lang="en-US" altLang="en-US" sz="1000">
                <a:cs typeface="Times New Roman" panose="02020603050405020304" pitchFamily="18" charset="0"/>
              </a:rPr>
              <a:pPr algn="r">
                <a:spcBef>
                  <a:spcPct val="0"/>
                </a:spcBef>
                <a:buClrTx/>
                <a:buSzTx/>
                <a:buFontTx/>
                <a:buNone/>
              </a:pPr>
              <a:t>137</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590554182"/>
      </p:ext>
    </p:extLst>
  </p:cSld>
  <p:clrMapOvr>
    <a:masterClrMapping/>
  </p:clrMapOvr>
  <p:transition spd="slow"/>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ltLang="en-US" smtClean="0"/>
              <a:t>Ethics in Project Management</a:t>
            </a:r>
          </a:p>
        </p:txBody>
      </p:sp>
      <p:sp>
        <p:nvSpPr>
          <p:cNvPr id="118787" name="Rectangle 3"/>
          <p:cNvSpPr>
            <a:spLocks noGrp="1" noChangeArrowheads="1"/>
          </p:cNvSpPr>
          <p:nvPr>
            <p:ph type="body" idx="1"/>
          </p:nvPr>
        </p:nvSpPr>
        <p:spPr/>
        <p:txBody>
          <a:bodyPr/>
          <a:lstStyle/>
          <a:p>
            <a:pPr eaLnBrk="1" hangingPunct="1">
              <a:lnSpc>
                <a:spcPct val="80000"/>
              </a:lnSpc>
              <a:spcBef>
                <a:spcPct val="100000"/>
              </a:spcBef>
            </a:pPr>
            <a:r>
              <a:rPr lang="en-US" altLang="en-US" sz="2800" b="1" smtClean="0"/>
              <a:t>Ethics</a:t>
            </a:r>
            <a:r>
              <a:rPr lang="en-US" altLang="en-US" sz="2800" smtClean="0"/>
              <a:t>, loosely defined, is a set of principles that guide our decision making based on personal values of what is “right” and “wrong”</a:t>
            </a:r>
          </a:p>
          <a:p>
            <a:pPr eaLnBrk="1" hangingPunct="1">
              <a:lnSpc>
                <a:spcPct val="80000"/>
              </a:lnSpc>
              <a:spcBef>
                <a:spcPct val="100000"/>
              </a:spcBef>
            </a:pPr>
            <a:r>
              <a:rPr lang="en-US" altLang="en-US" sz="2800" smtClean="0"/>
              <a:t>Project managers often face ethical dilemmas</a:t>
            </a:r>
          </a:p>
          <a:p>
            <a:pPr eaLnBrk="1" hangingPunct="1">
              <a:lnSpc>
                <a:spcPct val="80000"/>
              </a:lnSpc>
              <a:spcBef>
                <a:spcPct val="100000"/>
              </a:spcBef>
            </a:pPr>
            <a:r>
              <a:rPr lang="en-US" altLang="en-US" sz="2800" smtClean="0"/>
              <a:t>In order to earn PMP certification, applicants must agree to PMI’s Code of Ethics and Professional Conduct</a:t>
            </a:r>
          </a:p>
          <a:p>
            <a:pPr>
              <a:lnSpc>
                <a:spcPct val="80000"/>
              </a:lnSpc>
              <a:buFontTx/>
              <a:buNone/>
            </a:pPr>
            <a:endParaRPr lang="en-GB" altLang="en-US" sz="2000" smtClean="0"/>
          </a:p>
        </p:txBody>
      </p:sp>
      <p:sp>
        <p:nvSpPr>
          <p:cNvPr id="118788"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1812252-3A37-4BAE-80F1-DB1E18AED46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18789" name="Slide Number Placeholder 5"/>
          <p:cNvSpPr txBox="1">
            <a:spLocks noGrp="1"/>
          </p:cNvSpPr>
          <p:nvPr/>
        </p:nvSpPr>
        <p:spPr bwMode="auto">
          <a:xfrm>
            <a:off x="8312150" y="6491288"/>
            <a:ext cx="53955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15A9B37D-D979-49C2-84E8-F8EDA1E8F29F}" type="slidenum">
              <a:rPr lang="en-US" altLang="en-US" sz="1000">
                <a:cs typeface="Times New Roman" panose="02020603050405020304" pitchFamily="18" charset="0"/>
              </a:rPr>
              <a:pPr algn="r">
                <a:spcBef>
                  <a:spcPct val="0"/>
                </a:spcBef>
                <a:buClrTx/>
                <a:buSzTx/>
                <a:buFontTx/>
                <a:buNone/>
              </a:pPr>
              <a:t>138</a:t>
            </a:fld>
            <a:endParaRPr lang="en-US" altLang="en-US" sz="1000" dirty="0">
              <a:cs typeface="Times New Roman" panose="02020603050405020304" pitchFamily="18" charset="0"/>
            </a:endParaRPr>
          </a:p>
        </p:txBody>
      </p:sp>
    </p:spTree>
    <p:extLst>
      <p:ext uri="{BB962C8B-B14F-4D97-AF65-F5344CB8AC3E}">
        <p14:creationId xmlns:p14="http://schemas.microsoft.com/office/powerpoint/2010/main" val="616882732"/>
      </p:ext>
    </p:extLst>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ltLang="en-US" smtClean="0"/>
              <a:t>Ethics in Project Management</a:t>
            </a:r>
          </a:p>
        </p:txBody>
      </p:sp>
      <p:sp>
        <p:nvSpPr>
          <p:cNvPr id="46083" name="Rectangle 3"/>
          <p:cNvSpPr>
            <a:spLocks noGrp="1" noChangeArrowheads="1"/>
          </p:cNvSpPr>
          <p:nvPr>
            <p:ph type="body" idx="1"/>
          </p:nvPr>
        </p:nvSpPr>
        <p:spPr>
          <a:xfrm>
            <a:off x="468313" y="1268413"/>
            <a:ext cx="8229600" cy="4525962"/>
          </a:xfrm>
        </p:spPr>
        <p:txBody>
          <a:bodyPr/>
          <a:lstStyle/>
          <a:p>
            <a:pPr eaLnBrk="1" hangingPunct="1">
              <a:lnSpc>
                <a:spcPct val="80000"/>
              </a:lnSpc>
              <a:spcBef>
                <a:spcPct val="100000"/>
              </a:spcBef>
              <a:buFont typeface="Arial" charset="0"/>
              <a:buNone/>
              <a:defRPr/>
            </a:pPr>
            <a:r>
              <a:rPr lang="en-US" sz="2800" b="1" dirty="0" smtClean="0"/>
              <a:t>References on Ethics</a:t>
            </a:r>
            <a:endParaRPr lang="en-US" sz="2800" dirty="0" smtClean="0"/>
          </a:p>
          <a:p>
            <a:pPr algn="just">
              <a:spcAft>
                <a:spcPts val="0"/>
              </a:spcAft>
              <a:buFont typeface="+mj-lt"/>
              <a:buAutoNum type="arabicPeriod"/>
              <a:tabLst>
                <a:tab pos="228600" algn="l"/>
              </a:tabLst>
              <a:defRPr/>
            </a:pPr>
            <a:r>
              <a:rPr lang="en-GB" sz="2800" u="sng" dirty="0" smtClean="0">
                <a:solidFill>
                  <a:srgbClr val="0000FF"/>
                </a:solidFill>
                <a:ea typeface="Times New Roman"/>
                <a:hlinkClick r:id="rId2"/>
              </a:rPr>
              <a:t>http://wwwsel.iit.nrc.ca/EMSEethics/</a:t>
            </a:r>
            <a:endParaRPr lang="en-GB" sz="2800" dirty="0" smtClean="0">
              <a:latin typeface="Times New Roman"/>
              <a:ea typeface="Times New Roman"/>
            </a:endParaRPr>
          </a:p>
          <a:p>
            <a:pPr algn="just">
              <a:spcAft>
                <a:spcPts val="0"/>
              </a:spcAft>
              <a:buFont typeface="+mj-lt"/>
              <a:buAutoNum type="arabicPeriod"/>
              <a:tabLst>
                <a:tab pos="228600" algn="l"/>
              </a:tabLst>
              <a:defRPr/>
            </a:pPr>
            <a:r>
              <a:rPr lang="en-GB" sz="2800" u="sng" dirty="0" smtClean="0">
                <a:solidFill>
                  <a:srgbClr val="0000FF"/>
                </a:solidFill>
                <a:ea typeface="Times New Roman"/>
                <a:hlinkClick r:id="rId3"/>
              </a:rPr>
              <a:t>http://onlineethics.org</a:t>
            </a:r>
            <a:endParaRPr lang="en-GB" sz="2800" dirty="0" smtClean="0">
              <a:latin typeface="Times New Roman"/>
              <a:ea typeface="Times New Roman"/>
            </a:endParaRPr>
          </a:p>
          <a:p>
            <a:pPr algn="just">
              <a:spcAft>
                <a:spcPts val="0"/>
              </a:spcAft>
              <a:buFont typeface="+mj-lt"/>
              <a:buAutoNum type="arabicPeriod"/>
              <a:tabLst>
                <a:tab pos="228600" algn="l"/>
              </a:tabLst>
              <a:defRPr/>
            </a:pPr>
            <a:r>
              <a:rPr lang="en-GB" sz="2800" u="sng" dirty="0" smtClean="0">
                <a:solidFill>
                  <a:srgbClr val="0000FF"/>
                </a:solidFill>
                <a:ea typeface="Times New Roman"/>
                <a:hlinkClick r:id="rId3"/>
              </a:rPr>
              <a:t>http://onlineethics.org/moral/boisjoly/RB-intro.html</a:t>
            </a:r>
            <a:endParaRPr lang="en-GB" sz="2800" dirty="0" smtClean="0">
              <a:latin typeface="Times New Roman"/>
              <a:ea typeface="Times New Roman"/>
            </a:endParaRPr>
          </a:p>
          <a:p>
            <a:pPr algn="just">
              <a:spcAft>
                <a:spcPts val="0"/>
              </a:spcAft>
              <a:buFont typeface="+mj-lt"/>
              <a:buAutoNum type="arabicPeriod"/>
              <a:tabLst>
                <a:tab pos="228600" algn="l"/>
              </a:tabLst>
              <a:defRPr/>
            </a:pPr>
            <a:r>
              <a:rPr lang="en-GB" sz="2800" u="sng" dirty="0" smtClean="0">
                <a:solidFill>
                  <a:srgbClr val="0000FF"/>
                </a:solidFill>
                <a:ea typeface="Times New Roman"/>
                <a:hlinkClick r:id="rId4"/>
              </a:rPr>
              <a:t>http://ieeessit.org</a:t>
            </a:r>
            <a:r>
              <a:rPr lang="en-GB" sz="2800" dirty="0" smtClean="0">
                <a:ea typeface="Times New Roman"/>
              </a:rPr>
              <a:t> for IEEE Society on Social Implications of Technology</a:t>
            </a:r>
            <a:endParaRPr lang="en-GB" sz="2800" dirty="0" smtClean="0">
              <a:latin typeface="Times New Roman"/>
              <a:ea typeface="Times New Roman"/>
            </a:endParaRPr>
          </a:p>
          <a:p>
            <a:pPr algn="just">
              <a:spcAft>
                <a:spcPts val="0"/>
              </a:spcAft>
              <a:buFont typeface="+mj-lt"/>
              <a:buAutoNum type="arabicPeriod"/>
              <a:tabLst>
                <a:tab pos="228600" algn="l"/>
              </a:tabLst>
              <a:defRPr/>
            </a:pPr>
            <a:r>
              <a:rPr lang="en-GB" sz="2800" u="sng" dirty="0" smtClean="0">
                <a:solidFill>
                  <a:srgbClr val="0000FF"/>
                </a:solidFill>
                <a:ea typeface="Times New Roman"/>
                <a:hlinkClick r:id="rId5"/>
              </a:rPr>
              <a:t>http://computingcases.org</a:t>
            </a:r>
            <a:endParaRPr lang="en-GB" sz="2800" dirty="0" smtClean="0">
              <a:latin typeface="Times New Roman"/>
              <a:ea typeface="Times New Roman"/>
            </a:endParaRPr>
          </a:p>
          <a:p>
            <a:pPr marL="360363" indent="-360363" algn="just">
              <a:spcAft>
                <a:spcPts val="0"/>
              </a:spcAft>
              <a:buFont typeface="Arial" charset="0"/>
              <a:buNone/>
              <a:defRPr/>
            </a:pPr>
            <a:r>
              <a:rPr lang="en-US" sz="2800" dirty="0" smtClean="0">
                <a:solidFill>
                  <a:schemeClr val="tx2"/>
                </a:solidFill>
                <a:ea typeface="Times New Roman"/>
              </a:rPr>
              <a:t>6</a:t>
            </a:r>
            <a:r>
              <a:rPr lang="en-US" sz="2800" dirty="0" smtClean="0">
                <a:ea typeface="Times New Roman"/>
              </a:rPr>
              <a:t>.	</a:t>
            </a:r>
            <a:r>
              <a:rPr lang="en-GB" sz="2800" u="sng" dirty="0" smtClean="0">
                <a:solidFill>
                  <a:srgbClr val="0000FF"/>
                </a:solidFill>
                <a:ea typeface="Times New Roman"/>
                <a:hlinkClick r:id="rId6"/>
              </a:rPr>
              <a:t>http://witanweb.iit.nrc.ca/emse-ethics</a:t>
            </a:r>
            <a:r>
              <a:rPr lang="en-GB" sz="2800" dirty="0" smtClean="0">
                <a:latin typeface="Times New Roman"/>
                <a:ea typeface="Times New Roman"/>
              </a:rPr>
              <a:t> </a:t>
            </a:r>
          </a:p>
          <a:p>
            <a:pPr eaLnBrk="1" hangingPunct="1">
              <a:lnSpc>
                <a:spcPct val="80000"/>
              </a:lnSpc>
              <a:spcBef>
                <a:spcPct val="100000"/>
              </a:spcBef>
              <a:defRPr/>
            </a:pPr>
            <a:endParaRPr lang="en-GB" sz="2000" dirty="0" smtClean="0"/>
          </a:p>
        </p:txBody>
      </p:sp>
      <p:sp>
        <p:nvSpPr>
          <p:cNvPr id="119812"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159B8AF-C66A-4223-A382-560EB2312181}"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19813" name="Slide Number Placeholder 5"/>
          <p:cNvSpPr txBox="1">
            <a:spLocks noGrp="1"/>
          </p:cNvSpPr>
          <p:nvPr/>
        </p:nvSpPr>
        <p:spPr bwMode="auto">
          <a:xfrm>
            <a:off x="8336300" y="6525926"/>
            <a:ext cx="539552" cy="3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B9B99B1-8B2A-43B5-8841-6562F2068031}" type="slidenum">
              <a:rPr lang="en-US" altLang="en-US" sz="1000">
                <a:cs typeface="Times New Roman" panose="02020603050405020304" pitchFamily="18" charset="0"/>
              </a:rPr>
              <a:pPr algn="r">
                <a:spcBef>
                  <a:spcPct val="0"/>
                </a:spcBef>
                <a:buClrTx/>
                <a:buSzTx/>
                <a:buFontTx/>
                <a:buNone/>
              </a:pPr>
              <a:t>139</a:t>
            </a:fld>
            <a:endParaRPr lang="en-US" altLang="en-US" sz="1000" dirty="0">
              <a:cs typeface="Times New Roman" panose="02020603050405020304" pitchFamily="18" charset="0"/>
            </a:endParaRPr>
          </a:p>
        </p:txBody>
      </p:sp>
    </p:spTree>
    <p:extLst>
      <p:ext uri="{BB962C8B-B14F-4D97-AF65-F5344CB8AC3E}">
        <p14:creationId xmlns:p14="http://schemas.microsoft.com/office/powerpoint/2010/main" val="12320674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551173" y="548680"/>
            <a:ext cx="7417519" cy="491827"/>
          </a:xfrm>
        </p:spPr>
        <p:txBody>
          <a:bodyPr anchor="t"/>
          <a:lstStyle/>
          <a:p>
            <a:r>
              <a:rPr lang="en-GB" altLang="en-US" sz="2400" dirty="0"/>
              <a:t>IT Project Management and  Related Law</a:t>
            </a:r>
            <a:endParaRPr lang="en-GB" altLang="en-US" sz="2400" dirty="0" smtClean="0"/>
          </a:p>
        </p:txBody>
      </p:sp>
      <p:sp>
        <p:nvSpPr>
          <p:cNvPr id="78851" name="Rectangle 3"/>
          <p:cNvSpPr>
            <a:spLocks noGrp="1" noChangeArrowheads="1"/>
          </p:cNvSpPr>
          <p:nvPr>
            <p:ph type="body" idx="1"/>
          </p:nvPr>
        </p:nvSpPr>
        <p:spPr>
          <a:xfrm>
            <a:off x="467544" y="1296194"/>
            <a:ext cx="8496944" cy="5113338"/>
          </a:xfrm>
        </p:spPr>
        <p:txBody>
          <a:bodyPr/>
          <a:lstStyle/>
          <a:p>
            <a:pPr marL="0" indent="0">
              <a:buFont typeface="Arial" charset="0"/>
              <a:buNone/>
              <a:defRPr/>
            </a:pPr>
            <a:r>
              <a:rPr lang="en-GB" altLang="en-US" sz="2400" b="1" dirty="0" smtClean="0"/>
              <a:t>A professional must be aware of relevant law:</a:t>
            </a:r>
          </a:p>
          <a:p>
            <a:pPr>
              <a:defRPr/>
            </a:pPr>
            <a:r>
              <a:rPr lang="en-GB" altLang="en-US" sz="2400" b="1" dirty="0" smtClean="0"/>
              <a:t>Investigatory Powers Bill - </a:t>
            </a:r>
            <a:r>
              <a:rPr lang="en-GB" altLang="en-US" sz="2400" dirty="0" smtClean="0"/>
              <a:t>requires web and phone companies to store records of websites visited by every citizen for 12 months for access by police, security services and other public bodies. </a:t>
            </a:r>
          </a:p>
          <a:p>
            <a:pPr>
              <a:defRPr/>
            </a:pPr>
            <a:r>
              <a:rPr lang="en-GB" altLang="en-US" sz="2400" b="1" dirty="0" smtClean="0"/>
              <a:t>E-commerce Regulations 2002</a:t>
            </a:r>
          </a:p>
          <a:p>
            <a:pPr marL="342900" lvl="1" indent="-342900">
              <a:buClr>
                <a:srgbClr val="0070C0"/>
              </a:buClr>
              <a:defRPr/>
            </a:pPr>
            <a:r>
              <a:rPr lang="en-GB" altLang="en-US" sz="2400" b="1" dirty="0"/>
              <a:t>Health and Safety</a:t>
            </a:r>
          </a:p>
          <a:p>
            <a:pPr>
              <a:defRPr/>
            </a:pPr>
            <a:endParaRPr lang="en-GB" altLang="en-US" sz="2400" b="1" dirty="0" smtClean="0"/>
          </a:p>
        </p:txBody>
      </p:sp>
      <p:sp>
        <p:nvSpPr>
          <p:cNvPr id="129028" name="Rectangle 3"/>
          <p:cNvSpPr>
            <a:spLocks noChangeArrowheads="1"/>
          </p:cNvSpPr>
          <p:nvPr/>
        </p:nvSpPr>
        <p:spPr bwMode="auto">
          <a:xfrm>
            <a:off x="7036830" y="6486046"/>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B3D78677-9B78-4339-80DD-38E607D9079B}"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29029" name="Slide Number Placeholder 5"/>
          <p:cNvSpPr txBox="1">
            <a:spLocks noGrp="1"/>
          </p:cNvSpPr>
          <p:nvPr/>
        </p:nvSpPr>
        <p:spPr bwMode="auto">
          <a:xfrm>
            <a:off x="8312149" y="6427268"/>
            <a:ext cx="663959" cy="31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BEB2C46-8712-410F-B27A-C05D317A01E5}" type="slidenum">
              <a:rPr lang="en-US" altLang="en-US" sz="1400">
                <a:cs typeface="Times New Roman" panose="02020603050405020304" pitchFamily="18" charset="0"/>
              </a:rPr>
              <a:pPr algn="r">
                <a:spcBef>
                  <a:spcPct val="0"/>
                </a:spcBef>
                <a:buClrTx/>
                <a:buSzTx/>
                <a:buFontTx/>
                <a:buNone/>
              </a:pPr>
              <a:t>14</a:t>
            </a:fld>
            <a:endParaRPr lang="en-US" altLang="en-US" sz="14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07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075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0757"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4" y="620688"/>
            <a:ext cx="4752528"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1032" name="Rectangle 7"/>
          <p:cNvSpPr>
            <a:spLocks noGrp="1" noChangeArrowheads="1"/>
          </p:cNvSpPr>
          <p:nvPr>
            <p:ph type="body" sz="half" idx="2"/>
          </p:nvPr>
        </p:nvSpPr>
        <p:spPr>
          <a:xfrm>
            <a:off x="467544" y="1196752"/>
            <a:ext cx="8496944" cy="5119564"/>
          </a:xfrm>
        </p:spPr>
        <p:txBody>
          <a:bodyPr lIns="90488" tIns="44450" rIns="90488" bIns="44450"/>
          <a:lstStyle/>
          <a:p>
            <a:pPr marL="0" indent="0">
              <a:buNone/>
              <a:defRPr/>
            </a:pPr>
            <a:r>
              <a:rPr lang="en-GB" sz="4000" b="1" dirty="0" smtClean="0"/>
              <a:t>1. Harm/Beneficence Test</a:t>
            </a:r>
          </a:p>
          <a:p>
            <a:pPr marL="0" indent="0">
              <a:buFont typeface="Arial" charset="0"/>
              <a:buNone/>
              <a:defRPr/>
            </a:pPr>
            <a:r>
              <a:rPr lang="en-GB" sz="2800" dirty="0"/>
              <a:t>Determine whether </a:t>
            </a:r>
            <a:r>
              <a:rPr lang="en-GB" sz="2800" dirty="0" smtClean="0"/>
              <a:t>the impact of this action is </a:t>
            </a:r>
            <a:r>
              <a:rPr lang="en-GB" sz="2800" dirty="0"/>
              <a:t>harmful (Does it produce physical or mental suffering, impose financial or non-financial costs, deprive others of important or essential goods?) or beneficial (does it increase safety, quality of life, health, security, etc.)</a:t>
            </a:r>
          </a:p>
          <a:p>
            <a:pPr marL="0" indent="-630238">
              <a:buFont typeface="Arial" charset="0"/>
              <a:buNone/>
              <a:defRPr/>
            </a:pPr>
            <a:r>
              <a:rPr lang="en-GB" sz="2800" dirty="0"/>
              <a:t>This is sometimes called Consequentialist ethics as it is focused on producing the best outcomes, so the focus is firmly on thinking through the potential consequences of a course of action</a:t>
            </a:r>
            <a:r>
              <a:rPr lang="en-GB" dirty="0"/>
              <a:t>.</a:t>
            </a:r>
            <a:br>
              <a:rPr lang="en-GB" dirty="0"/>
            </a:br>
            <a:r>
              <a:rPr lang="en-GB" dirty="0"/>
              <a:t/>
            </a:r>
            <a:br>
              <a:rPr lang="en-GB" dirty="0"/>
            </a:br>
            <a:endParaRPr lang="en-GB" dirty="0"/>
          </a:p>
          <a:p>
            <a:pPr marL="630238" indent="-630238">
              <a:buFont typeface="Arial" charset="0"/>
              <a:buNone/>
              <a:defRPr/>
            </a:pPr>
            <a:r>
              <a:rPr lang="en-GB" dirty="0" smtClean="0"/>
              <a:t/>
            </a:r>
            <a:br>
              <a:rPr lang="en-GB" dirty="0" smtClean="0"/>
            </a:br>
            <a:endParaRPr lang="en-US" sz="3600" dirty="0" smtClean="0"/>
          </a:p>
        </p:txBody>
      </p:sp>
      <p:sp>
        <p:nvSpPr>
          <p:cNvPr id="330760"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30761" name="Slide Number Placeholder 5"/>
          <p:cNvSpPr txBox="1">
            <a:spLocks noGrp="1"/>
          </p:cNvSpPr>
          <p:nvPr/>
        </p:nvSpPr>
        <p:spPr bwMode="auto">
          <a:xfrm>
            <a:off x="8334672" y="6459827"/>
            <a:ext cx="53955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F85A271-CB81-4BAF-8FB4-1254FAFBBD8A}" type="slidenum">
              <a:rPr lang="en-US" altLang="en-US" sz="1000">
                <a:cs typeface="Times New Roman" panose="02020603050405020304" pitchFamily="18" charset="0"/>
              </a:rPr>
              <a:pPr algn="r">
                <a:spcBef>
                  <a:spcPct val="0"/>
                </a:spcBef>
                <a:buClrTx/>
                <a:buSzTx/>
                <a:buFontTx/>
                <a:buNone/>
              </a:pPr>
              <a:t>140</a:t>
            </a:fld>
            <a:endParaRPr lang="en-US" altLang="en-US" sz="1000" dirty="0">
              <a:cs typeface="Times New Roman" panose="02020603050405020304" pitchFamily="18" charset="0"/>
            </a:endParaRPr>
          </a:p>
        </p:txBody>
      </p:sp>
      <p:sp>
        <p:nvSpPr>
          <p:cNvPr id="330762"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0376ECA-1174-41AE-99B0-D9C4DAA59F21}"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280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280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280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692696"/>
            <a:ext cx="6624736"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1032" name="Rectangle 7"/>
          <p:cNvSpPr>
            <a:spLocks noGrp="1" noChangeArrowheads="1"/>
          </p:cNvSpPr>
          <p:nvPr>
            <p:ph type="body" sz="half" idx="2"/>
          </p:nvPr>
        </p:nvSpPr>
        <p:spPr>
          <a:xfrm>
            <a:off x="468313" y="1196751"/>
            <a:ext cx="8457626" cy="5112569"/>
          </a:xfrm>
        </p:spPr>
        <p:txBody>
          <a:bodyPr lIns="90488" tIns="44450" rIns="90488" bIns="44450"/>
          <a:lstStyle/>
          <a:p>
            <a:pPr marL="628650" indent="-628650">
              <a:buFont typeface="Arial" charset="0"/>
              <a:buNone/>
              <a:defRPr/>
            </a:pPr>
            <a:r>
              <a:rPr lang="en-GB" sz="4000" b="1" dirty="0" smtClean="0"/>
              <a:t>2. Publicity Test (Virtue ethics)</a:t>
            </a:r>
          </a:p>
          <a:p>
            <a:pPr marL="0" indent="-628650">
              <a:buFont typeface="Arial" charset="0"/>
              <a:buNone/>
              <a:defRPr/>
            </a:pPr>
            <a:r>
              <a:rPr lang="en-GB" sz="2800" dirty="0"/>
              <a:t>Would others view you as a good person for what you are about to </a:t>
            </a:r>
            <a:r>
              <a:rPr lang="en-GB" sz="2800" dirty="0" smtClean="0"/>
              <a:t>do?</a:t>
            </a:r>
          </a:p>
          <a:p>
            <a:pPr marL="0" indent="-628650">
              <a:buFont typeface="Wingdings" panose="05000000000000000000" pitchFamily="2" charset="2"/>
              <a:buNone/>
              <a:defRPr/>
            </a:pPr>
            <a:r>
              <a:rPr lang="en-GB" sz="2800" dirty="0"/>
              <a:t>Virtue ethics is primarily focused on the character and behaviour of the ethical actor, rather than those on the receiving end of their actions or any consequences that may flow from their decisions. According to this perspective, good ethical decisions will follow if the decision-maker works hard to develop their virtues and control their vices.</a:t>
            </a:r>
            <a:endParaRPr lang="en-GB" b="1" dirty="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32808"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32809" name="Slide Number Placeholder 5"/>
          <p:cNvSpPr txBox="1">
            <a:spLocks noGrp="1"/>
          </p:cNvSpPr>
          <p:nvPr/>
        </p:nvSpPr>
        <p:spPr bwMode="auto">
          <a:xfrm>
            <a:off x="8314379" y="6527369"/>
            <a:ext cx="611560" cy="3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0C57142-7E9A-419E-B19D-55D6312BCA0C}" type="slidenum">
              <a:rPr lang="en-US" altLang="en-US" sz="1000">
                <a:cs typeface="Times New Roman" panose="02020603050405020304" pitchFamily="18" charset="0"/>
              </a:rPr>
              <a:pPr algn="r">
                <a:spcBef>
                  <a:spcPct val="0"/>
                </a:spcBef>
                <a:buClrTx/>
                <a:buSzTx/>
                <a:buFontTx/>
                <a:buNone/>
              </a:pPr>
              <a:t>141</a:t>
            </a:fld>
            <a:endParaRPr lang="en-US" altLang="en-US" sz="1000" dirty="0">
              <a:cs typeface="Times New Roman" panose="02020603050405020304" pitchFamily="18" charset="0"/>
            </a:endParaRPr>
          </a:p>
        </p:txBody>
      </p:sp>
      <p:sp>
        <p:nvSpPr>
          <p:cNvPr id="332810"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0C80A59-DCA9-4823-B38F-9DF191623CBB}"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485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485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4853"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408712"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1032" name="Rectangle 7"/>
          <p:cNvSpPr>
            <a:spLocks noGrp="1" noChangeArrowheads="1"/>
          </p:cNvSpPr>
          <p:nvPr>
            <p:ph type="body" sz="half" idx="2"/>
          </p:nvPr>
        </p:nvSpPr>
        <p:spPr>
          <a:xfrm>
            <a:off x="395288" y="1268760"/>
            <a:ext cx="8569200" cy="4968528"/>
          </a:xfrm>
        </p:spPr>
        <p:txBody>
          <a:bodyPr lIns="90488" tIns="44450" rIns="90488" bIns="44450"/>
          <a:lstStyle/>
          <a:p>
            <a:pPr marL="628650" indent="-628650">
              <a:buFont typeface="Arial" charset="0"/>
              <a:buNone/>
              <a:defRPr/>
            </a:pPr>
            <a:r>
              <a:rPr lang="en-GB" sz="2800" b="1" dirty="0" smtClean="0"/>
              <a:t>3. Reversibility Test</a:t>
            </a:r>
          </a:p>
          <a:p>
            <a:pPr marL="0" indent="-628650">
              <a:buFont typeface="Arial" charset="0"/>
              <a:buNone/>
              <a:defRPr/>
            </a:pPr>
            <a:r>
              <a:rPr lang="en-GB" sz="2400" dirty="0"/>
              <a:t>If you were in their place, would you still find the action treated you with respect?</a:t>
            </a:r>
          </a:p>
          <a:p>
            <a:pPr marL="628650" indent="-628650">
              <a:buFont typeface="Arial" charset="0"/>
              <a:buNone/>
              <a:defRPr/>
            </a:pPr>
            <a:r>
              <a:rPr lang="en-GB" sz="2800" b="1" dirty="0" smtClean="0"/>
              <a:t>4. Code </a:t>
            </a:r>
            <a:r>
              <a:rPr lang="en-GB" sz="2800" b="1" dirty="0"/>
              <a:t>of Ethics Test</a:t>
            </a:r>
          </a:p>
          <a:p>
            <a:pPr marL="0" indent="-628650">
              <a:buFont typeface="Arial" charset="0"/>
              <a:buNone/>
              <a:defRPr/>
            </a:pPr>
            <a:r>
              <a:rPr lang="en-GB" sz="2800" b="1" dirty="0" smtClean="0"/>
              <a:t> </a:t>
            </a:r>
            <a:r>
              <a:rPr lang="en-GB" sz="2400" dirty="0" smtClean="0"/>
              <a:t>Code of ethics test or Duty-based </a:t>
            </a:r>
            <a:r>
              <a:rPr lang="en-GB" sz="2400" dirty="0"/>
              <a:t>ethics is focused on the duty of the decision-maker to uphold ethical principles consistently, regardless of the consequences, and to treat people as ends in themselves rather than means to an end. Rights approaches tend to make ethical choices by focusing on the primacy of individual’s rights and </a:t>
            </a:r>
            <a:r>
              <a:rPr lang="en-GB" sz="2400" dirty="0" smtClean="0"/>
              <a:t>responsibilities.</a:t>
            </a:r>
            <a:endParaRPr lang="en-GB" sz="2400" b="1" dirty="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34856"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34857" name="Slide Number Placeholder 5"/>
          <p:cNvSpPr txBox="1">
            <a:spLocks noGrp="1"/>
          </p:cNvSpPr>
          <p:nvPr/>
        </p:nvSpPr>
        <p:spPr bwMode="auto">
          <a:xfrm>
            <a:off x="8256952" y="6487751"/>
            <a:ext cx="53955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E7EC6B2-8C63-453E-A502-C0C97670414F}" type="slidenum">
              <a:rPr lang="en-US" altLang="en-US" sz="1000">
                <a:cs typeface="Times New Roman" panose="02020603050405020304" pitchFamily="18" charset="0"/>
              </a:rPr>
              <a:pPr algn="r">
                <a:spcBef>
                  <a:spcPct val="0"/>
                </a:spcBef>
                <a:buClrTx/>
                <a:buSzTx/>
                <a:buFontTx/>
                <a:buNone/>
              </a:pPr>
              <a:t>142</a:t>
            </a:fld>
            <a:endParaRPr lang="en-US" altLang="en-US" sz="1000" dirty="0">
              <a:cs typeface="Times New Roman" panose="02020603050405020304" pitchFamily="18" charset="0"/>
            </a:endParaRPr>
          </a:p>
        </p:txBody>
      </p:sp>
      <p:sp>
        <p:nvSpPr>
          <p:cNvPr id="334858"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FDE924F-3BEF-49CD-B521-E5C92BBA7D4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689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690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6901"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408712"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1032" name="Rectangle 7"/>
          <p:cNvSpPr>
            <a:spLocks noGrp="1" noChangeArrowheads="1"/>
          </p:cNvSpPr>
          <p:nvPr>
            <p:ph type="body" sz="half" idx="2"/>
          </p:nvPr>
        </p:nvSpPr>
        <p:spPr>
          <a:xfrm>
            <a:off x="467544" y="1235036"/>
            <a:ext cx="8496944" cy="5013364"/>
          </a:xfrm>
        </p:spPr>
        <p:txBody>
          <a:bodyPr lIns="90488" tIns="44450" rIns="90488" bIns="44450"/>
          <a:lstStyle/>
          <a:p>
            <a:pPr marL="628650" indent="-628650">
              <a:buFont typeface="Arial" charset="0"/>
              <a:buNone/>
              <a:defRPr/>
            </a:pPr>
            <a:r>
              <a:rPr lang="en-GB" sz="4000" b="1" dirty="0" smtClean="0"/>
              <a:t>5. Feasibility Test</a:t>
            </a:r>
          </a:p>
          <a:p>
            <a:pPr marL="0" indent="-628650">
              <a:buFont typeface="Arial" charset="0"/>
              <a:buNone/>
              <a:defRPr/>
            </a:pPr>
            <a:r>
              <a:rPr lang="en-GB" dirty="0" smtClean="0"/>
              <a:t>Brings </a:t>
            </a:r>
            <a:r>
              <a:rPr lang="en-GB" dirty="0"/>
              <a:t>in a series of practical constraints by asking whether the selected alternative can be implemented given time, financial, legal, personal, and social constraints. </a:t>
            </a:r>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36904"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36905" name="Slide Number Placeholder 5"/>
          <p:cNvSpPr txBox="1">
            <a:spLocks noGrp="1"/>
          </p:cNvSpPr>
          <p:nvPr/>
        </p:nvSpPr>
        <p:spPr bwMode="auto">
          <a:xfrm>
            <a:off x="8259853" y="6560560"/>
            <a:ext cx="611560" cy="25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BF49056-AB1B-4CC9-AEFD-2FDF576D706B}" type="slidenum">
              <a:rPr lang="en-US" altLang="en-US" sz="1000">
                <a:cs typeface="Times New Roman" panose="02020603050405020304" pitchFamily="18" charset="0"/>
              </a:rPr>
              <a:pPr algn="r">
                <a:spcBef>
                  <a:spcPct val="0"/>
                </a:spcBef>
                <a:buClrTx/>
                <a:buSzTx/>
                <a:buFontTx/>
                <a:buNone/>
              </a:pPr>
              <a:t>143</a:t>
            </a:fld>
            <a:endParaRPr lang="en-US" altLang="en-US" sz="1000" dirty="0">
              <a:cs typeface="Times New Roman" panose="02020603050405020304" pitchFamily="18" charset="0"/>
            </a:endParaRPr>
          </a:p>
        </p:txBody>
      </p:sp>
      <p:sp>
        <p:nvSpPr>
          <p:cNvPr id="336906"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12E870C-E0D4-47C6-B7DF-87307F3C9020}"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894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894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38949"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408712"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1032" name="Rectangle 7"/>
          <p:cNvSpPr>
            <a:spLocks noGrp="1" noChangeArrowheads="1"/>
          </p:cNvSpPr>
          <p:nvPr>
            <p:ph type="body" sz="half" idx="2"/>
          </p:nvPr>
        </p:nvSpPr>
        <p:spPr>
          <a:xfrm>
            <a:off x="467544" y="1220748"/>
            <a:ext cx="8496944" cy="5088572"/>
          </a:xfrm>
        </p:spPr>
        <p:txBody>
          <a:bodyPr lIns="90488" tIns="44450" rIns="90488" bIns="44450"/>
          <a:lstStyle/>
          <a:p>
            <a:pPr>
              <a:defRPr/>
            </a:pPr>
            <a:r>
              <a:rPr lang="en-GB" u="sng" dirty="0" smtClean="0">
                <a:hlinkClick r:id="rId3"/>
              </a:rPr>
              <a:t>Harm/Beneficence </a:t>
            </a:r>
            <a:r>
              <a:rPr lang="en-GB" u="sng" dirty="0">
                <a:hlinkClick r:id="rId3"/>
              </a:rPr>
              <a:t>Test</a:t>
            </a:r>
            <a:endParaRPr lang="en-GB" dirty="0"/>
          </a:p>
          <a:p>
            <a:pPr>
              <a:defRPr/>
            </a:pPr>
            <a:r>
              <a:rPr lang="en-GB" u="sng" dirty="0">
                <a:hlinkClick r:id="rId4"/>
              </a:rPr>
              <a:t>Publicity Test</a:t>
            </a:r>
            <a:endParaRPr lang="en-GB" dirty="0"/>
          </a:p>
          <a:p>
            <a:pPr>
              <a:defRPr/>
            </a:pPr>
            <a:r>
              <a:rPr lang="en-GB" u="sng" dirty="0">
                <a:hlinkClick r:id="rId5"/>
              </a:rPr>
              <a:t>Reversibility Test</a:t>
            </a:r>
            <a:endParaRPr lang="en-GB" dirty="0"/>
          </a:p>
          <a:p>
            <a:pPr>
              <a:defRPr/>
            </a:pPr>
            <a:r>
              <a:rPr lang="en-GB" u="sng" dirty="0">
                <a:hlinkClick r:id="rId6"/>
              </a:rPr>
              <a:t>Code of Ethics Test</a:t>
            </a:r>
            <a:endParaRPr lang="en-GB" dirty="0"/>
          </a:p>
          <a:p>
            <a:pPr>
              <a:defRPr/>
            </a:pPr>
            <a:r>
              <a:rPr lang="en-GB" u="sng" dirty="0">
                <a:hlinkClick r:id="rId7"/>
              </a:rPr>
              <a:t>Feasibility Test</a:t>
            </a:r>
            <a:endParaRPr lang="en-GB" dirty="0"/>
          </a:p>
          <a:p>
            <a:pPr marL="630238" indent="-630238">
              <a:buFont typeface="Arial" charset="0"/>
              <a:buNone/>
              <a:defRPr/>
            </a:pP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38952"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38953" name="Slide Number Placeholder 5"/>
          <p:cNvSpPr txBox="1">
            <a:spLocks noGrp="1"/>
          </p:cNvSpPr>
          <p:nvPr/>
        </p:nvSpPr>
        <p:spPr bwMode="auto">
          <a:xfrm>
            <a:off x="8306886" y="6498432"/>
            <a:ext cx="53955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7F82B63-AC9B-4D06-A4A0-B1BC2E8B7757}" type="slidenum">
              <a:rPr lang="en-US" altLang="en-US" sz="1000">
                <a:cs typeface="Times New Roman" panose="02020603050405020304" pitchFamily="18" charset="0"/>
              </a:rPr>
              <a:pPr algn="r">
                <a:spcBef>
                  <a:spcPct val="0"/>
                </a:spcBef>
                <a:buClrTx/>
                <a:buSzTx/>
                <a:buFontTx/>
                <a:buNone/>
              </a:pPr>
              <a:t>144</a:t>
            </a:fld>
            <a:endParaRPr lang="en-US" altLang="en-US" sz="1000" dirty="0">
              <a:cs typeface="Times New Roman" panose="02020603050405020304" pitchFamily="18" charset="0"/>
            </a:endParaRPr>
          </a:p>
        </p:txBody>
      </p:sp>
      <p:sp>
        <p:nvSpPr>
          <p:cNvPr id="338954"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7B36192-0479-438C-804A-00AD3E78C2B0}"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09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099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0997"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552728"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1032" name="Rectangle 7"/>
          <p:cNvSpPr>
            <a:spLocks noGrp="1" noChangeArrowheads="1"/>
          </p:cNvSpPr>
          <p:nvPr>
            <p:ph type="body" sz="half" idx="2"/>
          </p:nvPr>
        </p:nvSpPr>
        <p:spPr>
          <a:xfrm>
            <a:off x="468313" y="1196751"/>
            <a:ext cx="8496175" cy="5051649"/>
          </a:xfrm>
        </p:spPr>
        <p:txBody>
          <a:bodyPr lIns="90488" tIns="44450" rIns="90488" bIns="44450"/>
          <a:lstStyle/>
          <a:p>
            <a:pPr marL="628650" indent="-628650">
              <a:buFont typeface="Arial" charset="0"/>
              <a:buNone/>
              <a:defRPr/>
            </a:pPr>
            <a:r>
              <a:rPr lang="en-GB" b="1" dirty="0"/>
              <a:t>The </a:t>
            </a:r>
            <a:r>
              <a:rPr lang="en-GB" b="1" dirty="0" smtClean="0"/>
              <a:t>ethics </a:t>
            </a:r>
            <a:r>
              <a:rPr lang="en-GB" b="1" dirty="0"/>
              <a:t>tests help </a:t>
            </a:r>
            <a:r>
              <a:rPr lang="en-GB" b="1" dirty="0" smtClean="0"/>
              <a:t>us learn </a:t>
            </a:r>
            <a:r>
              <a:rPr lang="en-GB" b="1" dirty="0"/>
              <a:t>that ethical decision making is not simply a matter of applying rules. </a:t>
            </a:r>
            <a:endParaRPr lang="en-GB" b="1" dirty="0" smtClean="0"/>
          </a:p>
          <a:p>
            <a:pPr marL="628650" indent="-628650">
              <a:buFont typeface="Arial" charset="0"/>
              <a:buNone/>
              <a:defRPr/>
            </a:pPr>
            <a:r>
              <a:rPr lang="en-GB" b="1" dirty="0" smtClean="0"/>
              <a:t>The </a:t>
            </a:r>
            <a:r>
              <a:rPr lang="en-GB" b="1" dirty="0"/>
              <a:t>rules, in the guise of these ethics tests, often don't establish a definitive answer (or even a set of definitive answers). </a:t>
            </a:r>
            <a:endParaRPr lang="en-GB" b="1" dirty="0" smtClean="0"/>
          </a:p>
          <a:p>
            <a:pPr marL="628650" indent="-628650">
              <a:buFont typeface="Arial" charset="0"/>
              <a:buNone/>
              <a:defRPr/>
            </a:pPr>
            <a:r>
              <a:rPr lang="en-GB" b="1" dirty="0" smtClean="0"/>
              <a:t>The </a:t>
            </a:r>
            <a:r>
              <a:rPr lang="en-GB" b="1" dirty="0"/>
              <a:t>most help they can provide is to guide thinking on the issues and to rule out some clearly inappropriate choices. </a:t>
            </a: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41000"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41001" name="Slide Number Placeholder 5"/>
          <p:cNvSpPr txBox="1">
            <a:spLocks noGrp="1"/>
          </p:cNvSpPr>
          <p:nvPr/>
        </p:nvSpPr>
        <p:spPr bwMode="auto">
          <a:xfrm>
            <a:off x="8316416" y="6429375"/>
            <a:ext cx="68356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876CEFB-B91A-4177-B60B-E79CFC64C41D}" type="slidenum">
              <a:rPr lang="en-US" altLang="en-US" sz="1000">
                <a:cs typeface="Times New Roman" panose="02020603050405020304" pitchFamily="18" charset="0"/>
              </a:rPr>
              <a:pPr algn="r">
                <a:spcBef>
                  <a:spcPct val="0"/>
                </a:spcBef>
                <a:buClrTx/>
                <a:buSzTx/>
                <a:buFontTx/>
                <a:buNone/>
              </a:pPr>
              <a:t>145</a:t>
            </a:fld>
            <a:endParaRPr lang="en-US" altLang="en-US" sz="1000" dirty="0">
              <a:cs typeface="Times New Roman" panose="02020603050405020304" pitchFamily="18" charset="0"/>
            </a:endParaRPr>
          </a:p>
        </p:txBody>
      </p:sp>
      <p:sp>
        <p:nvSpPr>
          <p:cNvPr id="341002"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6199306-A0AB-4AF5-8079-A38CACA2215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304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304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304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912768"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1032" name="Rectangle 7"/>
          <p:cNvSpPr>
            <a:spLocks noGrp="1" noChangeArrowheads="1"/>
          </p:cNvSpPr>
          <p:nvPr>
            <p:ph type="body" sz="half" idx="2"/>
          </p:nvPr>
        </p:nvSpPr>
        <p:spPr>
          <a:xfrm>
            <a:off x="467544" y="1231899"/>
            <a:ext cx="8496944" cy="5077421"/>
          </a:xfrm>
        </p:spPr>
        <p:txBody>
          <a:bodyPr lIns="90488" tIns="44450" rIns="90488" bIns="44450"/>
          <a:lstStyle/>
          <a:p>
            <a:pPr marL="628650" indent="-628650">
              <a:buFont typeface="Arial" charset="0"/>
              <a:buNone/>
              <a:defRPr/>
            </a:pPr>
            <a:r>
              <a:rPr lang="en-GB" b="1" dirty="0"/>
              <a:t>These tests provide reasons that can be appealed to in making ethical arguments. </a:t>
            </a:r>
            <a:r>
              <a:rPr lang="en-GB" b="1" dirty="0" smtClean="0"/>
              <a:t> </a:t>
            </a:r>
            <a:r>
              <a:rPr lang="en-GB" b="1" dirty="0"/>
              <a:t>for example, it would produce harm (violate the harm test), place others at risk (which is not reversible), and expose </a:t>
            </a:r>
            <a:r>
              <a:rPr lang="en-GB" b="1" dirty="0" smtClean="0"/>
              <a:t>an operator </a:t>
            </a:r>
            <a:r>
              <a:rPr lang="en-GB" b="1" dirty="0"/>
              <a:t>as a cowardly person who callously exposes others to severely diminished personal privacy and </a:t>
            </a:r>
            <a:r>
              <a:rPr lang="en-GB" b="1" dirty="0" smtClean="0"/>
              <a:t>rights (publicity test).</a:t>
            </a: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43048"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43049" name="Slide Number Placeholder 5"/>
          <p:cNvSpPr txBox="1">
            <a:spLocks noGrp="1"/>
          </p:cNvSpPr>
          <p:nvPr/>
        </p:nvSpPr>
        <p:spPr bwMode="auto">
          <a:xfrm>
            <a:off x="8388424" y="6465888"/>
            <a:ext cx="46484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92A07B4-F25B-472E-A2E3-EC08DE078D7C}" type="slidenum">
              <a:rPr lang="en-US" altLang="en-US" sz="1000">
                <a:cs typeface="Times New Roman" panose="02020603050405020304" pitchFamily="18" charset="0"/>
              </a:rPr>
              <a:pPr algn="r">
                <a:spcBef>
                  <a:spcPct val="0"/>
                </a:spcBef>
                <a:buClrTx/>
                <a:buSzTx/>
                <a:buFontTx/>
                <a:buNone/>
              </a:pPr>
              <a:t>146</a:t>
            </a:fld>
            <a:endParaRPr lang="en-US" altLang="en-US" sz="1000" dirty="0">
              <a:cs typeface="Times New Roman" panose="02020603050405020304" pitchFamily="18" charset="0"/>
            </a:endParaRPr>
          </a:p>
        </p:txBody>
      </p:sp>
      <p:sp>
        <p:nvSpPr>
          <p:cNvPr id="343050"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952F8C6-478D-4B4F-A9FE-0AB4472BBA31}"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509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509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5093"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480720"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345095" name="Rectangle 7"/>
          <p:cNvSpPr>
            <a:spLocks noGrp="1" noChangeArrowheads="1"/>
          </p:cNvSpPr>
          <p:nvPr>
            <p:ph type="body" sz="half" idx="2"/>
          </p:nvPr>
        </p:nvSpPr>
        <p:spPr>
          <a:xfrm>
            <a:off x="468313" y="1196752"/>
            <a:ext cx="8496175" cy="5112568"/>
          </a:xfrm>
        </p:spPr>
        <p:txBody>
          <a:bodyPr lIns="90488" tIns="44450" rIns="90488" bIns="44450"/>
          <a:lstStyle/>
          <a:p>
            <a:r>
              <a:rPr lang="en-GB" altLang="en-US" sz="2400" b="1" dirty="0" smtClean="0"/>
              <a:t>Should Internet service providers (ISPs) be liable for the material on their bulletin boards?	</a:t>
            </a:r>
            <a:endParaRPr lang="en-GB" altLang="en-US" sz="2400" dirty="0" smtClean="0"/>
          </a:p>
          <a:p>
            <a:r>
              <a:rPr lang="en-GB" altLang="en-US" sz="2400" dirty="0" smtClean="0"/>
              <a:t>Service providers are, according to the Defamation Act 1996, (in Portugal, defamation constitutes a criminal offense under Article 180 of the Penal Code), not held responsible for libellous statements posted at sites they maintain provided they can show that they do not edit or vet the material that their users post. But the legal position of service providers is confused by the fact that they are supposed to take reasonable care in preventing libellous material from appearing. </a:t>
            </a:r>
            <a:r>
              <a:rPr lang="en-GB" altLang="en-US" dirty="0" smtClean="0"/>
              <a:t/>
            </a:r>
            <a:br>
              <a:rPr lang="en-GB" altLang="en-US" dirty="0" smtClean="0"/>
            </a:br>
            <a:endParaRPr lang="en-US" altLang="en-US" sz="3600" dirty="0" smtClean="0"/>
          </a:p>
        </p:txBody>
      </p:sp>
      <p:sp>
        <p:nvSpPr>
          <p:cNvPr id="345096"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45097" name="Slide Number Placeholder 5"/>
          <p:cNvSpPr txBox="1">
            <a:spLocks noGrp="1"/>
          </p:cNvSpPr>
          <p:nvPr/>
        </p:nvSpPr>
        <p:spPr bwMode="auto">
          <a:xfrm>
            <a:off x="8334672" y="6515390"/>
            <a:ext cx="53955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6CFF5FB-5627-489C-A526-86E5D21DCCA1}" type="slidenum">
              <a:rPr lang="en-US" altLang="en-US" sz="1000">
                <a:cs typeface="Times New Roman" panose="02020603050405020304" pitchFamily="18" charset="0"/>
              </a:rPr>
              <a:pPr algn="r">
                <a:spcBef>
                  <a:spcPct val="0"/>
                </a:spcBef>
                <a:buClrTx/>
                <a:buSzTx/>
                <a:buFontTx/>
                <a:buNone/>
              </a:pPr>
              <a:t>147</a:t>
            </a:fld>
            <a:endParaRPr lang="en-US" altLang="en-US" sz="1000" dirty="0">
              <a:cs typeface="Times New Roman" panose="02020603050405020304" pitchFamily="18" charset="0"/>
            </a:endParaRPr>
          </a:p>
        </p:txBody>
      </p:sp>
      <p:sp>
        <p:nvSpPr>
          <p:cNvPr id="345098"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046117F-8CF2-4EA9-A8DC-C6B147A8507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71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714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7141"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480720"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347143" name="Rectangle 7"/>
          <p:cNvSpPr>
            <a:spLocks noGrp="1" noChangeArrowheads="1"/>
          </p:cNvSpPr>
          <p:nvPr>
            <p:ph type="body" sz="half" idx="2"/>
          </p:nvPr>
        </p:nvSpPr>
        <p:spPr>
          <a:xfrm>
            <a:off x="467544" y="1220789"/>
            <a:ext cx="8496944" cy="5088532"/>
          </a:xfrm>
        </p:spPr>
        <p:txBody>
          <a:bodyPr lIns="90488" tIns="44450" rIns="90488" bIns="44450"/>
          <a:lstStyle/>
          <a:p>
            <a:r>
              <a:rPr lang="en-GB" altLang="en-US" dirty="0" smtClean="0"/>
              <a:t>This situation leaves ISPs, estate agents, etc. in something of a dilemma. They must strike a balance between the extremes of allowing any material to appear on their site (thus failing to take reasonable care) and vetting material excessively, so putting themselves into an editorial role and becoming liable as editors.</a:t>
            </a:r>
          </a:p>
        </p:txBody>
      </p:sp>
      <p:sp>
        <p:nvSpPr>
          <p:cNvPr id="347144"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47145" name="Slide Number Placeholder 5"/>
          <p:cNvSpPr txBox="1">
            <a:spLocks noGrp="1"/>
          </p:cNvSpPr>
          <p:nvPr/>
        </p:nvSpPr>
        <p:spPr bwMode="auto">
          <a:xfrm>
            <a:off x="8334672" y="6415088"/>
            <a:ext cx="539552"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A7546CF-1CCD-42D7-A71D-B9682C4636F1}" type="slidenum">
              <a:rPr lang="en-US" altLang="en-US" sz="1000">
                <a:cs typeface="Times New Roman" panose="02020603050405020304" pitchFamily="18" charset="0"/>
              </a:rPr>
              <a:pPr algn="r">
                <a:spcBef>
                  <a:spcPct val="0"/>
                </a:spcBef>
                <a:buClrTx/>
                <a:buSzTx/>
                <a:buFontTx/>
                <a:buNone/>
              </a:pPr>
              <a:t>148</a:t>
            </a:fld>
            <a:endParaRPr lang="en-US" altLang="en-US" sz="1000" dirty="0">
              <a:cs typeface="Times New Roman" panose="02020603050405020304" pitchFamily="18" charset="0"/>
            </a:endParaRPr>
          </a:p>
        </p:txBody>
      </p:sp>
      <p:sp>
        <p:nvSpPr>
          <p:cNvPr id="347146"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5A15240-7475-4382-9436-3C5AE6C5DFD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91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918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49189"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4" y="764704"/>
            <a:ext cx="6768281"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349191" name="Rectangle 7"/>
          <p:cNvSpPr>
            <a:spLocks noGrp="1" noChangeArrowheads="1"/>
          </p:cNvSpPr>
          <p:nvPr>
            <p:ph type="body" sz="half" idx="2"/>
          </p:nvPr>
        </p:nvSpPr>
        <p:spPr>
          <a:xfrm>
            <a:off x="539552" y="1220787"/>
            <a:ext cx="8388225" cy="5088533"/>
          </a:xfrm>
        </p:spPr>
        <p:txBody>
          <a:bodyPr lIns="90488" tIns="44450" rIns="90488" bIns="44450"/>
          <a:lstStyle/>
          <a:p>
            <a:r>
              <a:rPr lang="en-GB" altLang="en-US" sz="2400" dirty="0" smtClean="0"/>
              <a:t>Service providers can also find themselves legally exposed in other areas, such as when obscene material is posted to a site they maintain. The Obscene Publications Act 1959 as later amended by the Criminal Justice and Public Order Act 1994 makes it an offence to publish an obscene article or to possess such an article for gain (for example, with the intention to sell or later publish it). </a:t>
            </a:r>
          </a:p>
          <a:p>
            <a:r>
              <a:rPr lang="en-GB" altLang="en-US" sz="2400" dirty="0" smtClean="0"/>
              <a:t>(Kingdom of) Portugal, along with many other countries, signed an  Agreement of 4 May 1910 for the Suppression of the Circulation of </a:t>
            </a:r>
            <a:r>
              <a:rPr lang="en-GB" altLang="en-US" sz="2400" i="1" dirty="0" smtClean="0"/>
              <a:t>Obscene Publications.</a:t>
            </a:r>
            <a:endParaRPr lang="en-GB" altLang="en-US" sz="2400" dirty="0" smtClean="0"/>
          </a:p>
        </p:txBody>
      </p:sp>
      <p:sp>
        <p:nvSpPr>
          <p:cNvPr id="349192"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49193" name="Slide Number Placeholder 5"/>
          <p:cNvSpPr txBox="1">
            <a:spLocks noGrp="1"/>
          </p:cNvSpPr>
          <p:nvPr/>
        </p:nvSpPr>
        <p:spPr bwMode="auto">
          <a:xfrm>
            <a:off x="8334672" y="6465888"/>
            <a:ext cx="539552" cy="25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D14FD27-5FF7-4635-8F55-B0EB687F783A}" type="slidenum">
              <a:rPr lang="en-US" altLang="en-US" sz="1000">
                <a:cs typeface="Times New Roman" panose="02020603050405020304" pitchFamily="18" charset="0"/>
              </a:rPr>
              <a:pPr algn="r">
                <a:spcBef>
                  <a:spcPct val="0"/>
                </a:spcBef>
                <a:buClrTx/>
                <a:buSzTx/>
                <a:buFontTx/>
                <a:buNone/>
              </a:pPr>
              <a:t>149</a:t>
            </a:fld>
            <a:endParaRPr lang="en-US" altLang="en-US" sz="1000" dirty="0">
              <a:cs typeface="Times New Roman" panose="02020603050405020304" pitchFamily="18" charset="0"/>
            </a:endParaRPr>
          </a:p>
        </p:txBody>
      </p:sp>
      <p:sp>
        <p:nvSpPr>
          <p:cNvPr id="349194" name="Rectangle 10"/>
          <p:cNvSpPr>
            <a:spLocks noChangeArrowheads="1"/>
          </p:cNvSpPr>
          <p:nvPr/>
        </p:nvSpPr>
        <p:spPr bwMode="auto">
          <a:xfrm>
            <a:off x="7232517" y="65055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FD42F21-7265-4B6A-AA0B-737BD4A703B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9552" y="313491"/>
            <a:ext cx="7488386" cy="792163"/>
          </a:xfrm>
        </p:spPr>
        <p:txBody>
          <a:bodyPr anchor="t"/>
          <a:lstStyle/>
          <a:p>
            <a:r>
              <a:rPr lang="en-GB" altLang="en-US" sz="2400" dirty="0"/>
              <a:t>IT Project Management and  Related Law</a:t>
            </a:r>
            <a:endParaRPr lang="en-GB" altLang="en-US" sz="2400" dirty="0" smtClean="0"/>
          </a:p>
        </p:txBody>
      </p:sp>
      <p:sp>
        <p:nvSpPr>
          <p:cNvPr id="130051" name="Rectangle 3"/>
          <p:cNvSpPr>
            <a:spLocks noGrp="1" noChangeArrowheads="1"/>
          </p:cNvSpPr>
          <p:nvPr>
            <p:ph type="body" idx="1"/>
          </p:nvPr>
        </p:nvSpPr>
        <p:spPr>
          <a:xfrm>
            <a:off x="539552" y="1349325"/>
            <a:ext cx="8424862" cy="4594225"/>
          </a:xfrm>
        </p:spPr>
        <p:txBody>
          <a:bodyPr/>
          <a:lstStyle/>
          <a:p>
            <a:r>
              <a:rPr lang="en-GB" altLang="en-US" sz="2400" b="1" dirty="0" smtClean="0"/>
              <a:t>Freedom of Information Act 2000</a:t>
            </a:r>
          </a:p>
          <a:p>
            <a:r>
              <a:rPr lang="en-GB" altLang="en-US" sz="2400" b="1" dirty="0" smtClean="0"/>
              <a:t>Freedom of Information (SCOTLAND) Act 2002</a:t>
            </a:r>
          </a:p>
          <a:p>
            <a:r>
              <a:rPr lang="en-GB" altLang="en-US" sz="2400" b="1" dirty="0" smtClean="0"/>
              <a:t>BS7799 certification</a:t>
            </a:r>
          </a:p>
          <a:p>
            <a:r>
              <a:rPr lang="en-GB" altLang="en-US" sz="2400" b="1" dirty="0" smtClean="0"/>
              <a:t>Anti-money laundering (Criminal Justice Act 1988, Drug Trafficking Act 1994, Terrorism Act 2000)</a:t>
            </a:r>
          </a:p>
          <a:p>
            <a:r>
              <a:rPr lang="en-GB" altLang="en-US" sz="2400" b="1" dirty="0" smtClean="0"/>
              <a:t>Financial Services Authority </a:t>
            </a:r>
            <a:r>
              <a:rPr lang="en-GB" altLang="en-US" sz="2400" b="1" i="1" dirty="0" smtClean="0"/>
              <a:t>Operational Risk Systems and Controls </a:t>
            </a:r>
            <a:r>
              <a:rPr lang="en-GB" altLang="en-US" sz="2400" b="1" dirty="0" smtClean="0"/>
              <a:t>guidelines </a:t>
            </a:r>
            <a:endParaRPr lang="en-GB" altLang="en-US" sz="2400" dirty="0" smtClean="0"/>
          </a:p>
        </p:txBody>
      </p:sp>
      <p:sp>
        <p:nvSpPr>
          <p:cNvPr id="130052"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4CA7C4D-E7C3-46E4-9855-E68C66C5665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30053" name="Slide Number Placeholder 5"/>
          <p:cNvSpPr txBox="1">
            <a:spLocks noGrp="1"/>
          </p:cNvSpPr>
          <p:nvPr/>
        </p:nvSpPr>
        <p:spPr bwMode="auto">
          <a:xfrm>
            <a:off x="8460432" y="6391548"/>
            <a:ext cx="539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24B461C-F284-4650-8540-EDB89D0E68E4}" type="slidenum">
              <a:rPr lang="en-US" altLang="en-US" sz="1400">
                <a:cs typeface="Times New Roman" panose="02020603050405020304" pitchFamily="18" charset="0"/>
              </a:rPr>
              <a:pPr algn="r">
                <a:spcBef>
                  <a:spcPct val="0"/>
                </a:spcBef>
                <a:buClrTx/>
                <a:buSzTx/>
                <a:buFontTx/>
                <a:buNone/>
              </a:pPr>
              <a:t>15</a:t>
            </a:fld>
            <a:endParaRPr lang="en-US" altLang="en-US" sz="14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12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123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1237"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44983" y="764704"/>
            <a:ext cx="6835330"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351239" name="Rectangle 7"/>
          <p:cNvSpPr>
            <a:spLocks noGrp="1" noChangeArrowheads="1"/>
          </p:cNvSpPr>
          <p:nvPr>
            <p:ph type="body" sz="half" idx="2"/>
          </p:nvPr>
        </p:nvSpPr>
        <p:spPr>
          <a:xfrm>
            <a:off x="575449" y="1215634"/>
            <a:ext cx="8408888" cy="5047263"/>
          </a:xfrm>
        </p:spPr>
        <p:txBody>
          <a:bodyPr lIns="90488" tIns="44450" rIns="90488" bIns="44450"/>
          <a:lstStyle/>
          <a:p>
            <a:r>
              <a:rPr lang="en-GB" altLang="en-US" dirty="0" smtClean="0"/>
              <a:t>Recent amendments to the law make it clear that publication includes electronic transmission of data that is obscene when viewed. This means that sending e-mails containing obscene material is an offence (even if the contents of the e-mail are encrypted). More stringent controls are applied to certain kinds of obscene material; for instance, possession of indecent photographs of minors with intent to show them is a separate, more serious, offence.</a:t>
            </a:r>
          </a:p>
        </p:txBody>
      </p:sp>
      <p:sp>
        <p:nvSpPr>
          <p:cNvPr id="351240"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51241" name="Slide Number Placeholder 5"/>
          <p:cNvSpPr txBox="1">
            <a:spLocks noGrp="1"/>
          </p:cNvSpPr>
          <p:nvPr/>
        </p:nvSpPr>
        <p:spPr bwMode="auto">
          <a:xfrm>
            <a:off x="8445599" y="6375401"/>
            <a:ext cx="539552" cy="33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0548C03-85A8-4FFF-B5CF-482D7EE0D791}" type="slidenum">
              <a:rPr lang="en-US" altLang="en-US" sz="1000">
                <a:cs typeface="Times New Roman" panose="02020603050405020304" pitchFamily="18" charset="0"/>
              </a:rPr>
              <a:pPr algn="r">
                <a:spcBef>
                  <a:spcPct val="0"/>
                </a:spcBef>
                <a:buClrTx/>
                <a:buSzTx/>
                <a:buFontTx/>
                <a:buNone/>
              </a:pPr>
              <a:t>150</a:t>
            </a:fld>
            <a:endParaRPr lang="en-US" altLang="en-US" sz="1000" dirty="0">
              <a:cs typeface="Times New Roman" panose="02020603050405020304" pitchFamily="18" charset="0"/>
            </a:endParaRPr>
          </a:p>
        </p:txBody>
      </p:sp>
      <p:sp>
        <p:nvSpPr>
          <p:cNvPr id="351242"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99851BD-D12E-41F5-905B-2A911BF5BF3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32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328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328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840760"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353287" name="Rectangle 7"/>
          <p:cNvSpPr>
            <a:spLocks noGrp="1" noChangeArrowheads="1"/>
          </p:cNvSpPr>
          <p:nvPr>
            <p:ph type="body" sz="half" idx="2"/>
          </p:nvPr>
        </p:nvSpPr>
        <p:spPr>
          <a:xfrm>
            <a:off x="539552" y="1249363"/>
            <a:ext cx="8388225" cy="4999037"/>
          </a:xfrm>
        </p:spPr>
        <p:txBody>
          <a:bodyPr lIns="90488" tIns="44450" rIns="90488" bIns="44450"/>
          <a:lstStyle/>
          <a:p>
            <a:r>
              <a:rPr lang="en-GB" altLang="en-US" dirty="0" smtClean="0"/>
              <a:t>The particular problem posed for service providers by obscene material is that should they unwittingly provide such material (for example, by maintaining a bulletin board or FTP site where someone has uploaded obscene material) they may be held legally responsible as the publishers of the material.</a:t>
            </a:r>
          </a:p>
        </p:txBody>
      </p:sp>
      <p:sp>
        <p:nvSpPr>
          <p:cNvPr id="353288"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53289" name="Slide Number Placeholder 5"/>
          <p:cNvSpPr txBox="1">
            <a:spLocks noGrp="1"/>
          </p:cNvSpPr>
          <p:nvPr/>
        </p:nvSpPr>
        <p:spPr bwMode="auto">
          <a:xfrm>
            <a:off x="8330920" y="6386513"/>
            <a:ext cx="53955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8A98AF2-BF00-4852-ADA9-9B6503F675E3}" type="slidenum">
              <a:rPr lang="en-US" altLang="en-US" sz="1000">
                <a:cs typeface="Times New Roman" panose="02020603050405020304" pitchFamily="18" charset="0"/>
              </a:rPr>
              <a:pPr algn="r">
                <a:spcBef>
                  <a:spcPct val="0"/>
                </a:spcBef>
                <a:buClrTx/>
                <a:buSzTx/>
                <a:buFontTx/>
                <a:buNone/>
              </a:pPr>
              <a:t>151</a:t>
            </a:fld>
            <a:endParaRPr lang="en-US" altLang="en-US" sz="1000" dirty="0">
              <a:cs typeface="Times New Roman" panose="02020603050405020304" pitchFamily="18" charset="0"/>
            </a:endParaRPr>
          </a:p>
        </p:txBody>
      </p:sp>
      <p:sp>
        <p:nvSpPr>
          <p:cNvPr id="353290" name="Rectangle 10"/>
          <p:cNvSpPr>
            <a:spLocks noChangeArrowheads="1"/>
          </p:cNvSpPr>
          <p:nvPr/>
        </p:nvSpPr>
        <p:spPr bwMode="auto">
          <a:xfrm>
            <a:off x="7235825" y="647743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CA22EED-3F41-44A4-B8C9-F0098A3D474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533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533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55333"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5" y="764704"/>
            <a:ext cx="6552728"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Ethics Tests</a:t>
            </a:r>
            <a:endParaRPr lang="en-GB" sz="1600" dirty="0" smtClean="0"/>
          </a:p>
        </p:txBody>
      </p:sp>
      <p:sp>
        <p:nvSpPr>
          <p:cNvPr id="355335" name="Rectangle 7"/>
          <p:cNvSpPr>
            <a:spLocks noGrp="1" noChangeArrowheads="1"/>
          </p:cNvSpPr>
          <p:nvPr>
            <p:ph type="body" sz="half" idx="2"/>
          </p:nvPr>
        </p:nvSpPr>
        <p:spPr>
          <a:xfrm>
            <a:off x="577056" y="1196752"/>
            <a:ext cx="8387432" cy="4967288"/>
          </a:xfrm>
        </p:spPr>
        <p:txBody>
          <a:bodyPr lIns="90488" tIns="44450" rIns="90488" bIns="44450"/>
          <a:lstStyle/>
          <a:p>
            <a:r>
              <a:rPr lang="en-GB" altLang="en-US" dirty="0" smtClean="0"/>
              <a:t>The only defence available to such providers is to show that they both did not look at obscene material that they unwittingly published and that they had no cause to inspect it.</a:t>
            </a:r>
          </a:p>
        </p:txBody>
      </p:sp>
      <p:sp>
        <p:nvSpPr>
          <p:cNvPr id="355336"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55337" name="Slide Number Placeholder 5"/>
          <p:cNvSpPr txBox="1">
            <a:spLocks noGrp="1"/>
          </p:cNvSpPr>
          <p:nvPr/>
        </p:nvSpPr>
        <p:spPr bwMode="auto">
          <a:xfrm>
            <a:off x="8244408" y="6471949"/>
            <a:ext cx="61156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8192FDC-3975-4660-8FD8-D35C8C4CF0A4}" type="slidenum">
              <a:rPr lang="en-US" altLang="en-US" sz="1000">
                <a:cs typeface="Times New Roman" panose="02020603050405020304" pitchFamily="18" charset="0"/>
              </a:rPr>
              <a:pPr algn="r">
                <a:spcBef>
                  <a:spcPct val="0"/>
                </a:spcBef>
                <a:buClrTx/>
                <a:buSzTx/>
                <a:buFontTx/>
                <a:buNone/>
              </a:pPr>
              <a:t>152</a:t>
            </a:fld>
            <a:endParaRPr lang="en-US" altLang="en-US" sz="1000" dirty="0">
              <a:cs typeface="Times New Roman" panose="02020603050405020304" pitchFamily="18" charset="0"/>
            </a:endParaRPr>
          </a:p>
        </p:txBody>
      </p:sp>
      <p:sp>
        <p:nvSpPr>
          <p:cNvPr id="355338"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B146605E-32E8-4D1E-AF2B-4F6CF7F1E1C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p:cNvSpPr>
          <p:nvPr>
            <p:ph type="title"/>
          </p:nvPr>
        </p:nvSpPr>
        <p:spPr/>
        <p:txBody>
          <a:bodyPr/>
          <a:lstStyle/>
          <a:p>
            <a:r>
              <a:rPr lang="en-GB" altLang="en-US" smtClean="0"/>
              <a:t>Any further questions?</a:t>
            </a:r>
          </a:p>
        </p:txBody>
      </p:sp>
      <p:sp>
        <p:nvSpPr>
          <p:cNvPr id="357379" name="Content Placeholder 2"/>
          <p:cNvSpPr>
            <a:spLocks noGrp="1"/>
          </p:cNvSpPr>
          <p:nvPr>
            <p:ph idx="1"/>
          </p:nvPr>
        </p:nvSpPr>
        <p:spPr/>
        <p:txBody>
          <a:bodyPr/>
          <a:lstStyle/>
          <a:p>
            <a:endParaRPr lang="en-GB" altLang="en-US"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Line 4"/>
          <p:cNvSpPr>
            <a:spLocks noChangeShapeType="1"/>
          </p:cNvSpPr>
          <p:nvPr/>
        </p:nvSpPr>
        <p:spPr bwMode="auto">
          <a:xfrm>
            <a:off x="179512" y="3284984"/>
            <a:ext cx="520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9573" name="Slide Number Placeholder 5"/>
          <p:cNvSpPr txBox="1">
            <a:spLocks noGrp="1"/>
          </p:cNvSpPr>
          <p:nvPr/>
        </p:nvSpPr>
        <p:spPr bwMode="auto">
          <a:xfrm>
            <a:off x="8532440" y="6431831"/>
            <a:ext cx="465510" cy="28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1FCF622-259B-4D29-9909-5A3C8011F29D}" type="slidenum">
              <a:rPr lang="en-US" altLang="en-US" sz="1000">
                <a:cs typeface="Times New Roman" panose="02020603050405020304" pitchFamily="18" charset="0"/>
              </a:rPr>
              <a:pPr algn="r">
                <a:spcBef>
                  <a:spcPct val="0"/>
                </a:spcBef>
                <a:buClrTx/>
                <a:buSzTx/>
                <a:buFontTx/>
                <a:buNone/>
              </a:pPr>
              <a:t>154</a:t>
            </a:fld>
            <a:endParaRPr lang="en-US" altLang="en-US" sz="1000" dirty="0">
              <a:cs typeface="Times New Roman" panose="02020603050405020304" pitchFamily="18" charset="0"/>
            </a:endParaRPr>
          </a:p>
        </p:txBody>
      </p:sp>
      <p:sp>
        <p:nvSpPr>
          <p:cNvPr id="109574" name="Rectangle 6"/>
          <p:cNvSpPr>
            <a:spLocks noChangeArrowheads="1"/>
          </p:cNvSpPr>
          <p:nvPr/>
        </p:nvSpPr>
        <p:spPr bwMode="auto">
          <a:xfrm>
            <a:off x="7308304" y="640990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34408BF-42D9-421D-800F-1BFA98A18F3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9" name="Rectangle 2"/>
          <p:cNvSpPr>
            <a:spLocks noGrp="1" noChangeArrowheads="1"/>
          </p:cNvSpPr>
          <p:nvPr>
            <p:ph type="title"/>
          </p:nvPr>
        </p:nvSpPr>
        <p:spPr>
          <a:xfrm>
            <a:off x="477427" y="404664"/>
            <a:ext cx="7210425" cy="648295"/>
          </a:xfrm>
        </p:spPr>
        <p:txBody>
          <a:bodyPr/>
          <a:lstStyle/>
          <a:p>
            <a:r>
              <a:rPr lang="en-US" altLang="en-US" dirty="0" smtClean="0"/>
              <a:t>Learning Objectives</a:t>
            </a:r>
          </a:p>
        </p:txBody>
      </p:sp>
      <p:sp>
        <p:nvSpPr>
          <p:cNvPr id="10" name="Marcador de Posição de Conteúdo 1"/>
          <p:cNvSpPr>
            <a:spLocks noGrp="1"/>
          </p:cNvSpPr>
          <p:nvPr>
            <p:ph idx="1"/>
          </p:nvPr>
        </p:nvSpPr>
        <p:spPr>
          <a:xfrm>
            <a:off x="822250" y="1153542"/>
            <a:ext cx="8177486" cy="5155778"/>
          </a:xfrm>
        </p:spPr>
        <p:txBody>
          <a:bodyPr/>
          <a:lstStyle/>
          <a:p>
            <a:pPr eaLnBrk="1" hangingPunct="1">
              <a:buFont typeface="Arial" panose="020B0604020202020204" pitchFamily="34" charset="0"/>
              <a:buNone/>
            </a:pPr>
            <a:r>
              <a:rPr lang="en-GB" altLang="en-US" sz="2000" b="1" dirty="0" smtClean="0"/>
              <a:t>The following topics will be covered:</a:t>
            </a:r>
          </a:p>
          <a:p>
            <a:r>
              <a:rPr lang="en-GB" altLang="en-US" b="1" dirty="0"/>
              <a:t>Unpacking the LSEPI concepts</a:t>
            </a:r>
            <a:endParaRPr lang="en-GB" altLang="en-US" sz="2400" dirty="0"/>
          </a:p>
          <a:p>
            <a:pPr lvl="1"/>
            <a:r>
              <a:rPr lang="en-GB" altLang="en-US" b="1" dirty="0"/>
              <a:t>Legal issues, different forms of ethics, codes of practice, corporate social responsibility </a:t>
            </a:r>
            <a:endParaRPr lang="en-GB" altLang="en-US" sz="2000" dirty="0"/>
          </a:p>
          <a:p>
            <a:r>
              <a:rPr lang="en-GB" altLang="en-US" b="1" dirty="0"/>
              <a:t>What it means to be a professional</a:t>
            </a:r>
            <a:endParaRPr lang="en-GB" altLang="en-US" sz="2400" dirty="0"/>
          </a:p>
          <a:p>
            <a:r>
              <a:rPr lang="en-GB" altLang="en-US" b="1" dirty="0"/>
              <a:t>The role of professional bodies</a:t>
            </a:r>
            <a:endParaRPr lang="en-GB" altLang="en-US" sz="2400" dirty="0"/>
          </a:p>
          <a:p>
            <a:endParaRPr lang="en-GB" altLang="en-US" b="1" dirty="0"/>
          </a:p>
        </p:txBody>
      </p:sp>
      <p:sp>
        <p:nvSpPr>
          <p:cNvPr id="11"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1392596160"/>
      </p:ext>
    </p:extLst>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68312" y="254001"/>
            <a:ext cx="7272040" cy="865187"/>
          </a:xfrm>
        </p:spPr>
        <p:txBody>
          <a:bodyPr/>
          <a:lstStyle/>
          <a:p>
            <a:r>
              <a:rPr lang="en-GB" altLang="en-US" sz="2800" dirty="0" smtClean="0"/>
              <a:t>Intro’ to Professionalism and IT Project Management</a:t>
            </a:r>
          </a:p>
        </p:txBody>
      </p:sp>
      <p:sp>
        <p:nvSpPr>
          <p:cNvPr id="779267" name="Rectangle 3"/>
          <p:cNvSpPr>
            <a:spLocks noGrp="1" noChangeArrowheads="1"/>
          </p:cNvSpPr>
          <p:nvPr>
            <p:ph type="body" idx="1"/>
          </p:nvPr>
        </p:nvSpPr>
        <p:spPr>
          <a:xfrm>
            <a:off x="468312" y="1271587"/>
            <a:ext cx="8496175" cy="5037734"/>
          </a:xfrm>
        </p:spPr>
        <p:txBody>
          <a:bodyPr/>
          <a:lstStyle/>
          <a:p>
            <a:pPr marL="0" indent="0">
              <a:lnSpc>
                <a:spcPct val="80000"/>
              </a:lnSpc>
              <a:buNone/>
            </a:pPr>
            <a:r>
              <a:rPr lang="en-GB" altLang="en-US" sz="2400" b="1" dirty="0" smtClean="0"/>
              <a:t>3 general characteristics of professionalism</a:t>
            </a:r>
          </a:p>
          <a:p>
            <a:pPr lvl="1">
              <a:lnSpc>
                <a:spcPct val="80000"/>
              </a:lnSpc>
            </a:pPr>
            <a:r>
              <a:rPr lang="en-GB" altLang="en-US" sz="2400" b="1" dirty="0" smtClean="0"/>
              <a:t>Being knowledgeable about your field</a:t>
            </a:r>
          </a:p>
          <a:p>
            <a:pPr lvl="2">
              <a:lnSpc>
                <a:spcPct val="80000"/>
              </a:lnSpc>
            </a:pPr>
            <a:r>
              <a:rPr lang="en-GB" altLang="en-US" sz="2400" b="1" i="1" dirty="0" smtClean="0"/>
              <a:t>Keep up to date in your specialist areas</a:t>
            </a:r>
          </a:p>
          <a:p>
            <a:pPr lvl="2">
              <a:lnSpc>
                <a:spcPct val="80000"/>
              </a:lnSpc>
            </a:pPr>
            <a:r>
              <a:rPr lang="en-GB" altLang="en-US" sz="2400" b="1" i="1" dirty="0" smtClean="0"/>
              <a:t>Obligation to take CPD (continuous professional development)</a:t>
            </a:r>
          </a:p>
          <a:p>
            <a:pPr lvl="1">
              <a:lnSpc>
                <a:spcPct val="80000"/>
              </a:lnSpc>
            </a:pPr>
            <a:r>
              <a:rPr lang="en-GB" altLang="en-US" sz="2400" b="1" dirty="0" smtClean="0"/>
              <a:t>Being competent to practice</a:t>
            </a:r>
          </a:p>
          <a:p>
            <a:pPr lvl="2">
              <a:lnSpc>
                <a:spcPct val="80000"/>
              </a:lnSpc>
            </a:pPr>
            <a:r>
              <a:rPr lang="en-GB" altLang="en-US" sz="2400" b="1" i="1" dirty="0" smtClean="0"/>
              <a:t>Able to apply your knowledge competently</a:t>
            </a:r>
          </a:p>
          <a:p>
            <a:pPr lvl="2">
              <a:lnSpc>
                <a:spcPct val="80000"/>
              </a:lnSpc>
            </a:pPr>
            <a:r>
              <a:rPr lang="en-GB" altLang="en-US" sz="2400" b="1" i="1" dirty="0" smtClean="0"/>
              <a:t>Competent decision (technical and ethical)</a:t>
            </a:r>
          </a:p>
          <a:p>
            <a:pPr lvl="1">
              <a:lnSpc>
                <a:spcPct val="80000"/>
              </a:lnSpc>
            </a:pPr>
            <a:r>
              <a:rPr lang="en-GB" altLang="en-US" sz="2400" b="1" dirty="0" smtClean="0"/>
              <a:t>Taking responsibility for one’s actions</a:t>
            </a:r>
          </a:p>
          <a:p>
            <a:pPr lvl="2">
              <a:lnSpc>
                <a:spcPct val="80000"/>
              </a:lnSpc>
            </a:pPr>
            <a:r>
              <a:rPr lang="en-GB" altLang="en-US" sz="2400" b="1" i="1" dirty="0" smtClean="0"/>
              <a:t>When things go wrong</a:t>
            </a:r>
          </a:p>
          <a:p>
            <a:pPr lvl="2">
              <a:lnSpc>
                <a:spcPct val="80000"/>
              </a:lnSpc>
            </a:pPr>
            <a:r>
              <a:rPr lang="en-GB" altLang="en-US" sz="2400" b="1" i="1" dirty="0" smtClean="0"/>
              <a:t>Open and honest in your dealings</a:t>
            </a:r>
          </a:p>
          <a:p>
            <a:pPr lvl="2">
              <a:lnSpc>
                <a:spcPct val="80000"/>
              </a:lnSpc>
            </a:pPr>
            <a:r>
              <a:rPr lang="en-GB" altLang="en-US" sz="2400" b="1" i="1" dirty="0" smtClean="0"/>
              <a:t>Practice responsibility</a:t>
            </a:r>
          </a:p>
        </p:txBody>
      </p:sp>
      <p:sp>
        <p:nvSpPr>
          <p:cNvPr id="122884" name="Rectangle 4"/>
          <p:cNvSpPr>
            <a:spLocks noChangeArrowheads="1"/>
          </p:cNvSpPr>
          <p:nvPr/>
        </p:nvSpPr>
        <p:spPr bwMode="auto">
          <a:xfrm>
            <a:off x="7271259" y="6385519"/>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E29FA51-367B-4ADF-AEEA-3DFBC40E861B}"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22885" name="Slide Number Placeholder 5"/>
          <p:cNvSpPr txBox="1">
            <a:spLocks noGrp="1"/>
          </p:cNvSpPr>
          <p:nvPr/>
        </p:nvSpPr>
        <p:spPr bwMode="auto">
          <a:xfrm>
            <a:off x="8460432" y="6309320"/>
            <a:ext cx="5373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B55E880-BFE6-4398-A80F-25513144799E}" type="slidenum">
              <a:rPr lang="en-US" altLang="en-US" sz="1400">
                <a:cs typeface="Times New Roman" panose="02020603050405020304" pitchFamily="18" charset="0"/>
              </a:rPr>
              <a:pPr algn="r">
                <a:spcBef>
                  <a:spcPct val="0"/>
                </a:spcBef>
                <a:buClrTx/>
                <a:buSzTx/>
                <a:buFontTx/>
                <a:buNone/>
              </a:pPr>
              <a:t>155</a:t>
            </a:fld>
            <a:endParaRPr lang="en-US" altLang="en-US" sz="1400" dirty="0">
              <a:cs typeface="Times New Roman" panose="02020603050405020304" pitchFamily="18" charset="0"/>
            </a:endParaRPr>
          </a:p>
        </p:txBody>
      </p:sp>
    </p:spTree>
    <p:extLst>
      <p:ext uri="{BB962C8B-B14F-4D97-AF65-F5344CB8AC3E}">
        <p14:creationId xmlns:p14="http://schemas.microsoft.com/office/powerpoint/2010/main" val="37563331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9266"/>
                                        </p:tgtEl>
                                        <p:attrNameLst>
                                          <p:attrName>style.visibility</p:attrName>
                                        </p:attrNameLst>
                                      </p:cBhvr>
                                      <p:to>
                                        <p:strVal val="visible"/>
                                      </p:to>
                                    </p:set>
                                    <p:animEffect transition="in" filter="fade">
                                      <p:cBhvr>
                                        <p:cTn id="7" dur="2000"/>
                                        <p:tgtEl>
                                          <p:spTgt spid="779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9267">
                                            <p:txEl>
                                              <p:pRg st="0" end="0"/>
                                            </p:txEl>
                                          </p:spTgt>
                                        </p:tgtEl>
                                        <p:attrNameLst>
                                          <p:attrName>style.visibility</p:attrName>
                                        </p:attrNameLst>
                                      </p:cBhvr>
                                      <p:to>
                                        <p:strVal val="visible"/>
                                      </p:to>
                                    </p:set>
                                    <p:animEffect transition="in" filter="fade">
                                      <p:cBhvr>
                                        <p:cTn id="12" dur="2000"/>
                                        <p:tgtEl>
                                          <p:spTgt spid="779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9267">
                                            <p:txEl>
                                              <p:pRg st="1" end="1"/>
                                            </p:txEl>
                                          </p:spTgt>
                                        </p:tgtEl>
                                        <p:attrNameLst>
                                          <p:attrName>style.visibility</p:attrName>
                                        </p:attrNameLst>
                                      </p:cBhvr>
                                      <p:to>
                                        <p:strVal val="visible"/>
                                      </p:to>
                                    </p:set>
                                    <p:animEffect transition="in" filter="fade">
                                      <p:cBhvr>
                                        <p:cTn id="15" dur="2000"/>
                                        <p:tgtEl>
                                          <p:spTgt spid="77926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9267">
                                            <p:txEl>
                                              <p:pRg st="2" end="2"/>
                                            </p:txEl>
                                          </p:spTgt>
                                        </p:tgtEl>
                                        <p:attrNameLst>
                                          <p:attrName>style.visibility</p:attrName>
                                        </p:attrNameLst>
                                      </p:cBhvr>
                                      <p:to>
                                        <p:strVal val="visible"/>
                                      </p:to>
                                    </p:set>
                                    <p:animEffect transition="in" filter="fade">
                                      <p:cBhvr>
                                        <p:cTn id="18" dur="2000"/>
                                        <p:tgtEl>
                                          <p:spTgt spid="77926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9267">
                                            <p:txEl>
                                              <p:pRg st="3" end="3"/>
                                            </p:txEl>
                                          </p:spTgt>
                                        </p:tgtEl>
                                        <p:attrNameLst>
                                          <p:attrName>style.visibility</p:attrName>
                                        </p:attrNameLst>
                                      </p:cBhvr>
                                      <p:to>
                                        <p:strVal val="visible"/>
                                      </p:to>
                                    </p:set>
                                    <p:animEffect transition="in" filter="fade">
                                      <p:cBhvr>
                                        <p:cTn id="21" dur="2000"/>
                                        <p:tgtEl>
                                          <p:spTgt spid="77926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79267">
                                            <p:txEl>
                                              <p:pRg st="4" end="4"/>
                                            </p:txEl>
                                          </p:spTgt>
                                        </p:tgtEl>
                                        <p:attrNameLst>
                                          <p:attrName>style.visibility</p:attrName>
                                        </p:attrNameLst>
                                      </p:cBhvr>
                                      <p:to>
                                        <p:strVal val="visible"/>
                                      </p:to>
                                    </p:set>
                                    <p:animEffect transition="in" filter="fade">
                                      <p:cBhvr>
                                        <p:cTn id="24" dur="2000"/>
                                        <p:tgtEl>
                                          <p:spTgt spid="77926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79267">
                                            <p:txEl>
                                              <p:pRg st="5" end="5"/>
                                            </p:txEl>
                                          </p:spTgt>
                                        </p:tgtEl>
                                        <p:attrNameLst>
                                          <p:attrName>style.visibility</p:attrName>
                                        </p:attrNameLst>
                                      </p:cBhvr>
                                      <p:to>
                                        <p:strVal val="visible"/>
                                      </p:to>
                                    </p:set>
                                    <p:animEffect transition="in" filter="fade">
                                      <p:cBhvr>
                                        <p:cTn id="27" dur="2000"/>
                                        <p:tgtEl>
                                          <p:spTgt spid="77926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79267">
                                            <p:txEl>
                                              <p:pRg st="6" end="6"/>
                                            </p:txEl>
                                          </p:spTgt>
                                        </p:tgtEl>
                                        <p:attrNameLst>
                                          <p:attrName>style.visibility</p:attrName>
                                        </p:attrNameLst>
                                      </p:cBhvr>
                                      <p:to>
                                        <p:strVal val="visible"/>
                                      </p:to>
                                    </p:set>
                                    <p:animEffect transition="in" filter="fade">
                                      <p:cBhvr>
                                        <p:cTn id="30" dur="2000"/>
                                        <p:tgtEl>
                                          <p:spTgt spid="77926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9267">
                                            <p:txEl>
                                              <p:pRg st="7" end="7"/>
                                            </p:txEl>
                                          </p:spTgt>
                                        </p:tgtEl>
                                        <p:attrNameLst>
                                          <p:attrName>style.visibility</p:attrName>
                                        </p:attrNameLst>
                                      </p:cBhvr>
                                      <p:to>
                                        <p:strVal val="visible"/>
                                      </p:to>
                                    </p:set>
                                    <p:animEffect transition="in" filter="fade">
                                      <p:cBhvr>
                                        <p:cTn id="33" dur="2000"/>
                                        <p:tgtEl>
                                          <p:spTgt spid="779267">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9267">
                                            <p:txEl>
                                              <p:pRg st="8" end="8"/>
                                            </p:txEl>
                                          </p:spTgt>
                                        </p:tgtEl>
                                        <p:attrNameLst>
                                          <p:attrName>style.visibility</p:attrName>
                                        </p:attrNameLst>
                                      </p:cBhvr>
                                      <p:to>
                                        <p:strVal val="visible"/>
                                      </p:to>
                                    </p:set>
                                    <p:animEffect transition="in" filter="fade">
                                      <p:cBhvr>
                                        <p:cTn id="36" dur="2000"/>
                                        <p:tgtEl>
                                          <p:spTgt spid="779267">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79267">
                                            <p:txEl>
                                              <p:pRg st="9" end="9"/>
                                            </p:txEl>
                                          </p:spTgt>
                                        </p:tgtEl>
                                        <p:attrNameLst>
                                          <p:attrName>style.visibility</p:attrName>
                                        </p:attrNameLst>
                                      </p:cBhvr>
                                      <p:to>
                                        <p:strVal val="visible"/>
                                      </p:to>
                                    </p:set>
                                    <p:animEffect transition="in" filter="fade">
                                      <p:cBhvr>
                                        <p:cTn id="39" dur="2000"/>
                                        <p:tgtEl>
                                          <p:spTgt spid="779267">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79267">
                                            <p:txEl>
                                              <p:pRg st="10" end="10"/>
                                            </p:txEl>
                                          </p:spTgt>
                                        </p:tgtEl>
                                        <p:attrNameLst>
                                          <p:attrName>style.visibility</p:attrName>
                                        </p:attrNameLst>
                                      </p:cBhvr>
                                      <p:to>
                                        <p:strVal val="visible"/>
                                      </p:to>
                                    </p:set>
                                    <p:animEffect transition="in" filter="fade">
                                      <p:cBhvr>
                                        <p:cTn id="42" dur="2000"/>
                                        <p:tgtEl>
                                          <p:spTgt spid="779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6" grpId="0"/>
      <p:bldP spid="779267"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7544" y="419101"/>
            <a:ext cx="8229600" cy="706437"/>
          </a:xfrm>
        </p:spPr>
        <p:txBody>
          <a:bodyPr/>
          <a:lstStyle/>
          <a:p>
            <a:r>
              <a:rPr lang="en-GB" altLang="en-US" dirty="0" smtClean="0"/>
              <a:t>Professional Bodies</a:t>
            </a:r>
          </a:p>
        </p:txBody>
      </p:sp>
      <p:sp>
        <p:nvSpPr>
          <p:cNvPr id="123907" name="Rectangle 3"/>
          <p:cNvSpPr>
            <a:spLocks noGrp="1" noChangeArrowheads="1"/>
          </p:cNvSpPr>
          <p:nvPr>
            <p:ph type="body" idx="1"/>
          </p:nvPr>
        </p:nvSpPr>
        <p:spPr>
          <a:xfrm>
            <a:off x="395288" y="1125538"/>
            <a:ext cx="8569200" cy="5183782"/>
          </a:xfrm>
        </p:spPr>
        <p:txBody>
          <a:bodyPr/>
          <a:lstStyle/>
          <a:p>
            <a:r>
              <a:rPr lang="en-GB" altLang="en-US" sz="2800" b="1" u="sng" dirty="0" smtClean="0"/>
              <a:t>Role of a professional body</a:t>
            </a:r>
          </a:p>
          <a:p>
            <a:pPr lvl="1"/>
            <a:r>
              <a:rPr lang="en-GB" altLang="en-US" b="1" dirty="0" smtClean="0"/>
              <a:t>Regulates a profession</a:t>
            </a:r>
          </a:p>
          <a:p>
            <a:pPr lvl="1"/>
            <a:r>
              <a:rPr lang="en-GB" altLang="en-US" b="1" dirty="0" smtClean="0"/>
              <a:t>British Computer Society (BCS), </a:t>
            </a:r>
            <a:r>
              <a:rPr lang="en-GB" altLang="en-US" b="1" dirty="0" err="1" smtClean="0"/>
              <a:t>Ordem</a:t>
            </a:r>
            <a:r>
              <a:rPr lang="en-GB" altLang="en-US" b="1" dirty="0" smtClean="0"/>
              <a:t> dos </a:t>
            </a:r>
            <a:r>
              <a:rPr lang="en-GB" altLang="en-US" b="1" dirty="0" err="1" smtClean="0"/>
              <a:t>Engenheiros</a:t>
            </a:r>
            <a:r>
              <a:rPr lang="en-GB" altLang="en-US" b="1" dirty="0" smtClean="0"/>
              <a:t> (OE) </a:t>
            </a:r>
          </a:p>
          <a:p>
            <a:pPr lvl="2"/>
            <a:r>
              <a:rPr lang="en-GB" altLang="en-US" sz="2800" b="1" dirty="0" smtClean="0"/>
              <a:t>Responsibilities include</a:t>
            </a:r>
          </a:p>
          <a:p>
            <a:pPr lvl="3"/>
            <a:r>
              <a:rPr lang="en-GB" altLang="en-US" sz="2800" b="1" dirty="0" smtClean="0"/>
              <a:t>To advance knowledge</a:t>
            </a:r>
          </a:p>
          <a:p>
            <a:pPr lvl="3"/>
            <a:r>
              <a:rPr lang="en-GB" altLang="en-US" sz="2800" b="1" dirty="0" smtClean="0"/>
              <a:t>To uphold and improve standards</a:t>
            </a:r>
          </a:p>
          <a:p>
            <a:pPr lvl="3"/>
            <a:r>
              <a:rPr lang="en-GB" altLang="en-US" sz="2800" b="1" dirty="0" smtClean="0"/>
              <a:t>To set education and training standards</a:t>
            </a:r>
          </a:p>
          <a:p>
            <a:pPr lvl="3"/>
            <a:r>
              <a:rPr lang="en-GB" altLang="en-US" sz="2800" b="1" dirty="0" smtClean="0"/>
              <a:t>To advise the government</a:t>
            </a:r>
          </a:p>
        </p:txBody>
      </p:sp>
      <p:sp>
        <p:nvSpPr>
          <p:cNvPr id="123908"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441E3B0-6EFD-46BC-ACD4-8A03E4A9EA0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23909" name="Slide Number Placeholder 5"/>
          <p:cNvSpPr txBox="1">
            <a:spLocks noGrp="1"/>
          </p:cNvSpPr>
          <p:nvPr/>
        </p:nvSpPr>
        <p:spPr bwMode="auto">
          <a:xfrm>
            <a:off x="7059488" y="630932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034E49D3-244C-4126-993A-6CDB5FE12513}" type="slidenum">
              <a:rPr lang="en-US" altLang="en-US" sz="1400">
                <a:cs typeface="Times New Roman" panose="02020603050405020304" pitchFamily="18" charset="0"/>
              </a:rPr>
              <a:pPr algn="r">
                <a:spcBef>
                  <a:spcPct val="0"/>
                </a:spcBef>
                <a:buClrTx/>
                <a:buSzTx/>
                <a:buFontTx/>
                <a:buNone/>
              </a:pPr>
              <a:t>156</a:t>
            </a:fld>
            <a:endParaRPr lang="en-US" altLang="en-US" sz="1400">
              <a:cs typeface="Times New Roman" panose="02020603050405020304" pitchFamily="18" charset="0"/>
            </a:endParaRPr>
          </a:p>
        </p:txBody>
      </p:sp>
    </p:spTree>
    <p:extLst>
      <p:ext uri="{BB962C8B-B14F-4D97-AF65-F5344CB8AC3E}">
        <p14:creationId xmlns:p14="http://schemas.microsoft.com/office/powerpoint/2010/main" val="534345685"/>
      </p:ext>
    </p:extLst>
  </p:cSld>
  <p:clrMapOvr>
    <a:masterClrMapping/>
  </p:clrMapOvr>
  <p:transition spd="slow"/>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274638"/>
            <a:ext cx="8229600" cy="706437"/>
          </a:xfrm>
        </p:spPr>
        <p:txBody>
          <a:bodyPr/>
          <a:lstStyle/>
          <a:p>
            <a:r>
              <a:rPr lang="en-GB" altLang="en-US" sz="4000" smtClean="0"/>
              <a:t>British Computer Society</a:t>
            </a:r>
          </a:p>
        </p:txBody>
      </p:sp>
      <p:sp>
        <p:nvSpPr>
          <p:cNvPr id="124931" name="Rectangle 3"/>
          <p:cNvSpPr>
            <a:spLocks noGrp="1" noChangeArrowheads="1"/>
          </p:cNvSpPr>
          <p:nvPr>
            <p:ph type="body" idx="1"/>
          </p:nvPr>
        </p:nvSpPr>
        <p:spPr>
          <a:xfrm>
            <a:off x="477832" y="1175515"/>
            <a:ext cx="8486655" cy="5040313"/>
          </a:xfrm>
        </p:spPr>
        <p:txBody>
          <a:bodyPr/>
          <a:lstStyle/>
          <a:p>
            <a:r>
              <a:rPr lang="en-GB" altLang="en-US" sz="2800" b="1" dirty="0" smtClean="0"/>
              <a:t>The BCS code of conduct covers:</a:t>
            </a:r>
          </a:p>
          <a:p>
            <a:pPr lvl="1"/>
            <a:r>
              <a:rPr lang="en-GB" altLang="en-US" b="1" dirty="0" smtClean="0"/>
              <a:t>Public interest</a:t>
            </a:r>
          </a:p>
          <a:p>
            <a:pPr lvl="1"/>
            <a:r>
              <a:rPr lang="en-GB" altLang="en-US" b="1" dirty="0" smtClean="0"/>
              <a:t>Duty to relevant authority</a:t>
            </a:r>
          </a:p>
          <a:p>
            <a:pPr lvl="1"/>
            <a:r>
              <a:rPr lang="en-GB" altLang="en-US" b="1" dirty="0" smtClean="0"/>
              <a:t>Duty to profession</a:t>
            </a:r>
          </a:p>
          <a:p>
            <a:pPr lvl="1"/>
            <a:r>
              <a:rPr lang="en-GB" altLang="en-US" b="1" dirty="0" smtClean="0"/>
              <a:t>Professional competence and integrity</a:t>
            </a:r>
          </a:p>
          <a:p>
            <a:r>
              <a:rPr lang="en-GB" altLang="en-US" sz="2800" b="1" dirty="0" smtClean="0"/>
              <a:t>The BCS code of practice covers:</a:t>
            </a:r>
          </a:p>
          <a:p>
            <a:pPr lvl="1"/>
            <a:r>
              <a:rPr lang="en-GB" altLang="en-US" b="1" dirty="0" smtClean="0"/>
              <a:t>Common practices</a:t>
            </a:r>
          </a:p>
          <a:p>
            <a:pPr lvl="1"/>
            <a:r>
              <a:rPr lang="en-GB" altLang="en-US" b="1" dirty="0" smtClean="0"/>
              <a:t>Key IT practice areas</a:t>
            </a:r>
          </a:p>
          <a:p>
            <a:pPr lvl="1"/>
            <a:r>
              <a:rPr lang="en-GB" altLang="en-US" b="1" dirty="0" smtClean="0"/>
              <a:t>Practice specific to education and research</a:t>
            </a:r>
          </a:p>
        </p:txBody>
      </p:sp>
      <p:sp>
        <p:nvSpPr>
          <p:cNvPr id="124932"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9225E11-F11D-4ED2-94B5-F7CC2E3DD9C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24933"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625C0DC-35D0-4CD9-A798-720EA51118CE}" type="slidenum">
              <a:rPr lang="en-US" altLang="en-US" sz="1400">
                <a:cs typeface="Times New Roman" panose="02020603050405020304" pitchFamily="18" charset="0"/>
              </a:rPr>
              <a:pPr algn="r">
                <a:spcBef>
                  <a:spcPct val="0"/>
                </a:spcBef>
                <a:buClrTx/>
                <a:buSzTx/>
                <a:buFontTx/>
                <a:buNone/>
              </a:pPr>
              <a:t>157</a:t>
            </a:fld>
            <a:endParaRPr lang="en-US" altLang="en-US" sz="1400">
              <a:cs typeface="Times New Roman" panose="02020603050405020304" pitchFamily="18" charset="0"/>
            </a:endParaRPr>
          </a:p>
        </p:txBody>
      </p:sp>
    </p:spTree>
    <p:extLst>
      <p:ext uri="{BB962C8B-B14F-4D97-AF65-F5344CB8AC3E}">
        <p14:creationId xmlns:p14="http://schemas.microsoft.com/office/powerpoint/2010/main" val="433602323"/>
      </p:ext>
    </p:extLst>
  </p:cSld>
  <p:clrMapOvr>
    <a:masterClrMapping/>
  </p:clrMapOvr>
  <p:transition spd="slow"/>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altLang="en-US" smtClean="0"/>
              <a:t>PMI</a:t>
            </a:r>
          </a:p>
        </p:txBody>
      </p:sp>
      <p:sp>
        <p:nvSpPr>
          <p:cNvPr id="126979" name="Rectangle 3"/>
          <p:cNvSpPr>
            <a:spLocks noGrp="1" noChangeArrowheads="1"/>
          </p:cNvSpPr>
          <p:nvPr>
            <p:ph type="body" idx="1"/>
          </p:nvPr>
        </p:nvSpPr>
        <p:spPr>
          <a:xfrm>
            <a:off x="468313" y="1341438"/>
            <a:ext cx="8496300" cy="4525962"/>
          </a:xfrm>
        </p:spPr>
        <p:txBody>
          <a:bodyPr/>
          <a:lstStyle/>
          <a:p>
            <a:pPr marL="0" indent="0">
              <a:buNone/>
            </a:pPr>
            <a:r>
              <a:rPr lang="en-GB" altLang="en-US" b="1" dirty="0" smtClean="0"/>
              <a:t>Project Management Institute Code of Ethics and Professional Conduct, 2007</a:t>
            </a:r>
          </a:p>
          <a:p>
            <a:pPr lvl="1"/>
            <a:r>
              <a:rPr lang="en-GB" altLang="en-US" b="1" dirty="0" smtClean="0"/>
              <a:t>http://www.pmi.org/info/AP_PMICodeofEthics.pdf</a:t>
            </a:r>
          </a:p>
        </p:txBody>
      </p:sp>
      <p:sp>
        <p:nvSpPr>
          <p:cNvPr id="126980" name="Rectangle 4"/>
          <p:cNvSpPr>
            <a:spLocks noChangeArrowheads="1"/>
          </p:cNvSpPr>
          <p:nvPr/>
        </p:nvSpPr>
        <p:spPr bwMode="auto">
          <a:xfrm>
            <a:off x="7092280" y="649305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B50CC5E0-204C-469D-853A-5F8B5B39F01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26981" name="Slide Number Placeholder 5"/>
          <p:cNvSpPr txBox="1">
            <a:spLocks noGrp="1"/>
          </p:cNvSpPr>
          <p:nvPr/>
        </p:nvSpPr>
        <p:spPr bwMode="auto">
          <a:xfrm>
            <a:off x="8532439" y="6402565"/>
            <a:ext cx="43217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5AF895D-758F-4CDA-AA89-D8B0624F06CE}" type="slidenum">
              <a:rPr lang="en-US" altLang="en-US" sz="1000">
                <a:cs typeface="Times New Roman" panose="02020603050405020304" pitchFamily="18" charset="0"/>
              </a:rPr>
              <a:pPr algn="r">
                <a:spcBef>
                  <a:spcPct val="0"/>
                </a:spcBef>
                <a:buClrTx/>
                <a:buSzTx/>
                <a:buFontTx/>
                <a:buNone/>
              </a:pPr>
              <a:t>158</a:t>
            </a:fld>
            <a:endParaRPr lang="en-US" altLang="en-US" sz="1000" dirty="0">
              <a:cs typeface="Times New Roman" panose="02020603050405020304" pitchFamily="18" charset="0"/>
            </a:endParaRPr>
          </a:p>
        </p:txBody>
      </p:sp>
    </p:spTree>
    <p:extLst>
      <p:ext uri="{BB962C8B-B14F-4D97-AF65-F5344CB8AC3E}">
        <p14:creationId xmlns:p14="http://schemas.microsoft.com/office/powerpoint/2010/main" val="2662516699"/>
      </p:ext>
    </p:extLst>
  </p:cSld>
  <p:clrMapOvr>
    <a:masterClrMapping/>
  </p:clrMapOvr>
  <p:transition spd="slow"/>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205172" y="377186"/>
            <a:ext cx="8229600" cy="850900"/>
          </a:xfrm>
        </p:spPr>
        <p:txBody>
          <a:bodyPr/>
          <a:lstStyle/>
          <a:p>
            <a:r>
              <a:rPr lang="en-GB" altLang="en-US" sz="2400" dirty="0" smtClean="0"/>
              <a:t>PMI Code of Ethics and Professional Conduct, 2007 includes:</a:t>
            </a:r>
          </a:p>
        </p:txBody>
      </p:sp>
      <p:sp>
        <p:nvSpPr>
          <p:cNvPr id="120835" name="Rectangle 3"/>
          <p:cNvSpPr>
            <a:spLocks noGrp="1" noChangeArrowheads="1"/>
          </p:cNvSpPr>
          <p:nvPr>
            <p:ph type="body" idx="1"/>
          </p:nvPr>
        </p:nvSpPr>
        <p:spPr>
          <a:xfrm>
            <a:off x="457200" y="1253877"/>
            <a:ext cx="8507288" cy="4968875"/>
          </a:xfrm>
        </p:spPr>
        <p:txBody>
          <a:bodyPr/>
          <a:lstStyle/>
          <a:p>
            <a:pPr marL="0" indent="0">
              <a:lnSpc>
                <a:spcPct val="80000"/>
              </a:lnSpc>
              <a:buNone/>
            </a:pPr>
            <a:r>
              <a:rPr lang="en-GB" altLang="en-US" sz="2800" b="1" i="1" u="sng" dirty="0" smtClean="0"/>
              <a:t>“As practitioners in the global project management community</a:t>
            </a:r>
            <a:r>
              <a:rPr lang="en-GB" altLang="en-US" sz="2800" b="1" i="1" dirty="0" smtClean="0"/>
              <a:t>:</a:t>
            </a:r>
          </a:p>
          <a:p>
            <a:pPr marL="0" indent="0">
              <a:lnSpc>
                <a:spcPct val="80000"/>
              </a:lnSpc>
              <a:buNone/>
            </a:pPr>
            <a:r>
              <a:rPr lang="en-GB" altLang="en-US" sz="2400" b="1" dirty="0" smtClean="0"/>
              <a:t>2.2.1 We made decisions and take actions based on the 	best interests of society, public safety, and the 	environment</a:t>
            </a:r>
          </a:p>
          <a:p>
            <a:pPr marL="0" indent="0">
              <a:lnSpc>
                <a:spcPct val="80000"/>
              </a:lnSpc>
              <a:buNone/>
            </a:pPr>
            <a:r>
              <a:rPr lang="en-GB" altLang="en-US" sz="2400" b="1" dirty="0" smtClean="0"/>
              <a:t>2.2.2 We accept only those assignments that are 	consistent with our background, experience, skills, 	and qualifications</a:t>
            </a:r>
          </a:p>
          <a:p>
            <a:pPr marL="0" indent="0">
              <a:lnSpc>
                <a:spcPct val="80000"/>
              </a:lnSpc>
              <a:buNone/>
            </a:pPr>
            <a:r>
              <a:rPr lang="en-GB" altLang="en-US" sz="2400" b="1" dirty="0" smtClean="0"/>
              <a:t>2.2.3 We </a:t>
            </a:r>
            <a:r>
              <a:rPr lang="en-GB" altLang="en-US" sz="2400" b="1" dirty="0" err="1" smtClean="0"/>
              <a:t>fulfill</a:t>
            </a:r>
            <a:r>
              <a:rPr lang="en-GB" altLang="en-US" sz="2400" b="1" dirty="0" smtClean="0"/>
              <a:t> the commitments that we undertake – we 	do what we say we will do</a:t>
            </a:r>
          </a:p>
          <a:p>
            <a:pPr marL="0" indent="0">
              <a:lnSpc>
                <a:spcPct val="80000"/>
              </a:lnSpc>
              <a:buNone/>
            </a:pPr>
            <a:r>
              <a:rPr lang="en-GB" altLang="en-US" sz="2400" b="1" dirty="0" smtClean="0"/>
              <a:t>3.2.1 We inform ourselves about the norms and 	customs of others and avoid engaging in 	behaviour they might consider disrespectful</a:t>
            </a:r>
          </a:p>
        </p:txBody>
      </p:sp>
      <p:sp>
        <p:nvSpPr>
          <p:cNvPr id="120836" name="Rectangle 4"/>
          <p:cNvSpPr>
            <a:spLocks noChangeArrowheads="1"/>
          </p:cNvSpPr>
          <p:nvPr/>
        </p:nvSpPr>
        <p:spPr bwMode="auto">
          <a:xfrm>
            <a:off x="7308304" y="6351091"/>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484A90D-05A6-43F9-A3A3-4DB5C7FA149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20837" name="Slide Number Placeholder 5"/>
          <p:cNvSpPr txBox="1">
            <a:spLocks noGrp="1"/>
          </p:cNvSpPr>
          <p:nvPr/>
        </p:nvSpPr>
        <p:spPr bwMode="auto">
          <a:xfrm>
            <a:off x="8434772" y="6382363"/>
            <a:ext cx="504056" cy="36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D61F08E-D416-401A-87F2-FBB7C2C5E9EA}" type="slidenum">
              <a:rPr lang="en-US" altLang="en-US" sz="1400">
                <a:cs typeface="Times New Roman" panose="02020603050405020304" pitchFamily="18" charset="0"/>
              </a:rPr>
              <a:pPr algn="r">
                <a:spcBef>
                  <a:spcPct val="0"/>
                </a:spcBef>
                <a:buClrTx/>
                <a:buSzTx/>
                <a:buFontTx/>
                <a:buNone/>
              </a:pPr>
              <a:t>159</a:t>
            </a:fld>
            <a:endParaRPr lang="en-US" altLang="en-US" sz="1400">
              <a:cs typeface="Times New Roman" panose="02020603050405020304" pitchFamily="18" charset="0"/>
            </a:endParaRPr>
          </a:p>
        </p:txBody>
      </p:sp>
    </p:spTree>
    <p:extLst>
      <p:ext uri="{BB962C8B-B14F-4D97-AF65-F5344CB8AC3E}">
        <p14:creationId xmlns:p14="http://schemas.microsoft.com/office/powerpoint/2010/main" val="407657494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539552" y="548680"/>
            <a:ext cx="7416378" cy="648072"/>
          </a:xfrm>
        </p:spPr>
        <p:txBody>
          <a:bodyPr anchor="t"/>
          <a:lstStyle/>
          <a:p>
            <a:r>
              <a:rPr lang="en-GB" altLang="en-US" sz="2400" dirty="0"/>
              <a:t>IT Project Management and  Related Law</a:t>
            </a:r>
            <a:endParaRPr lang="en-GB" altLang="en-US" sz="2400" dirty="0" smtClean="0"/>
          </a:p>
        </p:txBody>
      </p:sp>
      <p:sp>
        <p:nvSpPr>
          <p:cNvPr id="131075" name="Rectangle 3"/>
          <p:cNvSpPr>
            <a:spLocks noGrp="1" noChangeArrowheads="1"/>
          </p:cNvSpPr>
          <p:nvPr>
            <p:ph type="body" idx="1"/>
          </p:nvPr>
        </p:nvSpPr>
        <p:spPr>
          <a:xfrm>
            <a:off x="539750" y="1268412"/>
            <a:ext cx="8137525" cy="4968875"/>
          </a:xfrm>
        </p:spPr>
        <p:txBody>
          <a:bodyPr/>
          <a:lstStyle/>
          <a:p>
            <a:r>
              <a:rPr lang="en-GB" altLang="en-US" sz="2400" b="1" dirty="0" smtClean="0"/>
              <a:t>The Financial Services and Markets Act 2000</a:t>
            </a:r>
          </a:p>
          <a:p>
            <a:r>
              <a:rPr lang="en-GB" altLang="en-US" sz="2400" b="1" dirty="0" smtClean="0"/>
              <a:t>International Financial Reporting Standards</a:t>
            </a:r>
          </a:p>
          <a:p>
            <a:r>
              <a:rPr lang="en-GB" altLang="en-US" sz="2400" b="1" dirty="0" smtClean="0"/>
              <a:t>Information Commissioner’s Code on Employer’s Monitoring Practices</a:t>
            </a:r>
          </a:p>
          <a:p>
            <a:r>
              <a:rPr lang="en-GB" altLang="en-US" sz="2400" b="1" dirty="0" smtClean="0"/>
              <a:t>Basel II Accord</a:t>
            </a:r>
          </a:p>
          <a:p>
            <a:r>
              <a:rPr lang="en-GB" altLang="en-US" sz="2400" b="1" dirty="0" smtClean="0"/>
              <a:t>EU Directive on Privacy and Electronic Communications </a:t>
            </a:r>
          </a:p>
        </p:txBody>
      </p:sp>
      <p:sp>
        <p:nvSpPr>
          <p:cNvPr id="131076"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D70011C-2017-45D3-8D54-CB4667CABFBB}"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31077" name="Slide Number Placeholder 5"/>
          <p:cNvSpPr txBox="1">
            <a:spLocks noGrp="1"/>
          </p:cNvSpPr>
          <p:nvPr/>
        </p:nvSpPr>
        <p:spPr bwMode="auto">
          <a:xfrm>
            <a:off x="8532440" y="6264427"/>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AA98528-E988-4EDC-AAE7-0A410CEBD298}" type="slidenum">
              <a:rPr lang="en-US" altLang="en-US" sz="1400">
                <a:cs typeface="Times New Roman" panose="02020603050405020304" pitchFamily="18" charset="0"/>
              </a:rPr>
              <a:pPr algn="r">
                <a:spcBef>
                  <a:spcPct val="0"/>
                </a:spcBef>
                <a:buClrTx/>
                <a:buSzTx/>
                <a:buFontTx/>
                <a:buNone/>
              </a:pPr>
              <a:t>16</a:t>
            </a:fld>
            <a:endParaRPr lang="en-US" altLang="en-US" sz="14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79512" y="478631"/>
            <a:ext cx="8229600" cy="633412"/>
          </a:xfrm>
        </p:spPr>
        <p:txBody>
          <a:bodyPr/>
          <a:lstStyle/>
          <a:p>
            <a:r>
              <a:rPr lang="en-GB" altLang="en-US" sz="2400" dirty="0" smtClean="0"/>
              <a:t>PMI Code of Ethics and Professional Conduct, 2007</a:t>
            </a:r>
          </a:p>
        </p:txBody>
      </p:sp>
      <p:sp>
        <p:nvSpPr>
          <p:cNvPr id="121859" name="Rectangle 3"/>
          <p:cNvSpPr>
            <a:spLocks noGrp="1" noChangeArrowheads="1"/>
          </p:cNvSpPr>
          <p:nvPr>
            <p:ph type="body" idx="1"/>
          </p:nvPr>
        </p:nvSpPr>
        <p:spPr>
          <a:xfrm>
            <a:off x="457200" y="1252537"/>
            <a:ext cx="8507288" cy="5044281"/>
          </a:xfrm>
        </p:spPr>
        <p:txBody>
          <a:bodyPr/>
          <a:lstStyle/>
          <a:p>
            <a:pPr marL="0" indent="0">
              <a:lnSpc>
                <a:spcPct val="80000"/>
              </a:lnSpc>
              <a:buNone/>
            </a:pPr>
            <a:r>
              <a:rPr lang="en-GB" altLang="en-US" sz="2400" b="1" dirty="0" smtClean="0"/>
              <a:t>3.2.2 We listen to others’ points of view, seeking to 	understand them</a:t>
            </a:r>
          </a:p>
          <a:p>
            <a:pPr marL="0" indent="0">
              <a:lnSpc>
                <a:spcPct val="80000"/>
              </a:lnSpc>
              <a:buNone/>
            </a:pPr>
            <a:r>
              <a:rPr lang="en-GB" altLang="en-US" sz="2400" b="1" dirty="0" smtClean="0"/>
              <a:t>3.2.3 We approach directly those persons with whom we 	have a conflict or disagreement</a:t>
            </a:r>
          </a:p>
          <a:p>
            <a:pPr marL="0" indent="0">
              <a:lnSpc>
                <a:spcPct val="80000"/>
              </a:lnSpc>
              <a:buNone/>
            </a:pPr>
            <a:r>
              <a:rPr lang="en-GB" altLang="en-US" sz="2400" b="1" dirty="0" smtClean="0"/>
              <a:t>4.2.1 We demonstrate transparency in our decision 	making process</a:t>
            </a:r>
          </a:p>
          <a:p>
            <a:pPr marL="0" indent="0">
              <a:lnSpc>
                <a:spcPct val="80000"/>
              </a:lnSpc>
              <a:buNone/>
            </a:pPr>
            <a:r>
              <a:rPr lang="en-GB" altLang="en-US" sz="2400" b="1" dirty="0" smtClean="0"/>
              <a:t>4.2.2 We constantly re-examine our impartiality and 	objectivity, taking corrective action as appropriate </a:t>
            </a:r>
          </a:p>
          <a:p>
            <a:pPr marL="0" indent="0">
              <a:lnSpc>
                <a:spcPct val="80000"/>
              </a:lnSpc>
              <a:buNone/>
            </a:pPr>
            <a:r>
              <a:rPr lang="en-GB" altLang="en-US" sz="2400" b="1" dirty="0" smtClean="0"/>
              <a:t>4.3.1 We proactively and fully disclose any real or 	potential conflicts of interest to appropriate 	stakeholders</a:t>
            </a:r>
          </a:p>
          <a:p>
            <a:pPr marL="0" indent="0">
              <a:lnSpc>
                <a:spcPct val="80000"/>
              </a:lnSpc>
              <a:buNone/>
            </a:pPr>
            <a:r>
              <a:rPr lang="en-GB" altLang="en-US" sz="2400" b="1" dirty="0" smtClean="0"/>
              <a:t>5.2.1 We earnestly seek to understand the truth</a:t>
            </a:r>
          </a:p>
          <a:p>
            <a:pPr marL="0" indent="0">
              <a:lnSpc>
                <a:spcPct val="80000"/>
              </a:lnSpc>
              <a:buNone/>
            </a:pPr>
            <a:r>
              <a:rPr lang="en-GB" altLang="en-US" sz="2400" b="1" dirty="0" smtClean="0"/>
              <a:t>5.2.2 We are truthful in our communications and in our 	conduct</a:t>
            </a:r>
          </a:p>
        </p:txBody>
      </p:sp>
      <p:sp>
        <p:nvSpPr>
          <p:cNvPr id="121860" name="Rectangle 4"/>
          <p:cNvSpPr>
            <a:spLocks noChangeArrowheads="1"/>
          </p:cNvSpPr>
          <p:nvPr/>
        </p:nvSpPr>
        <p:spPr bwMode="auto">
          <a:xfrm>
            <a:off x="7259638" y="6361906"/>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8B26571-30BF-41D2-BEE4-C375B07C8B24}"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21861" name="Slide Number Placeholder 5"/>
          <p:cNvSpPr txBox="1">
            <a:spLocks noGrp="1"/>
          </p:cNvSpPr>
          <p:nvPr/>
        </p:nvSpPr>
        <p:spPr bwMode="auto">
          <a:xfrm>
            <a:off x="8604448" y="629681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C9100E2-FCC6-4267-9A72-3A432174C32C}" type="slidenum">
              <a:rPr lang="en-US" altLang="en-US" sz="1400">
                <a:cs typeface="Times New Roman" panose="02020603050405020304" pitchFamily="18" charset="0"/>
              </a:rPr>
              <a:pPr algn="r">
                <a:spcBef>
                  <a:spcPct val="0"/>
                </a:spcBef>
                <a:buClrTx/>
                <a:buSzTx/>
                <a:buFontTx/>
                <a:buNone/>
              </a:pPr>
              <a:t>160</a:t>
            </a:fld>
            <a:endParaRPr lang="en-US" altLang="en-US" sz="1400">
              <a:cs typeface="Times New Roman" panose="02020603050405020304" pitchFamily="18" charset="0"/>
            </a:endParaRPr>
          </a:p>
        </p:txBody>
      </p:sp>
    </p:spTree>
    <p:extLst>
      <p:ext uri="{BB962C8B-B14F-4D97-AF65-F5344CB8AC3E}">
        <p14:creationId xmlns:p14="http://schemas.microsoft.com/office/powerpoint/2010/main" val="3189119562"/>
      </p:ext>
    </p:extLst>
  </p:cSld>
  <p:clrMapOvr>
    <a:masterClrMapping/>
  </p:clrMapOvr>
  <p:transition spd="slow"/>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2100" y="358775"/>
            <a:ext cx="6672263" cy="631825"/>
          </a:xfrm>
        </p:spPr>
        <p:txBody>
          <a:bodyPr/>
          <a:lstStyle/>
          <a:p>
            <a:pPr>
              <a:defRPr/>
            </a:pPr>
            <a:r>
              <a:rPr lang="en-US" dirty="0"/>
              <a:t>What is a </a:t>
            </a:r>
            <a:r>
              <a:rPr lang="en-US" dirty="0" smtClean="0"/>
              <a:t>profession?</a:t>
            </a:r>
            <a:endParaRPr lang="en-US" dirty="0"/>
          </a:p>
        </p:txBody>
      </p:sp>
      <p:sp>
        <p:nvSpPr>
          <p:cNvPr id="359427" name="Text Placeholder 4"/>
          <p:cNvSpPr>
            <a:spLocks noGrp="1"/>
          </p:cNvSpPr>
          <p:nvPr>
            <p:ph type="body" idx="1"/>
          </p:nvPr>
        </p:nvSpPr>
        <p:spPr>
          <a:xfrm>
            <a:off x="395288" y="1412875"/>
            <a:ext cx="7772400" cy="4392613"/>
          </a:xfrm>
        </p:spPr>
        <p:txBody>
          <a:bodyPr/>
          <a:lstStyle/>
          <a:p>
            <a:r>
              <a:rPr lang="en-GB" altLang="en-US" sz="2500" smtClean="0"/>
              <a:t>We are all familiar with doctors, solicitors and accountants but the list of professions runs into the hundreds covering a huge range of sectors including building, engineering, business, education, technology, hospitality, sciences, the environment, finance, research, information, health, and culture.</a:t>
            </a:r>
          </a:p>
          <a:p>
            <a:r>
              <a:rPr lang="en-GB" altLang="en-US" sz="2500" smtClean="0"/>
              <a:t>A profession is a job or an occupation that requires a certain level of specialist training. Professions rely on expertise and specialised knowledge, as well as ethical behaviour.</a:t>
            </a:r>
          </a:p>
          <a:p>
            <a:endParaRPr lang="en-GB" altLang="en-US" sz="2500" smtClean="0"/>
          </a:p>
        </p:txBody>
      </p:sp>
      <p:sp>
        <p:nvSpPr>
          <p:cNvPr id="359428" name="Slide Number Placeholder 5"/>
          <p:cNvSpPr txBox="1">
            <a:spLocks noGrp="1"/>
          </p:cNvSpPr>
          <p:nvPr/>
        </p:nvSpPr>
        <p:spPr bwMode="auto">
          <a:xfrm>
            <a:off x="8532440" y="6400800"/>
            <a:ext cx="463906"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53F9416-117B-4AED-93C5-E6BC82AD6DBD}" type="slidenum">
              <a:rPr lang="en-US" altLang="en-US" sz="1000">
                <a:cs typeface="Times New Roman" panose="02020603050405020304" pitchFamily="18" charset="0"/>
              </a:rPr>
              <a:pPr algn="r">
                <a:spcBef>
                  <a:spcPct val="0"/>
                </a:spcBef>
                <a:buClrTx/>
                <a:buSzTx/>
                <a:buFontTx/>
                <a:buNone/>
              </a:pPr>
              <a:t>161</a:t>
            </a:fld>
            <a:endParaRPr lang="en-US" altLang="en-US" sz="1000" dirty="0">
              <a:cs typeface="Times New Roman" panose="02020603050405020304" pitchFamily="18" charset="0"/>
            </a:endParaRPr>
          </a:p>
        </p:txBody>
      </p:sp>
      <p:sp>
        <p:nvSpPr>
          <p:cNvPr id="359429" name="Marcador de Posição do Rodapé 3"/>
          <p:cNvSpPr>
            <a:spLocks noGrp="1"/>
          </p:cNvSpPr>
          <p:nvPr>
            <p:ph type="ftr" sz="quarter" idx="10"/>
          </p:nvPr>
        </p:nvSpPr>
        <p:spPr bwMode="auto">
          <a:xfrm>
            <a:off x="2051050" y="6418263"/>
            <a:ext cx="4518025"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mtClean="0">
                <a:solidFill>
                  <a:srgbClr val="0070C0"/>
                </a:solidFill>
                <a:latin typeface="Calibri" panose="020F0502020204030204" pitchFamily="34" charset="0"/>
              </a:rPr>
              <a:t>Edwin Gray	e-mail: e.gray@gcu.ac.uk</a:t>
            </a:r>
          </a:p>
          <a:p>
            <a:r>
              <a:rPr lang="en-GB" altLang="en-US" smtClean="0">
                <a:solidFill>
                  <a:srgbClr val="0070C0"/>
                </a:solidFill>
                <a:latin typeface="Calibri" panose="020F0502020204030204" pitchFamily="34" charset="0"/>
              </a:rPr>
              <a:t>Department of Computer, Communications and Interactive Systems</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ext Placeholder 4"/>
          <p:cNvSpPr>
            <a:spLocks noGrp="1"/>
          </p:cNvSpPr>
          <p:nvPr>
            <p:ph type="body" idx="1"/>
          </p:nvPr>
        </p:nvSpPr>
        <p:spPr>
          <a:xfrm>
            <a:off x="430337" y="1196752"/>
            <a:ext cx="8567613" cy="3960440"/>
          </a:xfrm>
        </p:spPr>
        <p:txBody>
          <a:bodyPr/>
          <a:lstStyle/>
          <a:p>
            <a:r>
              <a:rPr lang="en-GB" altLang="en-US" dirty="0" smtClean="0"/>
              <a:t>Professions are almost always regulated, either by </a:t>
            </a:r>
          </a:p>
          <a:p>
            <a:r>
              <a:rPr lang="en-GB" altLang="en-US" dirty="0" smtClean="0"/>
              <a:t>law or through membership of a </a:t>
            </a:r>
            <a:r>
              <a:rPr lang="en-GB" altLang="en-US" dirty="0" smtClean="0">
                <a:hlinkClick r:id="rId2" tooltip="Role of Professional Bodies"/>
              </a:rPr>
              <a:t>professional body</a:t>
            </a:r>
            <a:r>
              <a:rPr lang="en-GB" altLang="en-US" dirty="0" smtClean="0"/>
              <a:t>. </a:t>
            </a:r>
            <a:r>
              <a:rPr lang="en-GB" altLang="en-US" dirty="0" smtClean="0">
                <a:hlinkClick r:id="rId3" tooltip="Regulatory Bodies"/>
              </a:rPr>
              <a:t>Regulation</a:t>
            </a:r>
            <a:r>
              <a:rPr lang="en-GB" altLang="en-US" dirty="0" smtClean="0"/>
              <a:t> ensures that professionals provide a </a:t>
            </a:r>
            <a:r>
              <a:rPr lang="en-GB" altLang="en-US" dirty="0" smtClean="0">
                <a:hlinkClick r:id="rId2" tooltip="Role of Professional Bodies"/>
              </a:rPr>
              <a:t>quality service</a:t>
            </a:r>
            <a:r>
              <a:rPr lang="en-GB" altLang="en-US" dirty="0" smtClean="0"/>
              <a:t> to the public.</a:t>
            </a:r>
          </a:p>
          <a:p>
            <a:r>
              <a:rPr lang="en-GB" altLang="en-US" dirty="0" smtClean="0"/>
              <a:t>Most professions are represented by a professional body, and professional bodies are responsible for providing a </a:t>
            </a:r>
            <a:r>
              <a:rPr lang="en-GB" altLang="en-US" dirty="0" smtClean="0">
                <a:hlinkClick r:id="rId4" tooltip="Role of Professional Bodies"/>
              </a:rPr>
              <a:t>code of conduct</a:t>
            </a:r>
            <a:r>
              <a:rPr lang="en-GB" altLang="en-US" dirty="0" smtClean="0"/>
              <a:t> for their members which guides their professional behaviour so that the public can be assured of being treated properly.</a:t>
            </a:r>
          </a:p>
          <a:p>
            <a:r>
              <a:rPr lang="en-GB" altLang="en-US" dirty="0" smtClean="0"/>
              <a:t>Why become a professional? At a basic level, you’ll earn more money! And you’ll have an interesting, worthwhile and challenging career in an area where you’ll become an expert. Total Professions offers </a:t>
            </a:r>
            <a:r>
              <a:rPr lang="en-GB" altLang="en-US" dirty="0" smtClean="0">
                <a:hlinkClick r:id="rId5" tooltip="Sector Summaries"/>
              </a:rPr>
              <a:t>professional career advice</a:t>
            </a:r>
            <a:r>
              <a:rPr lang="en-GB" altLang="en-US" dirty="0" smtClean="0"/>
              <a:t> from the professional bodies as well as information on the </a:t>
            </a:r>
            <a:r>
              <a:rPr lang="en-GB" altLang="en-US" dirty="0" smtClean="0">
                <a:hlinkClick r:id="rId6" tooltip="Profession Finder"/>
              </a:rPr>
              <a:t>top professions</a:t>
            </a:r>
            <a:r>
              <a:rPr lang="en-GB" altLang="en-US" dirty="0" smtClean="0"/>
              <a:t>.</a:t>
            </a:r>
          </a:p>
        </p:txBody>
      </p:sp>
      <p:sp>
        <p:nvSpPr>
          <p:cNvPr id="360451" name="Slide Number Placeholder 5"/>
          <p:cNvSpPr txBox="1">
            <a:spLocks noGrp="1"/>
          </p:cNvSpPr>
          <p:nvPr/>
        </p:nvSpPr>
        <p:spPr bwMode="auto">
          <a:xfrm>
            <a:off x="8460432" y="6400800"/>
            <a:ext cx="537518" cy="26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32155BD-2F59-4574-8518-E417545B48C7}" type="slidenum">
              <a:rPr lang="en-US" altLang="en-US" sz="1000">
                <a:cs typeface="Times New Roman" panose="02020603050405020304" pitchFamily="18" charset="0"/>
              </a:rPr>
              <a:pPr algn="r">
                <a:spcBef>
                  <a:spcPct val="0"/>
                </a:spcBef>
                <a:buClrTx/>
                <a:buSzTx/>
                <a:buFontTx/>
                <a:buNone/>
              </a:pPr>
              <a:t>162</a:t>
            </a:fld>
            <a:endParaRPr lang="en-US" altLang="en-US" sz="1000" dirty="0">
              <a:cs typeface="Times New Roman" panose="02020603050405020304" pitchFamily="18" charset="0"/>
            </a:endParaRPr>
          </a:p>
        </p:txBody>
      </p:sp>
      <p:sp>
        <p:nvSpPr>
          <p:cNvPr id="360452" name="Marcador de Posição do Rodapé 3"/>
          <p:cNvSpPr>
            <a:spLocks noGrp="1"/>
          </p:cNvSpPr>
          <p:nvPr>
            <p:ph type="ftr" sz="quarter" idx="10"/>
          </p:nvPr>
        </p:nvSpPr>
        <p:spPr bwMode="auto">
          <a:xfrm>
            <a:off x="2051050" y="6418263"/>
            <a:ext cx="4518025"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mtClean="0">
                <a:solidFill>
                  <a:srgbClr val="0070C0"/>
                </a:solidFill>
                <a:latin typeface="Calibri" panose="020F0502020204030204" pitchFamily="34" charset="0"/>
              </a:rPr>
              <a:t>Edwin Gray	e-mail: e.gray@gcu.ac.uk</a:t>
            </a:r>
          </a:p>
          <a:p>
            <a:r>
              <a:rPr lang="en-GB" altLang="en-US" smtClean="0">
                <a:solidFill>
                  <a:srgbClr val="0070C0"/>
                </a:solidFill>
                <a:latin typeface="Calibri" panose="020F0502020204030204" pitchFamily="34" charset="0"/>
              </a:rPr>
              <a:t>Department of Computer, Communications and Interactive Systems</a:t>
            </a:r>
          </a:p>
        </p:txBody>
      </p:sp>
      <p:sp>
        <p:nvSpPr>
          <p:cNvPr id="5" name="Title 3"/>
          <p:cNvSpPr>
            <a:spLocks noGrp="1"/>
          </p:cNvSpPr>
          <p:nvPr>
            <p:ph type="title"/>
          </p:nvPr>
        </p:nvSpPr>
        <p:spPr>
          <a:xfrm>
            <a:off x="539552" y="476672"/>
            <a:ext cx="6672263" cy="631825"/>
          </a:xfrm>
        </p:spPr>
        <p:txBody>
          <a:bodyPr/>
          <a:lstStyle/>
          <a:p>
            <a:pPr>
              <a:defRPr/>
            </a:pPr>
            <a:r>
              <a:rPr lang="en-US" dirty="0"/>
              <a:t>What is a </a:t>
            </a:r>
            <a:r>
              <a:rPr lang="en-US" dirty="0" smtClean="0"/>
              <a:t>profession?</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ext Placeholder 4"/>
          <p:cNvSpPr>
            <a:spLocks noGrp="1"/>
          </p:cNvSpPr>
          <p:nvPr>
            <p:ph type="body" idx="1"/>
          </p:nvPr>
        </p:nvSpPr>
        <p:spPr>
          <a:xfrm>
            <a:off x="467544" y="1204566"/>
            <a:ext cx="8530406" cy="5104754"/>
          </a:xfrm>
        </p:spPr>
        <p:txBody>
          <a:bodyPr/>
          <a:lstStyle/>
          <a:p>
            <a:r>
              <a:rPr lang="en-GB" altLang="en-US" sz="2400" dirty="0" smtClean="0"/>
              <a:t>Take a look at these resources for some insights into what being a professional means:</a:t>
            </a:r>
          </a:p>
          <a:p>
            <a:r>
              <a:rPr lang="en-GB" altLang="en-US" sz="2400" dirty="0" smtClean="0"/>
              <a:t>Want to learn more? Check out </a:t>
            </a:r>
            <a:r>
              <a:rPr lang="en-GB" altLang="pt-PT" sz="2400" dirty="0" err="1" smtClean="0"/>
              <a:t>Ordem</a:t>
            </a:r>
            <a:r>
              <a:rPr lang="en-GB" altLang="pt-PT" sz="2400" dirty="0" smtClean="0"/>
              <a:t> dos </a:t>
            </a:r>
            <a:r>
              <a:rPr lang="en-GB" altLang="pt-PT" sz="2400" dirty="0" err="1" smtClean="0"/>
              <a:t>Engenheiros</a:t>
            </a:r>
            <a:r>
              <a:rPr lang="en-GB" altLang="pt-PT" sz="2400" dirty="0" smtClean="0"/>
              <a:t> (OE), </a:t>
            </a:r>
            <a:r>
              <a:rPr lang="en-GB" altLang="en-US" sz="2400" dirty="0" smtClean="0"/>
              <a:t> </a:t>
            </a:r>
            <a:r>
              <a:rPr lang="en-GB" altLang="en-US" sz="2400" dirty="0" smtClean="0">
                <a:hlinkClick r:id="rId2" tooltip="View Career Videos"/>
              </a:rPr>
              <a:t>Career Videos</a:t>
            </a:r>
            <a:r>
              <a:rPr lang="en-GB" altLang="en-US" sz="2400" dirty="0" smtClean="0"/>
              <a:t> or search for "Young Professional" on </a:t>
            </a:r>
            <a:r>
              <a:rPr lang="en-GB" altLang="en-US" sz="2400" dirty="0" smtClean="0">
                <a:hlinkClick r:id="rId3" tooltip="YouTube"/>
              </a:rPr>
              <a:t>YouTube</a:t>
            </a:r>
            <a:r>
              <a:rPr lang="en-GB" altLang="en-US" sz="2400" dirty="0" smtClean="0"/>
              <a:t> and lots of interviews will come up. </a:t>
            </a:r>
          </a:p>
          <a:p>
            <a:r>
              <a:rPr lang="en-GB" altLang="en-US" sz="2400" dirty="0" smtClean="0"/>
              <a:t>The </a:t>
            </a:r>
            <a:r>
              <a:rPr lang="en-GB" altLang="pt-PT" sz="2400" u="sng" dirty="0" smtClean="0">
                <a:hlinkClick r:id="rId4"/>
              </a:rPr>
              <a:t>Young Professionals Meetups - Meetup</a:t>
            </a:r>
            <a:endParaRPr lang="en-GB" altLang="pt-PT" sz="2400" dirty="0" smtClean="0"/>
          </a:p>
          <a:p>
            <a:r>
              <a:rPr lang="en-GB" altLang="en-US" sz="2400" dirty="0" smtClean="0"/>
              <a:t> is a collaboration of young professionals with an interest – whether personal or professional – in peace, justice and sustainable development. They have around 2,500 members, based mainly in the Lisbon area. Their membership covers the vocational spectrum, encompassing individuals working in politics, finance, the NGO sector, fashion, academia, law and much more</a:t>
            </a:r>
            <a:r>
              <a:rPr lang="en-GB" altLang="en-US" sz="2500" dirty="0" smtClean="0"/>
              <a:t>.</a:t>
            </a:r>
          </a:p>
        </p:txBody>
      </p:sp>
      <p:sp>
        <p:nvSpPr>
          <p:cNvPr id="361475" name="Slide Number Placeholder 5"/>
          <p:cNvSpPr txBox="1">
            <a:spLocks noGrp="1"/>
          </p:cNvSpPr>
          <p:nvPr/>
        </p:nvSpPr>
        <p:spPr bwMode="auto">
          <a:xfrm>
            <a:off x="8532440" y="6385070"/>
            <a:ext cx="46551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4158744-5020-4F50-8DC1-915E435A522E}" type="slidenum">
              <a:rPr lang="en-US" altLang="en-US" sz="1000">
                <a:cs typeface="Times New Roman" panose="02020603050405020304" pitchFamily="18" charset="0"/>
              </a:rPr>
              <a:pPr algn="r">
                <a:spcBef>
                  <a:spcPct val="0"/>
                </a:spcBef>
                <a:buClrTx/>
                <a:buSzTx/>
                <a:buFontTx/>
                <a:buNone/>
              </a:pPr>
              <a:t>163</a:t>
            </a:fld>
            <a:endParaRPr lang="en-US" altLang="en-US" sz="1000" dirty="0">
              <a:cs typeface="Times New Roman" panose="02020603050405020304" pitchFamily="18" charset="0"/>
            </a:endParaRPr>
          </a:p>
        </p:txBody>
      </p:sp>
      <p:sp>
        <p:nvSpPr>
          <p:cNvPr id="361476" name="Marcador de Posição do Rodapé 3"/>
          <p:cNvSpPr>
            <a:spLocks noGrp="1"/>
          </p:cNvSpPr>
          <p:nvPr>
            <p:ph type="ftr" sz="quarter" idx="10"/>
          </p:nvPr>
        </p:nvSpPr>
        <p:spPr bwMode="auto">
          <a:xfrm>
            <a:off x="2051050" y="6418263"/>
            <a:ext cx="4518025"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mtClean="0">
                <a:solidFill>
                  <a:srgbClr val="0070C0"/>
                </a:solidFill>
                <a:latin typeface="Calibri" panose="020F0502020204030204" pitchFamily="34" charset="0"/>
              </a:rPr>
              <a:t>Edwin Gray	e-mail: e.gray@gcu.ac.uk</a:t>
            </a:r>
          </a:p>
          <a:p>
            <a:r>
              <a:rPr lang="en-GB" altLang="en-US" smtClean="0">
                <a:solidFill>
                  <a:srgbClr val="0070C0"/>
                </a:solidFill>
                <a:latin typeface="Calibri" panose="020F0502020204030204" pitchFamily="34" charset="0"/>
              </a:rPr>
              <a:t>Department of Computer, Communications and Interactive Systems</a:t>
            </a:r>
          </a:p>
        </p:txBody>
      </p:sp>
      <p:sp>
        <p:nvSpPr>
          <p:cNvPr id="5" name="Title 3"/>
          <p:cNvSpPr>
            <a:spLocks noGrp="1"/>
          </p:cNvSpPr>
          <p:nvPr>
            <p:ph type="title"/>
          </p:nvPr>
        </p:nvSpPr>
        <p:spPr>
          <a:xfrm>
            <a:off x="539552" y="548680"/>
            <a:ext cx="6672263" cy="631825"/>
          </a:xfrm>
        </p:spPr>
        <p:txBody>
          <a:bodyPr/>
          <a:lstStyle/>
          <a:p>
            <a:pPr>
              <a:defRPr/>
            </a:pPr>
            <a:r>
              <a:rPr lang="en-US" dirty="0"/>
              <a:t>What is a </a:t>
            </a:r>
            <a:r>
              <a:rPr lang="en-US" dirty="0" smtClean="0"/>
              <a:t>profession?</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ext Placeholder 4"/>
          <p:cNvSpPr>
            <a:spLocks noGrp="1"/>
          </p:cNvSpPr>
          <p:nvPr>
            <p:ph type="body" idx="1"/>
          </p:nvPr>
        </p:nvSpPr>
        <p:spPr>
          <a:xfrm>
            <a:off x="467544" y="1268760"/>
            <a:ext cx="8530406" cy="4248472"/>
          </a:xfrm>
        </p:spPr>
        <p:txBody>
          <a:bodyPr/>
          <a:lstStyle/>
          <a:p>
            <a:r>
              <a:rPr lang="en-GB" altLang="en-US" sz="2500" dirty="0" smtClean="0"/>
              <a:t>Take a look at these resources for some insights into what being a professional means:</a:t>
            </a:r>
          </a:p>
          <a:p>
            <a:r>
              <a:rPr lang="en-GB" altLang="pt-PT" sz="2800" u="sng" dirty="0" smtClean="0">
                <a:hlinkClick r:id="rId2"/>
              </a:rPr>
              <a:t>IAHR Portugal Young Professionals Network - International ...</a:t>
            </a:r>
            <a:endParaRPr lang="en-GB" altLang="pt-PT" sz="2800" dirty="0" smtClean="0"/>
          </a:p>
          <a:p>
            <a:pPr fontAlgn="ctr"/>
            <a:r>
              <a:rPr lang="en-GB" altLang="pt-PT" sz="2800" dirty="0" smtClean="0"/>
              <a:t>International Association for Hydro-Environment Engineering and Research (IAHR Portugal Young Professionals Network. Formed by: </a:t>
            </a:r>
            <a:r>
              <a:rPr lang="en-GB" altLang="pt-PT" sz="2800" dirty="0" err="1" smtClean="0"/>
              <a:t>Faculdade</a:t>
            </a:r>
            <a:r>
              <a:rPr lang="en-GB" altLang="pt-PT" sz="2800" dirty="0" smtClean="0"/>
              <a:t> de </a:t>
            </a:r>
            <a:r>
              <a:rPr lang="en-GB" altLang="pt-PT" sz="2800" dirty="0" err="1" smtClean="0"/>
              <a:t>Engenharia</a:t>
            </a:r>
            <a:r>
              <a:rPr lang="en-GB" altLang="pt-PT" sz="2800" dirty="0" smtClean="0"/>
              <a:t> da </a:t>
            </a:r>
            <a:r>
              <a:rPr lang="en-GB" altLang="pt-PT" sz="2800" dirty="0" err="1" smtClean="0"/>
              <a:t>Universidade</a:t>
            </a:r>
            <a:r>
              <a:rPr lang="en-GB" altLang="pt-PT" sz="2800" dirty="0" smtClean="0"/>
              <a:t> do Porto (FEUP). </a:t>
            </a:r>
            <a:r>
              <a:rPr lang="en-GB" altLang="pt-PT" sz="2800" dirty="0" err="1" smtClean="0"/>
              <a:t>Laboratório</a:t>
            </a:r>
            <a:r>
              <a:rPr lang="en-GB" altLang="pt-PT" sz="2800" dirty="0" smtClean="0"/>
              <a:t> Nacional de </a:t>
            </a:r>
            <a:r>
              <a:rPr lang="en-GB" altLang="pt-PT" sz="2800" dirty="0" err="1" smtClean="0"/>
              <a:t>Engenharia</a:t>
            </a:r>
            <a:r>
              <a:rPr lang="en-GB" altLang="pt-PT" sz="2800" dirty="0" smtClean="0"/>
              <a:t> </a:t>
            </a:r>
          </a:p>
        </p:txBody>
      </p:sp>
      <p:sp>
        <p:nvSpPr>
          <p:cNvPr id="362499" name="Slide Number Placeholder 5"/>
          <p:cNvSpPr txBox="1">
            <a:spLocks noGrp="1"/>
          </p:cNvSpPr>
          <p:nvPr/>
        </p:nvSpPr>
        <p:spPr bwMode="auto">
          <a:xfrm>
            <a:off x="8316416" y="6465888"/>
            <a:ext cx="464840" cy="27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5AD89CB3-7C1F-4C60-BACD-A04A868A26B0}" type="slidenum">
              <a:rPr lang="en-US" altLang="en-US" sz="1000">
                <a:cs typeface="Times New Roman" panose="02020603050405020304" pitchFamily="18" charset="0"/>
              </a:rPr>
              <a:pPr algn="r">
                <a:spcBef>
                  <a:spcPct val="0"/>
                </a:spcBef>
                <a:buClrTx/>
                <a:buSzTx/>
                <a:buFontTx/>
                <a:buNone/>
              </a:pPr>
              <a:t>164</a:t>
            </a:fld>
            <a:endParaRPr lang="en-US" altLang="en-US" sz="1000" dirty="0">
              <a:cs typeface="Times New Roman" panose="02020603050405020304" pitchFamily="18" charset="0"/>
            </a:endParaRPr>
          </a:p>
        </p:txBody>
      </p:sp>
      <p:sp>
        <p:nvSpPr>
          <p:cNvPr id="362500" name="Marcador de Posição do Rodapé 3"/>
          <p:cNvSpPr>
            <a:spLocks noGrp="1"/>
          </p:cNvSpPr>
          <p:nvPr>
            <p:ph type="ftr" sz="quarter" idx="10"/>
          </p:nvPr>
        </p:nvSpPr>
        <p:spPr bwMode="auto">
          <a:xfrm>
            <a:off x="2051050" y="6418263"/>
            <a:ext cx="4518025"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mtClean="0">
                <a:solidFill>
                  <a:srgbClr val="0070C0"/>
                </a:solidFill>
                <a:latin typeface="Calibri" panose="020F0502020204030204" pitchFamily="34" charset="0"/>
              </a:rPr>
              <a:t>Edwin Gray	e-mail: e.gray@gcu.ac.uk</a:t>
            </a:r>
          </a:p>
          <a:p>
            <a:r>
              <a:rPr lang="en-GB" altLang="en-US" smtClean="0">
                <a:solidFill>
                  <a:srgbClr val="0070C0"/>
                </a:solidFill>
                <a:latin typeface="Calibri" panose="020F0502020204030204" pitchFamily="34" charset="0"/>
              </a:rPr>
              <a:t>Department of Computer, Communications and Interactive Systems</a:t>
            </a:r>
          </a:p>
        </p:txBody>
      </p:sp>
      <p:sp>
        <p:nvSpPr>
          <p:cNvPr id="5" name="Title 3"/>
          <p:cNvSpPr>
            <a:spLocks noGrp="1"/>
          </p:cNvSpPr>
          <p:nvPr>
            <p:ph type="title"/>
          </p:nvPr>
        </p:nvSpPr>
        <p:spPr>
          <a:xfrm>
            <a:off x="539552" y="476672"/>
            <a:ext cx="6672263" cy="631825"/>
          </a:xfrm>
        </p:spPr>
        <p:txBody>
          <a:bodyPr/>
          <a:lstStyle/>
          <a:p>
            <a:pPr>
              <a:defRPr/>
            </a:pPr>
            <a:r>
              <a:rPr lang="en-US" dirty="0"/>
              <a:t>What is a </a:t>
            </a:r>
            <a:r>
              <a:rPr lang="en-US" dirty="0" smtClean="0"/>
              <a:t>profession?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Text Placeholder 4"/>
          <p:cNvSpPr>
            <a:spLocks noGrp="1"/>
          </p:cNvSpPr>
          <p:nvPr>
            <p:ph type="body" idx="1"/>
          </p:nvPr>
        </p:nvSpPr>
        <p:spPr>
          <a:xfrm>
            <a:off x="264362" y="1196752"/>
            <a:ext cx="8743459" cy="5104259"/>
          </a:xfrm>
        </p:spPr>
        <p:txBody>
          <a:bodyPr/>
          <a:lstStyle/>
          <a:p>
            <a:r>
              <a:rPr lang="en-GB" altLang="en-US" sz="2500" dirty="0" smtClean="0"/>
              <a:t>Take a look at these resources for some insights into what being a professional means:</a:t>
            </a:r>
          </a:p>
          <a:p>
            <a:r>
              <a:rPr lang="en-GB" altLang="en-US" sz="2500" dirty="0" smtClean="0"/>
              <a:t>Want to learn more? Check out our </a:t>
            </a:r>
            <a:r>
              <a:rPr lang="en-GB" altLang="en-US" sz="2500" dirty="0" smtClean="0">
                <a:hlinkClick r:id="rId2" tooltip="View Career Videos"/>
              </a:rPr>
              <a:t>Career Videos</a:t>
            </a:r>
            <a:r>
              <a:rPr lang="en-GB" altLang="en-US" sz="2500" dirty="0" smtClean="0"/>
              <a:t> or search for "Young Professional" </a:t>
            </a:r>
            <a:r>
              <a:rPr lang="en-GB" altLang="en-US" sz="2500" dirty="0" err="1" smtClean="0"/>
              <a:t>on</a:t>
            </a:r>
            <a:r>
              <a:rPr lang="en-GB" altLang="en-US" sz="2500" dirty="0" err="1" smtClean="0">
                <a:hlinkClick r:id="rId3" tooltip="YouTube"/>
              </a:rPr>
              <a:t>YouTube</a:t>
            </a:r>
            <a:r>
              <a:rPr lang="en-GB" altLang="en-US" sz="2500" dirty="0" smtClean="0"/>
              <a:t> and lots of interviews will come up. </a:t>
            </a:r>
            <a:r>
              <a:rPr lang="en-GB" altLang="pt-PT" sz="2800" dirty="0" smtClean="0"/>
              <a:t> </a:t>
            </a:r>
            <a:endParaRPr lang="en-GB" altLang="en-US" sz="2500" dirty="0" smtClean="0"/>
          </a:p>
          <a:p>
            <a:r>
              <a:rPr lang="en-GB" altLang="en-US" sz="2500" dirty="0" smtClean="0"/>
              <a:t>The </a:t>
            </a:r>
            <a:r>
              <a:rPr lang="en-GB" altLang="en-US" sz="2500" dirty="0" smtClean="0">
                <a:hlinkClick r:id="rId4" tooltip="United Nations Young Professionals Group"/>
              </a:rPr>
              <a:t>UNA-UK Young Professionals Network</a:t>
            </a:r>
            <a:r>
              <a:rPr lang="en-GB" altLang="en-US" sz="2500" dirty="0" smtClean="0"/>
              <a:t> is a collaboration of young professionals with an interest – whether personal or professional – in peace, justice and sustainable development. They have around 2,500 members, based mainly in the London area. Their membership covers the vocational spectrum, encompassing individuals working in politics, finance, the NGO sector, fashion, CSR, academia, law and much more.</a:t>
            </a:r>
          </a:p>
        </p:txBody>
      </p:sp>
      <p:sp>
        <p:nvSpPr>
          <p:cNvPr id="363523" name="Slide Number Placeholder 5"/>
          <p:cNvSpPr txBox="1">
            <a:spLocks noGrp="1"/>
          </p:cNvSpPr>
          <p:nvPr/>
        </p:nvSpPr>
        <p:spPr bwMode="auto">
          <a:xfrm>
            <a:off x="8460431" y="6400800"/>
            <a:ext cx="533853" cy="26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9BE4DCD-3FB2-4CE7-B154-7674931D5512}" type="slidenum">
              <a:rPr lang="en-US" altLang="en-US" sz="1000">
                <a:cs typeface="Times New Roman" panose="02020603050405020304" pitchFamily="18" charset="0"/>
              </a:rPr>
              <a:pPr algn="r">
                <a:spcBef>
                  <a:spcPct val="0"/>
                </a:spcBef>
                <a:buClrTx/>
                <a:buSzTx/>
                <a:buFontTx/>
                <a:buNone/>
              </a:pPr>
              <a:t>165</a:t>
            </a:fld>
            <a:endParaRPr lang="en-US" altLang="en-US" sz="1000" dirty="0">
              <a:cs typeface="Times New Roman" panose="02020603050405020304" pitchFamily="18" charset="0"/>
            </a:endParaRPr>
          </a:p>
        </p:txBody>
      </p:sp>
      <p:sp>
        <p:nvSpPr>
          <p:cNvPr id="363524" name="Marcador de Posição do Rodapé 3"/>
          <p:cNvSpPr>
            <a:spLocks noGrp="1"/>
          </p:cNvSpPr>
          <p:nvPr>
            <p:ph type="ftr" sz="quarter" idx="10"/>
          </p:nvPr>
        </p:nvSpPr>
        <p:spPr bwMode="auto">
          <a:xfrm>
            <a:off x="2051050" y="6418263"/>
            <a:ext cx="4518025"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mtClean="0">
                <a:solidFill>
                  <a:srgbClr val="0070C0"/>
                </a:solidFill>
                <a:latin typeface="Calibri" panose="020F0502020204030204" pitchFamily="34" charset="0"/>
              </a:rPr>
              <a:t>Edwin Gray	e-mail: e.gray@gcu.ac.uk</a:t>
            </a:r>
          </a:p>
          <a:p>
            <a:r>
              <a:rPr lang="en-GB" altLang="en-US" smtClean="0">
                <a:solidFill>
                  <a:srgbClr val="0070C0"/>
                </a:solidFill>
                <a:latin typeface="Calibri" panose="020F0502020204030204" pitchFamily="34" charset="0"/>
              </a:rPr>
              <a:t>Department of Computer, Communications and Interactive Systems</a:t>
            </a:r>
          </a:p>
        </p:txBody>
      </p:sp>
      <p:sp>
        <p:nvSpPr>
          <p:cNvPr id="5" name="Title 3"/>
          <p:cNvSpPr>
            <a:spLocks noGrp="1"/>
          </p:cNvSpPr>
          <p:nvPr>
            <p:ph type="title"/>
          </p:nvPr>
        </p:nvSpPr>
        <p:spPr>
          <a:xfrm>
            <a:off x="467544" y="476672"/>
            <a:ext cx="6672263" cy="631825"/>
          </a:xfrm>
        </p:spPr>
        <p:txBody>
          <a:bodyPr/>
          <a:lstStyle/>
          <a:p>
            <a:pPr>
              <a:defRPr/>
            </a:pPr>
            <a:r>
              <a:rPr lang="en-US" dirty="0"/>
              <a:t>What is a </a:t>
            </a:r>
            <a:r>
              <a:rPr lang="en-US" dirty="0" smtClean="0"/>
              <a:t>profession?</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268" y="404664"/>
            <a:ext cx="7772400" cy="631825"/>
          </a:xfrm>
        </p:spPr>
        <p:txBody>
          <a:bodyPr/>
          <a:lstStyle/>
          <a:p>
            <a:pPr>
              <a:defRPr/>
            </a:pPr>
            <a:r>
              <a:rPr lang="en-US" dirty="0" smtClean="0"/>
              <a:t>Question 1</a:t>
            </a:r>
            <a:endParaRPr lang="en-US" dirty="0"/>
          </a:p>
        </p:txBody>
      </p:sp>
      <p:sp>
        <p:nvSpPr>
          <p:cNvPr id="364547" name="Text Placeholder 4"/>
          <p:cNvSpPr>
            <a:spLocks noGrp="1"/>
          </p:cNvSpPr>
          <p:nvPr>
            <p:ph type="body" idx="1"/>
          </p:nvPr>
        </p:nvSpPr>
        <p:spPr>
          <a:xfrm>
            <a:off x="395288" y="1052513"/>
            <a:ext cx="7772400" cy="4371975"/>
          </a:xfrm>
        </p:spPr>
        <p:txBody>
          <a:bodyPr/>
          <a:lstStyle/>
          <a:p>
            <a:r>
              <a:rPr lang="en-US" altLang="en-US" sz="2500" smtClean="0"/>
              <a:t>‘</a:t>
            </a:r>
            <a:r>
              <a:rPr lang="en-GB" altLang="en-US" sz="2500" smtClean="0"/>
              <a:t>15 minutes</a:t>
            </a:r>
          </a:p>
          <a:p>
            <a:r>
              <a:rPr lang="en-GB" altLang="en-US" sz="2500" smtClean="0"/>
              <a:t>Visit the </a:t>
            </a:r>
            <a:r>
              <a:rPr lang="en-GB" altLang="en-US" sz="2500" u="sng" smtClean="0">
                <a:hlinkClick r:id="rId2"/>
              </a:rPr>
              <a:t>Total Professions</a:t>
            </a:r>
            <a:r>
              <a:rPr lang="en-GB" altLang="en-US" sz="2500" u="sng" smtClean="0"/>
              <a:t> </a:t>
            </a:r>
            <a:r>
              <a:rPr lang="en-GB" altLang="en-US" sz="2500" smtClean="0"/>
              <a:t>website and read the ‘What is a Profession?’ section. Briefly record your initial thoughts in response to the following questions and compare them with mine below.</a:t>
            </a:r>
          </a:p>
          <a:p>
            <a:r>
              <a:rPr lang="en-GB" altLang="en-US" sz="2500" smtClean="0"/>
              <a:t>a. What are the key defining features of a profession?</a:t>
            </a:r>
          </a:p>
          <a:p>
            <a:r>
              <a:rPr lang="en-GB" altLang="en-US" sz="2500" smtClean="0"/>
              <a:t>b. Do you think of yourself as being a professional? Why?</a:t>
            </a:r>
          </a:p>
          <a:p>
            <a:r>
              <a:rPr lang="en-GB" altLang="en-US" sz="2500" smtClean="0"/>
              <a:t>c. Why do you think professionalism is important?</a:t>
            </a:r>
          </a:p>
          <a:p>
            <a:endParaRPr lang="en-GB" altLang="en-US" sz="2500" smtClean="0"/>
          </a:p>
        </p:txBody>
      </p:sp>
      <p:sp>
        <p:nvSpPr>
          <p:cNvPr id="364548" name="Slide Number Placeholder 5"/>
          <p:cNvSpPr txBox="1">
            <a:spLocks noGrp="1"/>
          </p:cNvSpPr>
          <p:nvPr/>
        </p:nvSpPr>
        <p:spPr bwMode="auto">
          <a:xfrm>
            <a:off x="8321668" y="6393295"/>
            <a:ext cx="465510" cy="28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02EBD94-0785-480C-B89D-38007B82CC51}" type="slidenum">
              <a:rPr lang="en-US" altLang="en-US" sz="1000">
                <a:cs typeface="Times New Roman" panose="02020603050405020304" pitchFamily="18" charset="0"/>
              </a:rPr>
              <a:pPr algn="r">
                <a:spcBef>
                  <a:spcPct val="0"/>
                </a:spcBef>
                <a:buClrTx/>
                <a:buSzTx/>
                <a:buFontTx/>
                <a:buNone/>
              </a:pPr>
              <a:t>166</a:t>
            </a:fld>
            <a:endParaRPr lang="en-US" altLang="en-US" sz="1000" dirty="0">
              <a:cs typeface="Times New Roman" panose="02020603050405020304" pitchFamily="18" charset="0"/>
            </a:endParaRPr>
          </a:p>
        </p:txBody>
      </p:sp>
      <p:sp>
        <p:nvSpPr>
          <p:cNvPr id="364549" name="Marcador de Posição do Rodapé 3"/>
          <p:cNvSpPr>
            <a:spLocks noGrp="1"/>
          </p:cNvSpPr>
          <p:nvPr>
            <p:ph type="ftr" sz="quarter" idx="10"/>
          </p:nvPr>
        </p:nvSpPr>
        <p:spPr bwMode="auto">
          <a:xfrm>
            <a:off x="2051050" y="6418263"/>
            <a:ext cx="4518025"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mtClean="0">
                <a:solidFill>
                  <a:srgbClr val="0070C0"/>
                </a:solidFill>
                <a:latin typeface="Calibri" panose="020F0502020204030204" pitchFamily="34" charset="0"/>
              </a:rPr>
              <a:t>Edwin Gray	e-mail: e.gray@gcu.ac.uk</a:t>
            </a:r>
          </a:p>
          <a:p>
            <a:r>
              <a:rPr lang="en-GB" altLang="en-US" smtClean="0">
                <a:solidFill>
                  <a:srgbClr val="0070C0"/>
                </a:solidFill>
                <a:latin typeface="Calibri" panose="020F0502020204030204" pitchFamily="34" charset="0"/>
              </a:rPr>
              <a:t>Department of Computer, Communications and Interactive Systems</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Line 4"/>
          <p:cNvSpPr>
            <a:spLocks noChangeShapeType="1"/>
          </p:cNvSpPr>
          <p:nvPr/>
        </p:nvSpPr>
        <p:spPr bwMode="auto">
          <a:xfrm>
            <a:off x="179512" y="3861048"/>
            <a:ext cx="520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9573" name="Slide Number Placeholder 5"/>
          <p:cNvSpPr txBox="1">
            <a:spLocks noGrp="1"/>
          </p:cNvSpPr>
          <p:nvPr/>
        </p:nvSpPr>
        <p:spPr bwMode="auto">
          <a:xfrm>
            <a:off x="8532440" y="6431831"/>
            <a:ext cx="465510" cy="28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1FCF622-259B-4D29-9909-5A3C8011F29D}" type="slidenum">
              <a:rPr lang="en-US" altLang="en-US" sz="1000">
                <a:cs typeface="Times New Roman" panose="02020603050405020304" pitchFamily="18" charset="0"/>
              </a:rPr>
              <a:pPr algn="r">
                <a:spcBef>
                  <a:spcPct val="0"/>
                </a:spcBef>
                <a:buClrTx/>
                <a:buSzTx/>
                <a:buFontTx/>
                <a:buNone/>
              </a:pPr>
              <a:t>167</a:t>
            </a:fld>
            <a:endParaRPr lang="en-US" altLang="en-US" sz="1000" dirty="0">
              <a:cs typeface="Times New Roman" panose="02020603050405020304" pitchFamily="18" charset="0"/>
            </a:endParaRPr>
          </a:p>
        </p:txBody>
      </p:sp>
      <p:sp>
        <p:nvSpPr>
          <p:cNvPr id="109574" name="Rectangle 6"/>
          <p:cNvSpPr>
            <a:spLocks noChangeArrowheads="1"/>
          </p:cNvSpPr>
          <p:nvPr/>
        </p:nvSpPr>
        <p:spPr bwMode="auto">
          <a:xfrm>
            <a:off x="7308304" y="640990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34408BF-42D9-421D-800F-1BFA98A18F3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9" name="Rectangle 2"/>
          <p:cNvSpPr>
            <a:spLocks noGrp="1" noChangeArrowheads="1"/>
          </p:cNvSpPr>
          <p:nvPr>
            <p:ph type="title"/>
          </p:nvPr>
        </p:nvSpPr>
        <p:spPr>
          <a:xfrm>
            <a:off x="477427" y="404664"/>
            <a:ext cx="7210425" cy="648295"/>
          </a:xfrm>
        </p:spPr>
        <p:txBody>
          <a:bodyPr/>
          <a:lstStyle/>
          <a:p>
            <a:r>
              <a:rPr lang="en-US" altLang="en-US" dirty="0" smtClean="0"/>
              <a:t>Learning Objectives</a:t>
            </a:r>
          </a:p>
        </p:txBody>
      </p:sp>
      <p:sp>
        <p:nvSpPr>
          <p:cNvPr id="10" name="Marcador de Posição de Conteúdo 1"/>
          <p:cNvSpPr>
            <a:spLocks noGrp="1"/>
          </p:cNvSpPr>
          <p:nvPr>
            <p:ph idx="1"/>
          </p:nvPr>
        </p:nvSpPr>
        <p:spPr>
          <a:xfrm>
            <a:off x="822250" y="1153542"/>
            <a:ext cx="8177486" cy="5155778"/>
          </a:xfrm>
        </p:spPr>
        <p:txBody>
          <a:bodyPr/>
          <a:lstStyle/>
          <a:p>
            <a:pPr eaLnBrk="1" hangingPunct="1">
              <a:buFont typeface="Arial" panose="020B0604020202020204" pitchFamily="34" charset="0"/>
              <a:buNone/>
            </a:pPr>
            <a:r>
              <a:rPr lang="en-GB" altLang="en-US" sz="2000" b="1" dirty="0" smtClean="0"/>
              <a:t>The following topics will be covered:</a:t>
            </a:r>
          </a:p>
          <a:p>
            <a:r>
              <a:rPr lang="en-GB" altLang="en-US" b="1" dirty="0"/>
              <a:t>Unpacking the LSEPI concepts</a:t>
            </a:r>
            <a:endParaRPr lang="en-GB" altLang="en-US" sz="2400" dirty="0"/>
          </a:p>
          <a:p>
            <a:pPr lvl="1"/>
            <a:r>
              <a:rPr lang="en-GB" altLang="en-US" b="1" dirty="0"/>
              <a:t>Legal issues, different forms of ethics, codes of practice, corporate social responsibility </a:t>
            </a:r>
            <a:endParaRPr lang="en-GB" altLang="en-US" sz="2000" dirty="0"/>
          </a:p>
          <a:p>
            <a:r>
              <a:rPr lang="en-GB" altLang="en-US" b="1" dirty="0"/>
              <a:t>What it means to be a professional</a:t>
            </a:r>
            <a:endParaRPr lang="en-GB" altLang="en-US" sz="2400" dirty="0"/>
          </a:p>
          <a:p>
            <a:r>
              <a:rPr lang="en-GB" altLang="en-US" b="1" dirty="0"/>
              <a:t>The role of professional bodies</a:t>
            </a:r>
            <a:endParaRPr lang="en-GB" altLang="en-US" sz="2400" dirty="0"/>
          </a:p>
          <a:p>
            <a:endParaRPr lang="en-GB" altLang="en-US" b="1" dirty="0"/>
          </a:p>
        </p:txBody>
      </p:sp>
      <p:sp>
        <p:nvSpPr>
          <p:cNvPr id="11"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1836196924"/>
      </p:ext>
    </p:extLst>
  </p:cSld>
  <p:clrMapOvr>
    <a:masterClrMapping/>
  </p:clrMapOvr>
  <p:transition spd="slow"/>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665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6659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66597"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251520" y="764704"/>
            <a:ext cx="7560840"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ACM/IEEE </a:t>
            </a:r>
            <a:r>
              <a:rPr lang="en-GB" dirty="0"/>
              <a:t>Software Engineering </a:t>
            </a:r>
            <a:r>
              <a:rPr lang="en-GB" dirty="0" smtClean="0"/>
              <a:t/>
            </a:r>
            <a:br>
              <a:rPr lang="en-GB" dirty="0" smtClean="0"/>
            </a:br>
            <a:r>
              <a:rPr lang="en-GB" dirty="0" smtClean="0"/>
              <a:t>Code of </a:t>
            </a:r>
            <a:r>
              <a:rPr lang="en-GB" dirty="0"/>
              <a:t>Ethics and Professional </a:t>
            </a:r>
            <a:r>
              <a:rPr lang="en-GB" dirty="0" smtClean="0"/>
              <a:t>Practice</a:t>
            </a:r>
            <a:endParaRPr lang="en-GB" sz="1600" dirty="0" smtClean="0"/>
          </a:p>
        </p:txBody>
      </p:sp>
      <p:sp>
        <p:nvSpPr>
          <p:cNvPr id="1032" name="Rectangle 7"/>
          <p:cNvSpPr>
            <a:spLocks noGrp="1" noChangeArrowheads="1"/>
          </p:cNvSpPr>
          <p:nvPr>
            <p:ph type="body" sz="half" idx="2"/>
          </p:nvPr>
        </p:nvSpPr>
        <p:spPr>
          <a:xfrm>
            <a:off x="539552" y="1196752"/>
            <a:ext cx="8388225" cy="5112568"/>
          </a:xfrm>
        </p:spPr>
        <p:txBody>
          <a:bodyPr lIns="90488" tIns="44450" rIns="90488" bIns="44450"/>
          <a:lstStyle/>
          <a:p>
            <a:pPr marL="628650" indent="-628650">
              <a:buFont typeface="Arial" charset="0"/>
              <a:buNone/>
              <a:defRPr/>
            </a:pPr>
            <a:r>
              <a:rPr lang="en-GB" b="1"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66600"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66601" name="Slide Number Placeholder 5"/>
          <p:cNvSpPr txBox="1">
            <a:spLocks noGrp="1"/>
          </p:cNvSpPr>
          <p:nvPr/>
        </p:nvSpPr>
        <p:spPr bwMode="auto">
          <a:xfrm>
            <a:off x="8341948" y="6484649"/>
            <a:ext cx="53955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5A3F6494-F368-4492-86C1-F1873D8917CC}" type="slidenum">
              <a:rPr lang="en-US" altLang="en-US" sz="1000">
                <a:cs typeface="Times New Roman" panose="02020603050405020304" pitchFamily="18" charset="0"/>
              </a:rPr>
              <a:pPr algn="r">
                <a:spcBef>
                  <a:spcPct val="0"/>
                </a:spcBef>
                <a:buClrTx/>
                <a:buSzTx/>
                <a:buFontTx/>
                <a:buNone/>
              </a:pPr>
              <a:t>168</a:t>
            </a:fld>
            <a:endParaRPr lang="en-US" altLang="en-US" sz="1000" dirty="0">
              <a:cs typeface="Times New Roman" panose="02020603050405020304" pitchFamily="18" charset="0"/>
            </a:endParaRPr>
          </a:p>
        </p:txBody>
      </p:sp>
      <p:sp>
        <p:nvSpPr>
          <p:cNvPr id="366602"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0E91156-53DF-4017-8FEE-20F59AB3288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6864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6864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6864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287337" y="764704"/>
            <a:ext cx="8569325"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ACM/IEEE </a:t>
            </a:r>
            <a:r>
              <a:rPr lang="en-GB" dirty="0"/>
              <a:t>Software Engineering </a:t>
            </a:r>
            <a:r>
              <a:rPr lang="en-GB" dirty="0" smtClean="0"/>
              <a:t/>
            </a:r>
            <a:br>
              <a:rPr lang="en-GB" dirty="0" smtClean="0"/>
            </a:br>
            <a:r>
              <a:rPr lang="en-GB" dirty="0" smtClean="0"/>
              <a:t>Code of  </a:t>
            </a:r>
            <a:r>
              <a:rPr lang="en-GB" dirty="0"/>
              <a:t>Ethics and Professional </a:t>
            </a:r>
            <a:r>
              <a:rPr lang="en-GB" dirty="0" smtClean="0"/>
              <a:t>Practice</a:t>
            </a:r>
            <a:endParaRPr lang="en-GB" sz="1600" dirty="0" smtClean="0"/>
          </a:p>
        </p:txBody>
      </p:sp>
      <p:sp>
        <p:nvSpPr>
          <p:cNvPr id="1032" name="Rectangle 7"/>
          <p:cNvSpPr>
            <a:spLocks noGrp="1" noChangeArrowheads="1"/>
          </p:cNvSpPr>
          <p:nvPr>
            <p:ph type="body" sz="half" idx="2"/>
          </p:nvPr>
        </p:nvSpPr>
        <p:spPr>
          <a:xfrm>
            <a:off x="576263" y="1484313"/>
            <a:ext cx="7989887" cy="4497387"/>
          </a:xfrm>
        </p:spPr>
        <p:txBody>
          <a:bodyPr lIns="90488" tIns="44450" rIns="90488" bIns="44450"/>
          <a:lstStyle/>
          <a:p>
            <a:pPr marL="628650" indent="-628650">
              <a:buFont typeface="Arial" charset="0"/>
              <a:buNone/>
              <a:defRPr/>
            </a:pPr>
            <a:r>
              <a:rPr lang="en-GB" b="1" dirty="0"/>
              <a:t>1. PUBLIC - Software engineers shall act consistently with the public interest.</a:t>
            </a:r>
          </a:p>
          <a:p>
            <a:pPr marL="628650" indent="-628650">
              <a:buFont typeface="Arial" charset="0"/>
              <a:buNone/>
              <a:defRPr/>
            </a:pPr>
            <a:r>
              <a:rPr lang="en-GB" b="1" dirty="0" smtClean="0"/>
              <a:t>2</a:t>
            </a:r>
            <a:r>
              <a:rPr lang="en-GB" b="1" dirty="0"/>
              <a:t>. CLIENT AND EMPLOYER - Software engineers shall act in a manner that is in the best interests of their client and employer consistent with the public interest.</a:t>
            </a:r>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68648"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68649" name="Slide Number Placeholder 5"/>
          <p:cNvSpPr txBox="1">
            <a:spLocks noGrp="1"/>
          </p:cNvSpPr>
          <p:nvPr/>
        </p:nvSpPr>
        <p:spPr bwMode="auto">
          <a:xfrm>
            <a:off x="8409595" y="6450590"/>
            <a:ext cx="611560" cy="26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6DE5C1E-E7DA-481C-B348-50F88B73F3DF}" type="slidenum">
              <a:rPr lang="en-US" altLang="en-US" sz="1000">
                <a:cs typeface="Times New Roman" panose="02020603050405020304" pitchFamily="18" charset="0"/>
              </a:rPr>
              <a:pPr algn="r">
                <a:spcBef>
                  <a:spcPct val="0"/>
                </a:spcBef>
                <a:buClrTx/>
                <a:buSzTx/>
                <a:buFontTx/>
                <a:buNone/>
              </a:pPr>
              <a:t>169</a:t>
            </a:fld>
            <a:endParaRPr lang="en-US" altLang="en-US" sz="1000" dirty="0">
              <a:cs typeface="Times New Roman" panose="02020603050405020304" pitchFamily="18" charset="0"/>
            </a:endParaRPr>
          </a:p>
        </p:txBody>
      </p:sp>
      <p:sp>
        <p:nvSpPr>
          <p:cNvPr id="368650"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2A29F3F-3360-4CE2-A563-6EAE48F6780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539552" y="620688"/>
            <a:ext cx="7056586" cy="545778"/>
          </a:xfrm>
        </p:spPr>
        <p:txBody>
          <a:bodyPr anchor="t"/>
          <a:lstStyle/>
          <a:p>
            <a:r>
              <a:rPr lang="en-GB" altLang="en-US" sz="2400" dirty="0"/>
              <a:t>IT Project Management and  Related Law</a:t>
            </a:r>
            <a:endParaRPr lang="en-GB" altLang="en-US" sz="2400" dirty="0" smtClean="0"/>
          </a:p>
        </p:txBody>
      </p:sp>
      <p:sp>
        <p:nvSpPr>
          <p:cNvPr id="132099" name="Rectangle 3"/>
          <p:cNvSpPr>
            <a:spLocks noGrp="1" noChangeArrowheads="1"/>
          </p:cNvSpPr>
          <p:nvPr>
            <p:ph type="body" idx="1"/>
          </p:nvPr>
        </p:nvSpPr>
        <p:spPr>
          <a:xfrm>
            <a:off x="539750" y="1288802"/>
            <a:ext cx="7772400" cy="4679950"/>
          </a:xfrm>
        </p:spPr>
        <p:txBody>
          <a:bodyPr/>
          <a:lstStyle/>
          <a:p>
            <a:r>
              <a:rPr lang="en-GB" altLang="en-US" sz="2400" b="1" dirty="0" smtClean="0"/>
              <a:t>EU Insurance Mediation Directive</a:t>
            </a:r>
          </a:p>
          <a:p>
            <a:r>
              <a:rPr lang="en-GB" altLang="en-US" sz="2400" b="1" dirty="0" smtClean="0"/>
              <a:t>US Sarbanes-Oxley Act</a:t>
            </a:r>
          </a:p>
          <a:p>
            <a:r>
              <a:rPr lang="en-GB" altLang="en-US" sz="2400" b="1" dirty="0" smtClean="0"/>
              <a:t>US Patriot Act</a:t>
            </a:r>
          </a:p>
          <a:p>
            <a:r>
              <a:rPr lang="en-GB" altLang="en-US" sz="2400" b="1" dirty="0" smtClean="0"/>
              <a:t>US Reduction in Distribution of Spam Act (proposed)</a:t>
            </a:r>
          </a:p>
          <a:p>
            <a:r>
              <a:rPr lang="en-GB" altLang="en-US" sz="2400" b="1" dirty="0" smtClean="0"/>
              <a:t>Human Rights Act 1998</a:t>
            </a:r>
          </a:p>
          <a:p>
            <a:r>
              <a:rPr lang="en-GB" altLang="en-US" sz="2400" b="1" dirty="0" smtClean="0"/>
              <a:t>Copyright Patents and Designs Act 1988</a:t>
            </a:r>
          </a:p>
          <a:p>
            <a:endParaRPr lang="en-GB" altLang="en-US" b="1" dirty="0" smtClean="0"/>
          </a:p>
          <a:p>
            <a:endParaRPr lang="en-GB" altLang="en-US" dirty="0" smtClean="0"/>
          </a:p>
        </p:txBody>
      </p:sp>
      <p:sp>
        <p:nvSpPr>
          <p:cNvPr id="132100"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197F982-84AD-4471-9195-67BDA645A4C1}"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32101"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6F2FE87-13D0-454E-800B-EF620A038ABA}" type="slidenum">
              <a:rPr lang="en-US" altLang="en-US" sz="1400">
                <a:cs typeface="Times New Roman" panose="02020603050405020304" pitchFamily="18" charset="0"/>
              </a:rPr>
              <a:pPr algn="r">
                <a:spcBef>
                  <a:spcPct val="0"/>
                </a:spcBef>
                <a:buClrTx/>
                <a:buSzTx/>
                <a:buFontTx/>
                <a:buNone/>
              </a:pPr>
              <a:t>17</a:t>
            </a:fld>
            <a:endParaRPr lang="en-US" altLang="en-US" sz="140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069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069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0693"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287337" y="764704"/>
            <a:ext cx="8569325"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ACM/IEEE </a:t>
            </a:r>
            <a:r>
              <a:rPr lang="en-GB" dirty="0"/>
              <a:t>Software Engineering </a:t>
            </a:r>
            <a:r>
              <a:rPr lang="en-GB" dirty="0" smtClean="0"/>
              <a:t/>
            </a:r>
            <a:br>
              <a:rPr lang="en-GB" dirty="0" smtClean="0"/>
            </a:br>
            <a:r>
              <a:rPr lang="en-GB" dirty="0" smtClean="0"/>
              <a:t>Code of Ethics </a:t>
            </a:r>
            <a:r>
              <a:rPr lang="en-GB" dirty="0"/>
              <a:t>and Professional </a:t>
            </a:r>
            <a:r>
              <a:rPr lang="en-GB" dirty="0" smtClean="0"/>
              <a:t>Practice</a:t>
            </a:r>
            <a:endParaRPr lang="en-GB" sz="1600" dirty="0" smtClean="0"/>
          </a:p>
        </p:txBody>
      </p:sp>
      <p:sp>
        <p:nvSpPr>
          <p:cNvPr id="1032" name="Rectangle 7"/>
          <p:cNvSpPr>
            <a:spLocks noGrp="1" noChangeArrowheads="1"/>
          </p:cNvSpPr>
          <p:nvPr>
            <p:ph type="body" sz="half" idx="2"/>
          </p:nvPr>
        </p:nvSpPr>
        <p:spPr>
          <a:xfrm>
            <a:off x="576263" y="1484313"/>
            <a:ext cx="7989887" cy="4065587"/>
          </a:xfrm>
        </p:spPr>
        <p:txBody>
          <a:bodyPr lIns="90488" tIns="44450" rIns="90488" bIns="44450"/>
          <a:lstStyle/>
          <a:p>
            <a:pPr marL="628650" indent="-628650">
              <a:buFont typeface="Arial" charset="0"/>
              <a:buNone/>
              <a:defRPr/>
            </a:pPr>
            <a:r>
              <a:rPr lang="en-GB" b="1" dirty="0" smtClean="0"/>
              <a:t>3</a:t>
            </a:r>
            <a:r>
              <a:rPr lang="en-GB" b="1" dirty="0"/>
              <a:t>. PRODUCT - Software engineers shall ensure that their products and related modifications meet the highest professional standards possible</a:t>
            </a:r>
            <a:r>
              <a:rPr lang="en-GB" b="1" dirty="0" smtClean="0"/>
              <a:t>.</a:t>
            </a:r>
          </a:p>
          <a:p>
            <a:pPr marL="628650" indent="-628650">
              <a:buFont typeface="Arial" charset="0"/>
              <a:buNone/>
              <a:defRPr/>
            </a:pPr>
            <a:r>
              <a:rPr lang="en-GB" b="1" dirty="0"/>
              <a:t>4. JUDGMENT - Software engineers shall maintain integrity and independence in their professional judgment.</a:t>
            </a: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70696"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70697" name="Slide Number Placeholder 5"/>
          <p:cNvSpPr txBox="1">
            <a:spLocks noGrp="1"/>
          </p:cNvSpPr>
          <p:nvPr/>
        </p:nvSpPr>
        <p:spPr bwMode="auto">
          <a:xfrm>
            <a:off x="8423192" y="6491287"/>
            <a:ext cx="58436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513669E5-83DF-4921-9AF2-B20C43F9EE4B}" type="slidenum">
              <a:rPr lang="en-US" altLang="en-US" sz="1000">
                <a:cs typeface="Times New Roman" panose="02020603050405020304" pitchFamily="18" charset="0"/>
              </a:rPr>
              <a:pPr algn="r">
                <a:spcBef>
                  <a:spcPct val="0"/>
                </a:spcBef>
                <a:buClrTx/>
                <a:buSzTx/>
                <a:buFontTx/>
                <a:buNone/>
              </a:pPr>
              <a:t>170</a:t>
            </a:fld>
            <a:endParaRPr lang="en-US" altLang="en-US" sz="1000" dirty="0">
              <a:cs typeface="Times New Roman" panose="02020603050405020304" pitchFamily="18" charset="0"/>
            </a:endParaRPr>
          </a:p>
        </p:txBody>
      </p:sp>
      <p:sp>
        <p:nvSpPr>
          <p:cNvPr id="370698"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FA172FF-8FD0-4CFE-A364-958B70A9A28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27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274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2741"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179129" y="764704"/>
            <a:ext cx="8569325"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ACM/IEEE </a:t>
            </a:r>
            <a:r>
              <a:rPr lang="en-GB" dirty="0"/>
              <a:t>Software Engineering </a:t>
            </a:r>
            <a:r>
              <a:rPr lang="en-GB" dirty="0" smtClean="0"/>
              <a:t/>
            </a:r>
            <a:br>
              <a:rPr lang="en-GB" dirty="0" smtClean="0"/>
            </a:br>
            <a:r>
              <a:rPr lang="en-GB" dirty="0" smtClean="0"/>
              <a:t>Code of  </a:t>
            </a:r>
            <a:r>
              <a:rPr lang="en-GB" dirty="0"/>
              <a:t>Ethics and Professional </a:t>
            </a:r>
            <a:r>
              <a:rPr lang="en-GB" dirty="0" smtClean="0"/>
              <a:t>Practice</a:t>
            </a:r>
            <a:endParaRPr lang="en-GB" sz="1600" dirty="0" smtClean="0"/>
          </a:p>
        </p:txBody>
      </p:sp>
      <p:sp>
        <p:nvSpPr>
          <p:cNvPr id="1032" name="Rectangle 7"/>
          <p:cNvSpPr>
            <a:spLocks noGrp="1" noChangeArrowheads="1"/>
          </p:cNvSpPr>
          <p:nvPr>
            <p:ph type="body" sz="half" idx="2"/>
          </p:nvPr>
        </p:nvSpPr>
        <p:spPr>
          <a:xfrm>
            <a:off x="576263" y="1196752"/>
            <a:ext cx="8388225" cy="5112568"/>
          </a:xfrm>
        </p:spPr>
        <p:txBody>
          <a:bodyPr lIns="90488" tIns="44450" rIns="90488" bIns="44450"/>
          <a:lstStyle/>
          <a:p>
            <a:pPr marL="628650" indent="-628650">
              <a:buFont typeface="Arial" charset="0"/>
              <a:buNone/>
              <a:defRPr/>
            </a:pPr>
            <a:r>
              <a:rPr lang="en-GB" b="1" dirty="0"/>
              <a:t>5. MANAGEMENT - Software engineering managers and leaders shall subscribe to and promote an ethical approach to the management of software development and maintenance.</a:t>
            </a:r>
          </a:p>
          <a:p>
            <a:pPr marL="628650" indent="-628650">
              <a:buFont typeface="Arial" charset="0"/>
              <a:buNone/>
              <a:defRPr/>
            </a:pPr>
            <a:r>
              <a:rPr lang="en-GB" b="1" dirty="0" smtClean="0"/>
              <a:t>6</a:t>
            </a:r>
            <a:r>
              <a:rPr lang="en-GB" b="1" dirty="0"/>
              <a:t>. PROFESSION - Software engineers shall advance the integrity and reputation of the profession consistent with the public interest</a:t>
            </a:r>
            <a:r>
              <a:rPr lang="en-GB" b="1" dirty="0" smtClean="0"/>
              <a:t>.</a:t>
            </a: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72744"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72745" name="Slide Number Placeholder 5"/>
          <p:cNvSpPr txBox="1">
            <a:spLocks noGrp="1"/>
          </p:cNvSpPr>
          <p:nvPr/>
        </p:nvSpPr>
        <p:spPr bwMode="auto">
          <a:xfrm>
            <a:off x="8604448" y="6398492"/>
            <a:ext cx="515740" cy="32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977CFF6-2CB7-4ED1-A125-ACEC19B8F2F4}" type="slidenum">
              <a:rPr lang="en-US" altLang="en-US" sz="1000">
                <a:cs typeface="Times New Roman" panose="02020603050405020304" pitchFamily="18" charset="0"/>
              </a:rPr>
              <a:pPr algn="r">
                <a:spcBef>
                  <a:spcPct val="0"/>
                </a:spcBef>
                <a:buClrTx/>
                <a:buSzTx/>
                <a:buFontTx/>
                <a:buNone/>
              </a:pPr>
              <a:t>171</a:t>
            </a:fld>
            <a:endParaRPr lang="en-US" altLang="en-US" sz="1000" dirty="0">
              <a:cs typeface="Times New Roman" panose="02020603050405020304" pitchFamily="18" charset="0"/>
            </a:endParaRPr>
          </a:p>
        </p:txBody>
      </p:sp>
      <p:sp>
        <p:nvSpPr>
          <p:cNvPr id="372746"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93CB9E3-78D9-4E67-8518-9D4C9902327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47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478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4789"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287337" y="764704"/>
            <a:ext cx="8569325"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GB" dirty="0" smtClean="0"/>
              <a:t>ACM/IEEE </a:t>
            </a:r>
            <a:r>
              <a:rPr lang="en-GB" dirty="0"/>
              <a:t>Software Engineering </a:t>
            </a:r>
            <a:r>
              <a:rPr lang="en-GB" dirty="0" smtClean="0"/>
              <a:t/>
            </a:r>
            <a:br>
              <a:rPr lang="en-GB" dirty="0" smtClean="0"/>
            </a:br>
            <a:r>
              <a:rPr lang="en-GB" dirty="0" smtClean="0"/>
              <a:t>Code of  </a:t>
            </a:r>
            <a:r>
              <a:rPr lang="en-GB" dirty="0"/>
              <a:t>Ethics and Professional </a:t>
            </a:r>
            <a:r>
              <a:rPr lang="en-GB" dirty="0" smtClean="0"/>
              <a:t>Practice</a:t>
            </a:r>
            <a:endParaRPr lang="en-GB" sz="1600" dirty="0" smtClean="0"/>
          </a:p>
        </p:txBody>
      </p:sp>
      <p:sp>
        <p:nvSpPr>
          <p:cNvPr id="1032" name="Rectangle 7"/>
          <p:cNvSpPr>
            <a:spLocks noGrp="1" noChangeArrowheads="1"/>
          </p:cNvSpPr>
          <p:nvPr>
            <p:ph type="body" sz="half" idx="2"/>
          </p:nvPr>
        </p:nvSpPr>
        <p:spPr>
          <a:xfrm>
            <a:off x="467544" y="1196752"/>
            <a:ext cx="8496944" cy="5112568"/>
          </a:xfrm>
        </p:spPr>
        <p:txBody>
          <a:bodyPr lIns="90488" tIns="44450" rIns="90488" bIns="44450"/>
          <a:lstStyle/>
          <a:p>
            <a:pPr marL="628650" indent="-628650">
              <a:buFont typeface="Arial" charset="0"/>
              <a:buNone/>
              <a:defRPr/>
            </a:pPr>
            <a:r>
              <a:rPr lang="en-GB" b="1" dirty="0"/>
              <a:t>7. COLLEAGUES - Software engineers shall be fair to and supportive of their colleagues.</a:t>
            </a:r>
          </a:p>
          <a:p>
            <a:pPr marL="628650" indent="-628650">
              <a:buFont typeface="Arial" charset="0"/>
              <a:buNone/>
              <a:defRPr/>
            </a:pPr>
            <a:r>
              <a:rPr lang="en-GB" b="1" dirty="0" smtClean="0"/>
              <a:t>8</a:t>
            </a:r>
            <a:r>
              <a:rPr lang="en-GB" b="1" dirty="0"/>
              <a:t>. SELF - Software engineers shall participate in lifelong learning regarding the practice of their profession and shall promote an ethical approach to the practice of the profession.</a:t>
            </a: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74792"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74793" name="Slide Number Placeholder 5"/>
          <p:cNvSpPr txBox="1">
            <a:spLocks noGrp="1"/>
          </p:cNvSpPr>
          <p:nvPr/>
        </p:nvSpPr>
        <p:spPr bwMode="auto">
          <a:xfrm>
            <a:off x="8340156" y="6477000"/>
            <a:ext cx="539552" cy="33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233445D-AC91-4CEF-B449-12918DDEC180}" type="slidenum">
              <a:rPr lang="en-US" altLang="en-US" sz="1000">
                <a:cs typeface="Times New Roman" panose="02020603050405020304" pitchFamily="18" charset="0"/>
              </a:rPr>
              <a:pPr algn="r">
                <a:spcBef>
                  <a:spcPct val="0"/>
                </a:spcBef>
                <a:buClrTx/>
                <a:buSzTx/>
                <a:buFontTx/>
                <a:buNone/>
              </a:pPr>
              <a:t>172</a:t>
            </a:fld>
            <a:endParaRPr lang="en-US" altLang="en-US" sz="1000" dirty="0">
              <a:cs typeface="Times New Roman" panose="02020603050405020304" pitchFamily="18" charset="0"/>
            </a:endParaRPr>
          </a:p>
        </p:txBody>
      </p:sp>
      <p:sp>
        <p:nvSpPr>
          <p:cNvPr id="374794"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36AF5DC-000F-4444-8F13-3D898D8A56D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graphicFrame>
        <p:nvGraphicFramePr>
          <p:cNvPr id="374795" name="Object 1"/>
          <p:cNvGraphicFramePr>
            <a:graphicFrameLocks noChangeAspect="1"/>
          </p:cNvGraphicFramePr>
          <p:nvPr>
            <p:extLst>
              <p:ext uri="{D42A27DB-BD31-4B8C-83A1-F6EECF244321}">
                <p14:modId xmlns:p14="http://schemas.microsoft.com/office/powerpoint/2010/main" val="2304354303"/>
              </p:ext>
            </p:extLst>
          </p:nvPr>
        </p:nvGraphicFramePr>
        <p:xfrm>
          <a:off x="1259632" y="5562600"/>
          <a:ext cx="6318250" cy="685800"/>
        </p:xfrm>
        <a:graphic>
          <a:graphicData uri="http://schemas.openxmlformats.org/presentationml/2006/ole">
            <mc:AlternateContent xmlns:mc="http://schemas.openxmlformats.org/markup-compatibility/2006">
              <mc:Choice xmlns:v="urn:schemas-microsoft-com:vml" Requires="v">
                <p:oleObj spid="_x0000_s374821" name="Packager Shell Object" showAsIcon="1" r:id="rId4" imgW="6299200" imgH="673100" progId="Package">
                  <p:embed/>
                </p:oleObj>
              </mc:Choice>
              <mc:Fallback>
                <p:oleObj name="Packager Shell Object" showAsIcon="1" r:id="rId4" imgW="6299200" imgH="673100" progId="Packag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562600"/>
                        <a:ext cx="63182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7"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76839" name="Slide Number Placeholder 5"/>
          <p:cNvSpPr txBox="1">
            <a:spLocks noGrp="1"/>
          </p:cNvSpPr>
          <p:nvPr/>
        </p:nvSpPr>
        <p:spPr bwMode="auto">
          <a:xfrm>
            <a:off x="8481603" y="6523832"/>
            <a:ext cx="467544"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0C47D41-EC3E-49E5-8634-FEF7DBA54BFE}" type="slidenum">
              <a:rPr lang="en-US" altLang="en-US" sz="1000">
                <a:cs typeface="Times New Roman" panose="02020603050405020304" pitchFamily="18" charset="0"/>
              </a:rPr>
              <a:pPr algn="r">
                <a:spcBef>
                  <a:spcPct val="0"/>
                </a:spcBef>
                <a:buClrTx/>
                <a:buSzTx/>
                <a:buFontTx/>
                <a:buNone/>
              </a:pPr>
              <a:t>173</a:t>
            </a:fld>
            <a:endParaRPr lang="en-US" altLang="en-US" sz="1000" dirty="0">
              <a:cs typeface="Times New Roman" panose="02020603050405020304" pitchFamily="18" charset="0"/>
            </a:endParaRPr>
          </a:p>
        </p:txBody>
      </p:sp>
      <p:sp>
        <p:nvSpPr>
          <p:cNvPr id="376840"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F7B70FB-2428-4153-95DE-804550B14BE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25549991"/>
              </p:ext>
            </p:extLst>
          </p:nvPr>
        </p:nvGraphicFramePr>
        <p:xfrm>
          <a:off x="305354" y="188640"/>
          <a:ext cx="8588375" cy="6059760"/>
        </p:xfrm>
        <a:graphic>
          <a:graphicData uri="http://schemas.openxmlformats.org/drawingml/2006/table">
            <a:tbl>
              <a:tblPr/>
              <a:tblGrid>
                <a:gridCol w="3539831">
                  <a:extLst>
                    <a:ext uri="{9D8B030D-6E8A-4147-A177-3AD203B41FA5}">
                      <a16:colId xmlns="" xmlns:a16="http://schemas.microsoft.com/office/drawing/2014/main" val="20000"/>
                    </a:ext>
                  </a:extLst>
                </a:gridCol>
                <a:gridCol w="5048544">
                  <a:extLst>
                    <a:ext uri="{9D8B030D-6E8A-4147-A177-3AD203B41FA5}">
                      <a16:colId xmlns="" xmlns:a16="http://schemas.microsoft.com/office/drawing/2014/main" val="20001"/>
                    </a:ext>
                  </a:extLst>
                </a:gridCol>
              </a:tblGrid>
              <a:tr h="716678">
                <a:tc>
                  <a:txBody>
                    <a:bodyPr/>
                    <a:lstStyle/>
                    <a:p>
                      <a:pPr>
                        <a:spcAft>
                          <a:spcPts val="0"/>
                        </a:spcAft>
                        <a:tabLst>
                          <a:tab pos="2637155" algn="ctr"/>
                          <a:tab pos="5274310" algn="r"/>
                        </a:tabLst>
                      </a:pPr>
                      <a:r>
                        <a:rPr lang="en-GB" sz="1600" b="1" i="1" dirty="0">
                          <a:effectLst/>
                          <a:latin typeface="Times New Roman"/>
                          <a:ea typeface="Times New Roman"/>
                        </a:rPr>
                        <a:t>Virtues of Codes of Conduct and Ethics</a:t>
                      </a:r>
                      <a:endParaRPr lang="en-GB" sz="1600" b="1"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pPr>
                        <a:spcAft>
                          <a:spcPts val="0"/>
                        </a:spcAft>
                        <a:tabLst>
                          <a:tab pos="2637155" algn="ctr"/>
                          <a:tab pos="5274310" algn="r"/>
                        </a:tabLst>
                      </a:pPr>
                      <a:r>
                        <a:rPr lang="en-GB" sz="1600" b="1" i="1" dirty="0">
                          <a:effectLst/>
                          <a:latin typeface="Times New Roman"/>
                          <a:ea typeface="Times New Roman"/>
                        </a:rPr>
                        <a:t>Shortcomings of Codes of Conduct and Ethics</a:t>
                      </a:r>
                      <a:endParaRPr lang="en-GB" sz="1600" b="1"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 xmlns:a16="http://schemas.microsoft.com/office/drawing/2014/main" val="10000"/>
                  </a:ext>
                </a:extLst>
              </a:tr>
              <a:tr h="829220">
                <a:tc>
                  <a:txBody>
                    <a:bodyPr/>
                    <a:lstStyle/>
                    <a:p>
                      <a:pPr>
                        <a:spcAft>
                          <a:spcPts val="0"/>
                        </a:spcAft>
                        <a:tabLst>
                          <a:tab pos="2637155" algn="ctr"/>
                          <a:tab pos="5274310" algn="r"/>
                        </a:tabLst>
                      </a:pPr>
                      <a:r>
                        <a:rPr lang="en-GB" sz="1400" dirty="0">
                          <a:effectLst/>
                          <a:latin typeface="Times New Roman"/>
                          <a:ea typeface="Times New Roman"/>
                        </a:rPr>
                        <a:t>Lay down common standards of behaviour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pPr>
                        <a:spcAft>
                          <a:spcPts val="0"/>
                        </a:spcAft>
                        <a:tabLst>
                          <a:tab pos="2637155" algn="ctr"/>
                          <a:tab pos="5274310" algn="r"/>
                        </a:tabLst>
                      </a:pPr>
                      <a:r>
                        <a:rPr lang="en-GB" sz="1400" dirty="0">
                          <a:effectLst/>
                          <a:latin typeface="Times New Roman"/>
                          <a:ea typeface="Times New Roman"/>
                        </a:rPr>
                        <a:t>Ethical issues are complex and have to be resolved by individuals. It is not possible to resolve such dilemmas simply by producing a set of rules to follow.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 xmlns:a16="http://schemas.microsoft.com/office/drawing/2014/main" val="10001"/>
                  </a:ext>
                </a:extLst>
              </a:tr>
              <a:tr h="985878">
                <a:tc>
                  <a:txBody>
                    <a:bodyPr/>
                    <a:lstStyle/>
                    <a:p>
                      <a:pPr>
                        <a:spcAft>
                          <a:spcPts val="0"/>
                        </a:spcAft>
                        <a:tabLst>
                          <a:tab pos="2637155" algn="ctr"/>
                          <a:tab pos="5274310" algn="r"/>
                        </a:tabLst>
                      </a:pPr>
                      <a:r>
                        <a:rPr lang="en-GB" sz="1400" dirty="0">
                          <a:effectLst/>
                          <a:latin typeface="Times New Roman"/>
                          <a:ea typeface="Times New Roman"/>
                        </a:rPr>
                        <a:t>Important in supporting any refusal by a professional to behave unethically.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pPr>
                        <a:spcAft>
                          <a:spcPts val="0"/>
                        </a:spcAft>
                        <a:tabLst>
                          <a:tab pos="2637155" algn="ctr"/>
                          <a:tab pos="5274310" algn="r"/>
                        </a:tabLst>
                      </a:pPr>
                      <a:r>
                        <a:rPr lang="en-GB" sz="1400" dirty="0" smtClean="0">
                          <a:effectLst/>
                          <a:latin typeface="Times New Roman"/>
                          <a:ea typeface="Times New Roman"/>
                        </a:rPr>
                        <a:t>In an era of </a:t>
                      </a:r>
                      <a:r>
                        <a:rPr lang="en-GB" sz="1400" i="1" dirty="0" err="1" smtClean="0">
                          <a:effectLst/>
                          <a:latin typeface="Times New Roman"/>
                          <a:ea typeface="Times New Roman"/>
                        </a:rPr>
                        <a:t>professionalisation</a:t>
                      </a:r>
                      <a:r>
                        <a:rPr lang="en-GB" sz="1400" dirty="0" smtClean="0">
                          <a:effectLst/>
                          <a:latin typeface="Times New Roman"/>
                          <a:ea typeface="Times New Roman"/>
                        </a:rPr>
                        <a:t> there is no justification for any code, </a:t>
                      </a:r>
                      <a:r>
                        <a:rPr lang="en-GB" sz="1400" dirty="0">
                          <a:effectLst/>
                          <a:latin typeface="Times New Roman"/>
                          <a:ea typeface="Times New Roman"/>
                        </a:rPr>
                        <a:t>since the kinds of ethical dilemmas or problems that professionals face are no different from those which people encounter in general, regardless of whether they belong to a profession or not.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 xmlns:a16="http://schemas.microsoft.com/office/drawing/2014/main" val="10002"/>
                  </a:ext>
                </a:extLst>
              </a:tr>
              <a:tr h="646314">
                <a:tc>
                  <a:txBody>
                    <a:bodyPr/>
                    <a:lstStyle/>
                    <a:p>
                      <a:pPr>
                        <a:spcAft>
                          <a:spcPts val="0"/>
                        </a:spcAft>
                        <a:tabLst>
                          <a:tab pos="2637155" algn="ctr"/>
                          <a:tab pos="5274310" algn="r"/>
                        </a:tabLst>
                      </a:pPr>
                      <a:r>
                        <a:rPr lang="en-GB" sz="1400">
                          <a:effectLst/>
                          <a:latin typeface="Times New Roman"/>
                          <a:ea typeface="Times New Roman"/>
                        </a:rPr>
                        <a:t>Take public interest or human rights into account.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pPr>
                        <a:spcAft>
                          <a:spcPts val="0"/>
                        </a:spcAft>
                        <a:tabLst>
                          <a:tab pos="2637155" algn="ctr"/>
                          <a:tab pos="5274310" algn="r"/>
                        </a:tabLst>
                      </a:pPr>
                      <a:r>
                        <a:rPr lang="en-GB" sz="1400" dirty="0">
                          <a:effectLst/>
                          <a:latin typeface="Times New Roman"/>
                          <a:ea typeface="Times New Roman"/>
                        </a:rPr>
                        <a:t>There may be secondary motives such as the desire to enhance the status of the profession.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 xmlns:a16="http://schemas.microsoft.com/office/drawing/2014/main" val="10003"/>
                  </a:ext>
                </a:extLst>
              </a:tr>
              <a:tr h="969469">
                <a:tc>
                  <a:txBody>
                    <a:bodyPr/>
                    <a:lstStyle/>
                    <a:p>
                      <a:pPr>
                        <a:spcAft>
                          <a:spcPts val="0"/>
                        </a:spcAft>
                        <a:tabLst>
                          <a:tab pos="2637155" algn="ctr"/>
                          <a:tab pos="5274310" algn="r"/>
                        </a:tabLst>
                      </a:pPr>
                      <a:r>
                        <a:rPr lang="en-GB" sz="1400">
                          <a:effectLst/>
                          <a:latin typeface="Times New Roman"/>
                          <a:ea typeface="Times New Roman"/>
                        </a:rPr>
                        <a:t>Inspire members of a profession to behave ethically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pPr>
                        <a:spcAft>
                          <a:spcPts val="0"/>
                        </a:spcAft>
                        <a:tabLst>
                          <a:tab pos="2637155" algn="ctr"/>
                          <a:tab pos="5274310" algn="r"/>
                        </a:tabLst>
                      </a:pPr>
                      <a:r>
                        <a:rPr lang="en-GB" sz="1400" dirty="0">
                          <a:effectLst/>
                          <a:latin typeface="Times New Roman"/>
                          <a:ea typeface="Times New Roman"/>
                        </a:rPr>
                        <a:t>Rise to complacency: practitioners may think that so long as they observe the code they need not concern themselves with any ethical issues.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 xmlns:a16="http://schemas.microsoft.com/office/drawing/2014/main" val="10004"/>
                  </a:ext>
                </a:extLst>
              </a:tr>
              <a:tr h="942732">
                <a:tc>
                  <a:txBody>
                    <a:bodyPr/>
                    <a:lstStyle/>
                    <a:p>
                      <a:pPr>
                        <a:spcAft>
                          <a:spcPts val="0"/>
                        </a:spcAft>
                        <a:tabLst>
                          <a:tab pos="2637155" algn="ctr"/>
                          <a:tab pos="5274310" algn="r"/>
                        </a:tabLst>
                      </a:pPr>
                      <a:r>
                        <a:rPr lang="en-GB" sz="1400">
                          <a:effectLst/>
                          <a:latin typeface="Times New Roman"/>
                          <a:ea typeface="Times New Roman"/>
                        </a:rPr>
                        <a:t>Discipline members when they violate one or more of the code’s directives.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pPr>
                        <a:spcAft>
                          <a:spcPts val="0"/>
                        </a:spcAft>
                        <a:tabLst>
                          <a:tab pos="2637155" algn="ctr"/>
                          <a:tab pos="5274310" algn="r"/>
                        </a:tabLst>
                      </a:pPr>
                      <a:r>
                        <a:rPr lang="en-GB" sz="1400" dirty="0">
                          <a:effectLst/>
                          <a:latin typeface="Times New Roman"/>
                          <a:ea typeface="Times New Roman"/>
                        </a:rPr>
                        <a:t>Codes help to draw attention away from significant issues, such as how technology should be introduced or controlled, to smaller more immediate issues, such as the conduct of individuals.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 xmlns:a16="http://schemas.microsoft.com/office/drawing/2014/main" val="10005"/>
                  </a:ext>
                </a:extLst>
              </a:tr>
              <a:tr h="969469">
                <a:tc>
                  <a:txBody>
                    <a:bodyPr/>
                    <a:lstStyle/>
                    <a:p>
                      <a:pPr>
                        <a:spcAft>
                          <a:spcPts val="0"/>
                        </a:spcAft>
                        <a:tabLst>
                          <a:tab pos="2637155" algn="ctr"/>
                          <a:tab pos="5274310" algn="r"/>
                        </a:tabLst>
                      </a:pPr>
                      <a:r>
                        <a:rPr lang="en-GB" sz="1400">
                          <a:effectLst/>
                          <a:latin typeface="Times New Roman"/>
                          <a:ea typeface="Times New Roman"/>
                        </a:rPr>
                        <a:t>Enhance the profession in the eyes of the public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pPr>
                        <a:spcAft>
                          <a:spcPts val="0"/>
                        </a:spcAft>
                        <a:tabLst>
                          <a:tab pos="2637155" algn="ctr"/>
                          <a:tab pos="5274310" algn="r"/>
                        </a:tabLst>
                      </a:pPr>
                      <a:r>
                        <a:rPr lang="en-GB" sz="1400" dirty="0">
                          <a:effectLst/>
                          <a:latin typeface="Times New Roman"/>
                          <a:ea typeface="Times New Roman"/>
                        </a:rPr>
                        <a:t>Concern of professionals often seems as much to avoid being held responsible for problems or disasters as to prevent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 xmlns:a16="http://schemas.microsoft.com/office/drawing/2014/main" val="10006"/>
                  </a:ext>
                </a:extLst>
              </a:tr>
            </a:tbl>
          </a:graphicData>
        </a:graphic>
      </p:graphicFrame>
    </p:spTree>
  </p:cSld>
  <p:clrMapOvr>
    <a:masterClrMapping/>
  </p:clrMapOvr>
  <p:transition spd="slow"/>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88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888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888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378887" name="Rectangle 7"/>
          <p:cNvSpPr>
            <a:spLocks noGrp="1" noChangeArrowheads="1"/>
          </p:cNvSpPr>
          <p:nvPr>
            <p:ph type="body" sz="half" idx="2"/>
          </p:nvPr>
        </p:nvSpPr>
        <p:spPr>
          <a:xfrm>
            <a:off x="447458" y="1231899"/>
            <a:ext cx="8517030" cy="5077421"/>
          </a:xfrm>
        </p:spPr>
        <p:txBody>
          <a:bodyPr lIns="90488" tIns="44450" rIns="90488" bIns="44450"/>
          <a:lstStyle/>
          <a:p>
            <a:pPr>
              <a:buFont typeface="Arial" panose="020B0604020202020204" pitchFamily="34" charset="0"/>
              <a:buNone/>
            </a:pPr>
            <a:r>
              <a:rPr lang="en-US" altLang="en-US" sz="3600" dirty="0" smtClean="0"/>
              <a:t>	</a:t>
            </a:r>
            <a:r>
              <a:rPr lang="en-GB" altLang="en-US" sz="2800" b="1" dirty="0" smtClean="0"/>
              <a:t>Any breach of the Code of Conduct brought to the attention of the Society will be considered under the Society’s Disciplinary procedures. You should also ensure that you notify the Society of any significant violation of this Code by another BCS member.</a:t>
            </a:r>
            <a:endParaRPr lang="en-GB" altLang="en-US" sz="2800" dirty="0" smtClean="0"/>
          </a:p>
          <a:p>
            <a:pPr>
              <a:spcBef>
                <a:spcPct val="0"/>
              </a:spcBef>
              <a:buFont typeface="Arial" panose="020B0604020202020204" pitchFamily="34" charset="0"/>
              <a:buNone/>
            </a:pPr>
            <a:r>
              <a:rPr lang="en-GB" altLang="en-US" sz="3600" u="sng" dirty="0" smtClean="0">
                <a:hlinkClick r:id="rId3" action="ppaction://hlinkfile"/>
              </a:rPr>
              <a:t>   </a:t>
            </a:r>
            <a:r>
              <a:rPr lang="en-GB" altLang="en-US" sz="3200" dirty="0" smtClean="0">
                <a:hlinkClick r:id="rId3" action="ppaction://hlinkfile"/>
              </a:rPr>
              <a:t>1.The Public Interest</a:t>
            </a:r>
            <a:endParaRPr lang="en-GB" altLang="en-US" sz="3200" dirty="0" smtClean="0"/>
          </a:p>
          <a:p>
            <a:pPr>
              <a:spcBef>
                <a:spcPct val="0"/>
              </a:spcBef>
              <a:buFont typeface="Arial" panose="020B0604020202020204" pitchFamily="34" charset="0"/>
              <a:buNone/>
            </a:pPr>
            <a:r>
              <a:rPr lang="en-GB" altLang="en-US" sz="3200" dirty="0" smtClean="0">
                <a:hlinkClick r:id="rId4" action="ppaction://hlinkfile"/>
              </a:rPr>
              <a:t>	2.Professional Competence and </a:t>
            </a:r>
            <a:r>
              <a:rPr lang="en-GB" altLang="en-US" sz="3200" dirty="0" smtClean="0">
                <a:hlinkClick r:id="rId5" action="ppaction://hlinkfile"/>
              </a:rPr>
              <a:t>Integrity</a:t>
            </a:r>
            <a:r>
              <a:rPr lang="en-GB" altLang="en-US" sz="3200" dirty="0" smtClean="0"/>
              <a:t/>
            </a:r>
            <a:br>
              <a:rPr lang="en-GB" altLang="en-US" sz="3200" dirty="0" smtClean="0"/>
            </a:br>
            <a:r>
              <a:rPr lang="en-GB" altLang="en-US" sz="3200" dirty="0" smtClean="0">
                <a:hlinkClick r:id="rId6" action="ppaction://hlinkfile"/>
              </a:rPr>
              <a:t>3.Duty to Relevant Authority</a:t>
            </a:r>
            <a:r>
              <a:rPr lang="en-GB" altLang="en-US" sz="3200" dirty="0" smtClean="0"/>
              <a:t/>
            </a:r>
            <a:br>
              <a:rPr lang="en-GB" altLang="en-US" sz="3200" dirty="0" smtClean="0"/>
            </a:br>
            <a:r>
              <a:rPr lang="en-GB" altLang="en-US" sz="3200" dirty="0" smtClean="0">
                <a:hlinkClick r:id="rId7" action="ppaction://hlinkfile"/>
              </a:rPr>
              <a:t>4.Duty to the Profession</a:t>
            </a:r>
            <a:endParaRPr lang="en-US" altLang="en-US" sz="3600" dirty="0" smtClean="0"/>
          </a:p>
        </p:txBody>
      </p:sp>
      <p:sp>
        <p:nvSpPr>
          <p:cNvPr id="378888" name="Rectangle 11"/>
          <p:cNvSpPr>
            <a:spLocks noChangeArrowheads="1"/>
          </p:cNvSpPr>
          <p:nvPr/>
        </p:nvSpPr>
        <p:spPr bwMode="auto">
          <a:xfrm>
            <a:off x="2857500" y="6427788"/>
            <a:ext cx="4017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78889" name="Slide Number Placeholder 5"/>
          <p:cNvSpPr txBox="1">
            <a:spLocks noGrp="1"/>
          </p:cNvSpPr>
          <p:nvPr/>
        </p:nvSpPr>
        <p:spPr bwMode="auto">
          <a:xfrm>
            <a:off x="8604448" y="6477000"/>
            <a:ext cx="5106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1AE86A1-8254-4B75-B54C-1236F4F5FC55}" type="slidenum">
              <a:rPr lang="en-US" altLang="en-US" sz="1000">
                <a:cs typeface="Times New Roman" panose="02020603050405020304" pitchFamily="18" charset="0"/>
              </a:rPr>
              <a:pPr algn="r">
                <a:spcBef>
                  <a:spcPct val="0"/>
                </a:spcBef>
                <a:buClrTx/>
                <a:buSzTx/>
                <a:buFontTx/>
                <a:buNone/>
              </a:pPr>
              <a:t>174</a:t>
            </a:fld>
            <a:endParaRPr lang="en-US" altLang="en-US" sz="1000" dirty="0">
              <a:cs typeface="Times New Roman" panose="02020603050405020304" pitchFamily="18" charset="0"/>
            </a:endParaRPr>
          </a:p>
        </p:txBody>
      </p:sp>
      <p:sp>
        <p:nvSpPr>
          <p:cNvPr id="378890"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DBDBD11-A771-467B-B5A1-2DDDBF4E6A4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093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093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0933"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29031" name="Rectangle 7"/>
          <p:cNvSpPr>
            <a:spLocks noGrp="1" noChangeArrowheads="1"/>
          </p:cNvSpPr>
          <p:nvPr>
            <p:ph type="body" sz="half" idx="2"/>
          </p:nvPr>
        </p:nvSpPr>
        <p:spPr>
          <a:xfrm>
            <a:off x="467544" y="1241104"/>
            <a:ext cx="8496175" cy="5068216"/>
          </a:xfrm>
          <a:extLst/>
        </p:spPr>
        <p:txBody>
          <a:bodyPr lIns="90488" tIns="44450" rIns="90488" bIns="44450"/>
          <a:lstStyle/>
          <a:p>
            <a:pPr marL="514350" indent="-514350">
              <a:buFont typeface="Arial" charset="0"/>
              <a:buNone/>
              <a:defRPr/>
            </a:pPr>
            <a:r>
              <a:rPr lang="en-GB" altLang="en-US" b="1" dirty="0"/>
              <a:t>1.The Public Interest</a:t>
            </a:r>
          </a:p>
          <a:p>
            <a:pPr marL="0" indent="0">
              <a:buFont typeface="Arial" charset="0"/>
              <a:buNone/>
              <a:defRPr/>
            </a:pPr>
            <a:r>
              <a:rPr lang="en-GB" altLang="en-US" dirty="0" smtClean="0"/>
              <a:t>In your professional role you shall: </a:t>
            </a:r>
          </a:p>
          <a:p>
            <a:pPr marL="514350" indent="-514350">
              <a:buFont typeface="Arial" charset="0"/>
              <a:buAutoNum type="alphaLcPeriod"/>
              <a:defRPr/>
            </a:pPr>
            <a:r>
              <a:rPr lang="en-GB" altLang="en-US" dirty="0" smtClean="0"/>
              <a:t>have due regard for public health, </a:t>
            </a:r>
            <a:r>
              <a:rPr lang="en-GB" altLang="en-US" dirty="0" smtClean="0">
                <a:solidFill>
                  <a:srgbClr val="FF0000"/>
                </a:solidFill>
              </a:rPr>
              <a:t>privacy, security and wellbeing of others</a:t>
            </a:r>
            <a:r>
              <a:rPr lang="en-GB" altLang="en-US" dirty="0" smtClean="0"/>
              <a:t> </a:t>
            </a:r>
            <a:r>
              <a:rPr lang="en-US" strike="sngStrike" dirty="0" smtClean="0"/>
              <a:t>safety </a:t>
            </a:r>
            <a:r>
              <a:rPr lang="en-GB" altLang="en-US" dirty="0" smtClean="0"/>
              <a:t> and the environment. </a:t>
            </a:r>
          </a:p>
          <a:p>
            <a:pPr lvl="1">
              <a:defRPr/>
            </a:pPr>
            <a:r>
              <a:rPr lang="en-GB" altLang="en-US" dirty="0" smtClean="0"/>
              <a:t>This is a general responsibility, which may be governed by legislation, convention or protocol.</a:t>
            </a:r>
          </a:p>
          <a:p>
            <a:pPr lvl="1">
              <a:defRPr/>
            </a:pPr>
            <a:r>
              <a:rPr lang="en-GB" altLang="en-US" dirty="0" smtClean="0"/>
              <a:t>If in doubt over the appropriate course of action to take in particular circumstances, you should seek the counsel of a peer or colleague.</a:t>
            </a:r>
            <a:br>
              <a:rPr lang="en-GB" altLang="en-US" dirty="0" smtClean="0"/>
            </a:br>
            <a:r>
              <a:rPr lang="en-GB" altLang="en-US" dirty="0" smtClean="0"/>
              <a:t/>
            </a:r>
            <a:br>
              <a:rPr lang="en-GB" altLang="en-US" dirty="0" smtClean="0"/>
            </a:br>
            <a:endParaRPr lang="en-GB" altLang="en-US" dirty="0" smtClean="0"/>
          </a:p>
          <a:p>
            <a:pPr>
              <a:buFont typeface="Arial" charset="0"/>
              <a:buNone/>
              <a:defRPr/>
            </a:pPr>
            <a:endParaRPr lang="en-US" altLang="en-US" sz="3600" dirty="0" smtClean="0"/>
          </a:p>
        </p:txBody>
      </p:sp>
      <p:sp>
        <p:nvSpPr>
          <p:cNvPr id="380936" name="Rectangle 11"/>
          <p:cNvSpPr>
            <a:spLocks noChangeArrowheads="1"/>
          </p:cNvSpPr>
          <p:nvPr/>
        </p:nvSpPr>
        <p:spPr bwMode="auto">
          <a:xfrm>
            <a:off x="2589213" y="6457950"/>
            <a:ext cx="4381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80937" name="Slide Number Placeholder 5"/>
          <p:cNvSpPr txBox="1">
            <a:spLocks noGrp="1"/>
          </p:cNvSpPr>
          <p:nvPr/>
        </p:nvSpPr>
        <p:spPr bwMode="auto">
          <a:xfrm>
            <a:off x="8512967" y="6527006"/>
            <a:ext cx="4048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2BF99B9-C2E9-4CA0-A9BB-DDC8BA1B0C8A}" type="slidenum">
              <a:rPr lang="en-US" altLang="en-US" sz="1000">
                <a:cs typeface="Times New Roman" panose="02020603050405020304" pitchFamily="18" charset="0"/>
              </a:rPr>
              <a:pPr algn="r">
                <a:spcBef>
                  <a:spcPct val="0"/>
                </a:spcBef>
                <a:buClrTx/>
                <a:buSzTx/>
                <a:buFontTx/>
                <a:buNone/>
              </a:pPr>
              <a:t>175</a:t>
            </a:fld>
            <a:endParaRPr lang="en-US" altLang="en-US" sz="1000" dirty="0">
              <a:cs typeface="Times New Roman" panose="02020603050405020304" pitchFamily="18" charset="0"/>
            </a:endParaRPr>
          </a:p>
        </p:txBody>
      </p:sp>
      <p:sp>
        <p:nvSpPr>
          <p:cNvPr id="380938"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1D2FEF6-D462-484C-A835-2920CFB4E21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297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298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2981"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44016"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7544" y="1231899"/>
            <a:ext cx="8496175" cy="5077421"/>
          </a:xfrm>
        </p:spPr>
        <p:txBody>
          <a:bodyPr lIns="90488" tIns="44450" rIns="90488" bIns="44450"/>
          <a:lstStyle/>
          <a:p>
            <a:pPr marL="514350" indent="-514350">
              <a:buFont typeface="Arial" charset="0"/>
              <a:buNone/>
              <a:defRPr/>
            </a:pPr>
            <a:r>
              <a:rPr lang="en-GB" altLang="en-US" b="1" dirty="0"/>
              <a:t>1.The Public Interest</a:t>
            </a:r>
          </a:p>
          <a:p>
            <a:pPr marL="514350" indent="-514350">
              <a:buFont typeface="Arial" charset="0"/>
              <a:buNone/>
              <a:defRPr/>
            </a:pPr>
            <a:r>
              <a:rPr lang="en-GB" dirty="0" smtClean="0"/>
              <a:t>b. have due regard to the legitimate rights of Third Parties. </a:t>
            </a:r>
            <a:br>
              <a:rPr lang="en-GB" dirty="0" smtClean="0"/>
            </a:br>
            <a:endParaRPr lang="en-GB" dirty="0" smtClean="0"/>
          </a:p>
          <a:p>
            <a:pPr lvl="1">
              <a:defRPr/>
            </a:pPr>
            <a:r>
              <a:rPr lang="en-GB" dirty="0" smtClean="0"/>
              <a:t>The term 'Third Party' includes professional colleagues, or possibly competitors, or members of 'the public' who might be affected by an IT System without their being directly aware of its existence. </a:t>
            </a:r>
            <a:r>
              <a:rPr lang="en-GB" b="1" dirty="0" smtClean="0"/>
              <a:t/>
            </a:r>
            <a:br>
              <a:rPr lang="en-GB" b="1" dirty="0" smtClean="0"/>
            </a:br>
            <a:r>
              <a:rPr lang="en-GB" dirty="0" smtClean="0"/>
              <a:t/>
            </a:r>
            <a:br>
              <a:rPr lang="en-GB" dirty="0" smtClean="0"/>
            </a:br>
            <a:endParaRPr lang="en-GB" dirty="0" smtClean="0"/>
          </a:p>
          <a:p>
            <a:pPr>
              <a:buFont typeface="Arial" charset="0"/>
              <a:buNone/>
              <a:defRPr/>
            </a:pPr>
            <a:endParaRPr lang="en-US" sz="3600" dirty="0" smtClean="0"/>
          </a:p>
        </p:txBody>
      </p:sp>
      <p:sp>
        <p:nvSpPr>
          <p:cNvPr id="382984" name="Rectangle 11"/>
          <p:cNvSpPr>
            <a:spLocks noChangeArrowheads="1"/>
          </p:cNvSpPr>
          <p:nvPr/>
        </p:nvSpPr>
        <p:spPr bwMode="auto">
          <a:xfrm>
            <a:off x="2382838" y="6427788"/>
            <a:ext cx="437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82985" name="Slide Number Placeholder 5"/>
          <p:cNvSpPr txBox="1">
            <a:spLocks noGrp="1"/>
          </p:cNvSpPr>
          <p:nvPr/>
        </p:nvSpPr>
        <p:spPr bwMode="auto">
          <a:xfrm>
            <a:off x="8316416" y="6567487"/>
            <a:ext cx="464840" cy="2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E43BF75-08A7-4CD8-954E-17BDF6DF9816}" type="slidenum">
              <a:rPr lang="en-US" altLang="en-US" sz="1000">
                <a:cs typeface="Times New Roman" panose="02020603050405020304" pitchFamily="18" charset="0"/>
              </a:rPr>
              <a:pPr algn="r">
                <a:spcBef>
                  <a:spcPct val="0"/>
                </a:spcBef>
                <a:buClrTx/>
                <a:buSzTx/>
                <a:buFontTx/>
                <a:buNone/>
              </a:pPr>
              <a:t>176</a:t>
            </a:fld>
            <a:endParaRPr lang="en-US" altLang="en-US" sz="1000" dirty="0">
              <a:cs typeface="Times New Roman" panose="02020603050405020304" pitchFamily="18" charset="0"/>
            </a:endParaRPr>
          </a:p>
        </p:txBody>
      </p:sp>
      <p:sp>
        <p:nvSpPr>
          <p:cNvPr id="382986"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411E91D-4552-461B-B265-E5D4D2C1902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502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502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5029"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4987"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8460" y="1185267"/>
            <a:ext cx="8538245" cy="5063133"/>
          </a:xfrm>
        </p:spPr>
        <p:txBody>
          <a:bodyPr lIns="90488" tIns="44450" rIns="90488" bIns="44450"/>
          <a:lstStyle/>
          <a:p>
            <a:pPr>
              <a:buFont typeface="Arial" charset="0"/>
              <a:buNone/>
              <a:defRPr/>
            </a:pPr>
            <a:r>
              <a:rPr lang="en-GB" altLang="en-US" b="1" dirty="0"/>
              <a:t>1.The Public Interest</a:t>
            </a:r>
          </a:p>
          <a:p>
            <a:pPr>
              <a:buFont typeface="Arial" charset="0"/>
              <a:buNone/>
              <a:defRPr/>
            </a:pPr>
            <a:r>
              <a:rPr lang="en-GB" dirty="0"/>
              <a:t>c.</a:t>
            </a:r>
            <a:r>
              <a:rPr lang="en-GB" b="1" dirty="0"/>
              <a:t> </a:t>
            </a:r>
            <a:r>
              <a:rPr lang="en-GB" dirty="0" smtClean="0"/>
              <a:t>conduct </a:t>
            </a:r>
            <a:r>
              <a:rPr lang="en-GB" dirty="0"/>
              <a:t>your professional activities without discrimination on the grounds of sex, sexual orientation, marital status, nationality, colour, race, ethnic origin, religion, age or disability, or of any other condition or </a:t>
            </a:r>
            <a:r>
              <a:rPr lang="en-GB" dirty="0" smtClean="0"/>
              <a:t>requirement</a:t>
            </a:r>
          </a:p>
          <a:p>
            <a:pPr>
              <a:buFont typeface="Arial" charset="0"/>
              <a:buNone/>
              <a:defRPr/>
            </a:pPr>
            <a:r>
              <a:rPr lang="en-GB" dirty="0"/>
              <a:t>d. promote equal access to the benefits of IT and seek to promote the inclusion of all sectors in society wherever opportunities arise.</a:t>
            </a:r>
            <a:br>
              <a:rPr lang="en-GB" dirty="0"/>
            </a:br>
            <a:endParaRPr lang="en-GB" dirty="0"/>
          </a:p>
          <a:p>
            <a:pPr>
              <a:buFont typeface="Arial" charset="0"/>
              <a:buNone/>
              <a:defRPr/>
            </a:pPr>
            <a:r>
              <a:rPr lang="en-GB" dirty="0" smtClean="0"/>
              <a:t/>
            </a:r>
            <a:br>
              <a:rPr lang="en-GB" dirty="0" smtClean="0"/>
            </a:br>
            <a:endParaRPr lang="en-GB" dirty="0" smtClean="0"/>
          </a:p>
          <a:p>
            <a:pPr marL="514350" indent="-514350">
              <a:buFont typeface="Arial" charset="0"/>
              <a:buNone/>
              <a:defRPr/>
            </a:pPr>
            <a:r>
              <a:rPr lang="en-GB" dirty="0" smtClean="0"/>
              <a:t/>
            </a:r>
            <a:br>
              <a:rPr lang="en-GB" dirty="0" smtClean="0"/>
            </a:br>
            <a:r>
              <a:rPr lang="en-GB" dirty="0" smtClean="0"/>
              <a:t/>
            </a:r>
            <a:br>
              <a:rPr lang="en-GB" dirty="0" smtClean="0"/>
            </a:br>
            <a:endParaRPr lang="en-GB" dirty="0" smtClean="0"/>
          </a:p>
          <a:p>
            <a:pPr>
              <a:buFont typeface="Arial" charset="0"/>
              <a:buNone/>
              <a:defRPr/>
            </a:pPr>
            <a:endParaRPr lang="en-US" sz="3600" dirty="0" smtClean="0"/>
          </a:p>
        </p:txBody>
      </p:sp>
      <p:sp>
        <p:nvSpPr>
          <p:cNvPr id="385032" name="Rectangle 11"/>
          <p:cNvSpPr>
            <a:spLocks noChangeArrowheads="1"/>
          </p:cNvSpPr>
          <p:nvPr/>
        </p:nvSpPr>
        <p:spPr bwMode="auto">
          <a:xfrm>
            <a:off x="2051050" y="6411913"/>
            <a:ext cx="474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85033" name="Slide Number Placeholder 5"/>
          <p:cNvSpPr txBox="1">
            <a:spLocks noGrp="1"/>
          </p:cNvSpPr>
          <p:nvPr/>
        </p:nvSpPr>
        <p:spPr bwMode="auto">
          <a:xfrm>
            <a:off x="8424045" y="6438611"/>
            <a:ext cx="5826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612D333-55DC-4F99-A4CE-CC16A4247CE9}" type="slidenum">
              <a:rPr lang="en-US" altLang="en-US" sz="1000">
                <a:cs typeface="Times New Roman" panose="02020603050405020304" pitchFamily="18" charset="0"/>
              </a:rPr>
              <a:pPr algn="r">
                <a:spcBef>
                  <a:spcPct val="0"/>
                </a:spcBef>
                <a:buClrTx/>
                <a:buSzTx/>
                <a:buFontTx/>
                <a:buNone/>
              </a:pPr>
              <a:t>177</a:t>
            </a:fld>
            <a:endParaRPr lang="en-US" altLang="en-US" sz="1000" dirty="0">
              <a:cs typeface="Times New Roman" panose="02020603050405020304" pitchFamily="18" charset="0"/>
            </a:endParaRPr>
          </a:p>
        </p:txBody>
      </p:sp>
      <p:sp>
        <p:nvSpPr>
          <p:cNvPr id="385034"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FCFCC4F8-557B-4563-8CB0-DB01AFC7DD1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912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912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8912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06413"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7544" y="1231899"/>
            <a:ext cx="8496944" cy="5077421"/>
          </a:xfrm>
        </p:spPr>
        <p:txBody>
          <a:bodyPr lIns="90488" tIns="44450" rIns="90488" bIns="44450"/>
          <a:lstStyle/>
          <a:p>
            <a:pPr>
              <a:buFont typeface="Arial" charset="0"/>
              <a:buNone/>
              <a:defRPr/>
            </a:pPr>
            <a:r>
              <a:rPr lang="en-GB" b="1" dirty="0" smtClean="0"/>
              <a:t>2.Professional Competence and Integrity</a:t>
            </a:r>
          </a:p>
          <a:p>
            <a:pPr>
              <a:buFont typeface="Arial" charset="0"/>
              <a:buNone/>
              <a:defRPr/>
            </a:pPr>
            <a:r>
              <a:rPr lang="en-GB" sz="2800" dirty="0" smtClean="0"/>
              <a:t>You shall:</a:t>
            </a:r>
          </a:p>
          <a:p>
            <a:pPr marL="630238" indent="-630238">
              <a:buFont typeface="Arial" charset="0"/>
              <a:buNone/>
              <a:defRPr/>
            </a:pPr>
            <a:r>
              <a:rPr lang="en-GB" sz="2800" dirty="0" smtClean="0"/>
              <a:t>a. only </a:t>
            </a:r>
            <a:r>
              <a:rPr lang="en-GB" sz="2800" dirty="0"/>
              <a:t>undertake to do work or provide a service that is within your professional competence</a:t>
            </a:r>
            <a:r>
              <a:rPr lang="en-GB" sz="2800" dirty="0" smtClean="0"/>
              <a:t>.</a:t>
            </a:r>
          </a:p>
          <a:p>
            <a:pPr marL="630238" indent="-630238">
              <a:buFont typeface="Arial" charset="0"/>
              <a:buNone/>
              <a:defRPr/>
            </a:pPr>
            <a:r>
              <a:rPr lang="en-GB" sz="2800" dirty="0"/>
              <a:t>b. NOT  claim any level of competence that you do not possess. </a:t>
            </a:r>
          </a:p>
          <a:p>
            <a:pPr marL="630238" indent="-630238">
              <a:buFont typeface="Arial" charset="0"/>
              <a:buNone/>
              <a:defRPr/>
            </a:pPr>
            <a:endParaRPr lang="en-GB" sz="2800" dirty="0"/>
          </a:p>
          <a:p>
            <a:pPr marL="630238" indent="-630238">
              <a:buFont typeface="Arial" charset="0"/>
              <a:buNone/>
              <a:defRPr/>
            </a:pPr>
            <a:r>
              <a:rPr lang="en-GB" sz="2800" dirty="0"/>
              <a:t>- only offer to do work or provide a service that is within your professional competence. </a:t>
            </a:r>
            <a:br>
              <a:rPr lang="en-GB" sz="2800" dirty="0"/>
            </a:br>
            <a:r>
              <a:rPr lang="en-GB" sz="2800" dirty="0"/>
              <a:t/>
            </a:r>
            <a:br>
              <a:rPr lang="en-GB" sz="2800" dirty="0"/>
            </a:br>
            <a:endParaRPr lang="en-GB" sz="2800" dirty="0"/>
          </a:p>
          <a:p>
            <a:pPr marL="630238" indent="-630238">
              <a:buFont typeface="Arial" charset="0"/>
              <a:buNone/>
              <a:defRPr/>
            </a:pPr>
            <a:r>
              <a:rPr lang="en-GB" dirty="0" smtClean="0"/>
              <a:t/>
            </a:r>
            <a:br>
              <a:rPr lang="en-GB" dirty="0" smtClean="0"/>
            </a:br>
            <a:endParaRPr lang="en-GB" dirty="0" smtClean="0"/>
          </a:p>
          <a:p>
            <a:pPr marL="628650" indent="-628650">
              <a:buFont typeface="Arial" charset="0"/>
              <a:buNone/>
              <a:defRPr/>
            </a:pPr>
            <a:endParaRPr lang="en-GB" b="1" dirty="0" smtClean="0"/>
          </a:p>
          <a:p>
            <a:pPr marL="628650" indent="-628650">
              <a:buFont typeface="Arial" charset="0"/>
              <a:buNone/>
              <a:defRPr/>
            </a:pP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89128" name="Rectangle 11"/>
          <p:cNvSpPr>
            <a:spLocks noChangeArrowheads="1"/>
          </p:cNvSpPr>
          <p:nvPr/>
        </p:nvSpPr>
        <p:spPr bwMode="auto">
          <a:xfrm>
            <a:off x="2268538" y="6457950"/>
            <a:ext cx="4248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89129" name="Slide Number Placeholder 5"/>
          <p:cNvSpPr txBox="1">
            <a:spLocks noGrp="1"/>
          </p:cNvSpPr>
          <p:nvPr/>
        </p:nvSpPr>
        <p:spPr bwMode="auto">
          <a:xfrm>
            <a:off x="8460432" y="6469929"/>
            <a:ext cx="467544" cy="24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0CED2F30-2805-4C29-B184-7973BB318A25}" type="slidenum">
              <a:rPr lang="en-US" altLang="en-US" sz="1000">
                <a:cs typeface="Times New Roman" panose="02020603050405020304" pitchFamily="18" charset="0"/>
              </a:rPr>
              <a:pPr algn="r">
                <a:spcBef>
                  <a:spcPct val="0"/>
                </a:spcBef>
                <a:buClrTx/>
                <a:buSzTx/>
                <a:buFontTx/>
                <a:buNone/>
              </a:pPr>
              <a:t>178</a:t>
            </a:fld>
            <a:endParaRPr lang="en-US" altLang="en-US" sz="1000" dirty="0">
              <a:cs typeface="Times New Roman" panose="02020603050405020304" pitchFamily="18" charset="0"/>
            </a:endParaRPr>
          </a:p>
        </p:txBody>
      </p:sp>
      <p:sp>
        <p:nvSpPr>
          <p:cNvPr id="389130"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03E7B6E-ADC9-431A-81C4-7BF860FB23B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32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322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3221"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06413"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7544" y="1231899"/>
            <a:ext cx="8496175" cy="5077421"/>
          </a:xfrm>
        </p:spPr>
        <p:txBody>
          <a:bodyPr lIns="90488" tIns="44450" rIns="90488" bIns="44450"/>
          <a:lstStyle/>
          <a:p>
            <a:pPr>
              <a:buFont typeface="Arial" charset="0"/>
              <a:buNone/>
              <a:defRPr/>
            </a:pPr>
            <a:r>
              <a:rPr lang="en-GB" b="1" dirty="0" smtClean="0"/>
              <a:t>2.Professional Competence and Integrity</a:t>
            </a:r>
          </a:p>
          <a:p>
            <a:pPr marL="630238" indent="-630238">
              <a:buFont typeface="Arial" charset="0"/>
              <a:buNone/>
              <a:defRPr/>
            </a:pPr>
            <a:r>
              <a:rPr lang="en-GB" sz="2800" dirty="0"/>
              <a:t>c. develop your professional knowledge, skills and competence on a continuing basis, maintaining awareness of technological developments, procedures, and standards that are relevant to your field.</a:t>
            </a:r>
          </a:p>
          <a:p>
            <a:pPr marL="630238" indent="-630238">
              <a:buFont typeface="Arial" charset="0"/>
              <a:buNone/>
              <a:defRPr/>
            </a:pPr>
            <a:r>
              <a:rPr lang="en-GB" sz="2800" dirty="0" smtClean="0"/>
              <a:t>d. ensure that you have the knowledge and understanding of Legislation and that you comply with such Legislation, in carrying out your professional responsibilities.</a:t>
            </a:r>
            <a:br>
              <a:rPr lang="en-GB" sz="2800" dirty="0" smtClean="0"/>
            </a:br>
            <a:endParaRPr lang="en-GB" sz="2800" dirty="0" smtClean="0"/>
          </a:p>
          <a:p>
            <a:pPr marL="628650" indent="-628650">
              <a:buFont typeface="Arial" charset="0"/>
              <a:buNone/>
              <a:defRPr/>
            </a:pPr>
            <a:endParaRPr lang="en-GB" b="1" dirty="0" smtClean="0"/>
          </a:p>
          <a:p>
            <a:pPr marL="628650" indent="-628650">
              <a:buFont typeface="Arial" charset="0"/>
              <a:buNone/>
              <a:defRPr/>
            </a:pP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93224" name="Rectangle 11"/>
          <p:cNvSpPr>
            <a:spLocks noChangeArrowheads="1"/>
          </p:cNvSpPr>
          <p:nvPr/>
        </p:nvSpPr>
        <p:spPr bwMode="auto">
          <a:xfrm>
            <a:off x="2268538" y="6457950"/>
            <a:ext cx="4248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93225" name="Slide Number Placeholder 5"/>
          <p:cNvSpPr txBox="1">
            <a:spLocks noGrp="1"/>
          </p:cNvSpPr>
          <p:nvPr/>
        </p:nvSpPr>
        <p:spPr bwMode="auto">
          <a:xfrm>
            <a:off x="8388424" y="6465743"/>
            <a:ext cx="4648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468EA87-57B0-47BF-AF85-A08E4FF77EF2}" type="slidenum">
              <a:rPr lang="en-US" altLang="en-US" sz="1000">
                <a:cs typeface="Times New Roman" panose="02020603050405020304" pitchFamily="18" charset="0"/>
              </a:rPr>
              <a:pPr algn="r">
                <a:spcBef>
                  <a:spcPct val="0"/>
                </a:spcBef>
                <a:buClrTx/>
                <a:buSzTx/>
                <a:buFontTx/>
                <a:buNone/>
              </a:pPr>
              <a:t>179</a:t>
            </a:fld>
            <a:endParaRPr lang="en-US" altLang="en-US" sz="1000" dirty="0">
              <a:cs typeface="Times New Roman" panose="02020603050405020304" pitchFamily="18" charset="0"/>
            </a:endParaRPr>
          </a:p>
        </p:txBody>
      </p:sp>
      <p:sp>
        <p:nvSpPr>
          <p:cNvPr id="393226"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C843F80-1FE6-4D80-BAFF-81D86C369C8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68313" y="0"/>
            <a:ext cx="8229600" cy="981075"/>
          </a:xfrm>
        </p:spPr>
        <p:txBody>
          <a:bodyPr/>
          <a:lstStyle/>
          <a:p>
            <a:r>
              <a:rPr lang="en-GB" altLang="en-US" sz="2400" dirty="0" smtClean="0"/>
              <a:t>IT Project Management and Related Law</a:t>
            </a:r>
          </a:p>
        </p:txBody>
      </p:sp>
      <p:sp>
        <p:nvSpPr>
          <p:cNvPr id="137219" name="Rectangle 3"/>
          <p:cNvSpPr>
            <a:spLocks noGrp="1" noChangeArrowheads="1"/>
          </p:cNvSpPr>
          <p:nvPr>
            <p:ph type="body" idx="1"/>
          </p:nvPr>
        </p:nvSpPr>
        <p:spPr>
          <a:xfrm>
            <a:off x="468313" y="1299442"/>
            <a:ext cx="8229600" cy="5041900"/>
          </a:xfrm>
        </p:spPr>
        <p:txBody>
          <a:bodyPr/>
          <a:lstStyle/>
          <a:p>
            <a:pPr>
              <a:lnSpc>
                <a:spcPct val="80000"/>
              </a:lnSpc>
            </a:pPr>
            <a:r>
              <a:rPr lang="en-GB" altLang="en-US" sz="2400" b="1" dirty="0" smtClean="0"/>
              <a:t>Software Copyright – what is it?</a:t>
            </a:r>
          </a:p>
          <a:p>
            <a:pPr lvl="1">
              <a:lnSpc>
                <a:spcPct val="80000"/>
              </a:lnSpc>
            </a:pPr>
            <a:r>
              <a:rPr lang="en-GB" altLang="en-US" sz="2400" b="1" dirty="0" smtClean="0"/>
              <a:t>Copyright is the ‘expression of an idea’</a:t>
            </a:r>
          </a:p>
          <a:p>
            <a:pPr lvl="1">
              <a:lnSpc>
                <a:spcPct val="80000"/>
              </a:lnSpc>
            </a:pPr>
            <a:r>
              <a:rPr lang="en-GB" altLang="en-US" sz="2400" b="1" dirty="0" smtClean="0"/>
              <a:t>It must be original and recorded</a:t>
            </a:r>
          </a:p>
          <a:p>
            <a:pPr lvl="1">
              <a:lnSpc>
                <a:spcPct val="80000"/>
              </a:lnSpc>
            </a:pPr>
            <a:r>
              <a:rPr lang="en-GB" altLang="en-US" sz="2400" b="1" dirty="0" smtClean="0"/>
              <a:t>All software is subject to copyright</a:t>
            </a:r>
          </a:p>
          <a:p>
            <a:pPr>
              <a:lnSpc>
                <a:spcPct val="80000"/>
              </a:lnSpc>
            </a:pPr>
            <a:r>
              <a:rPr lang="en-GB" altLang="en-US" sz="2400" b="1" dirty="0" smtClean="0"/>
              <a:t>Who owns the copyright?</a:t>
            </a:r>
          </a:p>
          <a:p>
            <a:pPr lvl="1">
              <a:lnSpc>
                <a:spcPct val="80000"/>
              </a:lnSpc>
            </a:pPr>
            <a:r>
              <a:rPr lang="en-GB" altLang="en-US" sz="2400" b="1" dirty="0" smtClean="0"/>
              <a:t>The creator of the work</a:t>
            </a:r>
          </a:p>
          <a:p>
            <a:pPr>
              <a:lnSpc>
                <a:spcPct val="80000"/>
              </a:lnSpc>
            </a:pPr>
            <a:r>
              <a:rPr lang="en-GB" altLang="en-US" sz="2400" b="1" dirty="0" smtClean="0"/>
              <a:t>Only the owner of the copyright can use the work</a:t>
            </a:r>
          </a:p>
          <a:p>
            <a:pPr lvl="1">
              <a:lnSpc>
                <a:spcPct val="80000"/>
              </a:lnSpc>
            </a:pPr>
            <a:r>
              <a:rPr lang="en-GB" altLang="en-US" sz="2400" b="1" dirty="0" smtClean="0"/>
              <a:t>Software license</a:t>
            </a:r>
          </a:p>
          <a:p>
            <a:pPr>
              <a:lnSpc>
                <a:spcPct val="80000"/>
              </a:lnSpc>
            </a:pPr>
            <a:r>
              <a:rPr lang="en-GB" altLang="en-US" sz="2400" b="1" dirty="0" smtClean="0"/>
              <a:t>Software Contracts</a:t>
            </a:r>
          </a:p>
        </p:txBody>
      </p:sp>
      <p:sp>
        <p:nvSpPr>
          <p:cNvPr id="137220"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3332BC0-7DFD-4218-A608-DB374B51BD7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37221" name="Slide Number Placeholder 5"/>
          <p:cNvSpPr txBox="1">
            <a:spLocks noGrp="1"/>
          </p:cNvSpPr>
          <p:nvPr/>
        </p:nvSpPr>
        <p:spPr bwMode="auto">
          <a:xfrm>
            <a:off x="8532440" y="6357938"/>
            <a:ext cx="467544"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C05BB20-C49D-42DD-8BC5-434D73FA3C57}" type="slidenum">
              <a:rPr lang="en-US" altLang="en-US" sz="1000">
                <a:cs typeface="Times New Roman" panose="02020603050405020304" pitchFamily="18" charset="0"/>
              </a:rPr>
              <a:pPr algn="r">
                <a:spcBef>
                  <a:spcPct val="0"/>
                </a:spcBef>
                <a:buClrTx/>
                <a:buSzTx/>
                <a:buFontTx/>
                <a:buNone/>
              </a:pPr>
              <a:t>18</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52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526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5269"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7544" y="1227683"/>
            <a:ext cx="8496944" cy="5081637"/>
          </a:xfrm>
        </p:spPr>
        <p:txBody>
          <a:bodyPr lIns="90488" tIns="44450" rIns="90488" bIns="44450"/>
          <a:lstStyle/>
          <a:p>
            <a:pPr>
              <a:buFont typeface="Arial" charset="0"/>
              <a:buNone/>
              <a:defRPr/>
            </a:pPr>
            <a:r>
              <a:rPr lang="en-GB" b="1" dirty="0" smtClean="0"/>
              <a:t>2.Professional Competence and Integrity</a:t>
            </a:r>
          </a:p>
          <a:p>
            <a:pPr marL="630238" indent="-630238">
              <a:buFont typeface="Arial" charset="0"/>
              <a:buNone/>
              <a:defRPr/>
            </a:pPr>
            <a:r>
              <a:rPr lang="en-GB" sz="2800" dirty="0"/>
              <a:t>e</a:t>
            </a:r>
            <a:r>
              <a:rPr lang="en-GB" sz="2800" dirty="0" smtClean="0"/>
              <a:t>. respect </a:t>
            </a:r>
            <a:r>
              <a:rPr lang="en-GB" sz="2800" dirty="0"/>
              <a:t>and value alternative viewpoints and, seek, accept and offer honest criticisms of work</a:t>
            </a:r>
            <a:r>
              <a:rPr lang="en-GB" sz="2800" dirty="0" smtClean="0"/>
              <a:t>.</a:t>
            </a:r>
          </a:p>
          <a:p>
            <a:pPr marL="630238" indent="-630238">
              <a:buFont typeface="Arial" charset="0"/>
              <a:buNone/>
              <a:defRPr/>
            </a:pPr>
            <a:r>
              <a:rPr lang="en-GB" sz="2800" dirty="0" smtClean="0"/>
              <a:t>f. avoid </a:t>
            </a:r>
            <a:r>
              <a:rPr lang="en-GB" sz="2800" dirty="0"/>
              <a:t>injuring others, their property, reputation, or employment by false or malicious or negligent action or inaction</a:t>
            </a:r>
            <a:r>
              <a:rPr lang="en-GB" sz="2800" dirty="0" smtClean="0"/>
              <a:t>.</a:t>
            </a:r>
          </a:p>
          <a:p>
            <a:pPr marL="630238" indent="-630238">
              <a:buFont typeface="Arial" charset="0"/>
              <a:buNone/>
              <a:defRPr/>
            </a:pPr>
            <a:r>
              <a:rPr lang="en-GB" sz="2800" dirty="0"/>
              <a:t>g. reject and will not make any offer of bribery or unethical inducement</a:t>
            </a:r>
          </a:p>
          <a:p>
            <a:pPr marL="630238" indent="-630238" algn="ctr">
              <a:buFont typeface="Arial" charset="0"/>
              <a:buNone/>
              <a:defRPr/>
            </a:pPr>
            <a:r>
              <a:rPr lang="en-GB" sz="2800" dirty="0" smtClean="0">
                <a:hlinkClick r:id="rId3"/>
              </a:rPr>
              <a:t>http</a:t>
            </a:r>
            <a:r>
              <a:rPr lang="en-GB" sz="2800" dirty="0">
                <a:hlinkClick r:id="rId3"/>
              </a:rPr>
              <a:t>://www.bcs.org/</a:t>
            </a:r>
            <a:r>
              <a:rPr lang="en-GB" sz="2800" dirty="0"/>
              <a:t>server.php?show=nav.6030</a:t>
            </a:r>
          </a:p>
          <a:p>
            <a:pPr marL="630238" indent="-630238">
              <a:buFont typeface="Arial" charset="0"/>
              <a:buNone/>
              <a:defRPr/>
            </a:pPr>
            <a:endParaRPr lang="en-GB" sz="2800" dirty="0"/>
          </a:p>
          <a:p>
            <a:pPr marL="630238" indent="-630238">
              <a:buFont typeface="Arial" charset="0"/>
              <a:buNone/>
              <a:defRPr/>
            </a:pPr>
            <a:endParaRPr lang="en-GB" b="1" dirty="0"/>
          </a:p>
          <a:p>
            <a:pPr marL="630238" indent="-630238">
              <a:buFont typeface="Arial" charset="0"/>
              <a:buNone/>
              <a:defRPr/>
            </a:pPr>
            <a:r>
              <a:rPr lang="en-GB" dirty="0" smtClean="0"/>
              <a:t/>
            </a:r>
            <a:br>
              <a:rPr lang="en-GB" dirty="0" smtClean="0"/>
            </a:br>
            <a:endParaRPr lang="en-GB" dirty="0" smtClean="0"/>
          </a:p>
          <a:p>
            <a:pPr marL="628650" indent="-628650">
              <a:buFont typeface="Arial" charset="0"/>
              <a:buNone/>
              <a:defRPr/>
            </a:pPr>
            <a:endParaRPr lang="en-GB" b="1" dirty="0" smtClean="0"/>
          </a:p>
          <a:p>
            <a:pPr marL="628650" indent="-628650">
              <a:buFont typeface="Arial" charset="0"/>
              <a:buNone/>
              <a:defRPr/>
            </a:pP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395272" name="Rectangle 11"/>
          <p:cNvSpPr>
            <a:spLocks noChangeArrowheads="1"/>
          </p:cNvSpPr>
          <p:nvPr/>
        </p:nvSpPr>
        <p:spPr bwMode="auto">
          <a:xfrm>
            <a:off x="2268538" y="6457950"/>
            <a:ext cx="4248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95273" name="Slide Number Placeholder 5"/>
          <p:cNvSpPr txBox="1">
            <a:spLocks noGrp="1"/>
          </p:cNvSpPr>
          <p:nvPr/>
        </p:nvSpPr>
        <p:spPr bwMode="auto">
          <a:xfrm>
            <a:off x="8316416" y="6477000"/>
            <a:ext cx="539552" cy="31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377252E-5F20-4A32-9423-E265F4A60563}" type="slidenum">
              <a:rPr lang="en-US" altLang="en-US" sz="1000">
                <a:cs typeface="Times New Roman" panose="02020603050405020304" pitchFamily="18" charset="0"/>
              </a:rPr>
              <a:pPr algn="r">
                <a:spcBef>
                  <a:spcPct val="0"/>
                </a:spcBef>
                <a:buClrTx/>
                <a:buSzTx/>
                <a:buFontTx/>
                <a:buNone/>
              </a:pPr>
              <a:t>180</a:t>
            </a:fld>
            <a:endParaRPr lang="en-US" altLang="en-US" sz="1000" dirty="0">
              <a:cs typeface="Times New Roman" panose="02020603050405020304" pitchFamily="18" charset="0"/>
            </a:endParaRPr>
          </a:p>
        </p:txBody>
      </p:sp>
      <p:sp>
        <p:nvSpPr>
          <p:cNvPr id="395274"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44291B2-0074-4D6F-A021-1515FC6C208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936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936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9936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7544" y="1231899"/>
            <a:ext cx="8496944" cy="5077421"/>
          </a:xfrm>
        </p:spPr>
        <p:txBody>
          <a:bodyPr lIns="90488" tIns="44450" rIns="90488" bIns="44450"/>
          <a:lstStyle/>
          <a:p>
            <a:pPr>
              <a:buFont typeface="Arial" charset="0"/>
              <a:buNone/>
              <a:defRPr/>
            </a:pPr>
            <a:r>
              <a:rPr lang="en-GB" b="1" dirty="0" smtClean="0"/>
              <a:t>3.Duty to Relevant Authority</a:t>
            </a:r>
          </a:p>
          <a:p>
            <a:pPr>
              <a:buFont typeface="Arial" charset="0"/>
              <a:buNone/>
              <a:defRPr/>
            </a:pPr>
            <a:r>
              <a:rPr lang="en-GB" sz="2800" dirty="0" smtClean="0"/>
              <a:t>You shall:</a:t>
            </a:r>
          </a:p>
          <a:p>
            <a:pPr>
              <a:buFont typeface="Arial" charset="0"/>
              <a:buNone/>
              <a:defRPr/>
            </a:pPr>
            <a:r>
              <a:rPr lang="en-GB" sz="2800" dirty="0"/>
              <a:t>a. carry out your professional responsibilities with due care and diligence in accordance with the Relevant Authority’s requirements whilst exercising your professional judgement at all times</a:t>
            </a:r>
            <a:r>
              <a:rPr lang="en-GB" sz="2800" dirty="0" smtClean="0"/>
              <a:t>.</a:t>
            </a:r>
            <a:r>
              <a:rPr lang="en-GB" dirty="0" smtClean="0"/>
              <a:t/>
            </a:r>
            <a:br>
              <a:rPr lang="en-GB" dirty="0" smtClean="0"/>
            </a:br>
            <a:endParaRPr lang="en-GB" dirty="0" smtClean="0"/>
          </a:p>
          <a:p>
            <a:pPr>
              <a:buFont typeface="Arial" charset="0"/>
              <a:buNone/>
              <a:defRPr/>
            </a:pPr>
            <a:endParaRPr lang="en-GB" b="1" dirty="0" smtClean="0"/>
          </a:p>
          <a:p>
            <a:pPr marL="514350" indent="-514350">
              <a:buFont typeface="Arial" charset="0"/>
              <a:buNone/>
              <a:defRPr/>
            </a:pPr>
            <a:r>
              <a:rPr lang="en-GB" dirty="0" smtClean="0"/>
              <a:t/>
            </a:r>
            <a:br>
              <a:rPr lang="en-GB" dirty="0" smtClean="0"/>
            </a:br>
            <a:r>
              <a:rPr lang="en-GB" dirty="0" smtClean="0"/>
              <a:t/>
            </a:r>
            <a:br>
              <a:rPr lang="en-GB" dirty="0" smtClean="0"/>
            </a:br>
            <a:endParaRPr lang="en-GB" dirty="0" smtClean="0"/>
          </a:p>
          <a:p>
            <a:pPr>
              <a:buFont typeface="Arial" charset="0"/>
              <a:buNone/>
              <a:defRPr/>
            </a:pPr>
            <a:endParaRPr lang="en-US" sz="3600" dirty="0" smtClean="0"/>
          </a:p>
        </p:txBody>
      </p:sp>
      <p:sp>
        <p:nvSpPr>
          <p:cNvPr id="399368" name="Rectangle 11"/>
          <p:cNvSpPr>
            <a:spLocks noChangeArrowheads="1"/>
          </p:cNvSpPr>
          <p:nvPr/>
        </p:nvSpPr>
        <p:spPr bwMode="auto">
          <a:xfrm>
            <a:off x="2238375" y="6427788"/>
            <a:ext cx="4667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399369" name="Slide Number Placeholder 5"/>
          <p:cNvSpPr txBox="1">
            <a:spLocks noGrp="1"/>
          </p:cNvSpPr>
          <p:nvPr/>
        </p:nvSpPr>
        <p:spPr bwMode="auto">
          <a:xfrm>
            <a:off x="8316416" y="6465888"/>
            <a:ext cx="608856"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5756CF3F-B93F-4031-B5DF-1EA4E5EC9E30}" type="slidenum">
              <a:rPr lang="en-US" altLang="en-US" sz="1000">
                <a:cs typeface="Times New Roman" panose="02020603050405020304" pitchFamily="18" charset="0"/>
              </a:rPr>
              <a:pPr algn="r">
                <a:spcBef>
                  <a:spcPct val="0"/>
                </a:spcBef>
                <a:buClrTx/>
                <a:buSzTx/>
                <a:buFontTx/>
                <a:buNone/>
              </a:pPr>
              <a:t>181</a:t>
            </a:fld>
            <a:endParaRPr lang="en-US" altLang="en-US" sz="1000" dirty="0">
              <a:cs typeface="Times New Roman" panose="02020603050405020304" pitchFamily="18" charset="0"/>
            </a:endParaRPr>
          </a:p>
        </p:txBody>
      </p:sp>
      <p:sp>
        <p:nvSpPr>
          <p:cNvPr id="399370" name="Rectangle 10"/>
          <p:cNvSpPr>
            <a:spLocks noChangeArrowheads="1"/>
          </p:cNvSpPr>
          <p:nvPr/>
        </p:nvSpPr>
        <p:spPr bwMode="auto">
          <a:xfrm>
            <a:off x="7235825" y="6489700"/>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B21DB61-7080-4203-87BE-88CA71123A1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141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141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1413"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401415" name="Rectangle 7"/>
          <p:cNvSpPr>
            <a:spLocks noGrp="1" noChangeArrowheads="1"/>
          </p:cNvSpPr>
          <p:nvPr>
            <p:ph type="body" sz="half" idx="2"/>
          </p:nvPr>
        </p:nvSpPr>
        <p:spPr>
          <a:xfrm>
            <a:off x="467544" y="1172842"/>
            <a:ext cx="8496175" cy="5136478"/>
          </a:xfrm>
        </p:spPr>
        <p:txBody>
          <a:bodyPr lIns="90488" tIns="44450" rIns="90488" bIns="44450"/>
          <a:lstStyle/>
          <a:p>
            <a:pPr>
              <a:buFont typeface="Arial" panose="020B0604020202020204" pitchFamily="34" charset="0"/>
              <a:buNone/>
            </a:pPr>
            <a:r>
              <a:rPr lang="en-GB" altLang="en-US" b="1" dirty="0" smtClean="0"/>
              <a:t>3.Duty to Relevant Authority</a:t>
            </a:r>
          </a:p>
          <a:p>
            <a:pPr>
              <a:buFont typeface="Arial" panose="020B0604020202020204" pitchFamily="34" charset="0"/>
              <a:buNone/>
            </a:pPr>
            <a:r>
              <a:rPr lang="en-GB" altLang="en-US" sz="2800" dirty="0" smtClean="0"/>
              <a:t>b. seek to avoid any situation that may give rise to a conflict of interest between you and your Relevant Authority. </a:t>
            </a:r>
          </a:p>
          <a:p>
            <a:pPr>
              <a:buFont typeface="Arial" panose="020B0604020202020204" pitchFamily="34" charset="0"/>
              <a:buNone/>
            </a:pPr>
            <a:endParaRPr lang="en-GB" altLang="en-US" sz="2800" dirty="0" smtClean="0"/>
          </a:p>
          <a:p>
            <a:pPr>
              <a:buFont typeface="Arial" panose="020B0604020202020204" pitchFamily="34" charset="0"/>
              <a:buNone/>
            </a:pPr>
            <a:r>
              <a:rPr lang="en-GB" altLang="en-US" sz="2800" dirty="0" smtClean="0"/>
              <a:t> - You shall make full and immediate disclosure to them if any conflict is likely to occur or be seen by a third party as likely to occur. You shall endeavour to complete work undertaken on time to budget and shall advise the relevant authority as soon as practicable if any overrun is foreseen.</a:t>
            </a:r>
            <a:br>
              <a:rPr lang="en-GB" altLang="en-US" sz="2800" dirty="0" smtClean="0"/>
            </a:br>
            <a:r>
              <a:rPr lang="en-GB" altLang="en-US" dirty="0" smtClean="0"/>
              <a:t/>
            </a:r>
            <a:br>
              <a:rPr lang="en-GB" altLang="en-US" dirty="0" smtClean="0"/>
            </a:br>
            <a:endParaRPr lang="en-US" altLang="en-US" sz="3600" dirty="0" smtClean="0"/>
          </a:p>
        </p:txBody>
      </p:sp>
      <p:sp>
        <p:nvSpPr>
          <p:cNvPr id="401416" name="Rectangle 11"/>
          <p:cNvSpPr>
            <a:spLocks noChangeArrowheads="1"/>
          </p:cNvSpPr>
          <p:nvPr/>
        </p:nvSpPr>
        <p:spPr bwMode="auto">
          <a:xfrm>
            <a:off x="2268538" y="6427788"/>
            <a:ext cx="446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dirty="0">
                <a:cs typeface="Times New Roman" panose="02020603050405020304" pitchFamily="18" charset="0"/>
              </a:rPr>
              <a:t>Edwin Gray	e-mail: e.gray@gcu.ac.uk</a:t>
            </a:r>
          </a:p>
          <a:p>
            <a:pPr algn="r">
              <a:spcBef>
                <a:spcPct val="0"/>
              </a:spcBef>
              <a:buClrTx/>
              <a:buSzTx/>
              <a:buFontTx/>
              <a:buNone/>
            </a:pPr>
            <a:r>
              <a:rPr lang="en-GB" altLang="en-US" sz="1000" dirty="0">
                <a:cs typeface="Times New Roman" panose="02020603050405020304" pitchFamily="18" charset="0"/>
              </a:rPr>
              <a:t>Department of Computer, Communications and Interactive Systems</a:t>
            </a:r>
          </a:p>
        </p:txBody>
      </p:sp>
      <p:sp>
        <p:nvSpPr>
          <p:cNvPr id="401417" name="Slide Number Placeholder 5"/>
          <p:cNvSpPr txBox="1">
            <a:spLocks noGrp="1"/>
          </p:cNvSpPr>
          <p:nvPr/>
        </p:nvSpPr>
        <p:spPr bwMode="auto">
          <a:xfrm>
            <a:off x="8457505" y="6465888"/>
            <a:ext cx="515740" cy="25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4BFB9E6-FAD0-4EEA-9974-5DECC42C447A}" type="slidenum">
              <a:rPr lang="en-US" altLang="en-US" sz="1000">
                <a:cs typeface="Times New Roman" panose="02020603050405020304" pitchFamily="18" charset="0"/>
              </a:rPr>
              <a:pPr algn="r">
                <a:spcBef>
                  <a:spcPct val="0"/>
                </a:spcBef>
                <a:buClrTx/>
                <a:buSzTx/>
                <a:buFontTx/>
                <a:buNone/>
              </a:pPr>
              <a:t>182</a:t>
            </a:fld>
            <a:endParaRPr lang="en-US" altLang="en-US" sz="1000" dirty="0">
              <a:cs typeface="Times New Roman" panose="02020603050405020304" pitchFamily="18" charset="0"/>
            </a:endParaRPr>
          </a:p>
        </p:txBody>
      </p:sp>
      <p:sp>
        <p:nvSpPr>
          <p:cNvPr id="401418"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CA99AAF-55CC-456F-984B-C054950EEDE1}"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345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346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3461"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403463" name="Rectangle 7"/>
          <p:cNvSpPr>
            <a:spLocks noGrp="1" noChangeArrowheads="1"/>
          </p:cNvSpPr>
          <p:nvPr>
            <p:ph type="body" sz="half" idx="2"/>
          </p:nvPr>
        </p:nvSpPr>
        <p:spPr>
          <a:xfrm>
            <a:off x="505619" y="1231868"/>
            <a:ext cx="8458869" cy="5077452"/>
          </a:xfrm>
        </p:spPr>
        <p:txBody>
          <a:bodyPr lIns="90488" tIns="44450" rIns="90488" bIns="44450"/>
          <a:lstStyle/>
          <a:p>
            <a:pPr>
              <a:buFont typeface="Arial" panose="020B0604020202020204" pitchFamily="34" charset="0"/>
              <a:buNone/>
            </a:pPr>
            <a:r>
              <a:rPr lang="en-GB" altLang="en-US" b="1" dirty="0" smtClean="0"/>
              <a:t>3.Duty to Relevant Authority</a:t>
            </a:r>
          </a:p>
          <a:p>
            <a:pPr>
              <a:buFont typeface="Arial" panose="020B0604020202020204" pitchFamily="34" charset="0"/>
              <a:buNone/>
            </a:pPr>
            <a:r>
              <a:rPr lang="en-GB" altLang="en-US" sz="2800" dirty="0" smtClean="0"/>
              <a:t>c. accept professional responsibility for your work and for the work of colleagues who are defined in a given context as working under your supervision. </a:t>
            </a:r>
          </a:p>
          <a:p>
            <a:pPr>
              <a:buFont typeface="Arial" panose="020B0604020202020204" pitchFamily="34" charset="0"/>
              <a:buNone/>
            </a:pPr>
            <a:r>
              <a:rPr lang="en-GB" altLang="en-US" sz="2800" dirty="0"/>
              <a:t>d. NOT disclose or authorise to be disclosed, or use for personal gain or to benefit a third party, confidential information except with the permission of your Relevant Authority, or as required by Legislation.</a:t>
            </a:r>
            <a:br>
              <a:rPr lang="en-GB" altLang="en-US" sz="2800" dirty="0"/>
            </a:br>
            <a:endParaRPr lang="en-GB" altLang="en-US" sz="2800" dirty="0" smtClean="0"/>
          </a:p>
          <a:p>
            <a:pPr>
              <a:buFont typeface="Arial" panose="020B0604020202020204" pitchFamily="34" charset="0"/>
              <a:buNone/>
            </a:pPr>
            <a:endParaRPr lang="en-GB" altLang="en-US" sz="2400" b="1" dirty="0" smtClean="0"/>
          </a:p>
          <a:p>
            <a:pPr>
              <a:buFont typeface="Arial" panose="020B0604020202020204" pitchFamily="34" charset="0"/>
              <a:buNone/>
            </a:pPr>
            <a:r>
              <a:rPr lang="en-GB" altLang="en-US" sz="2400" b="1" dirty="0" smtClean="0"/>
              <a:t> </a:t>
            </a:r>
            <a:r>
              <a:rPr lang="en-GB" altLang="en-US" dirty="0" smtClean="0"/>
              <a:t/>
            </a:r>
            <a:br>
              <a:rPr lang="en-GB" altLang="en-US" dirty="0" smtClean="0"/>
            </a:br>
            <a:endParaRPr lang="en-US" altLang="en-US" sz="3600" dirty="0" smtClean="0"/>
          </a:p>
        </p:txBody>
      </p:sp>
      <p:sp>
        <p:nvSpPr>
          <p:cNvPr id="403464" name="Rectangle 11"/>
          <p:cNvSpPr>
            <a:spLocks noChangeArrowheads="1"/>
          </p:cNvSpPr>
          <p:nvPr/>
        </p:nvSpPr>
        <p:spPr bwMode="auto">
          <a:xfrm>
            <a:off x="2268538" y="6427788"/>
            <a:ext cx="446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403465" name="Slide Number Placeholder 5"/>
          <p:cNvSpPr txBox="1">
            <a:spLocks noGrp="1"/>
          </p:cNvSpPr>
          <p:nvPr/>
        </p:nvSpPr>
        <p:spPr bwMode="auto">
          <a:xfrm>
            <a:off x="8316416" y="6581775"/>
            <a:ext cx="536848" cy="23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16507E2-905F-4930-A379-E1D52E30F0A9}" type="slidenum">
              <a:rPr lang="en-US" altLang="en-US" sz="1000">
                <a:cs typeface="Times New Roman" panose="02020603050405020304" pitchFamily="18" charset="0"/>
              </a:rPr>
              <a:pPr algn="r">
                <a:spcBef>
                  <a:spcPct val="0"/>
                </a:spcBef>
                <a:buClrTx/>
                <a:buSzTx/>
                <a:buFontTx/>
                <a:buNone/>
              </a:pPr>
              <a:t>183</a:t>
            </a:fld>
            <a:endParaRPr lang="en-US" altLang="en-US" sz="1000" dirty="0">
              <a:cs typeface="Times New Roman" panose="02020603050405020304" pitchFamily="18" charset="0"/>
            </a:endParaRPr>
          </a:p>
        </p:txBody>
      </p:sp>
      <p:sp>
        <p:nvSpPr>
          <p:cNvPr id="403466"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F1CA1322-6175-47AF-9570-44E2C0BEB6E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75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755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7557"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467544"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407559" name="Rectangle 7"/>
          <p:cNvSpPr>
            <a:spLocks noGrp="1" noChangeArrowheads="1"/>
          </p:cNvSpPr>
          <p:nvPr>
            <p:ph type="body" sz="half" idx="2"/>
          </p:nvPr>
        </p:nvSpPr>
        <p:spPr>
          <a:xfrm>
            <a:off x="467544" y="1231868"/>
            <a:ext cx="8496944" cy="5077452"/>
          </a:xfrm>
        </p:spPr>
        <p:txBody>
          <a:bodyPr lIns="90488" tIns="44450" rIns="90488" bIns="44450"/>
          <a:lstStyle/>
          <a:p>
            <a:pPr>
              <a:buFont typeface="Arial" panose="020B0604020202020204" pitchFamily="34" charset="0"/>
              <a:buNone/>
            </a:pPr>
            <a:r>
              <a:rPr lang="en-GB" altLang="en-US" b="1" dirty="0" smtClean="0"/>
              <a:t>3.Duty to Relevant Authority</a:t>
            </a:r>
          </a:p>
          <a:p>
            <a:pPr>
              <a:buFont typeface="Arial" panose="020B0604020202020204" pitchFamily="34" charset="0"/>
              <a:buNone/>
            </a:pPr>
            <a:r>
              <a:rPr lang="en-GB" altLang="en-US" sz="2800" dirty="0" smtClean="0"/>
              <a:t>e. NOT misrepresent or withhold information on the performance of products, systems or services, (unless lawfully bound by a duty of confidentiality not to disclose such information), or take advantage of the lack of relevant knowledge or inexperience of others. </a:t>
            </a:r>
          </a:p>
          <a:p>
            <a:pPr>
              <a:buFont typeface="Arial" panose="020B0604020202020204" pitchFamily="34" charset="0"/>
              <a:buNone/>
            </a:pPr>
            <a:r>
              <a:rPr lang="en-GB" altLang="en-US" dirty="0" smtClean="0"/>
              <a:t/>
            </a:r>
            <a:br>
              <a:rPr lang="en-GB" altLang="en-US" dirty="0" smtClean="0"/>
            </a:br>
            <a:r>
              <a:rPr lang="en-GB" altLang="en-US" dirty="0" smtClean="0"/>
              <a:t/>
            </a:r>
            <a:br>
              <a:rPr lang="en-GB" altLang="en-US" dirty="0" smtClean="0"/>
            </a:br>
            <a:r>
              <a:rPr lang="en-GB" altLang="en-US" dirty="0" smtClean="0"/>
              <a:t> </a:t>
            </a:r>
            <a:br>
              <a:rPr lang="en-GB" altLang="en-US" dirty="0" smtClean="0"/>
            </a:br>
            <a:r>
              <a:rPr lang="en-GB" altLang="en-US" dirty="0" smtClean="0"/>
              <a:t/>
            </a:r>
            <a:br>
              <a:rPr lang="en-GB" altLang="en-US" dirty="0" smtClean="0"/>
            </a:br>
            <a:endParaRPr lang="en-US" altLang="en-US" sz="3600" dirty="0" smtClean="0"/>
          </a:p>
        </p:txBody>
      </p:sp>
      <p:sp>
        <p:nvSpPr>
          <p:cNvPr id="407560" name="Rectangle 11"/>
          <p:cNvSpPr>
            <a:spLocks noChangeArrowheads="1"/>
          </p:cNvSpPr>
          <p:nvPr/>
        </p:nvSpPr>
        <p:spPr bwMode="auto">
          <a:xfrm>
            <a:off x="1444625" y="6427788"/>
            <a:ext cx="4999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407561" name="Slide Number Placeholder 5"/>
          <p:cNvSpPr txBox="1">
            <a:spLocks noGrp="1"/>
          </p:cNvSpPr>
          <p:nvPr/>
        </p:nvSpPr>
        <p:spPr bwMode="auto">
          <a:xfrm>
            <a:off x="8361298" y="6465888"/>
            <a:ext cx="51574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57766E1-7844-4308-8A31-4B635921A900}" type="slidenum">
              <a:rPr lang="en-US" altLang="en-US" sz="1000">
                <a:cs typeface="Times New Roman" panose="02020603050405020304" pitchFamily="18" charset="0"/>
              </a:rPr>
              <a:pPr algn="r">
                <a:spcBef>
                  <a:spcPct val="0"/>
                </a:spcBef>
                <a:buClrTx/>
                <a:buSzTx/>
                <a:buFontTx/>
                <a:buNone/>
              </a:pPr>
              <a:t>184</a:t>
            </a:fld>
            <a:endParaRPr lang="en-US" altLang="en-US" sz="1000" dirty="0">
              <a:cs typeface="Times New Roman" panose="02020603050405020304" pitchFamily="18" charset="0"/>
            </a:endParaRPr>
          </a:p>
        </p:txBody>
      </p:sp>
      <p:sp>
        <p:nvSpPr>
          <p:cNvPr id="407562"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8CF6D62-BA31-4213-83AC-E9A480484CA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960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960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0960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7544" y="1231899"/>
            <a:ext cx="8496944" cy="5077421"/>
          </a:xfrm>
        </p:spPr>
        <p:txBody>
          <a:bodyPr lIns="90488" tIns="44450" rIns="90488" bIns="44450"/>
          <a:lstStyle/>
          <a:p>
            <a:pPr>
              <a:buFont typeface="Arial" charset="0"/>
              <a:buNone/>
              <a:defRPr/>
            </a:pPr>
            <a:r>
              <a:rPr lang="en-GB" b="1" dirty="0" smtClean="0"/>
              <a:t>4.Duty to the Profession</a:t>
            </a:r>
          </a:p>
          <a:p>
            <a:pPr marL="630238" indent="-630238">
              <a:buFont typeface="Arial" charset="0"/>
              <a:buNone/>
              <a:defRPr/>
            </a:pPr>
            <a:r>
              <a:rPr lang="en-GB" sz="2800" dirty="0" smtClean="0"/>
              <a:t>You shall:</a:t>
            </a:r>
          </a:p>
          <a:p>
            <a:pPr marL="630238" indent="-630238">
              <a:buFont typeface="Arial" charset="0"/>
              <a:buNone/>
              <a:defRPr/>
            </a:pPr>
            <a:r>
              <a:rPr lang="en-GB" sz="2800" dirty="0" smtClean="0"/>
              <a:t>a. accept your responsibility to uphold the reputation of the profession and not take any action which could bring the profession into disrepute. </a:t>
            </a:r>
          </a:p>
          <a:p>
            <a:pPr marL="630238" indent="-630238">
              <a:buNone/>
              <a:defRPr/>
            </a:pPr>
            <a:r>
              <a:rPr lang="en-GB" sz="2800" dirty="0"/>
              <a:t>b. seek to improve professional standards through participation in their development, use and enforcement.</a:t>
            </a:r>
          </a:p>
          <a:p>
            <a:pPr marL="630238" indent="-630238">
              <a:buNone/>
              <a:defRPr/>
            </a:pPr>
            <a:r>
              <a:rPr lang="en-GB" sz="2800" dirty="0"/>
              <a:t>c. uphold the reputation and good standing of BCS, the Chartered Institute for IT.</a:t>
            </a:r>
            <a:br>
              <a:rPr lang="en-GB" sz="2800" dirty="0"/>
            </a:br>
            <a:endParaRPr lang="en-GB" sz="2800" dirty="0"/>
          </a:p>
          <a:p>
            <a:pPr marL="630238" indent="-630238">
              <a:buFont typeface="Arial" charset="0"/>
              <a:buNone/>
              <a:defRPr/>
            </a:pPr>
            <a:r>
              <a:rPr lang="en-GB" sz="2800" dirty="0" smtClean="0"/>
              <a:t/>
            </a:r>
            <a:br>
              <a:rPr lang="en-GB" sz="2800" dirty="0" smtClean="0"/>
            </a:br>
            <a:r>
              <a:rPr lang="en-GB" sz="2800" dirty="0" smtClean="0"/>
              <a:t/>
            </a:r>
            <a:br>
              <a:rPr lang="en-GB" sz="2800" dirty="0" smtClean="0"/>
            </a:br>
            <a:endParaRPr lang="en-GB" sz="2800" dirty="0" smtClean="0"/>
          </a:p>
          <a:p>
            <a:pPr>
              <a:buFont typeface="Arial" charset="0"/>
              <a:buNone/>
              <a:defRPr/>
            </a:pPr>
            <a:r>
              <a:rPr lang="en-GB" dirty="0" smtClean="0"/>
              <a:t/>
            </a:r>
            <a:br>
              <a:rPr lang="en-GB" dirty="0" smtClean="0"/>
            </a:br>
            <a:r>
              <a:rPr lang="en-GB" dirty="0" smtClean="0"/>
              <a:t/>
            </a:r>
            <a:br>
              <a:rPr lang="en-GB" dirty="0" smtClean="0"/>
            </a:br>
            <a:r>
              <a:rPr lang="en-GB" dirty="0" smtClean="0"/>
              <a:t> </a:t>
            </a:r>
            <a:br>
              <a:rPr lang="en-GB" dirty="0" smtClean="0"/>
            </a:br>
            <a:r>
              <a:rPr lang="en-GB" dirty="0" smtClean="0"/>
              <a:t/>
            </a:r>
            <a:br>
              <a:rPr lang="en-GB" dirty="0" smtClean="0"/>
            </a:br>
            <a:endParaRPr lang="en-US" sz="3600" dirty="0" smtClean="0"/>
          </a:p>
        </p:txBody>
      </p:sp>
      <p:sp>
        <p:nvSpPr>
          <p:cNvPr id="409608" name="Rectangle 11"/>
          <p:cNvSpPr>
            <a:spLocks noChangeArrowheads="1"/>
          </p:cNvSpPr>
          <p:nvPr/>
        </p:nvSpPr>
        <p:spPr bwMode="auto">
          <a:xfrm>
            <a:off x="1763713" y="6443663"/>
            <a:ext cx="518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409609" name="Slide Number Placeholder 5"/>
          <p:cNvSpPr txBox="1">
            <a:spLocks noGrp="1"/>
          </p:cNvSpPr>
          <p:nvPr/>
        </p:nvSpPr>
        <p:spPr bwMode="auto">
          <a:xfrm>
            <a:off x="8433192" y="6429375"/>
            <a:ext cx="467544"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61B93EC-EB5A-46E1-AFC3-ADE1085B1AD1}" type="slidenum">
              <a:rPr lang="en-US" altLang="en-US" sz="1000">
                <a:cs typeface="Times New Roman" panose="02020603050405020304" pitchFamily="18" charset="0"/>
              </a:rPr>
              <a:pPr algn="r">
                <a:spcBef>
                  <a:spcPct val="0"/>
                </a:spcBef>
                <a:buClrTx/>
                <a:buSzTx/>
                <a:buFontTx/>
                <a:buNone/>
              </a:pPr>
              <a:t>185</a:t>
            </a:fld>
            <a:endParaRPr lang="en-US" altLang="en-US" sz="1000" dirty="0">
              <a:cs typeface="Times New Roman" panose="02020603050405020304" pitchFamily="18" charset="0"/>
            </a:endParaRPr>
          </a:p>
        </p:txBody>
      </p:sp>
      <p:sp>
        <p:nvSpPr>
          <p:cNvPr id="409610" name="Rectangle 10"/>
          <p:cNvSpPr>
            <a:spLocks noChangeArrowheads="1"/>
          </p:cNvSpPr>
          <p:nvPr/>
        </p:nvSpPr>
        <p:spPr bwMode="auto">
          <a:xfrm>
            <a:off x="7235824" y="6482484"/>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B06305E-E78A-470E-82F9-B76CCD2280C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1369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1370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13701"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413703" name="Rectangle 7"/>
          <p:cNvSpPr>
            <a:spLocks noGrp="1" noChangeArrowheads="1"/>
          </p:cNvSpPr>
          <p:nvPr>
            <p:ph type="body" sz="half" idx="2"/>
          </p:nvPr>
        </p:nvSpPr>
        <p:spPr>
          <a:xfrm>
            <a:off x="467544" y="1231899"/>
            <a:ext cx="8496944" cy="5077421"/>
          </a:xfrm>
        </p:spPr>
        <p:txBody>
          <a:bodyPr lIns="90488" tIns="44450" rIns="90488" bIns="44450"/>
          <a:lstStyle/>
          <a:p>
            <a:pPr marL="630238" indent="-630238">
              <a:buFont typeface="Arial" panose="020B0604020202020204" pitchFamily="34" charset="0"/>
              <a:buNone/>
            </a:pPr>
            <a:r>
              <a:rPr lang="en-GB" altLang="en-US" b="1" dirty="0" smtClean="0"/>
              <a:t>4.Duty to the Profession</a:t>
            </a:r>
          </a:p>
          <a:p>
            <a:pPr marL="630238" indent="-630238">
              <a:buFont typeface="Arial" panose="020B0604020202020204" pitchFamily="34" charset="0"/>
              <a:buNone/>
            </a:pPr>
            <a:r>
              <a:rPr lang="en-GB" altLang="en-US" sz="2800" dirty="0" smtClean="0"/>
              <a:t>d. act with integrity and respect in your professional relationships with all members of BCS and with members of other professions with whom you work in a professional capacity.</a:t>
            </a:r>
          </a:p>
          <a:p>
            <a:pPr marL="630238" indent="-630238">
              <a:buNone/>
            </a:pPr>
            <a:r>
              <a:rPr lang="en-GB" sz="2800" dirty="0"/>
              <a:t>e. notify BCS if convicted of a criminal offence or upon becoming bankrupt or disqualified as a Company Director and in each case give details of the relevant jurisdiction.</a:t>
            </a:r>
          </a:p>
          <a:p>
            <a:pPr marL="630238" indent="-630238">
              <a:buFont typeface="Arial" panose="020B0604020202020204" pitchFamily="34" charset="0"/>
              <a:buNone/>
            </a:pPr>
            <a:r>
              <a:rPr lang="en-GB" altLang="en-US" sz="2800" dirty="0" smtClean="0"/>
              <a:t/>
            </a:r>
            <a:br>
              <a:rPr lang="en-GB" altLang="en-US" sz="2800" dirty="0" smtClean="0"/>
            </a:br>
            <a:r>
              <a:rPr lang="en-GB" altLang="en-US" dirty="0" smtClean="0"/>
              <a:t/>
            </a:r>
            <a:br>
              <a:rPr lang="en-GB" altLang="en-US" dirty="0" smtClean="0"/>
            </a:br>
            <a:endParaRPr lang="en-US" altLang="en-US" sz="3600" dirty="0" smtClean="0"/>
          </a:p>
        </p:txBody>
      </p:sp>
      <p:sp>
        <p:nvSpPr>
          <p:cNvPr id="413704" name="Rectangle 11"/>
          <p:cNvSpPr>
            <a:spLocks noChangeArrowheads="1"/>
          </p:cNvSpPr>
          <p:nvPr/>
        </p:nvSpPr>
        <p:spPr bwMode="auto">
          <a:xfrm>
            <a:off x="2051050" y="6442075"/>
            <a:ext cx="4381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413705" name="Slide Number Placeholder 5"/>
          <p:cNvSpPr txBox="1">
            <a:spLocks noGrp="1"/>
          </p:cNvSpPr>
          <p:nvPr/>
        </p:nvSpPr>
        <p:spPr bwMode="auto">
          <a:xfrm>
            <a:off x="8446951" y="6429375"/>
            <a:ext cx="53684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3BFDCBF-8C33-4A68-AD82-9DDE864D96BB}" type="slidenum">
              <a:rPr lang="en-US" altLang="en-US" sz="1000">
                <a:cs typeface="Times New Roman" panose="02020603050405020304" pitchFamily="18" charset="0"/>
              </a:rPr>
              <a:pPr algn="r">
                <a:spcBef>
                  <a:spcPct val="0"/>
                </a:spcBef>
                <a:buClrTx/>
                <a:buSzTx/>
                <a:buFontTx/>
                <a:buNone/>
              </a:pPr>
              <a:t>186</a:t>
            </a:fld>
            <a:endParaRPr lang="en-US" altLang="en-US" sz="1000" dirty="0">
              <a:cs typeface="Times New Roman" panose="02020603050405020304" pitchFamily="18" charset="0"/>
            </a:endParaRPr>
          </a:p>
        </p:txBody>
      </p:sp>
      <p:sp>
        <p:nvSpPr>
          <p:cNvPr id="413706" name="Rectangle 10"/>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1944FFB-40BE-4811-8890-2D1F046708B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1574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1574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415749"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539552" y="764704"/>
            <a:ext cx="7772400" cy="411163"/>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BCS Code of Conduct</a:t>
            </a:r>
            <a:endParaRPr lang="en-GB" sz="1600" dirty="0" smtClean="0"/>
          </a:p>
        </p:txBody>
      </p:sp>
      <p:sp>
        <p:nvSpPr>
          <p:cNvPr id="1032" name="Rectangle 7"/>
          <p:cNvSpPr>
            <a:spLocks noGrp="1" noChangeArrowheads="1"/>
          </p:cNvSpPr>
          <p:nvPr>
            <p:ph type="body" sz="half" idx="2"/>
          </p:nvPr>
        </p:nvSpPr>
        <p:spPr>
          <a:xfrm>
            <a:off x="467544" y="1236919"/>
            <a:ext cx="8496944" cy="5072401"/>
          </a:xfrm>
        </p:spPr>
        <p:txBody>
          <a:bodyPr lIns="90488" tIns="44450" rIns="90488" bIns="44450"/>
          <a:lstStyle/>
          <a:p>
            <a:pPr marL="628650" indent="-628650">
              <a:buFont typeface="Arial" charset="0"/>
              <a:buNone/>
              <a:defRPr/>
            </a:pPr>
            <a:r>
              <a:rPr lang="en-GB" b="1" dirty="0"/>
              <a:t>4.Duty to the Profession</a:t>
            </a:r>
          </a:p>
          <a:p>
            <a:pPr marL="628650" indent="-628650">
              <a:buFont typeface="Arial" charset="0"/>
              <a:buNone/>
              <a:defRPr/>
            </a:pPr>
            <a:r>
              <a:rPr lang="en-GB" sz="2800" dirty="0" smtClean="0"/>
              <a:t>f</a:t>
            </a:r>
            <a:r>
              <a:rPr lang="en-GB" sz="2800" dirty="0"/>
              <a:t>. encourage and support fellow members in their professional development.</a:t>
            </a:r>
            <a:r>
              <a:rPr lang="en-GB" sz="2800" dirty="0" smtClean="0"/>
              <a:t/>
            </a:r>
            <a:br>
              <a:rPr lang="en-GB" sz="2800"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r>
              <a:rPr lang="en-GB" dirty="0" smtClean="0"/>
              <a:t/>
            </a:r>
            <a:br>
              <a:rPr lang="en-GB" dirty="0" smtClean="0"/>
            </a:br>
            <a:endParaRPr lang="en-GB" dirty="0" smtClean="0"/>
          </a:p>
          <a:p>
            <a:pPr marL="630238" indent="-630238">
              <a:buFont typeface="Arial" charset="0"/>
              <a:buNone/>
              <a:defRPr/>
            </a:pPr>
            <a:r>
              <a:rPr lang="en-GB" dirty="0" smtClean="0"/>
              <a:t/>
            </a:r>
            <a:br>
              <a:rPr lang="en-GB" dirty="0" smtClean="0"/>
            </a:br>
            <a:endParaRPr lang="en-US" sz="3600" dirty="0" smtClean="0"/>
          </a:p>
        </p:txBody>
      </p:sp>
      <p:sp>
        <p:nvSpPr>
          <p:cNvPr id="415752" name="Rectangle 11"/>
          <p:cNvSpPr>
            <a:spLocks noChangeArrowheads="1"/>
          </p:cNvSpPr>
          <p:nvPr/>
        </p:nvSpPr>
        <p:spPr bwMode="auto">
          <a:xfrm>
            <a:off x="2411413" y="6443663"/>
            <a:ext cx="432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a:cs typeface="Times New Roman" panose="02020603050405020304" pitchFamily="18" charset="0"/>
              </a:rPr>
              <a:t>Edwin Gray	e-mail: e.gray@gcu.ac.uk</a:t>
            </a:r>
          </a:p>
          <a:p>
            <a:pPr algn="r">
              <a:spcBef>
                <a:spcPct val="0"/>
              </a:spcBef>
              <a:buClrTx/>
              <a:buSzTx/>
              <a:buFontTx/>
              <a:buNone/>
            </a:pPr>
            <a:r>
              <a:rPr lang="en-GB" altLang="en-US" sz="1000">
                <a:cs typeface="Times New Roman" panose="02020603050405020304" pitchFamily="18" charset="0"/>
              </a:rPr>
              <a:t>Department of Computer, Communications and Interactive Systems</a:t>
            </a:r>
          </a:p>
        </p:txBody>
      </p:sp>
      <p:sp>
        <p:nvSpPr>
          <p:cNvPr id="415753" name="Slide Number Placeholder 5"/>
          <p:cNvSpPr txBox="1">
            <a:spLocks noGrp="1"/>
          </p:cNvSpPr>
          <p:nvPr/>
        </p:nvSpPr>
        <p:spPr bwMode="auto">
          <a:xfrm>
            <a:off x="8460432" y="6391131"/>
            <a:ext cx="392832" cy="25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8062D4E-EE19-44ED-BB77-F8B10969E7F3}" type="slidenum">
              <a:rPr lang="en-US" altLang="en-US" sz="1000">
                <a:cs typeface="Times New Roman" panose="02020603050405020304" pitchFamily="18" charset="0"/>
              </a:rPr>
              <a:pPr algn="r">
                <a:spcBef>
                  <a:spcPct val="0"/>
                </a:spcBef>
                <a:buClrTx/>
                <a:buSzTx/>
                <a:buFontTx/>
                <a:buNone/>
              </a:pPr>
              <a:t>187</a:t>
            </a:fld>
            <a:endParaRPr lang="en-US" altLang="en-US" sz="1000" dirty="0">
              <a:cs typeface="Times New Roman" panose="02020603050405020304" pitchFamily="18" charset="0"/>
            </a:endParaRPr>
          </a:p>
        </p:txBody>
      </p:sp>
      <p:sp>
        <p:nvSpPr>
          <p:cNvPr id="415754" name="Rectangle 10"/>
          <p:cNvSpPr>
            <a:spLocks noChangeArrowheads="1"/>
          </p:cNvSpPr>
          <p:nvPr/>
        </p:nvSpPr>
        <p:spPr bwMode="auto">
          <a:xfrm>
            <a:off x="7235824"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CF01FBA-58CF-455C-BC52-D4DA7F1D066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1984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1984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19845" name="Rectangle 5"/>
          <p:cNvSpPr>
            <a:spLocks noChangeArrowheads="1"/>
          </p:cNvSpPr>
          <p:nvPr/>
        </p:nvSpPr>
        <p:spPr bwMode="auto">
          <a:xfrm>
            <a:off x="3124200" y="6429375"/>
            <a:ext cx="559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376838" name="Rectangle 6"/>
          <p:cNvSpPr>
            <a:spLocks noGrp="1" noChangeArrowheads="1"/>
          </p:cNvSpPr>
          <p:nvPr>
            <p:ph type="title"/>
          </p:nvPr>
        </p:nvSpPr>
        <p:spPr>
          <a:xfrm>
            <a:off x="395288" y="404813"/>
            <a:ext cx="7772400" cy="411162"/>
          </a:xfrm>
        </p:spPr>
        <p:txBody>
          <a:bodyPr lIns="90488" tIns="44450" rIns="90488" bIns="44450" rtlCol="0">
            <a:normAutofit fontScale="90000"/>
          </a:bodyPr>
          <a:lstStyle/>
          <a:p>
            <a:pPr eaLnBrk="1" fontAlgn="auto" hangingPunct="1">
              <a:spcAft>
                <a:spcPts val="0"/>
              </a:spcAft>
              <a:defRPr/>
            </a:pPr>
            <a:r>
              <a:rPr lang="fr-FR" sz="800" dirty="0" smtClean="0"/>
              <a:t/>
            </a:r>
            <a:br>
              <a:rPr lang="fr-FR" sz="800" dirty="0" smtClean="0"/>
            </a:br>
            <a:r>
              <a:rPr lang="fr-FR" sz="800" dirty="0" smtClean="0"/>
              <a:t/>
            </a:r>
            <a:br>
              <a:rPr lang="fr-FR" sz="800" dirty="0" smtClean="0"/>
            </a:br>
            <a:r>
              <a:rPr lang="en-US" dirty="0" smtClean="0"/>
              <a:t>Conclusions</a:t>
            </a:r>
            <a:endParaRPr lang="en-GB" sz="1600" dirty="0" smtClean="0"/>
          </a:p>
        </p:txBody>
      </p:sp>
      <p:sp>
        <p:nvSpPr>
          <p:cNvPr id="419847" name="Rectangle 7"/>
          <p:cNvSpPr>
            <a:spLocks noGrp="1" noChangeArrowheads="1"/>
          </p:cNvSpPr>
          <p:nvPr>
            <p:ph type="body" sz="half" idx="2"/>
          </p:nvPr>
        </p:nvSpPr>
        <p:spPr>
          <a:xfrm>
            <a:off x="4267200" y="1981200"/>
            <a:ext cx="4191000" cy="4191000"/>
          </a:xfrm>
        </p:spPr>
        <p:txBody>
          <a:bodyPr lIns="90488" tIns="44450" rIns="90488" bIns="44450"/>
          <a:lstStyle/>
          <a:p>
            <a:pPr eaLnBrk="1" hangingPunct="1">
              <a:buFont typeface="Wingdings" panose="05000000000000000000" pitchFamily="2" charset="2"/>
              <a:buNone/>
            </a:pPr>
            <a:r>
              <a:rPr lang="en-US" altLang="en-US" sz="3600" smtClean="0"/>
              <a:t>	We must all take responsibility </a:t>
            </a:r>
          </a:p>
          <a:p>
            <a:pPr eaLnBrk="1" hangingPunct="1">
              <a:buFont typeface="Wingdings" panose="05000000000000000000" pitchFamily="2" charset="2"/>
              <a:buNone/>
            </a:pPr>
            <a:r>
              <a:rPr lang="en-US" altLang="en-US" sz="3600" smtClean="0"/>
              <a:t>	for the </a:t>
            </a:r>
            <a:r>
              <a:rPr lang="en-US" altLang="en-US" sz="5400" smtClean="0">
                <a:solidFill>
                  <a:schemeClr val="tx2"/>
                </a:solidFill>
              </a:rPr>
              <a:t>future</a:t>
            </a:r>
            <a:endParaRPr lang="en-US" altLang="en-US" sz="5400" smtClean="0"/>
          </a:p>
          <a:p>
            <a:pPr eaLnBrk="1" hangingPunct="1">
              <a:buFont typeface="Wingdings" panose="05000000000000000000" pitchFamily="2" charset="2"/>
              <a:buNone/>
            </a:pPr>
            <a:r>
              <a:rPr lang="en-US" altLang="en-US" sz="3600" smtClean="0"/>
              <a:t>	It’s in our hands.</a:t>
            </a:r>
          </a:p>
        </p:txBody>
      </p:sp>
      <p:graphicFrame>
        <p:nvGraphicFramePr>
          <p:cNvPr id="419848" name="Object 8">
            <a:hlinkClick r:id="" action="ppaction://ole?verb=0"/>
          </p:cNvPr>
          <p:cNvGraphicFramePr>
            <a:graphicFrameLocks noGrp="1"/>
          </p:cNvGraphicFramePr>
          <p:nvPr>
            <p:ph type="clipArt" sz="half" idx="1"/>
          </p:nvPr>
        </p:nvGraphicFramePr>
        <p:xfrm>
          <a:off x="395288" y="1844675"/>
          <a:ext cx="3800475" cy="3824288"/>
        </p:xfrm>
        <a:graphic>
          <a:graphicData uri="http://schemas.openxmlformats.org/presentationml/2006/ole">
            <mc:AlternateContent xmlns:mc="http://schemas.openxmlformats.org/markup-compatibility/2006">
              <mc:Choice xmlns:v="urn:schemas-microsoft-com:vml" Requires="v">
                <p:oleObj spid="_x0000_s419876" name="Clip" r:id="rId4" imgW="3637117" imgH="3659063" progId="">
                  <p:embed/>
                </p:oleObj>
              </mc:Choice>
              <mc:Fallback>
                <p:oleObj name="Clip" r:id="rId4" imgW="3637117" imgH="3659063" progId="">
                  <p:embed/>
                  <p:pic>
                    <p:nvPicPr>
                      <p:cNvPr id="0" name="Object 8"/>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44675"/>
                        <a:ext cx="3800475" cy="38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49" name="Slide Number Placeholder 5"/>
          <p:cNvSpPr txBox="1">
            <a:spLocks noGrp="1"/>
          </p:cNvSpPr>
          <p:nvPr/>
        </p:nvSpPr>
        <p:spPr bwMode="auto">
          <a:xfrm>
            <a:off x="7092950" y="64293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fld id="{BB75B566-036D-499A-A94D-B48443DC6855}" type="slidenum">
              <a:rPr lang="en-US" altLang="en-US" sz="1000">
                <a:cs typeface="Times New Roman" panose="02020603050405020304" pitchFamily="18" charset="0"/>
              </a:rPr>
              <a:pPr algn="r" eaLnBrk="1" hangingPunct="1">
                <a:spcBef>
                  <a:spcPct val="0"/>
                </a:spcBef>
                <a:buClrTx/>
                <a:buSzTx/>
                <a:buFontTx/>
                <a:buNone/>
              </a:pPr>
              <a:t>188</a:t>
            </a:fld>
            <a:endParaRPr lang="en-US" altLang="en-US" sz="1000">
              <a:cs typeface="Times New Roman" panose="02020603050405020304" pitchFamily="18" charset="0"/>
            </a:endParaRPr>
          </a:p>
        </p:txBody>
      </p:sp>
      <p:sp>
        <p:nvSpPr>
          <p:cNvPr id="419850" name="Rectangle 10"/>
          <p:cNvSpPr>
            <a:spLocks noChangeArrowheads="1"/>
          </p:cNvSpPr>
          <p:nvPr/>
        </p:nvSpPr>
        <p:spPr bwMode="auto">
          <a:xfrm>
            <a:off x="7020272" y="6501823"/>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54271326-3165-47C4-832E-2D6E63CBBF93}" type="datetime1">
              <a:rPr lang="en-GB" altLang="en-US" sz="1200">
                <a:solidFill>
                  <a:srgbClr val="474747"/>
                </a:solidFill>
                <a:latin typeface="Calibri" panose="020F0502020204030204" pitchFamily="34" charset="0"/>
                <a:cs typeface="Times New Roman" panose="02020603050405020304" pitchFamily="18" charset="0"/>
              </a:rPr>
              <a:pPr eaLnBrk="1" hangingPunct="1">
                <a:spcBef>
                  <a:spcPct val="0"/>
                </a:spcBef>
                <a:buClrTx/>
                <a:buSzTx/>
                <a:buFontTx/>
                <a:buNone/>
              </a:pPr>
              <a:t>27/11/2017</a:t>
            </a:fld>
            <a:endParaRPr lang="en-US" altLang="en-US" sz="2400" dirty="0">
              <a:cs typeface="Times New Roman" panose="02020603050405020304" pitchFamily="18" charset="0"/>
            </a:endParaRPr>
          </a:p>
        </p:txBody>
      </p:sp>
      <p:sp>
        <p:nvSpPr>
          <p:cNvPr id="419851" name="Rectangle 1"/>
          <p:cNvSpPr>
            <a:spLocks noChangeArrowheads="1"/>
          </p:cNvSpPr>
          <p:nvPr/>
        </p:nvSpPr>
        <p:spPr bwMode="auto">
          <a:xfrm>
            <a:off x="1835150" y="6381750"/>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000">
                <a:solidFill>
                  <a:srgbClr val="000000"/>
                </a:solidFill>
                <a:cs typeface="Times New Roman" panose="02020603050405020304" pitchFamily="18" charset="0"/>
              </a:rPr>
              <a:t>Edwin Gray	e-mail: e.gray@gcu.ac.uk</a:t>
            </a:r>
          </a:p>
          <a:p>
            <a:pPr algn="r" eaLnBrk="1" hangingPunct="1">
              <a:spcBef>
                <a:spcPct val="0"/>
              </a:spcBef>
              <a:buClrTx/>
              <a:buSzTx/>
              <a:buFontTx/>
              <a:buNone/>
            </a:pPr>
            <a:r>
              <a:rPr lang="en-GB" altLang="en-US" sz="1000">
                <a:solidFill>
                  <a:srgbClr val="000000"/>
                </a:solidFill>
                <a:cs typeface="Times New Roman" panose="02020603050405020304" pitchFamily="18" charset="0"/>
              </a:rPr>
              <a:t>Department of Computer, Communications and Interactive Systems</a:t>
            </a:r>
          </a:p>
        </p:txBody>
      </p:sp>
    </p:spTree>
  </p:cSld>
  <p:clrMapOvr>
    <a:masterClrMapping/>
  </p:clrMapOvr>
  <p:transition spd="slow"/>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189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189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1893"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1894"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1895"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378888" name="Rectangle 8"/>
          <p:cNvSpPr>
            <a:spLocks noGrp="1" noChangeArrowheads="1"/>
          </p:cNvSpPr>
          <p:nvPr>
            <p:ph type="title"/>
          </p:nvPr>
        </p:nvSpPr>
        <p:spPr>
          <a:xfrm>
            <a:off x="468313" y="0"/>
            <a:ext cx="8229600" cy="1143000"/>
          </a:xfrm>
        </p:spPr>
        <p:txBody>
          <a:bodyPr lIns="90488" tIns="44450" rIns="90488" bIns="44450" rtlCol="0">
            <a:normAutofit fontScale="90000"/>
          </a:bodyPr>
          <a:lstStyle/>
          <a:p>
            <a:pPr eaLnBrk="1" fontAlgn="auto" hangingPunct="1">
              <a:spcAft>
                <a:spcPts val="0"/>
              </a:spcAft>
              <a:defRPr/>
            </a:pPr>
            <a:r>
              <a:rPr lang="en-GB" sz="1000" dirty="0" smtClean="0"/>
              <a:t> </a:t>
            </a:r>
            <a:br>
              <a:rPr lang="en-GB" sz="1000" dirty="0" smtClean="0"/>
            </a:br>
            <a:r>
              <a:rPr lang="en-GB" sz="1000" dirty="0" smtClean="0"/>
              <a:t/>
            </a:r>
            <a:br>
              <a:rPr lang="en-GB" sz="1000" dirty="0" smtClean="0"/>
            </a:br>
            <a:r>
              <a:rPr lang="en-GB" sz="1000" dirty="0" smtClean="0"/>
              <a:t> </a:t>
            </a:r>
            <a:r>
              <a:rPr lang="en-US" sz="4000" dirty="0" smtClean="0"/>
              <a:t>Conclusions</a:t>
            </a:r>
            <a:r>
              <a:rPr lang="en-US" sz="1800" dirty="0" smtClean="0"/>
              <a:t> </a:t>
            </a:r>
            <a:r>
              <a:rPr lang="en-GB" sz="1200" dirty="0" smtClean="0"/>
              <a:t/>
            </a:r>
            <a:br>
              <a:rPr lang="en-GB" sz="1200" dirty="0" smtClean="0"/>
            </a:br>
            <a:r>
              <a:rPr lang="en-GB" sz="800" dirty="0" smtClean="0"/>
              <a:t/>
            </a:r>
            <a:br>
              <a:rPr lang="en-GB" sz="800" dirty="0" smtClean="0"/>
            </a:br>
            <a:endParaRPr lang="en-GB" sz="800" dirty="0" smtClean="0"/>
          </a:p>
        </p:txBody>
      </p:sp>
      <p:sp>
        <p:nvSpPr>
          <p:cNvPr id="378889" name="Rectangle 9"/>
          <p:cNvSpPr>
            <a:spLocks noGrp="1" noChangeArrowheads="1"/>
          </p:cNvSpPr>
          <p:nvPr>
            <p:ph type="body" idx="1"/>
          </p:nvPr>
        </p:nvSpPr>
        <p:spPr>
          <a:xfrm>
            <a:off x="539750" y="1052513"/>
            <a:ext cx="7772400" cy="4724400"/>
          </a:xfrm>
        </p:spPr>
        <p:txBody>
          <a:bodyPr lIns="90488" tIns="44450" rIns="90488" bIns="44450"/>
          <a:lstStyle/>
          <a:p>
            <a:pPr eaLnBrk="1" hangingPunct="1">
              <a:buFont typeface="Wingdings" panose="05000000000000000000" pitchFamily="2" charset="2"/>
              <a:buNone/>
            </a:pPr>
            <a:r>
              <a:rPr lang="en-GB" altLang="en-US" smtClean="0"/>
              <a:t>	</a:t>
            </a:r>
          </a:p>
          <a:p>
            <a:pPr eaLnBrk="1" hangingPunct="1"/>
            <a:r>
              <a:rPr lang="en-GB" altLang="en-US" smtClean="0"/>
              <a:t>The most important thing in sUccess is U </a:t>
            </a:r>
          </a:p>
          <a:p>
            <a:pPr lvl="3" eaLnBrk="1" hangingPunct="1">
              <a:buFont typeface="Wingdings" panose="05000000000000000000" pitchFamily="2" charset="2"/>
              <a:buNone/>
            </a:pPr>
            <a:endParaRPr lang="en-GB" altLang="en-US" smtClean="0"/>
          </a:p>
        </p:txBody>
      </p:sp>
      <p:pic>
        <p:nvPicPr>
          <p:cNvPr id="378890" name="Picture 10" descr="Kitchene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19400"/>
            <a:ext cx="289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1899" name="Slide Number Placeholder 5"/>
          <p:cNvSpPr txBox="1">
            <a:spLocks noGrp="1"/>
          </p:cNvSpPr>
          <p:nvPr/>
        </p:nvSpPr>
        <p:spPr bwMode="auto">
          <a:xfrm>
            <a:off x="709295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fld id="{F9EB0F3E-A665-4828-B1EF-0C04EF8E0CD1}" type="slidenum">
              <a:rPr lang="en-US" altLang="en-US" sz="1000">
                <a:cs typeface="Times New Roman" panose="02020603050405020304" pitchFamily="18" charset="0"/>
              </a:rPr>
              <a:pPr algn="r" eaLnBrk="1" hangingPunct="1">
                <a:spcBef>
                  <a:spcPct val="0"/>
                </a:spcBef>
                <a:buClrTx/>
                <a:buSzTx/>
                <a:buFontTx/>
                <a:buNone/>
              </a:pPr>
              <a:t>189</a:t>
            </a:fld>
            <a:endParaRPr lang="en-US" altLang="en-US" sz="1000">
              <a:cs typeface="Times New Roman" panose="02020603050405020304" pitchFamily="18" charset="0"/>
            </a:endParaRPr>
          </a:p>
        </p:txBody>
      </p:sp>
      <p:sp>
        <p:nvSpPr>
          <p:cNvPr id="421900" name="Rectangle 12"/>
          <p:cNvSpPr>
            <a:spLocks noChangeArrowheads="1"/>
          </p:cNvSpPr>
          <p:nvPr/>
        </p:nvSpPr>
        <p:spPr bwMode="auto">
          <a:xfrm>
            <a:off x="7235825" y="6449146"/>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A5923B25-22F9-4390-88CC-84A734FB4AE8}" type="datetime1">
              <a:rPr lang="en-GB" altLang="en-US" sz="1200">
                <a:solidFill>
                  <a:srgbClr val="474747"/>
                </a:solidFill>
                <a:latin typeface="Calibri" panose="020F0502020204030204" pitchFamily="34" charset="0"/>
                <a:cs typeface="Times New Roman" panose="02020603050405020304" pitchFamily="18" charset="0"/>
              </a:rPr>
              <a:pPr eaLnBrk="1" hangingPunct="1">
                <a:spcBef>
                  <a:spcPct val="0"/>
                </a:spcBef>
                <a:buClrTx/>
                <a:buSzTx/>
                <a:buFontTx/>
                <a:buNone/>
              </a:pPr>
              <a:t>27/11/2017</a:t>
            </a:fld>
            <a:endParaRPr lang="en-US" altLang="en-US" sz="2400" dirty="0">
              <a:cs typeface="Times New Roman" panose="02020603050405020304" pitchFamily="18" charset="0"/>
            </a:endParaRPr>
          </a:p>
        </p:txBody>
      </p:sp>
      <p:sp>
        <p:nvSpPr>
          <p:cNvPr id="421901" name="Rectangle 1"/>
          <p:cNvSpPr>
            <a:spLocks noChangeArrowheads="1"/>
          </p:cNvSpPr>
          <p:nvPr/>
        </p:nvSpPr>
        <p:spPr bwMode="auto">
          <a:xfrm>
            <a:off x="1447800" y="6381750"/>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000">
                <a:solidFill>
                  <a:srgbClr val="000000"/>
                </a:solidFill>
                <a:cs typeface="Times New Roman" panose="02020603050405020304" pitchFamily="18" charset="0"/>
              </a:rPr>
              <a:t>Edwin Gray	e-mail: e.gray@gcu.ac.uk</a:t>
            </a:r>
          </a:p>
          <a:p>
            <a:pPr algn="r" eaLnBrk="1" hangingPunct="1">
              <a:spcBef>
                <a:spcPct val="0"/>
              </a:spcBef>
              <a:buClrTx/>
              <a:buSzTx/>
              <a:buFontTx/>
              <a:buNone/>
            </a:pPr>
            <a:r>
              <a:rPr lang="en-GB" altLang="en-US" sz="1000">
                <a:solidFill>
                  <a:srgbClr val="000000"/>
                </a:solidFill>
                <a:cs typeface="Times New Roman" panose="02020603050405020304" pitchFamily="18" charset="0"/>
              </a:rPr>
              <a:t>Department of Computer, Communications and Interactive Systems</a:t>
            </a:r>
          </a:p>
        </p:txBody>
      </p:sp>
    </p:spTree>
  </p:cSld>
  <p:clrMapOvr>
    <a:masterClrMapping/>
  </p:clrMapOvr>
  <p:transition spd="slow" advTm="6000">
    <p:sndAc>
      <p:stSnd>
        <p:snd r:embed="rId3" name="bomb.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378889">
                                            <p:txEl>
                                              <p:pRg st="0" end="0"/>
                                            </p:txEl>
                                          </p:spTgt>
                                        </p:tgtEl>
                                        <p:attrNameLst>
                                          <p:attrName>style.visibility</p:attrName>
                                        </p:attrNameLst>
                                      </p:cBhvr>
                                      <p:to>
                                        <p:strVal val="visible"/>
                                      </p:to>
                                    </p:set>
                                    <p:anim calcmode="lin" valueType="num">
                                      <p:cBhvr additive="base">
                                        <p:cTn id="7" dur="300" fill="hold"/>
                                        <p:tgtEl>
                                          <p:spTgt spid="378889">
                                            <p:txEl>
                                              <p:pRg st="0" end="0"/>
                                            </p:txEl>
                                          </p:spTgt>
                                        </p:tgtEl>
                                        <p:attrNameLst>
                                          <p:attrName>ppt_x</p:attrName>
                                        </p:attrNameLst>
                                      </p:cBhvr>
                                      <p:tavLst>
                                        <p:tav tm="0">
                                          <p:val>
                                            <p:strVal val="0-#ppt_w/2"/>
                                          </p:val>
                                        </p:tav>
                                        <p:tav tm="100000">
                                          <p:val>
                                            <p:strVal val="#ppt_x"/>
                                          </p:val>
                                        </p:tav>
                                      </p:tavLst>
                                    </p:anim>
                                    <p:anim calcmode="lin" valueType="num">
                                      <p:cBhvr additive="base">
                                        <p:cTn id="8" dur="300" fill="hold"/>
                                        <p:tgtEl>
                                          <p:spTgt spid="3788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iterate type="wd">
                                    <p:tmPct val="100000"/>
                                  </p:iterate>
                                  <p:childTnLst>
                                    <p:set>
                                      <p:cBhvr>
                                        <p:cTn id="12" dur="1" fill="hold">
                                          <p:stCondLst>
                                            <p:cond delay="0"/>
                                          </p:stCondLst>
                                        </p:cTn>
                                        <p:tgtEl>
                                          <p:spTgt spid="378889">
                                            <p:txEl>
                                              <p:pRg st="1" end="1"/>
                                            </p:txEl>
                                          </p:spTgt>
                                        </p:tgtEl>
                                        <p:attrNameLst>
                                          <p:attrName>style.visibility</p:attrName>
                                        </p:attrNameLst>
                                      </p:cBhvr>
                                      <p:to>
                                        <p:strVal val="visible"/>
                                      </p:to>
                                    </p:set>
                                    <p:anim calcmode="lin" valueType="num">
                                      <p:cBhvr additive="base">
                                        <p:cTn id="13" dur="300" fill="hold"/>
                                        <p:tgtEl>
                                          <p:spTgt spid="378889">
                                            <p:txEl>
                                              <p:pRg st="1" end="1"/>
                                            </p:txEl>
                                          </p:spTgt>
                                        </p:tgtEl>
                                        <p:attrNameLst>
                                          <p:attrName>ppt_x</p:attrName>
                                        </p:attrNameLst>
                                      </p:cBhvr>
                                      <p:tavLst>
                                        <p:tav tm="0">
                                          <p:val>
                                            <p:strVal val="0-#ppt_w/2"/>
                                          </p:val>
                                        </p:tav>
                                        <p:tav tm="100000">
                                          <p:val>
                                            <p:strVal val="#ppt_x"/>
                                          </p:val>
                                        </p:tav>
                                      </p:tavLst>
                                    </p:anim>
                                    <p:anim calcmode="lin" valueType="num">
                                      <p:cBhvr additive="base">
                                        <p:cTn id="14" dur="300" fill="hold"/>
                                        <p:tgtEl>
                                          <p:spTgt spid="3788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378890"/>
                                        </p:tgtEl>
                                        <p:attrNameLst>
                                          <p:attrName>style.visibility</p:attrName>
                                        </p:attrNameLst>
                                      </p:cBhvr>
                                      <p:to>
                                        <p:strVal val="visible"/>
                                      </p:to>
                                    </p:set>
                                    <p:anim calcmode="lin" valueType="num">
                                      <p:cBhvr>
                                        <p:cTn id="19" dur="1000" fill="hold"/>
                                        <p:tgtEl>
                                          <p:spTgt spid="378890"/>
                                        </p:tgtEl>
                                        <p:attrNameLst>
                                          <p:attrName>ppt_w</p:attrName>
                                        </p:attrNameLst>
                                      </p:cBhvr>
                                      <p:tavLst>
                                        <p:tav tm="0">
                                          <p:val>
                                            <p:fltVal val="0"/>
                                          </p:val>
                                        </p:tav>
                                        <p:tav tm="100000">
                                          <p:val>
                                            <p:strVal val="#ppt_w"/>
                                          </p:val>
                                        </p:tav>
                                      </p:tavLst>
                                    </p:anim>
                                    <p:anim calcmode="lin" valueType="num">
                                      <p:cBhvr>
                                        <p:cTn id="20" dur="1000" fill="hold"/>
                                        <p:tgtEl>
                                          <p:spTgt spid="378890"/>
                                        </p:tgtEl>
                                        <p:attrNameLst>
                                          <p:attrName>ppt_h</p:attrName>
                                        </p:attrNameLst>
                                      </p:cBhvr>
                                      <p:tavLst>
                                        <p:tav tm="0">
                                          <p:val>
                                            <p:fltVal val="0"/>
                                          </p:val>
                                        </p:tav>
                                        <p:tav tm="100000">
                                          <p:val>
                                            <p:strVal val="#ppt_h"/>
                                          </p:val>
                                        </p:tav>
                                      </p:tavLst>
                                    </p:anim>
                                    <p:anim calcmode="lin" valueType="num">
                                      <p:cBhvr>
                                        <p:cTn id="21" dur="1000" fill="hold"/>
                                        <p:tgtEl>
                                          <p:spTgt spid="378890"/>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7889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68313" y="0"/>
            <a:ext cx="8229600" cy="981075"/>
          </a:xfrm>
        </p:spPr>
        <p:txBody>
          <a:bodyPr/>
          <a:lstStyle/>
          <a:p>
            <a:r>
              <a:rPr lang="en-GB" altLang="en-US" sz="2400" dirty="0" smtClean="0"/>
              <a:t>IT Project Management and Related Law</a:t>
            </a:r>
          </a:p>
        </p:txBody>
      </p:sp>
      <p:sp>
        <p:nvSpPr>
          <p:cNvPr id="139267" name="Rectangle 3"/>
          <p:cNvSpPr>
            <a:spLocks noGrp="1" noChangeArrowheads="1"/>
          </p:cNvSpPr>
          <p:nvPr>
            <p:ph type="body" idx="1"/>
          </p:nvPr>
        </p:nvSpPr>
        <p:spPr>
          <a:xfrm>
            <a:off x="468313" y="1304102"/>
            <a:ext cx="8229600" cy="4525963"/>
          </a:xfrm>
        </p:spPr>
        <p:txBody>
          <a:bodyPr/>
          <a:lstStyle/>
          <a:p>
            <a:pPr>
              <a:lnSpc>
                <a:spcPct val="90000"/>
              </a:lnSpc>
            </a:pPr>
            <a:r>
              <a:rPr lang="en-GB" altLang="en-US" sz="2800" dirty="0" smtClean="0"/>
              <a:t>‘</a:t>
            </a:r>
            <a:r>
              <a:rPr lang="en-GB" altLang="en-US" sz="2400" b="1" dirty="0" smtClean="0"/>
              <a:t>Expression of Idea’</a:t>
            </a:r>
          </a:p>
          <a:p>
            <a:pPr lvl="1">
              <a:lnSpc>
                <a:spcPct val="90000"/>
              </a:lnSpc>
            </a:pPr>
            <a:r>
              <a:rPr lang="en-GB" altLang="en-US" sz="2400" b="1" dirty="0" smtClean="0"/>
              <a:t>Code</a:t>
            </a:r>
          </a:p>
          <a:p>
            <a:pPr lvl="1">
              <a:lnSpc>
                <a:spcPct val="90000"/>
              </a:lnSpc>
            </a:pPr>
            <a:r>
              <a:rPr lang="en-GB" altLang="en-US" sz="2400" b="1" dirty="0" smtClean="0"/>
              <a:t>Design</a:t>
            </a:r>
          </a:p>
          <a:p>
            <a:pPr>
              <a:lnSpc>
                <a:spcPct val="90000"/>
              </a:lnSpc>
            </a:pPr>
            <a:r>
              <a:rPr lang="en-GB" altLang="en-US" sz="2400" b="1" dirty="0" smtClean="0"/>
              <a:t>Free software</a:t>
            </a:r>
          </a:p>
          <a:p>
            <a:pPr lvl="1">
              <a:lnSpc>
                <a:spcPct val="90000"/>
              </a:lnSpc>
            </a:pPr>
            <a:r>
              <a:rPr lang="en-GB" altLang="en-US" sz="2400" b="1" dirty="0" smtClean="0"/>
              <a:t>Not copyright free, but given with some restrictions waived</a:t>
            </a:r>
          </a:p>
          <a:p>
            <a:pPr lvl="2">
              <a:lnSpc>
                <a:spcPct val="90000"/>
              </a:lnSpc>
            </a:pPr>
            <a:r>
              <a:rPr lang="en-GB" altLang="en-US" sz="2400" b="1" dirty="0" smtClean="0"/>
              <a:t>Freeware</a:t>
            </a:r>
          </a:p>
          <a:p>
            <a:pPr lvl="2">
              <a:lnSpc>
                <a:spcPct val="90000"/>
              </a:lnSpc>
            </a:pPr>
            <a:r>
              <a:rPr lang="en-GB" altLang="en-US" sz="2400" b="1" dirty="0" smtClean="0"/>
              <a:t>Open source software</a:t>
            </a:r>
          </a:p>
          <a:p>
            <a:pPr lvl="2">
              <a:lnSpc>
                <a:spcPct val="90000"/>
              </a:lnSpc>
            </a:pPr>
            <a:r>
              <a:rPr lang="en-GB" altLang="en-US" sz="2400" b="1" dirty="0" smtClean="0"/>
              <a:t>Public domain software</a:t>
            </a:r>
          </a:p>
          <a:p>
            <a:pPr lvl="2">
              <a:lnSpc>
                <a:spcPct val="90000"/>
              </a:lnSpc>
            </a:pPr>
            <a:r>
              <a:rPr lang="en-GB" altLang="en-US" sz="2400" b="1" dirty="0" smtClean="0"/>
              <a:t>Shareware</a:t>
            </a:r>
          </a:p>
          <a:p>
            <a:pPr>
              <a:lnSpc>
                <a:spcPct val="90000"/>
              </a:lnSpc>
            </a:pPr>
            <a:endParaRPr lang="en-GB" altLang="en-US" sz="2800" dirty="0" smtClean="0"/>
          </a:p>
        </p:txBody>
      </p:sp>
      <p:sp>
        <p:nvSpPr>
          <p:cNvPr id="139268"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D6C3918-0A62-46FE-AB69-119F654B2C40}"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39269"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5DB8DF46-2CC5-44E1-87EB-D5C77E2B99B4}" type="slidenum">
              <a:rPr lang="en-US" altLang="en-US" sz="1400">
                <a:cs typeface="Times New Roman" panose="02020603050405020304" pitchFamily="18" charset="0"/>
              </a:rPr>
              <a:pPr algn="r">
                <a:spcBef>
                  <a:spcPct val="0"/>
                </a:spcBef>
                <a:buClrTx/>
                <a:buSzTx/>
                <a:buFontTx/>
                <a:buNone/>
              </a:pPr>
              <a:t>19</a:t>
            </a:fld>
            <a:endParaRPr lang="en-US" altLang="en-US" sz="140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59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598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598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5990"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425991"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cs typeface="Times New Roman" panose="02020603050405020304" pitchFamily="18" charset="0"/>
            </a:endParaRPr>
          </a:p>
        </p:txBody>
      </p:sp>
      <p:sp>
        <p:nvSpPr>
          <p:cNvPr id="380936" name="Rectangle 8"/>
          <p:cNvSpPr>
            <a:spLocks noGrp="1" noChangeArrowheads="1"/>
          </p:cNvSpPr>
          <p:nvPr>
            <p:ph type="title"/>
          </p:nvPr>
        </p:nvSpPr>
        <p:spPr>
          <a:xfrm>
            <a:off x="685800" y="228600"/>
            <a:ext cx="7772400" cy="549275"/>
          </a:xfrm>
        </p:spPr>
        <p:txBody>
          <a:bodyPr lIns="90488" tIns="44450" rIns="90488" bIns="44450" rtlCol="0">
            <a:normAutofit fontScale="90000"/>
          </a:bodyPr>
          <a:lstStyle/>
          <a:p>
            <a:pPr eaLnBrk="1" fontAlgn="auto" hangingPunct="1">
              <a:spcAft>
                <a:spcPts val="0"/>
              </a:spcAft>
              <a:defRPr/>
            </a:pPr>
            <a:r>
              <a:rPr lang="en-GB" sz="1000" dirty="0" smtClean="0"/>
              <a:t> </a:t>
            </a:r>
            <a:br>
              <a:rPr lang="en-GB" sz="1000" dirty="0" smtClean="0"/>
            </a:br>
            <a:r>
              <a:rPr lang="en-GB" sz="1000" dirty="0" smtClean="0"/>
              <a:t> </a:t>
            </a:r>
            <a:r>
              <a:rPr lang="en-US" dirty="0" smtClean="0"/>
              <a:t>Conclusions</a:t>
            </a:r>
            <a:r>
              <a:rPr lang="en-US" sz="1800" dirty="0" smtClean="0"/>
              <a:t> </a:t>
            </a:r>
            <a:r>
              <a:rPr lang="en-GB" sz="1200" dirty="0" smtClean="0"/>
              <a:t/>
            </a:r>
            <a:br>
              <a:rPr lang="en-GB" sz="1200" dirty="0" smtClean="0"/>
            </a:br>
            <a:endParaRPr lang="en-GB" sz="1200" dirty="0" smtClean="0"/>
          </a:p>
        </p:txBody>
      </p:sp>
      <p:sp>
        <p:nvSpPr>
          <p:cNvPr id="380937" name="Rectangle 9"/>
          <p:cNvSpPr>
            <a:spLocks noGrp="1" noChangeArrowheads="1"/>
          </p:cNvSpPr>
          <p:nvPr>
            <p:ph type="body" idx="1"/>
          </p:nvPr>
        </p:nvSpPr>
        <p:spPr>
          <a:xfrm>
            <a:off x="684213" y="1341438"/>
            <a:ext cx="7772400" cy="4191000"/>
          </a:xfrm>
        </p:spPr>
        <p:txBody>
          <a:bodyPr lIns="90488" tIns="44450" rIns="90488" bIns="44450"/>
          <a:lstStyle/>
          <a:p>
            <a:pPr eaLnBrk="1" hangingPunct="1">
              <a:buFont typeface="Wingdings" panose="05000000000000000000" pitchFamily="2" charset="2"/>
              <a:buNone/>
            </a:pPr>
            <a:r>
              <a:rPr lang="en-GB" altLang="en-US" smtClean="0"/>
              <a:t>MANY THANKS TO YOU ALL</a:t>
            </a:r>
          </a:p>
        </p:txBody>
      </p:sp>
      <p:graphicFrame>
        <p:nvGraphicFramePr>
          <p:cNvPr id="380938" name="Object 10">
            <a:hlinkClick r:id="" action="ppaction://ole?verb=0"/>
          </p:cNvPr>
          <p:cNvGraphicFramePr>
            <a:graphicFrameLocks noChangeAspect="1"/>
          </p:cNvGraphicFramePr>
          <p:nvPr/>
        </p:nvGraphicFramePr>
        <p:xfrm>
          <a:off x="1828800" y="2438400"/>
          <a:ext cx="4664075" cy="3086100"/>
        </p:xfrm>
        <a:graphic>
          <a:graphicData uri="http://schemas.openxmlformats.org/presentationml/2006/ole">
            <mc:AlternateContent xmlns:mc="http://schemas.openxmlformats.org/markup-compatibility/2006">
              <mc:Choice xmlns:v="urn:schemas-microsoft-com:vml" Requires="v">
                <p:oleObj spid="_x0000_s426022" name="Clip" r:id="rId6" imgW="4664075" imgH="3390900" progId="">
                  <p:embed/>
                </p:oleObj>
              </mc:Choice>
              <mc:Fallback>
                <p:oleObj name="Clip" r:id="rId6" imgW="4664075" imgH="3390900" progId="">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438400"/>
                        <a:ext cx="46640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5995" name="Slide Number Placeholder 5"/>
          <p:cNvSpPr txBox="1">
            <a:spLocks noGrp="1"/>
          </p:cNvSpPr>
          <p:nvPr/>
        </p:nvSpPr>
        <p:spPr bwMode="auto">
          <a:xfrm>
            <a:off x="7019925"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fld id="{92CDBF95-F065-46F2-B5B6-80689E81503D}" type="slidenum">
              <a:rPr lang="en-US" altLang="en-US" sz="1000">
                <a:cs typeface="Times New Roman" panose="02020603050405020304" pitchFamily="18" charset="0"/>
              </a:rPr>
              <a:pPr algn="r" eaLnBrk="1" hangingPunct="1">
                <a:spcBef>
                  <a:spcPct val="0"/>
                </a:spcBef>
                <a:buClrTx/>
                <a:buSzTx/>
                <a:buFontTx/>
                <a:buNone/>
              </a:pPr>
              <a:t>190</a:t>
            </a:fld>
            <a:endParaRPr lang="en-US" altLang="en-US" sz="1000">
              <a:cs typeface="Times New Roman" panose="02020603050405020304" pitchFamily="18" charset="0"/>
            </a:endParaRPr>
          </a:p>
        </p:txBody>
      </p:sp>
      <p:sp>
        <p:nvSpPr>
          <p:cNvPr id="425996" name="Rectangle 12"/>
          <p:cNvSpPr>
            <a:spLocks noChangeArrowheads="1"/>
          </p:cNvSpPr>
          <p:nvPr/>
        </p:nvSpPr>
        <p:spPr bwMode="auto">
          <a:xfrm>
            <a:off x="7235825" y="6443663"/>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9376B15A-D398-439E-9C96-07B95FEC6003}" type="datetime1">
              <a:rPr lang="en-GB" altLang="en-US" sz="1200">
                <a:solidFill>
                  <a:srgbClr val="474747"/>
                </a:solidFill>
                <a:latin typeface="Calibri" panose="020F0502020204030204" pitchFamily="34" charset="0"/>
                <a:cs typeface="Times New Roman" panose="02020603050405020304" pitchFamily="18" charset="0"/>
              </a:rPr>
              <a:pPr eaLnBrk="1" hangingPunct="1">
                <a:spcBef>
                  <a:spcPct val="0"/>
                </a:spcBef>
                <a:buClrTx/>
                <a:buSzTx/>
                <a:buFontTx/>
                <a:buNone/>
              </a:pPr>
              <a:t>27/11/2017</a:t>
            </a:fld>
            <a:endParaRPr lang="en-US" altLang="en-US" sz="2400">
              <a:cs typeface="Times New Roman" panose="02020603050405020304" pitchFamily="18" charset="0"/>
            </a:endParaRPr>
          </a:p>
        </p:txBody>
      </p:sp>
      <p:sp>
        <p:nvSpPr>
          <p:cNvPr id="425997" name="Rectangle 1"/>
          <p:cNvSpPr>
            <a:spLocks noChangeArrowheads="1"/>
          </p:cNvSpPr>
          <p:nvPr/>
        </p:nvSpPr>
        <p:spPr bwMode="auto">
          <a:xfrm>
            <a:off x="1835150" y="639921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000">
                <a:solidFill>
                  <a:srgbClr val="000000"/>
                </a:solidFill>
                <a:cs typeface="Times New Roman" panose="02020603050405020304" pitchFamily="18" charset="0"/>
              </a:rPr>
              <a:t>Edwin Gray	e-mail: e.gray@gcu.ac.uk</a:t>
            </a:r>
          </a:p>
          <a:p>
            <a:pPr algn="r" eaLnBrk="1" hangingPunct="1">
              <a:spcBef>
                <a:spcPct val="0"/>
              </a:spcBef>
              <a:buClrTx/>
              <a:buSzTx/>
              <a:buFontTx/>
              <a:buNone/>
            </a:pPr>
            <a:r>
              <a:rPr lang="en-GB" altLang="en-US" sz="1000">
                <a:solidFill>
                  <a:srgbClr val="000000"/>
                </a:solidFill>
                <a:cs typeface="Times New Roman" panose="02020603050405020304" pitchFamily="18" charset="0"/>
              </a:rPr>
              <a:t>Department of Computer, Communications and Interactive Systems</a:t>
            </a:r>
          </a:p>
        </p:txBody>
      </p:sp>
    </p:spTree>
  </p:cSld>
  <p:clrMapOvr>
    <a:masterClrMapping/>
  </p:clrMapOvr>
  <p:transition spd="slow">
    <p:sndAc>
      <p:stSnd>
        <p:snd r:embed="rId4" name="applaus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7">
                                            <p:txEl>
                                              <p:pRg st="0" end="0"/>
                                            </p:txEl>
                                          </p:spTgt>
                                        </p:tgtEl>
                                        <p:attrNameLst>
                                          <p:attrName>style.visibility</p:attrName>
                                        </p:attrNameLst>
                                      </p:cBhvr>
                                      <p:to>
                                        <p:strVal val="visible"/>
                                      </p:to>
                                    </p:set>
                                    <p:anim calcmode="lin" valueType="num">
                                      <p:cBhvr additive="base">
                                        <p:cTn id="7" dur="500" fill="hold"/>
                                        <p:tgtEl>
                                          <p:spTgt spid="3809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380938"/>
                                        </p:tgtEl>
                                        <p:attrNameLst>
                                          <p:attrName>style.visibility</p:attrName>
                                        </p:attrNameLst>
                                      </p:cBhvr>
                                      <p:to>
                                        <p:strVal val="visible"/>
                                      </p:to>
                                    </p:set>
                                    <p:anim calcmode="lin" valueType="num">
                                      <p:cBhvr>
                                        <p:cTn id="13" dur="1000" fill="hold"/>
                                        <p:tgtEl>
                                          <p:spTgt spid="380938"/>
                                        </p:tgtEl>
                                        <p:attrNameLst>
                                          <p:attrName>ppt_w</p:attrName>
                                        </p:attrNameLst>
                                      </p:cBhvr>
                                      <p:tavLst>
                                        <p:tav tm="0">
                                          <p:val>
                                            <p:fltVal val="0"/>
                                          </p:val>
                                        </p:tav>
                                        <p:tav tm="100000">
                                          <p:val>
                                            <p:strVal val="#ppt_w"/>
                                          </p:val>
                                        </p:tav>
                                      </p:tavLst>
                                    </p:anim>
                                    <p:anim calcmode="lin" valueType="num">
                                      <p:cBhvr>
                                        <p:cTn id="14" dur="1000" fill="hold"/>
                                        <p:tgtEl>
                                          <p:spTgt spid="380938"/>
                                        </p:tgtEl>
                                        <p:attrNameLst>
                                          <p:attrName>ppt_h</p:attrName>
                                        </p:attrNameLst>
                                      </p:cBhvr>
                                      <p:tavLst>
                                        <p:tav tm="0">
                                          <p:val>
                                            <p:fltVal val="0"/>
                                          </p:val>
                                        </p:tav>
                                        <p:tav tm="100000">
                                          <p:val>
                                            <p:strVal val="#ppt_h"/>
                                          </p:val>
                                        </p:tav>
                                      </p:tavLst>
                                    </p:anim>
                                    <p:anim calcmode="lin" valueType="num">
                                      <p:cBhvr>
                                        <p:cTn id="15" dur="1000" fill="hold"/>
                                        <p:tgtEl>
                                          <p:spTgt spid="38093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809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7" grpId="0" build="p" autoUpdateAnimBg="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1997075" y="1981200"/>
            <a:ext cx="5468938" cy="1108075"/>
          </a:xfrm>
          <a:prstGeom prst="rect">
            <a:avLst/>
          </a:prstGeom>
          <a:noFill/>
          <a:ln w="9525">
            <a:noFill/>
            <a:miter lim="800000"/>
            <a:headEnd/>
            <a:tailEnd/>
          </a:ln>
          <a:effectLst/>
        </p:spPr>
        <p:txBody>
          <a:bodyPr wrap="none" lIns="91429" tIns="45715" rIns="91429" bIns="45715">
            <a:spAutoFit/>
          </a:bodyPr>
          <a:lstStyle/>
          <a:p>
            <a:pPr algn="ctr" defTabSz="914779" eaLnBrk="1" hangingPunct="1">
              <a:defRPr/>
            </a:pPr>
            <a:r>
              <a:rPr lang="en-GB" sz="6600" b="1" dirty="0">
                <a:solidFill>
                  <a:schemeClr val="tx2"/>
                </a:solidFill>
                <a:effectLst>
                  <a:outerShdw blurRad="38100" dist="38100" dir="2700000" algn="tl">
                    <a:srgbClr val="C0C0C0"/>
                  </a:outerShdw>
                </a:effectLst>
                <a:latin typeface="Arial" charset="0"/>
                <a:ea typeface="ＭＳ Ｐゴシック" pitchFamily="34" charset="-128"/>
              </a:rPr>
              <a:t>QUESTIONS???</a:t>
            </a:r>
            <a:endParaRPr lang="en-GB" sz="6600" dirty="0">
              <a:solidFill>
                <a:schemeClr val="tx2"/>
              </a:solidFill>
              <a:latin typeface="Arial" charset="0"/>
              <a:ea typeface="ＭＳ Ｐゴシック" pitchFamily="34" charset="-128"/>
            </a:endParaRPr>
          </a:p>
        </p:txBody>
      </p:sp>
      <p:sp>
        <p:nvSpPr>
          <p:cNvPr id="430083" name="Rectangle 2"/>
          <p:cNvSpPr>
            <a:spLocks noChangeArrowheads="1"/>
          </p:cNvSpPr>
          <p:nvPr/>
        </p:nvSpPr>
        <p:spPr bwMode="auto">
          <a:xfrm>
            <a:off x="1763713" y="6396038"/>
            <a:ext cx="523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200">
                <a:cs typeface="Times New Roman" panose="02020603050405020304" pitchFamily="18" charset="0"/>
              </a:rPr>
              <a:t>Edwin Gray	e-mail: e.gray@gcu.ac.uk</a:t>
            </a:r>
          </a:p>
          <a:p>
            <a:pPr algn="r" eaLnBrk="1" hangingPunct="1">
              <a:spcBef>
                <a:spcPct val="0"/>
              </a:spcBef>
              <a:buClrTx/>
              <a:buSzTx/>
              <a:buFontTx/>
              <a:buNone/>
            </a:pPr>
            <a:r>
              <a:rPr lang="en-GB" altLang="en-US" sz="1200">
                <a:cs typeface="Times New Roman" panose="02020603050405020304" pitchFamily="18" charset="0"/>
              </a:rPr>
              <a:t>Department of Computer, Communications and Interactive Systems</a:t>
            </a:r>
          </a:p>
        </p:txBody>
      </p:sp>
      <p:sp>
        <p:nvSpPr>
          <p:cNvPr id="430084" name="Slide Number Placeholder 5"/>
          <p:cNvSpPr txBox="1">
            <a:spLocks noGrp="1"/>
          </p:cNvSpPr>
          <p:nvPr/>
        </p:nvSpPr>
        <p:spPr bwMode="auto">
          <a:xfrm>
            <a:off x="8459788" y="6396038"/>
            <a:ext cx="4683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fld id="{9DB4221C-1DA6-42F4-8BD8-1ECE09AE0282}" type="slidenum">
              <a:rPr lang="en-US" altLang="en-US" sz="1000">
                <a:cs typeface="Times New Roman" panose="02020603050405020304" pitchFamily="18" charset="0"/>
              </a:rPr>
              <a:pPr algn="r" eaLnBrk="1" hangingPunct="1">
                <a:spcBef>
                  <a:spcPct val="0"/>
                </a:spcBef>
                <a:buClrTx/>
                <a:buSzTx/>
                <a:buFontTx/>
                <a:buNone/>
              </a:pPr>
              <a:t>191</a:t>
            </a:fld>
            <a:endParaRPr lang="en-US" altLang="en-US" sz="1000">
              <a:cs typeface="Times New Roman" panose="02020603050405020304" pitchFamily="18" charset="0"/>
            </a:endParaRPr>
          </a:p>
        </p:txBody>
      </p:sp>
      <p:sp>
        <p:nvSpPr>
          <p:cNvPr id="430085" name="Date Placeholder 4"/>
          <p:cNvSpPr>
            <a:spLocks noGrp="1"/>
          </p:cNvSpPr>
          <p:nvPr>
            <p:ph type="dt" sz="quarter" idx="4294967295"/>
          </p:nvPr>
        </p:nvSpPr>
        <p:spPr bwMode="auto">
          <a:xfrm>
            <a:off x="7285038" y="6432550"/>
            <a:ext cx="865187" cy="308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fld id="{9CA806B4-F351-4801-AE56-580A802CAD27}" type="datetime1">
              <a:rPr lang="en-GB" altLang="en-US" sz="1000">
                <a:solidFill>
                  <a:srgbClr val="171A4F"/>
                </a:solidFill>
                <a:latin typeface="Calibri" panose="020F0502020204030204" pitchFamily="34" charset="0"/>
              </a:rPr>
              <a:pPr algn="r" eaLnBrk="1" hangingPunct="1">
                <a:spcBef>
                  <a:spcPct val="0"/>
                </a:spcBef>
                <a:buClrTx/>
                <a:buSzTx/>
                <a:buFontTx/>
                <a:buNone/>
              </a:pPr>
              <a:t>27/11/2017</a:t>
            </a:fld>
            <a:endParaRPr lang="pt-PT" altLang="en-US" sz="1000" dirty="0">
              <a:solidFill>
                <a:srgbClr val="171A4F"/>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Placeholder 1"/>
          <p:cNvSpPr>
            <a:spLocks noGrp="1"/>
          </p:cNvSpPr>
          <p:nvPr>
            <p:ph type="body" sz="quarter" idx="10"/>
          </p:nvPr>
        </p:nvSpPr>
        <p:spPr>
          <a:xfrm>
            <a:off x="574675" y="3068638"/>
            <a:ext cx="8318500" cy="831850"/>
          </a:xfrm>
        </p:spPr>
        <p:txBody>
          <a:bodyPr/>
          <a:lstStyle/>
          <a:p>
            <a:pPr eaLnBrk="1" hangingPunct="1"/>
            <a:r>
              <a:rPr lang="en-GB" altLang="en-US" sz="2400" smtClean="0"/>
              <a:t>BSc(Hons) Computing for African Leadership College</a:t>
            </a:r>
          </a:p>
          <a:p>
            <a:pPr eaLnBrk="1" hangingPunct="1"/>
            <a:endParaRPr lang="en-GB" altLang="en-US" smtClean="0"/>
          </a:p>
        </p:txBody>
      </p:sp>
      <p:sp>
        <p:nvSpPr>
          <p:cNvPr id="73731" name="Text Placeholder 2"/>
          <p:cNvSpPr>
            <a:spLocks noGrp="1"/>
          </p:cNvSpPr>
          <p:nvPr>
            <p:ph type="body" sz="quarter" idx="11"/>
          </p:nvPr>
        </p:nvSpPr>
        <p:spPr>
          <a:xfrm>
            <a:off x="1152525" y="4116388"/>
            <a:ext cx="6532563" cy="1655762"/>
          </a:xfrm>
        </p:spPr>
        <p:txBody>
          <a:bodyPr/>
          <a:lstStyle/>
          <a:p>
            <a:pPr algn="r" eaLnBrk="1" hangingPunct="1"/>
            <a:r>
              <a:rPr lang="da-DK" altLang="en-US" sz="1600" b="1" smtClean="0">
                <a:solidFill>
                  <a:srgbClr val="FFFFFF"/>
                </a:solidFill>
              </a:rPr>
              <a:t>part of the </a:t>
            </a:r>
            <a:r>
              <a:rPr lang="da-DK" altLang="en-US" b="1" smtClean="0">
                <a:solidFill>
                  <a:srgbClr val="FFFFFF"/>
                </a:solidFill>
              </a:rPr>
              <a:t>Software Engineering Suite</a:t>
            </a:r>
          </a:p>
          <a:p>
            <a:pPr algn="r" eaLnBrk="1" hangingPunct="1"/>
            <a:r>
              <a:rPr lang="da-DK" altLang="en-US" sz="1600" smtClean="0"/>
              <a:t>Computing</a:t>
            </a:r>
          </a:p>
          <a:p>
            <a:pPr algn="r" eaLnBrk="1" hangingPunct="1"/>
            <a:r>
              <a:rPr lang="da-DK" altLang="en-US" sz="1600" smtClean="0"/>
              <a:t>Software Development for Business</a:t>
            </a:r>
          </a:p>
          <a:p>
            <a:pPr algn="r" eaLnBrk="1" hangingPunct="1"/>
            <a:r>
              <a:rPr lang="da-DK" altLang="en-US" sz="1600" smtClean="0"/>
              <a:t>Information Technology Management for Business</a:t>
            </a:r>
            <a:endParaRPr lang="en-GB" altLang="en-US" sz="1600" smtClean="0"/>
          </a:p>
          <a:p>
            <a:pPr eaLnBrk="1" hangingPunct="1"/>
            <a:endParaRPr lang="en-GB" altLang="en-US" smtClean="0"/>
          </a:p>
        </p:txBody>
      </p:sp>
      <p:pic>
        <p:nvPicPr>
          <p:cNvPr id="73732" name="01 I Gotta Feeling (Edit).m4a">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6025" y="5564188"/>
            <a:ext cx="2032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6" descr="A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57200"/>
            <a:ext cx="497205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68313" y="404664"/>
            <a:ext cx="6984007" cy="576411"/>
          </a:xfrm>
        </p:spPr>
        <p:txBody>
          <a:bodyPr/>
          <a:lstStyle/>
          <a:p>
            <a:r>
              <a:rPr lang="en-GB" altLang="en-US" sz="2400" dirty="0" smtClean="0"/>
              <a:t>GDPR EU 2018 and Related Law</a:t>
            </a:r>
          </a:p>
        </p:txBody>
      </p:sp>
      <p:sp>
        <p:nvSpPr>
          <p:cNvPr id="61443" name="Rectangle 3"/>
          <p:cNvSpPr>
            <a:spLocks noGrp="1" noChangeArrowheads="1"/>
          </p:cNvSpPr>
          <p:nvPr>
            <p:ph type="body" idx="1"/>
          </p:nvPr>
        </p:nvSpPr>
        <p:spPr>
          <a:xfrm>
            <a:off x="502820" y="1195674"/>
            <a:ext cx="8496300" cy="5256213"/>
          </a:xfrm>
        </p:spPr>
        <p:txBody>
          <a:bodyPr/>
          <a:lstStyle/>
          <a:p>
            <a:pPr marL="0" indent="0">
              <a:lnSpc>
                <a:spcPct val="90000"/>
              </a:lnSpc>
              <a:buFont typeface="Arial" charset="0"/>
              <a:buNone/>
              <a:defRPr/>
            </a:pPr>
            <a:r>
              <a:rPr lang="en-GB" sz="2400" b="1" dirty="0"/>
              <a:t>General Data Protection Regulation (GDPR)</a:t>
            </a:r>
            <a:r>
              <a:rPr lang="en-GB" sz="2400" dirty="0"/>
              <a:t> </a:t>
            </a:r>
            <a:r>
              <a:rPr lang="en-GB" sz="2400" dirty="0" smtClean="0"/>
              <a:t>(</a:t>
            </a:r>
            <a:r>
              <a:rPr lang="en-GB" sz="2400" dirty="0"/>
              <a:t>Regulation (EU) 2016/679) </a:t>
            </a:r>
            <a:endParaRPr lang="en-GB" sz="2400" b="1" dirty="0" smtClean="0"/>
          </a:p>
          <a:p>
            <a:pPr marL="0" indent="0">
              <a:lnSpc>
                <a:spcPct val="90000"/>
              </a:lnSpc>
              <a:buFont typeface="Arial" charset="0"/>
              <a:buNone/>
              <a:defRPr/>
            </a:pPr>
            <a:r>
              <a:rPr lang="en-GB" sz="2400" b="1" dirty="0" smtClean="0"/>
              <a:t>GDPR </a:t>
            </a:r>
            <a:r>
              <a:rPr lang="en-GB" sz="2400" b="1" dirty="0"/>
              <a:t>IS COMING: </a:t>
            </a:r>
            <a:r>
              <a:rPr lang="en-GB" sz="2400" b="1" dirty="0" smtClean="0"/>
              <a:t>The </a:t>
            </a:r>
            <a:r>
              <a:rPr lang="en-GB" sz="2400" b="1" dirty="0"/>
              <a:t>countdown has begun. </a:t>
            </a:r>
            <a:endParaRPr lang="en-GB" sz="2400" b="1" dirty="0" smtClean="0"/>
          </a:p>
          <a:p>
            <a:pPr marL="0" indent="0">
              <a:lnSpc>
                <a:spcPct val="90000"/>
              </a:lnSpc>
              <a:buFont typeface="Arial" charset="0"/>
              <a:buNone/>
              <a:defRPr/>
            </a:pPr>
            <a:r>
              <a:rPr lang="en-GB" sz="2400" b="1" dirty="0" smtClean="0"/>
              <a:t>The </a:t>
            </a:r>
            <a:r>
              <a:rPr lang="en-GB" sz="2400" b="1" dirty="0"/>
              <a:t>General Data Protection Regulation (GDPR</a:t>
            </a:r>
            <a:r>
              <a:rPr lang="en-GB" sz="2400" b="1" dirty="0" smtClean="0"/>
              <a:t>)</a:t>
            </a:r>
          </a:p>
          <a:p>
            <a:pPr marL="0" indent="0">
              <a:lnSpc>
                <a:spcPct val="90000"/>
              </a:lnSpc>
              <a:buFont typeface="Arial" charset="0"/>
              <a:buNone/>
              <a:defRPr/>
            </a:pPr>
            <a:r>
              <a:rPr lang="pt-BR" sz="2400" b="1" dirty="0" smtClean="0"/>
              <a:t>Novo Regulamento Geral de Proteção de Dados (GDPR) </a:t>
            </a:r>
            <a:r>
              <a:rPr lang="pt-BR" sz="2400" dirty="0" smtClean="0"/>
              <a:t>da UE </a:t>
            </a:r>
            <a:r>
              <a:rPr lang="en-GB" sz="2400" b="1" dirty="0" smtClean="0"/>
              <a:t>is </a:t>
            </a:r>
            <a:r>
              <a:rPr lang="en-GB" sz="2400" b="1" dirty="0"/>
              <a:t>set to take effect </a:t>
            </a:r>
            <a:r>
              <a:rPr lang="en-GB" sz="2400" b="1" dirty="0" smtClean="0"/>
              <a:t>on 25</a:t>
            </a:r>
            <a:r>
              <a:rPr lang="en-GB" sz="2400" b="1" baseline="30000" dirty="0" smtClean="0"/>
              <a:t>th</a:t>
            </a:r>
            <a:r>
              <a:rPr lang="en-GB" sz="2400" b="1" dirty="0" smtClean="0"/>
              <a:t> May 2018</a:t>
            </a:r>
            <a:r>
              <a:rPr lang="en-GB" sz="2400" b="1" dirty="0"/>
              <a:t>, and with it comes many changes</a:t>
            </a:r>
            <a:r>
              <a:rPr lang="en-GB" sz="2400" b="1" dirty="0" smtClean="0"/>
              <a:t>.</a:t>
            </a:r>
          </a:p>
          <a:p>
            <a:pPr>
              <a:lnSpc>
                <a:spcPct val="90000"/>
              </a:lnSpc>
              <a:defRPr/>
            </a:pPr>
            <a:r>
              <a:rPr lang="en-GB" altLang="en-US" sz="2400" b="1" dirty="0" smtClean="0">
                <a:hlinkClick r:id="rId2"/>
              </a:rPr>
              <a:t>http://www.eugdpr.org/</a:t>
            </a:r>
            <a:endParaRPr lang="en-GB" altLang="en-US" sz="2400" b="1" dirty="0" smtClean="0"/>
          </a:p>
          <a:p>
            <a:pPr>
              <a:lnSpc>
                <a:spcPct val="90000"/>
              </a:lnSpc>
              <a:defRPr/>
            </a:pPr>
            <a:r>
              <a:rPr lang="en-GB" sz="2400" i="1" dirty="0" smtClean="0">
                <a:hlinkClick r:id="rId3"/>
              </a:rPr>
              <a:t>https://www.sas.com/pt_pt/offers/2017/eu-data-regulation-report/overview.html?gclid=COiF_tScuNQCFQYo0wodsp0B9w</a:t>
            </a:r>
            <a:endParaRPr lang="en-GB" sz="2400" i="1" dirty="0" smtClean="0"/>
          </a:p>
          <a:p>
            <a:pPr>
              <a:lnSpc>
                <a:spcPct val="90000"/>
              </a:lnSpc>
              <a:defRPr/>
            </a:pPr>
            <a:endParaRPr lang="en-GB" sz="2800" i="1" dirty="0" smtClean="0"/>
          </a:p>
          <a:p>
            <a:pPr>
              <a:lnSpc>
                <a:spcPct val="90000"/>
              </a:lnSpc>
              <a:defRPr/>
            </a:pPr>
            <a:endParaRPr lang="en-GB" sz="2800" i="1" dirty="0" smtClean="0"/>
          </a:p>
          <a:p>
            <a:pPr>
              <a:lnSpc>
                <a:spcPct val="90000"/>
              </a:lnSpc>
              <a:defRPr/>
            </a:pPr>
            <a:endParaRPr lang="en-GB" altLang="en-US" sz="2800" dirty="0" smtClean="0"/>
          </a:p>
        </p:txBody>
      </p:sp>
      <p:sp>
        <p:nvSpPr>
          <p:cNvPr id="140292"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125C7E7-17C6-4425-9706-A6CADEB2731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40293" name="Slide Number Placeholder 5"/>
          <p:cNvSpPr txBox="1">
            <a:spLocks noGrp="1"/>
          </p:cNvSpPr>
          <p:nvPr/>
        </p:nvSpPr>
        <p:spPr bwMode="auto">
          <a:xfrm>
            <a:off x="8301408" y="6391548"/>
            <a:ext cx="6115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8C946B5-839F-4B6A-A01F-57166129B1CD}" type="slidenum">
              <a:rPr lang="en-US" altLang="en-US" sz="1400">
                <a:cs typeface="Times New Roman" panose="02020603050405020304" pitchFamily="18" charset="0"/>
              </a:rPr>
              <a:pPr algn="r">
                <a:spcBef>
                  <a:spcPct val="0"/>
                </a:spcBef>
                <a:buClrTx/>
                <a:buSzTx/>
                <a:buFontTx/>
                <a:buNone/>
              </a:pPr>
              <a:t>20</a:t>
            </a:fld>
            <a:endParaRPr lang="en-US" altLang="en-US" sz="14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68313" y="0"/>
            <a:ext cx="8229600" cy="981075"/>
          </a:xfrm>
        </p:spPr>
        <p:txBody>
          <a:bodyPr/>
          <a:lstStyle/>
          <a:p>
            <a:r>
              <a:rPr lang="en-GB" altLang="en-US" sz="3600" smtClean="0"/>
              <a:t>DATA PROTECTION LAW 1998</a:t>
            </a:r>
          </a:p>
        </p:txBody>
      </p:sp>
      <p:sp>
        <p:nvSpPr>
          <p:cNvPr id="61443" name="Rectangle 3"/>
          <p:cNvSpPr>
            <a:spLocks noGrp="1" noChangeArrowheads="1"/>
          </p:cNvSpPr>
          <p:nvPr>
            <p:ph type="body" idx="1"/>
          </p:nvPr>
        </p:nvSpPr>
        <p:spPr>
          <a:xfrm>
            <a:off x="467544" y="1340768"/>
            <a:ext cx="8496944" cy="5040313"/>
          </a:xfrm>
        </p:spPr>
        <p:txBody>
          <a:bodyPr/>
          <a:lstStyle/>
          <a:p>
            <a:pPr marL="0" indent="0">
              <a:lnSpc>
                <a:spcPct val="90000"/>
              </a:lnSpc>
              <a:buFont typeface="Arial" charset="0"/>
              <a:buNone/>
              <a:defRPr/>
            </a:pPr>
            <a:r>
              <a:rPr lang="en-GB" altLang="en-US" sz="2400" b="1" dirty="0" smtClean="0"/>
              <a:t>EC Directive on Data Protection (95/46/EC) </a:t>
            </a:r>
          </a:p>
          <a:p>
            <a:pPr>
              <a:spcBef>
                <a:spcPct val="0"/>
              </a:spcBef>
              <a:buFontTx/>
              <a:buNone/>
              <a:defRPr/>
            </a:pPr>
            <a:r>
              <a:rPr lang="en-GB" altLang="en-US" sz="2400" dirty="0" smtClean="0"/>
              <a:t>1984 Act (UK)</a:t>
            </a:r>
          </a:p>
          <a:p>
            <a:pPr lvl="1">
              <a:spcBef>
                <a:spcPct val="0"/>
              </a:spcBef>
              <a:buFontTx/>
              <a:buNone/>
              <a:defRPr/>
            </a:pPr>
            <a:r>
              <a:rPr lang="en-GB" altLang="en-US" sz="2400" dirty="0" smtClean="0"/>
              <a:t>Covers the storage and use of certain categories and usage of personal data in electronic form</a:t>
            </a:r>
          </a:p>
          <a:p>
            <a:pPr>
              <a:spcBef>
                <a:spcPct val="0"/>
              </a:spcBef>
              <a:buFontTx/>
              <a:buNone/>
              <a:defRPr/>
            </a:pPr>
            <a:endParaRPr lang="en-GB" altLang="en-US" sz="2400" dirty="0"/>
          </a:p>
          <a:p>
            <a:pPr>
              <a:spcBef>
                <a:spcPct val="0"/>
              </a:spcBef>
              <a:buFontTx/>
              <a:buNone/>
              <a:defRPr/>
            </a:pPr>
            <a:r>
              <a:rPr lang="en-GB" altLang="en-US" sz="2400" dirty="0" smtClean="0"/>
              <a:t>1991 Law No. 10 Portugal)</a:t>
            </a:r>
          </a:p>
          <a:p>
            <a:pPr lvl="1">
              <a:spcBef>
                <a:spcPct val="0"/>
              </a:spcBef>
              <a:buFontTx/>
              <a:buNone/>
              <a:defRPr/>
            </a:pPr>
            <a:r>
              <a:rPr lang="en-GB" altLang="en-US" sz="2400" dirty="0" smtClean="0"/>
              <a:t> Regulating the use and control of personal data and creating a regulatory agency on the subject.</a:t>
            </a:r>
          </a:p>
          <a:p>
            <a:pPr>
              <a:spcBef>
                <a:spcPct val="0"/>
              </a:spcBef>
              <a:buFontTx/>
              <a:buNone/>
              <a:defRPr/>
            </a:pPr>
            <a:endParaRPr lang="en-GB" altLang="en-US" sz="2400" dirty="0" smtClean="0"/>
          </a:p>
          <a:p>
            <a:pPr>
              <a:spcBef>
                <a:spcPct val="0"/>
              </a:spcBef>
              <a:buFontTx/>
              <a:buNone/>
              <a:defRPr/>
            </a:pPr>
            <a:r>
              <a:rPr lang="en-GB" altLang="en-US" sz="2400" dirty="0" smtClean="0"/>
              <a:t>1998 Act (EU)</a:t>
            </a:r>
          </a:p>
          <a:p>
            <a:pPr lvl="1">
              <a:spcBef>
                <a:spcPct val="0"/>
              </a:spcBef>
              <a:buFontTx/>
              <a:buNone/>
              <a:defRPr/>
            </a:pPr>
            <a:r>
              <a:rPr lang="en-GB" altLang="en-US" sz="2400" dirty="0" smtClean="0"/>
              <a:t>Extended to cover manually held data</a:t>
            </a:r>
          </a:p>
          <a:p>
            <a:pPr lvl="1">
              <a:spcBef>
                <a:spcPct val="0"/>
              </a:spcBef>
              <a:buFontTx/>
              <a:buNone/>
              <a:defRPr/>
            </a:pPr>
            <a:r>
              <a:rPr lang="en-GB" altLang="en-US" sz="2400" dirty="0" smtClean="0"/>
              <a:t>Extended the range of data considered personal data</a:t>
            </a:r>
          </a:p>
          <a:p>
            <a:pPr>
              <a:lnSpc>
                <a:spcPct val="90000"/>
              </a:lnSpc>
              <a:defRPr/>
            </a:pPr>
            <a:endParaRPr lang="en-GB" altLang="en-US" sz="2800" dirty="0" smtClean="0"/>
          </a:p>
        </p:txBody>
      </p:sp>
      <p:sp>
        <p:nvSpPr>
          <p:cNvPr id="141316"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49ECD97-C0E4-4281-B5EF-28115755AA5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41317"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0ACEC75-6590-4AD9-8CB9-4414B8F6C104}" type="slidenum">
              <a:rPr lang="en-US" altLang="en-US" sz="1400">
                <a:cs typeface="Times New Roman" panose="02020603050405020304" pitchFamily="18" charset="0"/>
              </a:rPr>
              <a:pPr algn="r">
                <a:spcBef>
                  <a:spcPct val="0"/>
                </a:spcBef>
                <a:buClrTx/>
                <a:buSzTx/>
                <a:buFontTx/>
                <a:buNone/>
              </a:pPr>
              <a:t>21</a:t>
            </a:fld>
            <a:endParaRPr lang="en-US" altLang="en-US" sz="140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23528" y="404664"/>
            <a:ext cx="7272808" cy="720427"/>
          </a:xfrm>
        </p:spPr>
        <p:txBody>
          <a:bodyPr/>
          <a:lstStyle/>
          <a:p>
            <a:r>
              <a:rPr lang="en-GB" altLang="en-US" sz="2800" dirty="0" smtClean="0"/>
              <a:t>DATA PROTECTION LAW No 67/98 1998</a:t>
            </a:r>
          </a:p>
        </p:txBody>
      </p:sp>
      <p:sp>
        <p:nvSpPr>
          <p:cNvPr id="61443" name="Rectangle 3"/>
          <p:cNvSpPr>
            <a:spLocks noGrp="1" noChangeArrowheads="1"/>
          </p:cNvSpPr>
          <p:nvPr>
            <p:ph type="body" idx="1"/>
          </p:nvPr>
        </p:nvSpPr>
        <p:spPr>
          <a:xfrm>
            <a:off x="467544" y="1340768"/>
            <a:ext cx="8229600" cy="4525963"/>
          </a:xfrm>
        </p:spPr>
        <p:txBody>
          <a:bodyPr/>
          <a:lstStyle/>
          <a:p>
            <a:pPr marL="0" indent="0">
              <a:lnSpc>
                <a:spcPct val="90000"/>
              </a:lnSpc>
              <a:buFont typeface="Arial" charset="0"/>
              <a:buNone/>
              <a:defRPr/>
            </a:pPr>
            <a:r>
              <a:rPr lang="en-GB" altLang="en-US" sz="2800" b="1" dirty="0" smtClean="0"/>
              <a:t>EC Directive on Data Protection (95/46/EC) </a:t>
            </a:r>
          </a:p>
          <a:p>
            <a:pPr>
              <a:lnSpc>
                <a:spcPct val="90000"/>
              </a:lnSpc>
              <a:defRPr/>
            </a:pPr>
            <a:endParaRPr lang="en-GB" altLang="en-US" sz="2800" b="1" dirty="0"/>
          </a:p>
          <a:p>
            <a:pPr>
              <a:spcBef>
                <a:spcPct val="0"/>
              </a:spcBef>
              <a:buFontTx/>
              <a:buNone/>
              <a:defRPr/>
            </a:pPr>
            <a:r>
              <a:rPr lang="en-GB" sz="2800" b="1" dirty="0" smtClean="0"/>
              <a:t>Portuguese Data Protection Law - Law No. 67/98, of October 26th 1998- was enacted pursuant to Directive 95/46/EC.</a:t>
            </a:r>
            <a:endParaRPr lang="en-GB" altLang="en-US" sz="2400" b="1" dirty="0" smtClean="0"/>
          </a:p>
          <a:p>
            <a:pPr>
              <a:lnSpc>
                <a:spcPct val="90000"/>
              </a:lnSpc>
              <a:defRPr/>
            </a:pPr>
            <a:endParaRPr lang="en-GB" altLang="en-US" sz="2800" dirty="0" smtClean="0"/>
          </a:p>
        </p:txBody>
      </p:sp>
      <p:sp>
        <p:nvSpPr>
          <p:cNvPr id="142340"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7858FA3-2132-459C-A02C-BB0EC1229314}"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42341" name="Slide Number Placeholder 5"/>
          <p:cNvSpPr txBox="1">
            <a:spLocks noGrp="1"/>
          </p:cNvSpPr>
          <p:nvPr/>
        </p:nvSpPr>
        <p:spPr bwMode="auto">
          <a:xfrm>
            <a:off x="8336016" y="6355918"/>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3A0ABF8-53FB-4D59-AC63-7603785318E7}" type="slidenum">
              <a:rPr lang="en-US" altLang="en-US" sz="1000">
                <a:cs typeface="Times New Roman" panose="02020603050405020304" pitchFamily="18" charset="0"/>
              </a:rPr>
              <a:pPr algn="r">
                <a:spcBef>
                  <a:spcPct val="0"/>
                </a:spcBef>
                <a:buClrTx/>
                <a:buSzTx/>
                <a:buFontTx/>
                <a:buNone/>
              </a:pPr>
              <a:t>22</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93713" y="260350"/>
            <a:ext cx="8229600" cy="981075"/>
          </a:xfrm>
        </p:spPr>
        <p:txBody>
          <a:bodyPr/>
          <a:lstStyle/>
          <a:p>
            <a:r>
              <a:rPr lang="en-GB" altLang="en-US" sz="3600" smtClean="0"/>
              <a:t>Reasons for Data Protection Law</a:t>
            </a:r>
          </a:p>
        </p:txBody>
      </p:sp>
      <p:sp>
        <p:nvSpPr>
          <p:cNvPr id="143363"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00D34A9-4482-44BB-AC26-45516C2F0D5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43364" name="Slide Number Placeholder 5"/>
          <p:cNvSpPr txBox="1">
            <a:spLocks noGrp="1"/>
          </p:cNvSpPr>
          <p:nvPr/>
        </p:nvSpPr>
        <p:spPr bwMode="auto">
          <a:xfrm>
            <a:off x="8460901" y="6300356"/>
            <a:ext cx="467544" cy="28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A374261-1FA7-4E65-B864-2EAE512B5488}" type="slidenum">
              <a:rPr lang="en-US" altLang="en-US" sz="1000">
                <a:cs typeface="Times New Roman" panose="02020603050405020304" pitchFamily="18" charset="0"/>
              </a:rPr>
              <a:pPr algn="r">
                <a:spcBef>
                  <a:spcPct val="0"/>
                </a:spcBef>
                <a:buClrTx/>
                <a:buSzTx/>
                <a:buFontTx/>
                <a:buNone/>
              </a:pPr>
              <a:t>23</a:t>
            </a:fld>
            <a:endParaRPr lang="en-US" altLang="en-US" sz="1000" dirty="0">
              <a:cs typeface="Times New Roman" panose="02020603050405020304" pitchFamily="18" charset="0"/>
            </a:endParaRPr>
          </a:p>
        </p:txBody>
      </p:sp>
      <p:sp>
        <p:nvSpPr>
          <p:cNvPr id="143365" name="Rectangle 9"/>
          <p:cNvSpPr txBox="1">
            <a:spLocks noChangeArrowheads="1"/>
          </p:cNvSpPr>
          <p:nvPr/>
        </p:nvSpPr>
        <p:spPr bwMode="auto">
          <a:xfrm>
            <a:off x="611188" y="1628775"/>
            <a:ext cx="79930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marL="0" indent="0">
              <a:buClrTx/>
              <a:buSzTx/>
              <a:buNone/>
            </a:pPr>
            <a:r>
              <a:rPr lang="en-GB" altLang="en-US" sz="2800" b="1" dirty="0">
                <a:solidFill>
                  <a:srgbClr val="474747"/>
                </a:solidFill>
                <a:latin typeface="Calibri" panose="020F0502020204030204" pitchFamily="34" charset="0"/>
                <a:cs typeface="Times New Roman" panose="02020603050405020304" pitchFamily="18" charset="0"/>
              </a:rPr>
              <a:t>1. To protect private individuals from the threat of the use of erroneous information about them and also the misuse of correct information about them</a:t>
            </a:r>
          </a:p>
          <a:p>
            <a:pPr marL="0" indent="0">
              <a:buClrTx/>
              <a:buSzTx/>
              <a:buNone/>
            </a:pPr>
            <a:r>
              <a:rPr lang="en-GB" altLang="en-US" sz="2800" b="1" dirty="0">
                <a:solidFill>
                  <a:srgbClr val="474747"/>
                </a:solidFill>
                <a:latin typeface="Calibri" panose="020F0502020204030204" pitchFamily="34" charset="0"/>
                <a:cs typeface="Times New Roman" panose="02020603050405020304" pitchFamily="18" charset="0"/>
              </a:rPr>
              <a:t>2.  To ensure compliance with the council of Europe’s Convention on Data Protection  </a:t>
            </a: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95288" y="332656"/>
            <a:ext cx="7129040" cy="575394"/>
          </a:xfrm>
        </p:spPr>
        <p:txBody>
          <a:bodyPr/>
          <a:lstStyle/>
          <a:p>
            <a:r>
              <a:rPr lang="en-GB" altLang="en-US" sz="2800" dirty="0" smtClean="0"/>
              <a:t>Data Protection legislation (1984 &amp; 1998)</a:t>
            </a:r>
          </a:p>
        </p:txBody>
      </p:sp>
      <p:sp>
        <p:nvSpPr>
          <p:cNvPr id="144387" name="Rectangle 3"/>
          <p:cNvSpPr>
            <a:spLocks noGrp="1" noChangeArrowheads="1"/>
          </p:cNvSpPr>
          <p:nvPr>
            <p:ph type="body" idx="1"/>
          </p:nvPr>
        </p:nvSpPr>
        <p:spPr>
          <a:xfrm>
            <a:off x="395536" y="1215115"/>
            <a:ext cx="8568952" cy="5094205"/>
          </a:xfrm>
        </p:spPr>
        <p:txBody>
          <a:bodyPr/>
          <a:lstStyle/>
          <a:p>
            <a:pPr>
              <a:lnSpc>
                <a:spcPct val="90000"/>
              </a:lnSpc>
            </a:pPr>
            <a:r>
              <a:rPr lang="en-GB" altLang="en-US" sz="2400" dirty="0" smtClean="0"/>
              <a:t>Enforces 8 data protection principles</a:t>
            </a:r>
          </a:p>
          <a:p>
            <a:pPr>
              <a:lnSpc>
                <a:spcPct val="90000"/>
              </a:lnSpc>
            </a:pPr>
            <a:r>
              <a:rPr lang="en-GB" altLang="en-US" sz="2400" dirty="0" smtClean="0"/>
              <a:t>Probably the most important computer based legislation</a:t>
            </a:r>
          </a:p>
          <a:p>
            <a:pPr>
              <a:lnSpc>
                <a:spcPct val="90000"/>
              </a:lnSpc>
            </a:pPr>
            <a:r>
              <a:rPr lang="en-GB" altLang="en-US" sz="2400" dirty="0" smtClean="0"/>
              <a:t>Initially brought in via 1984 Data Protection Act</a:t>
            </a:r>
          </a:p>
          <a:p>
            <a:pPr lvl="1">
              <a:lnSpc>
                <a:spcPct val="90000"/>
              </a:lnSpc>
            </a:pPr>
            <a:r>
              <a:rPr lang="en-GB" altLang="en-US" sz="2400" dirty="0" smtClean="0"/>
              <a:t>To cover computer based storage and processing of personal data</a:t>
            </a:r>
          </a:p>
          <a:p>
            <a:pPr lvl="1">
              <a:lnSpc>
                <a:spcPct val="90000"/>
              </a:lnSpc>
            </a:pPr>
            <a:r>
              <a:rPr lang="en-GB" altLang="en-US" sz="2400" dirty="0" smtClean="0"/>
              <a:t>To allow UK to comply with international data interchange regulations</a:t>
            </a:r>
          </a:p>
          <a:p>
            <a:pPr>
              <a:lnSpc>
                <a:spcPct val="90000"/>
              </a:lnSpc>
            </a:pPr>
            <a:r>
              <a:rPr lang="en-GB" altLang="en-US" sz="2400" dirty="0" smtClean="0"/>
              <a:t>Re-enforced by 1998 legislation</a:t>
            </a:r>
          </a:p>
          <a:p>
            <a:pPr lvl="1">
              <a:lnSpc>
                <a:spcPct val="90000"/>
              </a:lnSpc>
            </a:pPr>
            <a:r>
              <a:rPr lang="en-GB" altLang="en-US" sz="2400" dirty="0" smtClean="0"/>
              <a:t>Responding to a 1995 EU directive</a:t>
            </a:r>
          </a:p>
          <a:p>
            <a:pPr lvl="1">
              <a:lnSpc>
                <a:spcPct val="90000"/>
              </a:lnSpc>
            </a:pPr>
            <a:r>
              <a:rPr lang="en-GB" altLang="en-US" sz="2400" dirty="0" smtClean="0"/>
              <a:t>Now covers both computers and non computer based data</a:t>
            </a:r>
          </a:p>
        </p:txBody>
      </p:sp>
      <p:sp>
        <p:nvSpPr>
          <p:cNvPr id="144388"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7B2467F-65C7-4E53-9AA8-DC1F7AE523A5}"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44389" name="Slide Number Placeholder 5"/>
          <p:cNvSpPr txBox="1">
            <a:spLocks noGrp="1"/>
          </p:cNvSpPr>
          <p:nvPr/>
        </p:nvSpPr>
        <p:spPr bwMode="auto">
          <a:xfrm>
            <a:off x="8532440" y="6353175"/>
            <a:ext cx="467544"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5168518-7B3C-49A8-B811-F960A149CEF1}" type="slidenum">
              <a:rPr lang="en-US" altLang="en-US" sz="1000">
                <a:cs typeface="Times New Roman" panose="02020603050405020304" pitchFamily="18" charset="0"/>
              </a:rPr>
              <a:pPr algn="r">
                <a:spcBef>
                  <a:spcPct val="0"/>
                </a:spcBef>
                <a:buClrTx/>
                <a:buSzTx/>
                <a:buFontTx/>
                <a:buNone/>
              </a:pPr>
              <a:t>24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541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541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5413"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5414" name="Rectangle 6"/>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5415" name="Rectangle 7"/>
          <p:cNvSpPr>
            <a:spLocks noChangeArrowheads="1"/>
          </p:cNvSpPr>
          <p:nvPr/>
        </p:nvSpPr>
        <p:spPr bwMode="auto">
          <a:xfrm>
            <a:off x="3124200" y="5517232"/>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5416" name="Rectangle 8"/>
          <p:cNvSpPr>
            <a:spLocks noGrp="1" noChangeArrowheads="1"/>
          </p:cNvSpPr>
          <p:nvPr>
            <p:ph type="title"/>
          </p:nvPr>
        </p:nvSpPr>
        <p:spPr>
          <a:xfrm>
            <a:off x="685800" y="609600"/>
            <a:ext cx="5902424" cy="515144"/>
          </a:xfrm>
        </p:spPr>
        <p:txBody>
          <a:bodyPr lIns="92075" tIns="46038" rIns="92075" bIns="46038"/>
          <a:lstStyle/>
          <a:p>
            <a:r>
              <a:rPr lang="en-GB" altLang="en-US" dirty="0" smtClean="0"/>
              <a:t>DEFINITIONS</a:t>
            </a:r>
          </a:p>
        </p:txBody>
      </p:sp>
      <p:sp>
        <p:nvSpPr>
          <p:cNvPr id="145417" name="Rectangle 9"/>
          <p:cNvSpPr>
            <a:spLocks noGrp="1" noChangeArrowheads="1"/>
          </p:cNvSpPr>
          <p:nvPr>
            <p:ph type="body" idx="1"/>
          </p:nvPr>
        </p:nvSpPr>
        <p:spPr>
          <a:xfrm>
            <a:off x="641927" y="1628800"/>
            <a:ext cx="7772400" cy="3657600"/>
          </a:xfrm>
        </p:spPr>
        <p:txBody>
          <a:bodyPr lIns="92075" tIns="46038" rIns="92075" bIns="46038"/>
          <a:lstStyle/>
          <a:p>
            <a:pPr algn="ctr">
              <a:buFontTx/>
              <a:buNone/>
            </a:pPr>
            <a:r>
              <a:rPr lang="en-GB" altLang="en-US" b="1" dirty="0" smtClean="0"/>
              <a:t>DATA</a:t>
            </a:r>
          </a:p>
          <a:p>
            <a:r>
              <a:rPr lang="en-GB" altLang="en-US" dirty="0" smtClean="0"/>
              <a:t>Information recorded in a form in which it can be processed by equipment operating automatically in response to instructions given for that purpose</a:t>
            </a:r>
          </a:p>
        </p:txBody>
      </p:sp>
      <p:sp>
        <p:nvSpPr>
          <p:cNvPr id="145418"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54189F2-2758-4CB0-A7CC-EF424D96A67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45419"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54D947D-06B4-4A2F-87F0-9DA9497C0198}" type="slidenum">
              <a:rPr lang="en-US" altLang="en-US" sz="1400">
                <a:cs typeface="Times New Roman" panose="02020603050405020304" pitchFamily="18" charset="0"/>
              </a:rPr>
              <a:pPr algn="r">
                <a:spcBef>
                  <a:spcPct val="0"/>
                </a:spcBef>
                <a:buClrTx/>
                <a:buSzTx/>
                <a:buFontTx/>
                <a:buNone/>
              </a:pPr>
              <a:t>25</a:t>
            </a:fld>
            <a:endParaRPr lang="en-US" altLang="en-US" sz="140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9507" name="Rectangle 3"/>
          <p:cNvSpPr>
            <a:spLocks noChangeArrowheads="1"/>
          </p:cNvSpPr>
          <p:nvPr/>
        </p:nvSpPr>
        <p:spPr bwMode="auto">
          <a:xfrm>
            <a:off x="3124200" y="5733256"/>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950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950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9510" name="Rectangle 6"/>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9511"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49512" name="Rectangle 8"/>
          <p:cNvSpPr>
            <a:spLocks noGrp="1" noChangeArrowheads="1"/>
          </p:cNvSpPr>
          <p:nvPr>
            <p:ph type="title"/>
          </p:nvPr>
        </p:nvSpPr>
        <p:spPr>
          <a:xfrm>
            <a:off x="684213" y="404813"/>
            <a:ext cx="7772400" cy="792162"/>
          </a:xfrm>
        </p:spPr>
        <p:txBody>
          <a:bodyPr lIns="92075" tIns="46038" rIns="92075" bIns="46038"/>
          <a:lstStyle/>
          <a:p>
            <a:r>
              <a:rPr lang="en-GB" altLang="en-US" smtClean="0"/>
              <a:t>DEFINITIONS</a:t>
            </a:r>
          </a:p>
        </p:txBody>
      </p:sp>
      <p:sp>
        <p:nvSpPr>
          <p:cNvPr id="149513" name="Rectangle 9"/>
          <p:cNvSpPr>
            <a:spLocks noGrp="1" noChangeArrowheads="1"/>
          </p:cNvSpPr>
          <p:nvPr>
            <p:ph type="body" idx="1"/>
          </p:nvPr>
        </p:nvSpPr>
        <p:spPr>
          <a:xfrm>
            <a:off x="611188" y="1268413"/>
            <a:ext cx="7772400" cy="4537075"/>
          </a:xfrm>
        </p:spPr>
        <p:txBody>
          <a:bodyPr lIns="92075" tIns="46038" rIns="92075" bIns="46038"/>
          <a:lstStyle/>
          <a:p>
            <a:pPr algn="ctr">
              <a:buFontTx/>
              <a:buNone/>
            </a:pPr>
            <a:r>
              <a:rPr lang="en-GB" altLang="en-US" b="1" dirty="0" smtClean="0"/>
              <a:t>PERSONAL DATA (UK)</a:t>
            </a:r>
          </a:p>
          <a:p>
            <a:r>
              <a:rPr lang="en-GB" altLang="en-US" sz="2800" dirty="0" smtClean="0"/>
              <a:t>Information relating to a living individual who can be identified from that information or that and other information in the possession, or likely to come into the possession, of the Data Controller. It includes any expression of opinion about the individual and any indication of intention of the Data Controller or any other person in respect of that individual. </a:t>
            </a:r>
          </a:p>
          <a:p>
            <a:pPr>
              <a:buFontTx/>
              <a:buNone/>
            </a:pPr>
            <a:r>
              <a:rPr lang="en-GB" altLang="en-US" b="1" dirty="0" smtClean="0"/>
              <a:t> </a:t>
            </a:r>
          </a:p>
        </p:txBody>
      </p:sp>
      <p:sp>
        <p:nvSpPr>
          <p:cNvPr id="149514"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635C15E-6394-4D07-9836-B0AB666CEA45}"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49515"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67969F3-B4ED-42B1-84F0-4403F6A00BDA}" type="slidenum">
              <a:rPr lang="en-US" altLang="en-US" sz="1400">
                <a:cs typeface="Times New Roman" panose="02020603050405020304" pitchFamily="18" charset="0"/>
              </a:rPr>
              <a:pPr algn="r">
                <a:spcBef>
                  <a:spcPct val="0"/>
                </a:spcBef>
                <a:buClrTx/>
                <a:buSzTx/>
                <a:buFontTx/>
                <a:buNone/>
              </a:pPr>
              <a:t>26</a:t>
            </a:fld>
            <a:endParaRPr lang="en-US" altLang="en-US" sz="140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077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077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0773"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0774" name="Rectangle 6"/>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0775"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0776" name="Rectangle 8"/>
          <p:cNvSpPr>
            <a:spLocks noGrp="1" noChangeArrowheads="1"/>
          </p:cNvSpPr>
          <p:nvPr>
            <p:ph type="title"/>
          </p:nvPr>
        </p:nvSpPr>
        <p:spPr>
          <a:xfrm>
            <a:off x="685800" y="115888"/>
            <a:ext cx="7772400" cy="792162"/>
          </a:xfrm>
        </p:spPr>
        <p:txBody>
          <a:bodyPr lIns="92075" tIns="46038" rIns="92075" bIns="46038"/>
          <a:lstStyle/>
          <a:p>
            <a:r>
              <a:rPr lang="en-GB" altLang="en-US" smtClean="0"/>
              <a:t>LEGAL FRAMEWORK</a:t>
            </a:r>
          </a:p>
        </p:txBody>
      </p:sp>
      <p:sp>
        <p:nvSpPr>
          <p:cNvPr id="160777" name="Rectangle 9"/>
          <p:cNvSpPr>
            <a:spLocks noGrp="1" noChangeArrowheads="1"/>
          </p:cNvSpPr>
          <p:nvPr>
            <p:ph type="body" idx="1"/>
          </p:nvPr>
        </p:nvSpPr>
        <p:spPr>
          <a:xfrm>
            <a:off x="685800" y="1340768"/>
            <a:ext cx="7772400" cy="4537075"/>
          </a:xfrm>
        </p:spPr>
        <p:txBody>
          <a:bodyPr lIns="92075" tIns="46038" rIns="92075" bIns="46038"/>
          <a:lstStyle/>
          <a:p>
            <a:r>
              <a:rPr lang="en-GB" altLang="en-US" sz="2800" dirty="0" smtClean="0"/>
              <a:t>In 1995, the European Union issued Directive 95/46/EC on the protection of individuals with regard to the processing of personal data and on the free movement of such data, imposed a period of three years from its entry into force for the Member States to transpose it to their national rules.</a:t>
            </a:r>
          </a:p>
          <a:p>
            <a:r>
              <a:rPr lang="en-GB" altLang="en-US" sz="2800" b="1" dirty="0" smtClean="0"/>
              <a:t>Data Protection Law - Law No. 67/98</a:t>
            </a:r>
            <a:endParaRPr lang="en-GB" altLang="en-US" sz="2800" dirty="0" smtClean="0"/>
          </a:p>
        </p:txBody>
      </p:sp>
      <p:sp>
        <p:nvSpPr>
          <p:cNvPr id="160778"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849D7AF-A28C-4BB8-87D6-520C8B6746F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60779"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31C4C8A-C28B-460A-80FB-FF28DA4C4CBD}" type="slidenum">
              <a:rPr lang="en-US" altLang="en-US" sz="1400">
                <a:cs typeface="Times New Roman" panose="02020603050405020304" pitchFamily="18" charset="0"/>
              </a:rPr>
              <a:pPr algn="r">
                <a:spcBef>
                  <a:spcPct val="0"/>
                </a:spcBef>
                <a:buClrTx/>
                <a:buSzTx/>
                <a:buFontTx/>
                <a:buNone/>
              </a:pPr>
              <a:t>27</a:t>
            </a:fld>
            <a:endParaRPr lang="en-US" altLang="en-US" sz="140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28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282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2821"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2822" name="Rectangle 6"/>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2823"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2824" name="Rectangle 8"/>
          <p:cNvSpPr>
            <a:spLocks noGrp="1" noChangeArrowheads="1"/>
          </p:cNvSpPr>
          <p:nvPr>
            <p:ph type="title"/>
          </p:nvPr>
        </p:nvSpPr>
        <p:spPr>
          <a:xfrm>
            <a:off x="685800" y="609600"/>
            <a:ext cx="7772400" cy="1143000"/>
          </a:xfrm>
        </p:spPr>
        <p:txBody>
          <a:bodyPr lIns="92075" tIns="46038" rIns="92075" bIns="46038"/>
          <a:lstStyle/>
          <a:p>
            <a:r>
              <a:rPr lang="en-GB" altLang="en-US" smtClean="0"/>
              <a:t>DATA PROTECTION OFFICERS</a:t>
            </a:r>
          </a:p>
        </p:txBody>
      </p:sp>
      <p:sp>
        <p:nvSpPr>
          <p:cNvPr id="162825" name="Rectangle 9"/>
          <p:cNvSpPr>
            <a:spLocks noGrp="1" noChangeArrowheads="1"/>
          </p:cNvSpPr>
          <p:nvPr>
            <p:ph type="body" idx="1"/>
          </p:nvPr>
        </p:nvSpPr>
        <p:spPr>
          <a:xfrm>
            <a:off x="685800" y="1981200"/>
            <a:ext cx="7772400" cy="3657600"/>
          </a:xfrm>
        </p:spPr>
        <p:txBody>
          <a:bodyPr lIns="92075" tIns="46038" rIns="92075" bIns="46038"/>
          <a:lstStyle/>
          <a:p>
            <a:r>
              <a:rPr lang="en-GB" altLang="en-US" smtClean="0"/>
              <a:t>There is no legal requirement in Portugal for organisations to appoint a data protection officer.</a:t>
            </a:r>
          </a:p>
        </p:txBody>
      </p:sp>
      <p:sp>
        <p:nvSpPr>
          <p:cNvPr id="162826"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64AFFA2-B016-40D1-80F1-A6DE440EF83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62827"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24DE6FE-6242-4312-9E8E-AB9246CC15AC}" type="slidenum">
              <a:rPr lang="en-US" altLang="en-US" sz="1400">
                <a:cs typeface="Times New Roman" panose="02020603050405020304" pitchFamily="18" charset="0"/>
              </a:rPr>
              <a:pPr algn="r">
                <a:spcBef>
                  <a:spcPct val="0"/>
                </a:spcBef>
                <a:buClrTx/>
                <a:buSzTx/>
                <a:buFontTx/>
                <a:buNone/>
              </a:pPr>
              <a:t>28</a:t>
            </a:fld>
            <a:endParaRPr lang="en-US" altLang="en-US" sz="140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48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486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486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4870"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4871"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4872" name="Rectangle 8"/>
          <p:cNvSpPr>
            <a:spLocks noGrp="1" noChangeArrowheads="1"/>
          </p:cNvSpPr>
          <p:nvPr>
            <p:ph type="title"/>
          </p:nvPr>
        </p:nvSpPr>
        <p:spPr>
          <a:xfrm>
            <a:off x="685800" y="404664"/>
            <a:ext cx="5471963" cy="710654"/>
          </a:xfrm>
        </p:spPr>
        <p:txBody>
          <a:bodyPr lIns="92075" tIns="46038" rIns="92075" bIns="46038"/>
          <a:lstStyle/>
          <a:p>
            <a:r>
              <a:rPr lang="en-GB" altLang="en-US" dirty="0" smtClean="0"/>
              <a:t>Data Protection Law 1998</a:t>
            </a:r>
          </a:p>
        </p:txBody>
      </p:sp>
      <p:sp>
        <p:nvSpPr>
          <p:cNvPr id="164873" name="Rectangle 9"/>
          <p:cNvSpPr>
            <a:spLocks noGrp="1" noChangeArrowheads="1"/>
          </p:cNvSpPr>
          <p:nvPr>
            <p:ph type="body" idx="1"/>
          </p:nvPr>
        </p:nvSpPr>
        <p:spPr>
          <a:xfrm>
            <a:off x="555348" y="1268760"/>
            <a:ext cx="8265124" cy="4680520"/>
          </a:xfrm>
        </p:spPr>
        <p:txBody>
          <a:bodyPr lIns="92075" tIns="46038" rIns="92075" bIns="46038"/>
          <a:lstStyle/>
          <a:p>
            <a:pPr>
              <a:buFontTx/>
              <a:buNone/>
            </a:pPr>
            <a:r>
              <a:rPr lang="en-GB" altLang="en-US" b="1" dirty="0" smtClean="0"/>
              <a:t>Main Issues</a:t>
            </a:r>
          </a:p>
          <a:p>
            <a:r>
              <a:rPr lang="en-GB" altLang="en-US" sz="2800" dirty="0" smtClean="0"/>
              <a:t>Relevant to all </a:t>
            </a:r>
            <a:r>
              <a:rPr lang="en-GB" altLang="en-US" sz="2800" i="1" dirty="0" smtClean="0"/>
              <a:t>personal</a:t>
            </a:r>
            <a:r>
              <a:rPr lang="en-GB" altLang="en-US" sz="2800" dirty="0" smtClean="0"/>
              <a:t> data </a:t>
            </a:r>
            <a:r>
              <a:rPr lang="en-GB" altLang="en-US" sz="2800" i="1" dirty="0" smtClean="0"/>
              <a:t>processed</a:t>
            </a:r>
            <a:r>
              <a:rPr lang="en-GB" altLang="en-US" sz="2800" dirty="0" smtClean="0"/>
              <a:t> on a computer </a:t>
            </a:r>
          </a:p>
          <a:p>
            <a:r>
              <a:rPr lang="en-GB" altLang="en-US" sz="2800" dirty="0" smtClean="0"/>
              <a:t>Personal data </a:t>
            </a:r>
            <a:r>
              <a:rPr lang="en-GB" altLang="en-US" sz="2800" i="1" dirty="0" smtClean="0"/>
              <a:t>held</a:t>
            </a:r>
            <a:r>
              <a:rPr lang="en-GB" altLang="en-US" sz="2800" dirty="0" smtClean="0"/>
              <a:t> and its </a:t>
            </a:r>
            <a:r>
              <a:rPr lang="en-GB" altLang="en-US" sz="2800" i="1" dirty="0" smtClean="0"/>
              <a:t>use</a:t>
            </a:r>
            <a:r>
              <a:rPr lang="en-GB" altLang="en-US" sz="2800" dirty="0" smtClean="0"/>
              <a:t> must be registered</a:t>
            </a:r>
          </a:p>
          <a:p>
            <a:r>
              <a:rPr lang="en-GB" altLang="en-US" sz="2800" dirty="0" smtClean="0">
                <a:solidFill>
                  <a:srgbClr val="FF0000"/>
                </a:solidFill>
              </a:rPr>
              <a:t>1</a:t>
            </a:r>
            <a:r>
              <a:rPr lang="en-GB" altLang="en-US" sz="2800" baseline="30000" dirty="0" smtClean="0">
                <a:solidFill>
                  <a:srgbClr val="FF0000"/>
                </a:solidFill>
              </a:rPr>
              <a:t>st</a:t>
            </a:r>
            <a:r>
              <a:rPr lang="en-GB" altLang="en-US" sz="2800" dirty="0" smtClean="0"/>
              <a:t> Data </a:t>
            </a:r>
            <a:r>
              <a:rPr lang="en-GB" altLang="en-US" sz="2800" i="1" dirty="0" smtClean="0"/>
              <a:t>subject</a:t>
            </a:r>
            <a:r>
              <a:rPr lang="en-GB" altLang="en-US" sz="2800" dirty="0" smtClean="0"/>
              <a:t> has </a:t>
            </a:r>
            <a:r>
              <a:rPr lang="en-GB" altLang="en-US" sz="2800" i="1" dirty="0" smtClean="0"/>
              <a:t>right</a:t>
            </a:r>
            <a:r>
              <a:rPr lang="en-GB" altLang="en-US" sz="2800" dirty="0" smtClean="0"/>
              <a:t> </a:t>
            </a:r>
            <a:r>
              <a:rPr lang="en-GB" altLang="en-US" sz="2800" i="1" dirty="0" smtClean="0"/>
              <a:t>to request</a:t>
            </a:r>
            <a:r>
              <a:rPr lang="en-GB" altLang="en-US" sz="2800" dirty="0" smtClean="0"/>
              <a:t> copy of data held and the </a:t>
            </a:r>
            <a:r>
              <a:rPr lang="en-GB" altLang="en-US" sz="2800" i="1" dirty="0" smtClean="0"/>
              <a:t>right</a:t>
            </a:r>
            <a:r>
              <a:rPr lang="en-GB" altLang="en-US" sz="2800" dirty="0" smtClean="0"/>
              <a:t> to have it </a:t>
            </a:r>
            <a:r>
              <a:rPr lang="en-GB" altLang="en-US" sz="2800" i="1" dirty="0" smtClean="0"/>
              <a:t>corrected</a:t>
            </a:r>
            <a:endParaRPr lang="en-GB" altLang="en-US" sz="2800" dirty="0" smtClean="0"/>
          </a:p>
          <a:p>
            <a:r>
              <a:rPr lang="en-GB" altLang="en-US" sz="2800" i="1" dirty="0" smtClean="0"/>
              <a:t>Illegal</a:t>
            </a:r>
            <a:r>
              <a:rPr lang="en-GB" altLang="en-US" sz="2800" dirty="0" smtClean="0"/>
              <a:t> disclosure</a:t>
            </a:r>
          </a:p>
        </p:txBody>
      </p:sp>
      <p:sp>
        <p:nvSpPr>
          <p:cNvPr id="164874"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8C403FC-50EA-4AEE-8F90-CAAE2F394EC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64875" name="Slide Number Placeholder 5"/>
          <p:cNvSpPr txBox="1">
            <a:spLocks noGrp="1"/>
          </p:cNvSpPr>
          <p:nvPr/>
        </p:nvSpPr>
        <p:spPr bwMode="auto">
          <a:xfrm>
            <a:off x="7239000"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46D168C-EEC1-4DB2-895D-82B0B2816E9B}" type="slidenum">
              <a:rPr lang="en-US" altLang="en-US" sz="1400">
                <a:cs typeface="Times New Roman" panose="02020603050405020304" pitchFamily="18" charset="0"/>
              </a:rPr>
              <a:pPr algn="r">
                <a:spcBef>
                  <a:spcPct val="0"/>
                </a:spcBef>
                <a:buClrTx/>
                <a:buSzTx/>
                <a:buFontTx/>
                <a:buNone/>
              </a:pPr>
              <a:t>29</a:t>
            </a:fld>
            <a:endParaRPr lang="en-US" altLang="en-US" sz="140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ctrTitle"/>
          </p:nvPr>
        </p:nvSpPr>
        <p:spPr>
          <a:xfrm>
            <a:off x="250825" y="1268413"/>
            <a:ext cx="6300788" cy="900112"/>
          </a:xfrm>
        </p:spPr>
        <p:txBody>
          <a:bodyPr/>
          <a:lstStyle/>
          <a:p>
            <a:pPr algn="ctr"/>
            <a:r>
              <a:rPr lang="en-GB" altLang="en-US" smtClean="0"/>
              <a:t>ITPM1 Exam</a:t>
            </a:r>
          </a:p>
        </p:txBody>
      </p:sp>
      <p:sp>
        <p:nvSpPr>
          <p:cNvPr id="75779" name="Subtitle 2"/>
          <p:cNvSpPr>
            <a:spLocks noGrp="1"/>
          </p:cNvSpPr>
          <p:nvPr>
            <p:ph type="subTitle" idx="1"/>
          </p:nvPr>
        </p:nvSpPr>
        <p:spPr>
          <a:xfrm>
            <a:off x="323850" y="3049588"/>
            <a:ext cx="5832475" cy="3043237"/>
          </a:xfrm>
        </p:spPr>
        <p:txBody>
          <a:bodyPr/>
          <a:lstStyle/>
          <a:p>
            <a:pPr algn="l"/>
            <a:r>
              <a:rPr lang="en-GB" altLang="en-US" sz="3600" smtClean="0"/>
              <a:t>Date:   15th January 2018 </a:t>
            </a:r>
            <a:br>
              <a:rPr lang="en-GB" altLang="en-US" sz="3600" smtClean="0"/>
            </a:br>
            <a:r>
              <a:rPr lang="en-GB" altLang="en-US" sz="3600" smtClean="0"/>
              <a:t>Time:   10h00-12h00</a:t>
            </a:r>
            <a:br>
              <a:rPr lang="en-GB" altLang="en-US" sz="3600" smtClean="0"/>
            </a:br>
            <a:r>
              <a:rPr lang="en-GB" altLang="en-US" sz="3600" smtClean="0"/>
              <a:t>Room:  A426C/F </a:t>
            </a:r>
            <a:br>
              <a:rPr lang="en-GB" altLang="en-US" sz="3600" smtClean="0"/>
            </a:br>
            <a:r>
              <a:rPr lang="en-GB" altLang="en-US" sz="360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691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691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6917"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6918"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6919"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66920" name="Rectangle 8"/>
          <p:cNvSpPr>
            <a:spLocks noGrp="1" noChangeArrowheads="1"/>
          </p:cNvSpPr>
          <p:nvPr>
            <p:ph type="title"/>
          </p:nvPr>
        </p:nvSpPr>
        <p:spPr>
          <a:xfrm>
            <a:off x="684213" y="0"/>
            <a:ext cx="7772400" cy="914400"/>
          </a:xfrm>
        </p:spPr>
        <p:txBody>
          <a:bodyPr lIns="92075" tIns="46038" rIns="92075" bIns="46038"/>
          <a:lstStyle/>
          <a:p>
            <a:r>
              <a:rPr lang="en-GB" altLang="en-US" smtClean="0"/>
              <a:t>Data Protection Law 1998</a:t>
            </a:r>
          </a:p>
        </p:txBody>
      </p:sp>
      <p:sp>
        <p:nvSpPr>
          <p:cNvPr id="166921" name="Rectangle 9"/>
          <p:cNvSpPr>
            <a:spLocks noGrp="1" noChangeArrowheads="1"/>
          </p:cNvSpPr>
          <p:nvPr>
            <p:ph type="body" idx="1"/>
          </p:nvPr>
        </p:nvSpPr>
        <p:spPr>
          <a:xfrm>
            <a:off x="539552" y="1253665"/>
            <a:ext cx="8460432" cy="5084415"/>
          </a:xfrm>
        </p:spPr>
        <p:txBody>
          <a:bodyPr lIns="92075" tIns="46038" rIns="92075" bIns="46038"/>
          <a:lstStyle/>
          <a:p>
            <a:pPr>
              <a:buFontTx/>
              <a:buNone/>
            </a:pPr>
            <a:r>
              <a:rPr lang="en-GB" altLang="en-US" sz="2800" b="1" dirty="0" smtClean="0"/>
              <a:t>Additional Issues</a:t>
            </a:r>
          </a:p>
          <a:p>
            <a:r>
              <a:rPr lang="en-GB" altLang="en-US" sz="2800" dirty="0" smtClean="0"/>
              <a:t>Includes </a:t>
            </a:r>
            <a:r>
              <a:rPr lang="en-GB" altLang="en-US" sz="2800" i="1" dirty="0" smtClean="0"/>
              <a:t>manual</a:t>
            </a:r>
            <a:r>
              <a:rPr lang="en-GB" altLang="en-US" sz="2800" dirty="0" smtClean="0"/>
              <a:t> records</a:t>
            </a:r>
          </a:p>
          <a:p>
            <a:r>
              <a:rPr lang="en-GB" altLang="en-US" sz="2800" dirty="0" smtClean="0"/>
              <a:t>Personal data </a:t>
            </a:r>
            <a:r>
              <a:rPr lang="en-GB" altLang="en-US" sz="2800" i="1" dirty="0" smtClean="0"/>
              <a:t>held,</a:t>
            </a:r>
            <a:r>
              <a:rPr lang="en-GB" altLang="en-US" sz="2800" dirty="0" smtClean="0"/>
              <a:t> its </a:t>
            </a:r>
            <a:r>
              <a:rPr lang="en-GB" altLang="en-US" sz="2800" i="1" dirty="0" smtClean="0"/>
              <a:t>use</a:t>
            </a:r>
            <a:r>
              <a:rPr lang="en-GB" altLang="en-US" sz="2800" dirty="0" smtClean="0"/>
              <a:t> and </a:t>
            </a:r>
            <a:r>
              <a:rPr lang="en-GB" altLang="en-US" sz="2800" i="1" dirty="0" smtClean="0"/>
              <a:t>security</a:t>
            </a:r>
            <a:r>
              <a:rPr lang="en-GB" altLang="en-US" sz="2800" dirty="0" smtClean="0"/>
              <a:t> measures must be </a:t>
            </a:r>
            <a:r>
              <a:rPr lang="en-GB" altLang="en-US" sz="2800" i="1" dirty="0" smtClean="0"/>
              <a:t>notified</a:t>
            </a:r>
            <a:endParaRPr lang="en-GB" altLang="en-US" sz="2800" dirty="0" smtClean="0"/>
          </a:p>
          <a:p>
            <a:r>
              <a:rPr lang="en-GB" altLang="en-US" sz="2800" dirty="0" smtClean="0">
                <a:solidFill>
                  <a:srgbClr val="FF0000"/>
                </a:solidFill>
              </a:rPr>
              <a:t>2</a:t>
            </a:r>
            <a:r>
              <a:rPr lang="en-GB" altLang="en-US" sz="2800" baseline="30000" dirty="0" smtClean="0">
                <a:solidFill>
                  <a:srgbClr val="FF0000"/>
                </a:solidFill>
              </a:rPr>
              <a:t>nd</a:t>
            </a:r>
            <a:r>
              <a:rPr lang="en-GB" altLang="en-US" sz="2800" dirty="0" smtClean="0"/>
              <a:t> Right to</a:t>
            </a:r>
            <a:r>
              <a:rPr lang="en-GB" altLang="en-US" sz="2800" i="1" dirty="0" smtClean="0"/>
              <a:t> object</a:t>
            </a:r>
            <a:r>
              <a:rPr lang="en-GB" altLang="en-US" sz="2800" dirty="0" smtClean="0"/>
              <a:t> to other </a:t>
            </a:r>
            <a:r>
              <a:rPr lang="en-GB" altLang="en-US" sz="2800" i="1" dirty="0" smtClean="0"/>
              <a:t>processing </a:t>
            </a:r>
            <a:r>
              <a:rPr lang="en-GB" altLang="en-US" sz="2800" dirty="0" smtClean="0"/>
              <a:t>likely to cause</a:t>
            </a:r>
            <a:r>
              <a:rPr lang="en-GB" altLang="en-US" sz="2800" i="1" dirty="0" smtClean="0"/>
              <a:t> substantial damage</a:t>
            </a:r>
            <a:r>
              <a:rPr lang="en-GB" altLang="en-US" sz="2800" dirty="0" smtClean="0"/>
              <a:t> or</a:t>
            </a:r>
            <a:r>
              <a:rPr lang="en-GB" altLang="en-US" sz="2800" i="1" dirty="0" smtClean="0"/>
              <a:t> substantial stress</a:t>
            </a:r>
          </a:p>
          <a:p>
            <a:r>
              <a:rPr lang="en-GB" altLang="en-US" sz="2800" dirty="0" smtClean="0">
                <a:solidFill>
                  <a:srgbClr val="FF0000"/>
                </a:solidFill>
              </a:rPr>
              <a:t>3</a:t>
            </a:r>
            <a:r>
              <a:rPr lang="en-GB" altLang="en-US" sz="2800" baseline="30000" dirty="0" smtClean="0">
                <a:solidFill>
                  <a:srgbClr val="FF0000"/>
                </a:solidFill>
              </a:rPr>
              <a:t>rd</a:t>
            </a:r>
            <a:r>
              <a:rPr lang="en-GB" altLang="en-US" sz="2800" dirty="0" smtClean="0"/>
              <a:t>  Right to</a:t>
            </a:r>
            <a:r>
              <a:rPr lang="en-GB" altLang="en-US" sz="2800" i="1" dirty="0" smtClean="0"/>
              <a:t> object</a:t>
            </a:r>
            <a:r>
              <a:rPr lang="en-GB" altLang="en-US" sz="2800" dirty="0" smtClean="0"/>
              <a:t> to </a:t>
            </a:r>
            <a:r>
              <a:rPr lang="en-GB" altLang="en-US" sz="2800" i="1" dirty="0" smtClean="0"/>
              <a:t>direct marketing</a:t>
            </a:r>
            <a:endParaRPr lang="en-GB" altLang="en-US" sz="2800" dirty="0" smtClean="0"/>
          </a:p>
          <a:p>
            <a:r>
              <a:rPr lang="en-GB" altLang="en-US" sz="2800" i="1" dirty="0" smtClean="0"/>
              <a:t>Transmission </a:t>
            </a:r>
            <a:r>
              <a:rPr lang="en-GB" altLang="en-US" sz="2800" dirty="0" smtClean="0"/>
              <a:t>of personal data outside EEA (28 EU States, Iceland, Norway, Liechtenstein)</a:t>
            </a:r>
            <a:r>
              <a:rPr lang="en-GB" altLang="en-US" sz="2800" i="1" dirty="0" smtClean="0"/>
              <a:t> </a:t>
            </a:r>
          </a:p>
        </p:txBody>
      </p:sp>
      <p:sp>
        <p:nvSpPr>
          <p:cNvPr id="166922"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15C644D-7467-4B31-B638-AA0160B0A1D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66923" name="Slide Number Placeholder 5"/>
          <p:cNvSpPr txBox="1">
            <a:spLocks noGrp="1"/>
          </p:cNvSpPr>
          <p:nvPr/>
        </p:nvSpPr>
        <p:spPr bwMode="auto">
          <a:xfrm>
            <a:off x="8532440" y="6353175"/>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B6D3EB7-6A0E-4389-8CC3-61E6E8BA24A0}" type="slidenum">
              <a:rPr lang="en-US" altLang="en-US" sz="1000">
                <a:cs typeface="Times New Roman" panose="02020603050405020304" pitchFamily="18" charset="0"/>
              </a:rPr>
              <a:pPr algn="r">
                <a:spcBef>
                  <a:spcPct val="0"/>
                </a:spcBef>
                <a:buClrTx/>
                <a:buSzTx/>
                <a:buFontTx/>
                <a:buNone/>
              </a:pPr>
              <a:t>30</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GB" altLang="en-US" sz="4000" dirty="0" smtClean="0"/>
              <a:t>Data Protection (1998) – </a:t>
            </a:r>
            <a:br>
              <a:rPr lang="en-GB" altLang="en-US" sz="4000" dirty="0" smtClean="0"/>
            </a:br>
            <a:r>
              <a:rPr lang="en-GB" altLang="en-US" sz="4000" dirty="0" smtClean="0"/>
              <a:t>8 Principles</a:t>
            </a:r>
          </a:p>
        </p:txBody>
      </p:sp>
      <p:sp>
        <p:nvSpPr>
          <p:cNvPr id="168963" name="Rectangle 3"/>
          <p:cNvSpPr>
            <a:spLocks noGrp="1" noChangeArrowheads="1"/>
          </p:cNvSpPr>
          <p:nvPr>
            <p:ph type="body" idx="1"/>
          </p:nvPr>
        </p:nvSpPr>
        <p:spPr>
          <a:xfrm>
            <a:off x="467544" y="1196752"/>
            <a:ext cx="8496944" cy="5040536"/>
          </a:xfrm>
        </p:spPr>
        <p:txBody>
          <a:bodyPr/>
          <a:lstStyle/>
          <a:p>
            <a:pPr marL="609600" indent="-609600">
              <a:buFont typeface="Arial" panose="020B0604020202020204" pitchFamily="34" charset="0"/>
              <a:buNone/>
            </a:pPr>
            <a:r>
              <a:rPr lang="en-GB" altLang="en-US" b="1" u="sng" dirty="0" smtClean="0"/>
              <a:t>Personal data shall be:</a:t>
            </a:r>
          </a:p>
          <a:p>
            <a:pPr marL="609600" indent="-609600">
              <a:buFont typeface="Wingdings" panose="05000000000000000000" pitchFamily="2" charset="2"/>
              <a:buAutoNum type="arabicPeriod"/>
            </a:pPr>
            <a:r>
              <a:rPr lang="en-GB" altLang="en-US" sz="2400" b="1" dirty="0" smtClean="0"/>
              <a:t>Processed fairly and lawfully</a:t>
            </a:r>
          </a:p>
          <a:p>
            <a:pPr marL="609600" indent="-609600">
              <a:buFont typeface="Wingdings" panose="05000000000000000000" pitchFamily="2" charset="2"/>
              <a:buAutoNum type="arabicPeriod"/>
            </a:pPr>
            <a:r>
              <a:rPr lang="en-GB" altLang="en-US" sz="2400" b="1" dirty="0" smtClean="0"/>
              <a:t>Obtained &amp; processed for specified purposes</a:t>
            </a:r>
          </a:p>
          <a:p>
            <a:pPr marL="609600" indent="-609600">
              <a:buFont typeface="Wingdings" panose="05000000000000000000" pitchFamily="2" charset="2"/>
              <a:buAutoNum type="arabicPeriod"/>
            </a:pPr>
            <a:r>
              <a:rPr lang="en-GB" altLang="en-US" sz="2400" b="1" dirty="0" smtClean="0"/>
              <a:t>Adequate, relevant and not excessive</a:t>
            </a:r>
          </a:p>
          <a:p>
            <a:pPr marL="609600" indent="-609600">
              <a:buFont typeface="Wingdings" panose="05000000000000000000" pitchFamily="2" charset="2"/>
              <a:buAutoNum type="arabicPeriod"/>
            </a:pPr>
            <a:r>
              <a:rPr lang="en-GB" altLang="en-US" sz="2400" b="1" dirty="0" smtClean="0"/>
              <a:t>Accurate and up to date</a:t>
            </a:r>
          </a:p>
          <a:p>
            <a:pPr marL="609600" indent="-609600">
              <a:buFont typeface="Wingdings" panose="05000000000000000000" pitchFamily="2" charset="2"/>
              <a:buAutoNum type="arabicPeriod" startAt="5"/>
            </a:pPr>
            <a:r>
              <a:rPr lang="en-GB" altLang="en-US" sz="2400" b="1" dirty="0"/>
              <a:t>Held no longer than necessary</a:t>
            </a:r>
          </a:p>
          <a:p>
            <a:pPr marL="609600" indent="-609600">
              <a:buFont typeface="Wingdings" panose="05000000000000000000" pitchFamily="2" charset="2"/>
              <a:buAutoNum type="arabicPeriod" startAt="5"/>
            </a:pPr>
            <a:r>
              <a:rPr lang="en-GB" altLang="en-US" sz="2400" b="1" dirty="0"/>
              <a:t>Processed in accordance with the rights of the data subject</a:t>
            </a:r>
          </a:p>
          <a:p>
            <a:pPr marL="609600" indent="-609600">
              <a:buFont typeface="Wingdings" panose="05000000000000000000" pitchFamily="2" charset="2"/>
              <a:buAutoNum type="arabicPeriod" startAt="5"/>
            </a:pPr>
            <a:r>
              <a:rPr lang="en-GB" altLang="en-US" sz="2400" b="1" dirty="0"/>
              <a:t>Kept </a:t>
            </a:r>
            <a:r>
              <a:rPr lang="en-GB" altLang="en-US" sz="2400" b="1" dirty="0" smtClean="0"/>
              <a:t>secure, </a:t>
            </a:r>
            <a:r>
              <a:rPr lang="en-GB" altLang="en-US" sz="2400" dirty="0" smtClean="0"/>
              <a:t>e.g. against accidental loss or destruction </a:t>
            </a:r>
            <a:endParaRPr lang="en-GB" altLang="en-US" sz="2400" dirty="0"/>
          </a:p>
          <a:p>
            <a:pPr marL="609600" indent="-609600">
              <a:buFont typeface="Wingdings" panose="05000000000000000000" pitchFamily="2" charset="2"/>
              <a:buAutoNum type="arabicPeriod" startAt="5"/>
            </a:pPr>
            <a:r>
              <a:rPr lang="en-GB" altLang="en-US" sz="2400" b="1" dirty="0"/>
              <a:t>Transferred outside of the EEA only if adequate safeguards </a:t>
            </a:r>
            <a:r>
              <a:rPr lang="en-GB" altLang="en-US" sz="2400" b="1" dirty="0" smtClean="0"/>
              <a:t>exist, </a:t>
            </a:r>
            <a:r>
              <a:rPr lang="en-GB" altLang="en-US" sz="2400" dirty="0" smtClean="0"/>
              <a:t>e.g. DP, codes of conduct </a:t>
            </a:r>
            <a:endParaRPr lang="en-GB" altLang="en-US" dirty="0" smtClean="0"/>
          </a:p>
        </p:txBody>
      </p:sp>
      <p:sp>
        <p:nvSpPr>
          <p:cNvPr id="168964"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8916F9F-2F48-49A6-B5E4-22C2CBF0BAF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68965" name="Slide Number Placeholder 5"/>
          <p:cNvSpPr txBox="1">
            <a:spLocks noGrp="1"/>
          </p:cNvSpPr>
          <p:nvPr/>
        </p:nvSpPr>
        <p:spPr bwMode="auto">
          <a:xfrm>
            <a:off x="8460432" y="6353175"/>
            <a:ext cx="539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A85C1C0-0914-4025-BE26-64AFB2DFC94C}" type="slidenum">
              <a:rPr lang="en-US" altLang="en-US" sz="1000">
                <a:cs typeface="Times New Roman" panose="02020603050405020304" pitchFamily="18" charset="0"/>
              </a:rPr>
              <a:pPr algn="r">
                <a:spcBef>
                  <a:spcPct val="0"/>
                </a:spcBef>
                <a:buClrTx/>
                <a:buSzTx/>
                <a:buFontTx/>
                <a:buNone/>
              </a:pPr>
              <a:t>31</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83178" y="2208"/>
            <a:ext cx="8229600" cy="1143001"/>
          </a:xfrm>
        </p:spPr>
        <p:txBody>
          <a:bodyPr/>
          <a:lstStyle/>
          <a:p>
            <a:r>
              <a:rPr lang="en-GB" altLang="en-US" sz="4000" dirty="0" smtClean="0"/>
              <a:t>Data Protection(1998) – </a:t>
            </a:r>
            <a:br>
              <a:rPr lang="en-GB" altLang="en-US" sz="4000" dirty="0" smtClean="0"/>
            </a:br>
            <a:r>
              <a:rPr lang="en-GB" altLang="en-US" sz="4000" dirty="0" smtClean="0"/>
              <a:t>8 Principles</a:t>
            </a:r>
          </a:p>
        </p:txBody>
      </p:sp>
      <p:sp>
        <p:nvSpPr>
          <p:cNvPr id="70659" name="Rectangle 3"/>
          <p:cNvSpPr>
            <a:spLocks noGrp="1" noChangeArrowheads="1"/>
          </p:cNvSpPr>
          <p:nvPr>
            <p:ph type="body" idx="1"/>
          </p:nvPr>
        </p:nvSpPr>
        <p:spPr>
          <a:xfrm>
            <a:off x="395536" y="1268760"/>
            <a:ext cx="8576484" cy="5113337"/>
          </a:xfrm>
        </p:spPr>
        <p:txBody>
          <a:bodyPr/>
          <a:lstStyle/>
          <a:p>
            <a:pPr marL="609600" indent="-609600">
              <a:buFont typeface="Arial" charset="0"/>
              <a:buNone/>
              <a:defRPr/>
            </a:pPr>
            <a:r>
              <a:rPr lang="en-GB" altLang="en-US" b="1" u="sng" dirty="0" smtClean="0"/>
              <a:t>Personal data shall be:</a:t>
            </a:r>
          </a:p>
          <a:p>
            <a:pPr marL="0" indent="0">
              <a:buFont typeface="Arial" charset="0"/>
              <a:buNone/>
              <a:defRPr/>
            </a:pPr>
            <a:r>
              <a:rPr lang="en-GB" altLang="en-US" b="1" dirty="0" smtClean="0"/>
              <a:t>7. Kept secure</a:t>
            </a:r>
          </a:p>
          <a:p>
            <a:pPr marL="609600" indent="-609600">
              <a:buFont typeface="Wingdings" panose="05000000000000000000" pitchFamily="2" charset="2"/>
              <a:buNone/>
              <a:defRPr/>
            </a:pPr>
            <a:r>
              <a:rPr lang="en-GB" altLang="en-US" dirty="0" smtClean="0"/>
              <a:t>Principle 7 is important because it makes it clear that </a:t>
            </a:r>
            <a:r>
              <a:rPr lang="en-GB" altLang="en-US" b="1" dirty="0" smtClean="0"/>
              <a:t>security is an important aspect of data protection</a:t>
            </a:r>
            <a:r>
              <a:rPr lang="en-GB" altLang="en-US" dirty="0" smtClean="0"/>
              <a:t>, and is perhaps the most important of all principles. It also means anything that travels over the internet.</a:t>
            </a:r>
          </a:p>
          <a:p>
            <a:pPr marL="609600" indent="-609600">
              <a:buFont typeface="Wingdings" panose="05000000000000000000" pitchFamily="2" charset="2"/>
              <a:buNone/>
              <a:defRPr/>
            </a:pPr>
            <a:r>
              <a:rPr lang="en-GB" altLang="en-US" dirty="0" smtClean="0"/>
              <a:t>If you have good security then that’s a unique selling point and one benefit that could seal the deal.</a:t>
            </a:r>
          </a:p>
        </p:txBody>
      </p:sp>
      <p:sp>
        <p:nvSpPr>
          <p:cNvPr id="171012"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57CC80E-105E-4201-95BA-2605147B277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71013" name="Slide Number Placeholder 5"/>
          <p:cNvSpPr txBox="1">
            <a:spLocks noGrp="1"/>
          </p:cNvSpPr>
          <p:nvPr/>
        </p:nvSpPr>
        <p:spPr bwMode="auto">
          <a:xfrm>
            <a:off x="8504476" y="6400800"/>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D0ACF85-107B-401B-9F4A-C7E2E998C84F}" type="slidenum">
              <a:rPr lang="en-US" altLang="en-US" sz="1000">
                <a:cs typeface="Times New Roman" panose="02020603050405020304" pitchFamily="18" charset="0"/>
              </a:rPr>
              <a:pPr algn="r">
                <a:spcBef>
                  <a:spcPct val="0"/>
                </a:spcBef>
                <a:buClrTx/>
                <a:buSzTx/>
                <a:buFontTx/>
                <a:buNone/>
              </a:pPr>
              <a:t>32</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98610" y="260648"/>
            <a:ext cx="8229600" cy="908050"/>
          </a:xfrm>
        </p:spPr>
        <p:txBody>
          <a:bodyPr/>
          <a:lstStyle/>
          <a:p>
            <a:r>
              <a:rPr lang="en-GB" altLang="en-US" sz="4000" dirty="0" smtClean="0"/>
              <a:t>Data Protection(1998) – </a:t>
            </a:r>
            <a:br>
              <a:rPr lang="en-GB" altLang="en-US" sz="4000" dirty="0" smtClean="0"/>
            </a:br>
            <a:r>
              <a:rPr lang="en-GB" altLang="en-US" sz="4000" dirty="0" smtClean="0"/>
              <a:t>8 Principles</a:t>
            </a:r>
          </a:p>
        </p:txBody>
      </p:sp>
      <p:sp>
        <p:nvSpPr>
          <p:cNvPr id="70659" name="Rectangle 3"/>
          <p:cNvSpPr>
            <a:spLocks noGrp="1" noChangeArrowheads="1"/>
          </p:cNvSpPr>
          <p:nvPr>
            <p:ph type="body" idx="1"/>
          </p:nvPr>
        </p:nvSpPr>
        <p:spPr>
          <a:xfrm>
            <a:off x="204481" y="1268760"/>
            <a:ext cx="8713787" cy="4525963"/>
          </a:xfrm>
        </p:spPr>
        <p:txBody>
          <a:bodyPr/>
          <a:lstStyle/>
          <a:p>
            <a:pPr marL="0" indent="0">
              <a:buFont typeface="Arial" charset="0"/>
              <a:buNone/>
              <a:defRPr/>
            </a:pPr>
            <a:r>
              <a:rPr lang="en-GB" altLang="en-US" b="1" dirty="0" smtClean="0"/>
              <a:t>8. Transferred outside of the EEA only if adequate 	safeguards exist</a:t>
            </a:r>
          </a:p>
          <a:p>
            <a:pPr marL="0" indent="0">
              <a:buFont typeface="Arial" charset="0"/>
              <a:buNone/>
              <a:defRPr/>
            </a:pPr>
            <a:r>
              <a:rPr lang="en-GB" dirty="0" smtClean="0"/>
              <a:t>You may reasonably decide there is adequate protection without a detailed analysis, depending on: the nature of the data/information; the circumstances of the transfer; your knowledge of the country; and the company you are transferring to. Some examples are discussed below.</a:t>
            </a:r>
            <a:endParaRPr lang="en-GB" altLang="en-US" b="1" dirty="0" smtClean="0"/>
          </a:p>
          <a:p>
            <a:pPr marL="609600" indent="-609600">
              <a:buFont typeface="Wingdings" panose="05000000000000000000" pitchFamily="2" charset="2"/>
              <a:buNone/>
              <a:defRPr/>
            </a:pPr>
            <a:endParaRPr lang="en-GB" altLang="en-US" dirty="0" smtClean="0"/>
          </a:p>
        </p:txBody>
      </p:sp>
      <p:sp>
        <p:nvSpPr>
          <p:cNvPr id="172036"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8B5B514-2C4B-40F2-8BAB-1579A0022BB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72037" name="Slide Number Placeholder 5"/>
          <p:cNvSpPr txBox="1">
            <a:spLocks noGrp="1"/>
          </p:cNvSpPr>
          <p:nvPr/>
        </p:nvSpPr>
        <p:spPr bwMode="auto">
          <a:xfrm>
            <a:off x="8522732" y="6353175"/>
            <a:ext cx="3955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0697F84C-095F-41E0-B6A0-31D560284774}" type="slidenum">
              <a:rPr lang="en-US" altLang="en-US" sz="1000">
                <a:cs typeface="Times New Roman" panose="02020603050405020304" pitchFamily="18" charset="0"/>
              </a:rPr>
              <a:pPr algn="r">
                <a:spcBef>
                  <a:spcPct val="0"/>
                </a:spcBef>
                <a:buClrTx/>
                <a:buSzTx/>
                <a:buFontTx/>
                <a:buNone/>
              </a:pPr>
              <a:t>33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467544" y="1240607"/>
            <a:ext cx="8532440" cy="5112568"/>
          </a:xfrm>
        </p:spPr>
        <p:txBody>
          <a:bodyPr/>
          <a:lstStyle/>
          <a:p>
            <a:pPr>
              <a:defRPr/>
            </a:pPr>
            <a:r>
              <a:rPr lang="en-GB" sz="2400" b="1" dirty="0" smtClean="0"/>
              <a:t>A university wishes to transfer the academic biographies of its lecturers and research staff to other universities and potential students outside the EEA. Nothing of a private nature is included</a:t>
            </a:r>
            <a:r>
              <a:rPr lang="en-GB" sz="2400" dirty="0" smtClean="0"/>
              <a:t>.</a:t>
            </a:r>
          </a:p>
          <a:p>
            <a:pPr>
              <a:defRPr/>
            </a:pPr>
            <a:r>
              <a:rPr lang="en-GB" sz="2400" dirty="0" smtClean="0"/>
              <a:t>This is a well-known practice in the university. The personal data, such as the staff’s qualifications and publications, is already publicly available. Any member of staff can have their information withheld if they have a reason to do so – such as concerns about their safety. In this case, it is difficult to see a problem with adequacy as the potential for staff to object has been addressed and there is little further risk of misuse.</a:t>
            </a:r>
          </a:p>
          <a:p>
            <a:pPr marL="609600" indent="-609600">
              <a:buFont typeface="Wingdings" panose="05000000000000000000" pitchFamily="2" charset="2"/>
              <a:buNone/>
              <a:defRPr/>
            </a:pPr>
            <a:endParaRPr lang="en-GB" altLang="en-US" dirty="0" smtClean="0"/>
          </a:p>
        </p:txBody>
      </p:sp>
      <p:sp>
        <p:nvSpPr>
          <p:cNvPr id="173059"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B16E42A-BA39-44B3-B381-FD1C1545B40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73060" name="Slide Number Placeholder 5"/>
          <p:cNvSpPr txBox="1">
            <a:spLocks noGrp="1"/>
          </p:cNvSpPr>
          <p:nvPr/>
        </p:nvSpPr>
        <p:spPr bwMode="auto">
          <a:xfrm>
            <a:off x="8532440" y="6353175"/>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6EC90AC-4038-4C12-A01E-EA2B9185F693}" type="slidenum">
              <a:rPr lang="en-US" altLang="en-US" sz="1000">
                <a:cs typeface="Times New Roman" panose="02020603050405020304" pitchFamily="18" charset="0"/>
              </a:rPr>
              <a:pPr algn="r">
                <a:spcBef>
                  <a:spcPct val="0"/>
                </a:spcBef>
                <a:buClrTx/>
                <a:buSzTx/>
                <a:buFontTx/>
                <a:buNone/>
              </a:pPr>
              <a:t>34</a:t>
            </a:fld>
            <a:endParaRPr lang="en-US" altLang="en-US" sz="1000" dirty="0">
              <a:cs typeface="Times New Roman" panose="02020603050405020304" pitchFamily="18" charset="0"/>
            </a:endParaRPr>
          </a:p>
        </p:txBody>
      </p:sp>
      <p:sp>
        <p:nvSpPr>
          <p:cNvPr id="173061" name="Title 1"/>
          <p:cNvSpPr>
            <a:spLocks noGrp="1"/>
          </p:cNvSpPr>
          <p:nvPr>
            <p:ph type="title"/>
          </p:nvPr>
        </p:nvSpPr>
        <p:spPr>
          <a:xfrm>
            <a:off x="467544" y="548680"/>
            <a:ext cx="8229600" cy="561975"/>
          </a:xfrm>
        </p:spPr>
        <p:txBody>
          <a:bodyPr/>
          <a:lstStyle/>
          <a:p>
            <a:r>
              <a:rPr lang="en-GB" altLang="en-US" dirty="0" smtClean="0"/>
              <a:t>Example 1</a:t>
            </a: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430213" y="1235923"/>
            <a:ext cx="8534275" cy="5073397"/>
          </a:xfrm>
        </p:spPr>
        <p:txBody>
          <a:bodyPr/>
          <a:lstStyle/>
          <a:p>
            <a:pPr>
              <a:defRPr/>
            </a:pPr>
            <a:r>
              <a:rPr lang="en-GB" sz="2000" b="1" dirty="0" smtClean="0"/>
              <a:t>Company A in Portugal sends its customer list to company B outside the EEA so that company B, acting as a processor, can send a mailing to company A’s customers. </a:t>
            </a:r>
            <a:r>
              <a:rPr lang="en-GB" sz="2000" dirty="0" smtClean="0"/>
              <a:t>It is likely that adequate protection exists if:</a:t>
            </a:r>
          </a:p>
          <a:p>
            <a:pPr>
              <a:defRPr/>
            </a:pPr>
            <a:r>
              <a:rPr lang="en-GB" sz="2000" dirty="0" smtClean="0"/>
              <a:t>the information transferred is only names and addresses</a:t>
            </a:r>
          </a:p>
          <a:p>
            <a:pPr>
              <a:defRPr/>
            </a:pPr>
            <a:r>
              <a:rPr lang="en-GB" sz="2000" dirty="0" smtClean="0"/>
              <a:t>there is nothing particularly sensitive about company A’s line of business;</a:t>
            </a:r>
          </a:p>
          <a:p>
            <a:pPr>
              <a:defRPr/>
            </a:pPr>
            <a:r>
              <a:rPr lang="en-GB" sz="2000" dirty="0" smtClean="0"/>
              <a:t>the names and addresses are for one-time use and must be returned or destroyed within a short timescale;</a:t>
            </a:r>
          </a:p>
          <a:p>
            <a:pPr>
              <a:defRPr/>
            </a:pPr>
            <a:r>
              <a:rPr lang="en-GB" sz="2000" dirty="0" smtClean="0"/>
              <a:t>company A knows company B is reliable; and</a:t>
            </a:r>
          </a:p>
          <a:p>
            <a:pPr>
              <a:defRPr/>
            </a:pPr>
            <a:r>
              <a:rPr lang="en-GB" sz="2000" dirty="0" smtClean="0"/>
              <a:t>there is a contract between them governing how the information will be used.</a:t>
            </a:r>
          </a:p>
          <a:p>
            <a:pPr marL="609600" indent="-609600">
              <a:buFont typeface="Wingdings" panose="05000000000000000000" pitchFamily="2" charset="2"/>
              <a:buNone/>
              <a:defRPr/>
            </a:pPr>
            <a:endParaRPr lang="en-GB" altLang="en-US" dirty="0" smtClean="0"/>
          </a:p>
        </p:txBody>
      </p:sp>
      <p:sp>
        <p:nvSpPr>
          <p:cNvPr id="174083"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2A51D4B-3BB7-4EC5-A9E5-A9F68FA2C7B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74084" name="Slide Number Placeholder 5"/>
          <p:cNvSpPr txBox="1">
            <a:spLocks noGrp="1"/>
          </p:cNvSpPr>
          <p:nvPr/>
        </p:nvSpPr>
        <p:spPr bwMode="auto">
          <a:xfrm>
            <a:off x="8423956" y="6353175"/>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A3CFCBA-F2E7-42E5-A858-840DB2700D7B}" type="slidenum">
              <a:rPr lang="en-US" altLang="en-US" sz="1000">
                <a:cs typeface="Times New Roman" panose="02020603050405020304" pitchFamily="18" charset="0"/>
              </a:rPr>
              <a:pPr algn="r">
                <a:spcBef>
                  <a:spcPct val="0"/>
                </a:spcBef>
                <a:buClrTx/>
                <a:buSzTx/>
                <a:buFontTx/>
                <a:buNone/>
              </a:pPr>
              <a:t>35</a:t>
            </a:fld>
            <a:endParaRPr lang="en-US" altLang="en-US" sz="1000" dirty="0">
              <a:cs typeface="Times New Roman" panose="02020603050405020304" pitchFamily="18" charset="0"/>
            </a:endParaRPr>
          </a:p>
        </p:txBody>
      </p:sp>
      <p:sp>
        <p:nvSpPr>
          <p:cNvPr id="174085" name="Title 1"/>
          <p:cNvSpPr>
            <a:spLocks noGrp="1"/>
          </p:cNvSpPr>
          <p:nvPr>
            <p:ph type="title"/>
          </p:nvPr>
        </p:nvSpPr>
        <p:spPr>
          <a:xfrm>
            <a:off x="467544" y="548680"/>
            <a:ext cx="8229600" cy="627063"/>
          </a:xfrm>
        </p:spPr>
        <p:txBody>
          <a:bodyPr/>
          <a:lstStyle/>
          <a:p>
            <a:r>
              <a:rPr lang="en-GB" altLang="en-US" dirty="0" smtClean="0"/>
              <a:t>Example 2</a:t>
            </a: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510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510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510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5110"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5111"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5112" name="Rectangle 8"/>
          <p:cNvSpPr>
            <a:spLocks noGrp="1" noChangeArrowheads="1"/>
          </p:cNvSpPr>
          <p:nvPr>
            <p:ph type="title"/>
          </p:nvPr>
        </p:nvSpPr>
        <p:spPr>
          <a:xfrm>
            <a:off x="539552" y="404664"/>
            <a:ext cx="6552728" cy="720725"/>
          </a:xfrm>
        </p:spPr>
        <p:txBody>
          <a:bodyPr lIns="92075" tIns="46038" rIns="92075" bIns="46038"/>
          <a:lstStyle/>
          <a:p>
            <a:r>
              <a:rPr lang="en-GB" altLang="en-US" dirty="0" smtClean="0"/>
              <a:t>Conditions for Processing</a:t>
            </a:r>
          </a:p>
        </p:txBody>
      </p:sp>
      <p:sp>
        <p:nvSpPr>
          <p:cNvPr id="175113" name="Rectangle 9"/>
          <p:cNvSpPr>
            <a:spLocks noGrp="1" noChangeArrowheads="1"/>
          </p:cNvSpPr>
          <p:nvPr>
            <p:ph type="body" idx="1"/>
          </p:nvPr>
        </p:nvSpPr>
        <p:spPr>
          <a:xfrm>
            <a:off x="539750" y="1267293"/>
            <a:ext cx="8424738" cy="4968081"/>
          </a:xfrm>
        </p:spPr>
        <p:txBody>
          <a:bodyPr lIns="92075" tIns="46038" rIns="92075" bIns="46038"/>
          <a:lstStyle/>
          <a:p>
            <a:pPr>
              <a:buFontTx/>
              <a:buNone/>
            </a:pPr>
            <a:r>
              <a:rPr lang="en-GB" altLang="en-US" sz="2400" b="1" dirty="0" smtClean="0"/>
              <a:t>One of the following conditions must be satisfied:</a:t>
            </a:r>
          </a:p>
          <a:p>
            <a:r>
              <a:rPr lang="en-GB" altLang="en-US" sz="2400" b="1" dirty="0" smtClean="0"/>
              <a:t>Individual has given consent – </a:t>
            </a:r>
            <a:r>
              <a:rPr lang="en-GB" altLang="en-US" sz="2400" dirty="0" smtClean="0"/>
              <a:t>must be voluntary, competent, and enduring</a:t>
            </a:r>
          </a:p>
          <a:p>
            <a:r>
              <a:rPr lang="en-GB" altLang="en-US" sz="2400" b="1" dirty="0" smtClean="0"/>
              <a:t>Necessary for performance of contract with individual</a:t>
            </a:r>
          </a:p>
          <a:p>
            <a:r>
              <a:rPr lang="en-GB" altLang="en-US" sz="2400" b="1" dirty="0" smtClean="0"/>
              <a:t>Required under a legal obligation</a:t>
            </a:r>
          </a:p>
          <a:p>
            <a:r>
              <a:rPr lang="en-GB" altLang="en-US" sz="2400" b="1" dirty="0" smtClean="0"/>
              <a:t>Necessary to protect vital interest of the individual, </a:t>
            </a:r>
            <a:r>
              <a:rPr lang="en-GB" altLang="en-US" sz="2400" dirty="0" smtClean="0"/>
              <a:t>e.g. life and death in hospital</a:t>
            </a:r>
          </a:p>
          <a:p>
            <a:r>
              <a:rPr lang="en-GB" altLang="en-US" sz="2400" b="1" dirty="0" smtClean="0"/>
              <a:t>To carry out public functions, </a:t>
            </a:r>
            <a:r>
              <a:rPr lang="en-GB" altLang="en-US" sz="2400" dirty="0" smtClean="0"/>
              <a:t>e.g. justice</a:t>
            </a:r>
          </a:p>
          <a:p>
            <a:r>
              <a:rPr lang="en-GB" altLang="en-US" sz="2400" b="1" dirty="0" smtClean="0"/>
              <a:t>Necessary in order to pursue the legitimate interest of the data controller or certain third parties, </a:t>
            </a:r>
            <a:r>
              <a:rPr lang="en-GB" altLang="en-US" sz="2400" dirty="0" smtClean="0"/>
              <a:t>e.g. payroll   </a:t>
            </a:r>
          </a:p>
        </p:txBody>
      </p:sp>
      <p:sp>
        <p:nvSpPr>
          <p:cNvPr id="175114" name="Rectangle 9"/>
          <p:cNvSpPr>
            <a:spLocks noChangeArrowheads="1"/>
          </p:cNvSpPr>
          <p:nvPr/>
        </p:nvSpPr>
        <p:spPr bwMode="auto">
          <a:xfrm>
            <a:off x="6914357"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B4E909F-EE8C-47D1-B2EE-BE10E923787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75115" name="Slide Number Placeholder 5"/>
          <p:cNvSpPr txBox="1">
            <a:spLocks noGrp="1"/>
          </p:cNvSpPr>
          <p:nvPr/>
        </p:nvSpPr>
        <p:spPr bwMode="auto">
          <a:xfrm>
            <a:off x="8442684" y="6353175"/>
            <a:ext cx="46754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8394D6A-4F1E-4471-9996-F82032486DF7}" type="slidenum">
              <a:rPr lang="en-US" altLang="en-US" sz="1000">
                <a:cs typeface="Times New Roman" panose="02020603050405020304" pitchFamily="18" charset="0"/>
              </a:rPr>
              <a:pPr algn="r">
                <a:spcBef>
                  <a:spcPct val="0"/>
                </a:spcBef>
                <a:buClrTx/>
                <a:buSzTx/>
                <a:buFontTx/>
                <a:buNone/>
              </a:pPr>
              <a:t>36</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71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715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7157"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7158"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7159"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7160" name="Rectangle 8"/>
          <p:cNvSpPr>
            <a:spLocks noGrp="1" noChangeArrowheads="1"/>
          </p:cNvSpPr>
          <p:nvPr>
            <p:ph type="title"/>
          </p:nvPr>
        </p:nvSpPr>
        <p:spPr>
          <a:xfrm>
            <a:off x="611188" y="188913"/>
            <a:ext cx="7772400" cy="914400"/>
          </a:xfrm>
        </p:spPr>
        <p:txBody>
          <a:bodyPr lIns="92075" tIns="46038" rIns="92075" bIns="46038"/>
          <a:lstStyle/>
          <a:p>
            <a:r>
              <a:rPr lang="en-GB" altLang="en-US" dirty="0" smtClean="0"/>
              <a:t>Conditions for Processing </a:t>
            </a:r>
            <a:br>
              <a:rPr lang="en-GB" altLang="en-US" dirty="0" smtClean="0"/>
            </a:br>
            <a:r>
              <a:rPr lang="en-GB" altLang="en-US" dirty="0" smtClean="0"/>
              <a:t>Sensitive Data</a:t>
            </a:r>
          </a:p>
        </p:txBody>
      </p:sp>
      <p:sp>
        <p:nvSpPr>
          <p:cNvPr id="177161" name="Rectangle 9"/>
          <p:cNvSpPr>
            <a:spLocks noGrp="1" noChangeArrowheads="1"/>
          </p:cNvSpPr>
          <p:nvPr>
            <p:ph type="body" idx="1"/>
          </p:nvPr>
        </p:nvSpPr>
        <p:spPr>
          <a:xfrm>
            <a:off x="485292" y="1208087"/>
            <a:ext cx="8424936" cy="5145088"/>
          </a:xfrm>
        </p:spPr>
        <p:txBody>
          <a:bodyPr lIns="92075" tIns="46038" rIns="92075" bIns="46038"/>
          <a:lstStyle/>
          <a:p>
            <a:pPr>
              <a:buFontTx/>
              <a:buNone/>
            </a:pPr>
            <a:r>
              <a:rPr lang="en-GB" altLang="en-US" sz="2400" b="1" dirty="0" smtClean="0"/>
              <a:t>In addition to one of the previous conditions, at least </a:t>
            </a:r>
            <a:r>
              <a:rPr lang="en-GB" altLang="en-US" sz="2400" b="1" u="sng" dirty="0" smtClean="0"/>
              <a:t>one</a:t>
            </a:r>
            <a:r>
              <a:rPr lang="en-GB" altLang="en-US" sz="2400" b="1" dirty="0" smtClean="0"/>
              <a:t> of the following must also be satisfied:</a:t>
            </a:r>
          </a:p>
          <a:p>
            <a:r>
              <a:rPr lang="en-GB" altLang="en-US" sz="2400" b="1" dirty="0" smtClean="0"/>
              <a:t>Data subject has given </a:t>
            </a:r>
            <a:r>
              <a:rPr lang="en-GB" altLang="en-US" sz="2400" b="1" i="1" dirty="0" smtClean="0"/>
              <a:t>explicit </a:t>
            </a:r>
            <a:r>
              <a:rPr lang="en-GB" altLang="en-US" sz="2400" b="1" dirty="0" smtClean="0"/>
              <a:t>consent</a:t>
            </a:r>
          </a:p>
          <a:p>
            <a:r>
              <a:rPr lang="en-GB" altLang="en-US" sz="2400" b="1" dirty="0" smtClean="0"/>
              <a:t>Processing is necessary for</a:t>
            </a:r>
          </a:p>
          <a:p>
            <a:pPr lvl="1">
              <a:lnSpc>
                <a:spcPct val="90000"/>
              </a:lnSpc>
            </a:pPr>
            <a:r>
              <a:rPr lang="en-GB" altLang="en-US" sz="2400" b="1" dirty="0" smtClean="0"/>
              <a:t>Performance of legal duty in relation to employment</a:t>
            </a:r>
          </a:p>
          <a:p>
            <a:pPr lvl="1">
              <a:lnSpc>
                <a:spcPct val="90000"/>
              </a:lnSpc>
            </a:pPr>
            <a:r>
              <a:rPr lang="en-GB" altLang="en-US" sz="2400" b="1" dirty="0" smtClean="0"/>
              <a:t>Protection of subject’s or third party’s vital interests</a:t>
            </a:r>
          </a:p>
          <a:p>
            <a:pPr lvl="1">
              <a:lnSpc>
                <a:spcPct val="90000"/>
              </a:lnSpc>
            </a:pPr>
            <a:r>
              <a:rPr lang="en-GB" altLang="en-US" sz="2400" b="1" dirty="0" smtClean="0"/>
              <a:t>Legitimate activities of some non-profit organisations, </a:t>
            </a:r>
            <a:r>
              <a:rPr lang="en-GB" altLang="en-US" sz="2400" dirty="0" smtClean="0"/>
              <a:t>e.g. TUs, religious, political</a:t>
            </a:r>
          </a:p>
          <a:p>
            <a:pPr lvl="1">
              <a:lnSpc>
                <a:spcPct val="90000"/>
              </a:lnSpc>
            </a:pPr>
            <a:r>
              <a:rPr lang="en-GB" altLang="en-US" sz="2400" b="1" dirty="0" smtClean="0"/>
              <a:t>In connection with legal proceedings</a:t>
            </a:r>
          </a:p>
          <a:p>
            <a:pPr lvl="1">
              <a:lnSpc>
                <a:spcPct val="90000"/>
              </a:lnSpc>
            </a:pPr>
            <a:r>
              <a:rPr lang="en-GB" altLang="en-US" sz="2400" b="1" dirty="0" smtClean="0"/>
              <a:t>Administration of Justice</a:t>
            </a:r>
          </a:p>
          <a:p>
            <a:pPr lvl="1">
              <a:lnSpc>
                <a:spcPct val="90000"/>
              </a:lnSpc>
            </a:pPr>
            <a:r>
              <a:rPr lang="en-GB" altLang="en-US" sz="2400" b="1" dirty="0" smtClean="0"/>
              <a:t>Crown/Public functions</a:t>
            </a:r>
          </a:p>
          <a:p>
            <a:pPr lvl="1">
              <a:lnSpc>
                <a:spcPct val="90000"/>
              </a:lnSpc>
            </a:pPr>
            <a:r>
              <a:rPr lang="en-GB" altLang="en-US" sz="2400" b="1" dirty="0" smtClean="0"/>
              <a:t>Medical purposes</a:t>
            </a:r>
          </a:p>
          <a:p>
            <a:endParaRPr lang="en-GB" altLang="en-US" sz="2800" dirty="0" smtClean="0"/>
          </a:p>
        </p:txBody>
      </p:sp>
      <p:sp>
        <p:nvSpPr>
          <p:cNvPr id="177162"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086E550-608D-44D1-9982-5705497BBD8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77163" name="Slide Number Placeholder 5"/>
          <p:cNvSpPr txBox="1">
            <a:spLocks noGrp="1"/>
          </p:cNvSpPr>
          <p:nvPr/>
        </p:nvSpPr>
        <p:spPr bwMode="auto">
          <a:xfrm>
            <a:off x="8442684" y="6353175"/>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BB10C7BF-0EBC-4EFC-9DD6-29E617176AAA}" type="slidenum">
              <a:rPr lang="en-US" altLang="en-US" sz="1000">
                <a:cs typeface="Times New Roman" panose="02020603050405020304" pitchFamily="18" charset="0"/>
              </a:rPr>
              <a:pPr algn="r">
                <a:spcBef>
                  <a:spcPct val="0"/>
                </a:spcBef>
                <a:buClrTx/>
                <a:buSzTx/>
                <a:buFontTx/>
                <a:buNone/>
              </a:pPr>
              <a:t>37</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920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920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9205"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9206"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9207"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79208" name="Rectangle 8"/>
          <p:cNvSpPr>
            <a:spLocks noGrp="1" noChangeArrowheads="1"/>
          </p:cNvSpPr>
          <p:nvPr>
            <p:ph type="title"/>
          </p:nvPr>
        </p:nvSpPr>
        <p:spPr>
          <a:xfrm>
            <a:off x="431110" y="620688"/>
            <a:ext cx="7772400" cy="464840"/>
          </a:xfrm>
        </p:spPr>
        <p:txBody>
          <a:bodyPr lIns="92075" tIns="46038" rIns="92075" bIns="46038"/>
          <a:lstStyle/>
          <a:p>
            <a:r>
              <a:rPr lang="en-GB" altLang="en-US" dirty="0" smtClean="0"/>
              <a:t>Data Subjects Rights of Access</a:t>
            </a:r>
          </a:p>
        </p:txBody>
      </p:sp>
      <p:sp>
        <p:nvSpPr>
          <p:cNvPr id="179209" name="Rectangle 9"/>
          <p:cNvSpPr>
            <a:spLocks noGrp="1" noChangeArrowheads="1"/>
          </p:cNvSpPr>
          <p:nvPr>
            <p:ph type="body" idx="1"/>
          </p:nvPr>
        </p:nvSpPr>
        <p:spPr>
          <a:xfrm>
            <a:off x="539552" y="1209675"/>
            <a:ext cx="8424936" cy="5099645"/>
          </a:xfrm>
        </p:spPr>
        <p:txBody>
          <a:bodyPr lIns="92075" tIns="46038" rIns="92075" bIns="46038"/>
          <a:lstStyle/>
          <a:p>
            <a:r>
              <a:rPr lang="en-GB" altLang="en-US" sz="2400" b="1" dirty="0" smtClean="0"/>
              <a:t>Copy of any data processed by reference to individual, e.g. comments and marks on exam </a:t>
            </a:r>
          </a:p>
          <a:p>
            <a:r>
              <a:rPr lang="en-GB" altLang="en-US" sz="2400" b="1" dirty="0" smtClean="0"/>
              <a:t>Description of the data being processed</a:t>
            </a:r>
          </a:p>
          <a:p>
            <a:r>
              <a:rPr lang="en-GB" altLang="en-US" sz="2400" b="1" dirty="0" smtClean="0"/>
              <a:t>Description of the purposes for which it is being processed</a:t>
            </a:r>
          </a:p>
          <a:p>
            <a:r>
              <a:rPr lang="en-GB" altLang="en-US" sz="2400" b="1" dirty="0" smtClean="0"/>
              <a:t>Description of any potential recipients of individual’s data</a:t>
            </a:r>
          </a:p>
          <a:p>
            <a:r>
              <a:rPr lang="en-GB" altLang="en-US" sz="2400" b="1" dirty="0" smtClean="0"/>
              <a:t>Any information as to the source of the data on the individual</a:t>
            </a:r>
          </a:p>
          <a:p>
            <a:r>
              <a:rPr lang="en-GB" altLang="en-US" sz="2400" b="1" dirty="0" smtClean="0"/>
              <a:t>Logic involved in any automated decision making, e.g. credit rating, CCTV</a:t>
            </a:r>
          </a:p>
        </p:txBody>
      </p:sp>
      <p:sp>
        <p:nvSpPr>
          <p:cNvPr id="179210"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07D3CA1-997A-4BF0-BA2F-60EDB66D9554}"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79211" name="Slide Number Placeholder 5"/>
          <p:cNvSpPr txBox="1">
            <a:spLocks noGrp="1"/>
          </p:cNvSpPr>
          <p:nvPr/>
        </p:nvSpPr>
        <p:spPr bwMode="auto">
          <a:xfrm>
            <a:off x="8460432" y="6353175"/>
            <a:ext cx="539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C5C960E-C736-459F-8CFD-60DC1D2D2F33}" type="slidenum">
              <a:rPr lang="en-US" altLang="en-US" sz="1000">
                <a:cs typeface="Times New Roman" panose="02020603050405020304" pitchFamily="18" charset="0"/>
              </a:rPr>
              <a:pPr algn="r">
                <a:spcBef>
                  <a:spcPct val="0"/>
                </a:spcBef>
                <a:buClrTx/>
                <a:buSzTx/>
                <a:buFontTx/>
                <a:buNone/>
              </a:pPr>
              <a:t>38</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8125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8125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81253"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81254"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81255"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181256" name="Rectangle 8"/>
          <p:cNvSpPr>
            <a:spLocks noGrp="1" noChangeArrowheads="1"/>
          </p:cNvSpPr>
          <p:nvPr>
            <p:ph type="title"/>
          </p:nvPr>
        </p:nvSpPr>
        <p:spPr>
          <a:xfrm>
            <a:off x="684213" y="188913"/>
            <a:ext cx="7772400" cy="914400"/>
          </a:xfrm>
        </p:spPr>
        <p:txBody>
          <a:bodyPr lIns="92075" tIns="46038" rIns="92075" bIns="46038"/>
          <a:lstStyle/>
          <a:p>
            <a:r>
              <a:rPr lang="en-GB" altLang="en-US" smtClean="0"/>
              <a:t>Direct Marketing</a:t>
            </a:r>
          </a:p>
        </p:txBody>
      </p:sp>
      <p:sp>
        <p:nvSpPr>
          <p:cNvPr id="181257" name="Rectangle 9"/>
          <p:cNvSpPr>
            <a:spLocks noGrp="1" noChangeArrowheads="1"/>
          </p:cNvSpPr>
          <p:nvPr>
            <p:ph type="body" idx="1"/>
          </p:nvPr>
        </p:nvSpPr>
        <p:spPr>
          <a:xfrm>
            <a:off x="539552" y="1268760"/>
            <a:ext cx="8424936" cy="4979640"/>
          </a:xfrm>
        </p:spPr>
        <p:txBody>
          <a:bodyPr lIns="92075" tIns="46038" rIns="92075" bIns="46038"/>
          <a:lstStyle/>
          <a:p>
            <a:r>
              <a:rPr lang="en-GB" altLang="en-US" sz="2000" b="1" dirty="0" smtClean="0"/>
              <a:t>Individuals must be given the opportunity to </a:t>
            </a:r>
            <a:r>
              <a:rPr lang="en-GB" altLang="en-US" sz="2000" b="1" i="1" dirty="0" smtClean="0"/>
              <a:t>opt-out</a:t>
            </a:r>
          </a:p>
          <a:p>
            <a:r>
              <a:rPr lang="en-GB" altLang="en-US" sz="2000" b="1" dirty="0" smtClean="0"/>
              <a:t>For sensitive data must be given right to </a:t>
            </a:r>
            <a:r>
              <a:rPr lang="en-GB" altLang="en-US" sz="2000" b="1" i="1" dirty="0" smtClean="0"/>
              <a:t>opt -in</a:t>
            </a:r>
            <a:endParaRPr lang="en-GB" altLang="en-US" sz="2000" b="1" dirty="0" smtClean="0"/>
          </a:p>
          <a:p>
            <a:r>
              <a:rPr lang="en-GB" altLang="en-US" sz="2000" b="1" dirty="0" smtClean="0"/>
              <a:t>Mailing lists are exempt for First Transitional period only if</a:t>
            </a:r>
          </a:p>
          <a:p>
            <a:pPr lvl="1"/>
            <a:r>
              <a:rPr lang="en-GB" altLang="en-US" sz="2000" b="1" dirty="0" smtClean="0"/>
              <a:t>the personal data consists only of names, addresses or other particulars affecting distribution</a:t>
            </a:r>
          </a:p>
          <a:p>
            <a:pPr lvl="1"/>
            <a:r>
              <a:rPr lang="en-GB" altLang="en-US" sz="2000" b="1" dirty="0" smtClean="0"/>
              <a:t>where processing is  carried out only for purposes of distribution or recording the distribution of articles or information to the data subject</a:t>
            </a:r>
          </a:p>
          <a:p>
            <a:pPr lvl="1"/>
            <a:r>
              <a:rPr lang="en-GB" altLang="en-US" sz="2000" b="1" dirty="0" smtClean="0"/>
              <a:t>the data subject must have been asked whether he objects to his personal data being processed in this way</a:t>
            </a:r>
          </a:p>
        </p:txBody>
      </p:sp>
      <p:sp>
        <p:nvSpPr>
          <p:cNvPr id="181258"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0C4F531-F5B1-45EE-BBA4-5BCFE96F60C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81259" name="Slide Number Placeholder 5"/>
          <p:cNvSpPr txBox="1">
            <a:spLocks noGrp="1"/>
          </p:cNvSpPr>
          <p:nvPr/>
        </p:nvSpPr>
        <p:spPr bwMode="auto">
          <a:xfrm>
            <a:off x="8442684" y="6304756"/>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2A5D5A7-1B08-471A-8069-C1B8B97CBE60}" type="slidenum">
              <a:rPr lang="en-US" altLang="en-US" sz="1000">
                <a:cs typeface="Times New Roman" panose="02020603050405020304" pitchFamily="18" charset="0"/>
              </a:rPr>
              <a:pPr algn="r">
                <a:spcBef>
                  <a:spcPct val="0"/>
                </a:spcBef>
                <a:buClrTx/>
                <a:buSzTx/>
                <a:buFontTx/>
                <a:buNone/>
              </a:pPr>
              <a:t>39</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GB" altLang="en-US" smtClean="0"/>
              <a:t>Feedback</a:t>
            </a:r>
          </a:p>
        </p:txBody>
      </p:sp>
      <p:sp>
        <p:nvSpPr>
          <p:cNvPr id="77827" name="Content Placeholder 2"/>
          <p:cNvSpPr>
            <a:spLocks noGrp="1"/>
          </p:cNvSpPr>
          <p:nvPr>
            <p:ph idx="1"/>
          </p:nvPr>
        </p:nvSpPr>
        <p:spPr/>
        <p:txBody>
          <a:bodyPr/>
          <a:lstStyle/>
          <a:p>
            <a:pPr marL="0" indent="0">
              <a:buFont typeface="Wingdings" panose="05000000000000000000" pitchFamily="2" charset="2"/>
              <a:buNone/>
            </a:pPr>
            <a:r>
              <a:rPr lang="en-GB" altLang="en-US" smtClean="0"/>
              <a:t>Any feedback/suggestion?</a:t>
            </a:r>
          </a:p>
          <a:p>
            <a:pPr marL="0" indent="0">
              <a:buFont typeface="Wingdings" panose="05000000000000000000" pitchFamily="2" charset="2"/>
              <a:buNone/>
            </a:pPr>
            <a:r>
              <a:rPr lang="en-GB" altLang="en-US" smtClean="0"/>
              <a:t>Teaching materials?</a:t>
            </a:r>
          </a:p>
          <a:p>
            <a:pPr marL="0" indent="0">
              <a:buFont typeface="Wingdings" panose="05000000000000000000" pitchFamily="2" charset="2"/>
              <a:buNone/>
            </a:pPr>
            <a:r>
              <a:rPr lang="en-GB" altLang="en-US" smtClean="0"/>
              <a:t>Teaching style?</a:t>
            </a:r>
          </a:p>
          <a:p>
            <a:pPr marL="0" indent="0">
              <a:buFont typeface="Wingdings" panose="05000000000000000000" pitchFamily="2" charset="2"/>
              <a:buNone/>
            </a:pPr>
            <a:r>
              <a:rPr lang="en-GB" altLang="en-US" smtClean="0"/>
              <a:t>Lab materials?</a:t>
            </a:r>
          </a:p>
          <a:p>
            <a:pPr marL="0" indent="0">
              <a:buFont typeface="Wingdings" panose="05000000000000000000" pitchFamily="2" charset="2"/>
              <a:buNone/>
            </a:pPr>
            <a:r>
              <a:rPr lang="en-GB" altLang="en-US" smtClean="0"/>
              <a:t>Tutorial materials?</a:t>
            </a:r>
          </a:p>
          <a:p>
            <a:pPr marL="0" indent="0">
              <a:buFont typeface="Wingdings" panose="05000000000000000000" pitchFamily="2" charset="2"/>
              <a:buNone/>
            </a:pPr>
            <a:r>
              <a:rPr lang="en-GB" altLang="en-US" smtClean="0"/>
              <a:t>Lecture respond time? </a:t>
            </a:r>
          </a:p>
          <a:p>
            <a:pPr marL="0" indent="0">
              <a:buFont typeface="Wingdings" panose="05000000000000000000" pitchFamily="2" charset="2"/>
              <a:buNone/>
            </a:pPr>
            <a:r>
              <a:rPr lang="en-GB" altLang="en-US" smtClean="0"/>
              <a:t>Understand the topics? </a:t>
            </a:r>
          </a:p>
          <a:p>
            <a:pPr marL="0" indent="0">
              <a:buFont typeface="Wingdings" panose="05000000000000000000" pitchFamily="2" charset="2"/>
              <a:buNone/>
            </a:pPr>
            <a:endParaRPr lang="en-GB"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19100" y="332656"/>
            <a:ext cx="7772400" cy="762000"/>
          </a:xfrm>
        </p:spPr>
        <p:txBody>
          <a:bodyPr anchor="t"/>
          <a:lstStyle/>
          <a:p>
            <a:pPr>
              <a:defRPr/>
            </a:pPr>
            <a:r>
              <a:rPr lang="en-US" sz="4000" dirty="0" smtClean="0">
                <a:solidFill>
                  <a:schemeClr val="accent6"/>
                </a:solidFill>
              </a:rPr>
              <a:t>Data Protection Law 1998</a:t>
            </a:r>
          </a:p>
        </p:txBody>
      </p:sp>
      <p:sp>
        <p:nvSpPr>
          <p:cNvPr id="80899" name="Rectangle 3"/>
          <p:cNvSpPr>
            <a:spLocks noGrp="1" noChangeArrowheads="1"/>
          </p:cNvSpPr>
          <p:nvPr>
            <p:ph type="body" idx="1"/>
          </p:nvPr>
        </p:nvSpPr>
        <p:spPr>
          <a:xfrm>
            <a:off x="468312" y="1125538"/>
            <a:ext cx="8496175" cy="5255790"/>
          </a:xfrm>
        </p:spPr>
        <p:txBody>
          <a:bodyPr/>
          <a:lstStyle/>
          <a:p>
            <a:pPr marL="0" indent="0">
              <a:buFontTx/>
              <a:buNone/>
              <a:defRPr/>
            </a:pPr>
            <a:r>
              <a:rPr lang="en-US" sz="2800" b="1" dirty="0" smtClean="0">
                <a:solidFill>
                  <a:schemeClr val="tx2"/>
                </a:solidFill>
              </a:rPr>
              <a:t>On Wednesday 24th October 2001 the</a:t>
            </a:r>
            <a:r>
              <a:rPr lang="en-US" sz="2800" b="1" dirty="0" smtClean="0">
                <a:solidFill>
                  <a:srgbClr val="000080"/>
                </a:solidFill>
              </a:rPr>
              <a:t> </a:t>
            </a:r>
            <a:r>
              <a:rPr lang="en-US" sz="2800" b="1" u="sng" dirty="0" smtClean="0">
                <a:solidFill>
                  <a:srgbClr val="FF0000"/>
                </a:solidFill>
              </a:rPr>
              <a:t>full</a:t>
            </a:r>
            <a:r>
              <a:rPr lang="en-US" sz="2800" b="1" dirty="0" smtClean="0">
                <a:solidFill>
                  <a:srgbClr val="000080"/>
                </a:solidFill>
              </a:rPr>
              <a:t> </a:t>
            </a:r>
            <a:r>
              <a:rPr lang="en-US" sz="2800" b="1" dirty="0" smtClean="0">
                <a:solidFill>
                  <a:schemeClr val="tx2"/>
                </a:solidFill>
              </a:rPr>
              <a:t>provisions of the Data Protection Law 1998 came into force. Briefly this means that</a:t>
            </a:r>
            <a:endParaRPr lang="en-US" sz="2800" b="1" dirty="0" smtClean="0">
              <a:solidFill>
                <a:srgbClr val="000080"/>
              </a:solidFill>
            </a:endParaRPr>
          </a:p>
          <a:p>
            <a:pPr>
              <a:defRPr/>
            </a:pPr>
            <a:r>
              <a:rPr lang="en-US" sz="2800" b="1" u="sng" dirty="0" smtClean="0">
                <a:solidFill>
                  <a:srgbClr val="FF0000"/>
                </a:solidFill>
              </a:rPr>
              <a:t>all</a:t>
            </a:r>
            <a:r>
              <a:rPr lang="en-US" sz="2800" b="1" dirty="0" smtClean="0">
                <a:solidFill>
                  <a:srgbClr val="000080"/>
                </a:solidFill>
              </a:rPr>
              <a:t> </a:t>
            </a:r>
            <a:r>
              <a:rPr lang="en-US" sz="2800" b="1" dirty="0" smtClean="0">
                <a:solidFill>
                  <a:schemeClr val="tx2"/>
                </a:solidFill>
              </a:rPr>
              <a:t>personal information held on paper, emails,</a:t>
            </a:r>
            <a:r>
              <a:rPr lang="en-US" sz="2800" b="1" dirty="0" smtClean="0">
                <a:solidFill>
                  <a:srgbClr val="000080"/>
                </a:solidFill>
              </a:rPr>
              <a:t> </a:t>
            </a:r>
            <a:r>
              <a:rPr lang="en-US" sz="2800" b="1" dirty="0" smtClean="0">
                <a:solidFill>
                  <a:schemeClr val="tx2"/>
                </a:solidFill>
              </a:rPr>
              <a:t>computer files, audio and visual tapes from collection to disclosure and storage now come under the auspices of the Law.</a:t>
            </a:r>
          </a:p>
          <a:p>
            <a:pPr>
              <a:buFont typeface="Symbol" pitchFamily="18" charset="2"/>
              <a:buChar char="·"/>
              <a:defRPr/>
            </a:pPr>
            <a:r>
              <a:rPr lang="en-US" sz="2800" b="1" u="sng" dirty="0" smtClean="0">
                <a:solidFill>
                  <a:srgbClr val="FF0000"/>
                </a:solidFill>
              </a:rPr>
              <a:t>all</a:t>
            </a:r>
            <a:r>
              <a:rPr lang="en-US" sz="2800" b="1" dirty="0" smtClean="0">
                <a:solidFill>
                  <a:srgbClr val="000080"/>
                </a:solidFill>
              </a:rPr>
              <a:t> </a:t>
            </a:r>
            <a:r>
              <a:rPr lang="en-US" sz="2800" b="1" dirty="0" smtClean="0">
                <a:solidFill>
                  <a:schemeClr val="tx2"/>
                </a:solidFill>
              </a:rPr>
              <a:t>companies must now advise internet site visitors of their intention to use COOKIES to collect data and the intended purpose of the data gathered   </a:t>
            </a:r>
          </a:p>
          <a:p>
            <a:pPr>
              <a:defRPr/>
            </a:pPr>
            <a:endParaRPr lang="en-US" dirty="0" smtClean="0">
              <a:solidFill>
                <a:srgbClr val="000080"/>
              </a:solidFill>
            </a:endParaRPr>
          </a:p>
          <a:p>
            <a:pPr>
              <a:defRPr/>
            </a:pPr>
            <a:endParaRPr lang="en-US" dirty="0" smtClean="0">
              <a:solidFill>
                <a:srgbClr val="000080"/>
              </a:solidFill>
            </a:endParaRPr>
          </a:p>
          <a:p>
            <a:pPr>
              <a:defRPr/>
            </a:pPr>
            <a:endParaRPr lang="en-US" dirty="0" smtClean="0"/>
          </a:p>
        </p:txBody>
      </p:sp>
      <p:sp>
        <p:nvSpPr>
          <p:cNvPr id="183300"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130B6B9-D1DD-4CBC-B0B4-0EE8D4B3632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83301" name="Slide Number Placeholder 5"/>
          <p:cNvSpPr txBox="1">
            <a:spLocks noGrp="1"/>
          </p:cNvSpPr>
          <p:nvPr/>
        </p:nvSpPr>
        <p:spPr bwMode="auto">
          <a:xfrm>
            <a:off x="8581916" y="6353175"/>
            <a:ext cx="3955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8F0C57D-C553-4023-8F24-BFFBA6BA82C3}" type="slidenum">
              <a:rPr lang="en-US" altLang="en-US" sz="1000">
                <a:cs typeface="Times New Roman" panose="02020603050405020304" pitchFamily="18" charset="0"/>
              </a:rPr>
              <a:pPr algn="r">
                <a:spcBef>
                  <a:spcPct val="0"/>
                </a:spcBef>
                <a:buClrTx/>
                <a:buSzTx/>
                <a:buFontTx/>
                <a:buNone/>
              </a:pPr>
              <a:t>40</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67544" y="476672"/>
            <a:ext cx="7772400" cy="576064"/>
          </a:xfrm>
        </p:spPr>
        <p:txBody>
          <a:bodyPr anchor="t"/>
          <a:lstStyle/>
          <a:p>
            <a:pPr>
              <a:defRPr/>
            </a:pPr>
            <a:r>
              <a:rPr lang="en-US" sz="4000" dirty="0" smtClean="0">
                <a:solidFill>
                  <a:schemeClr val="accent6"/>
                </a:solidFill>
              </a:rPr>
              <a:t>Data Protection Law 1998</a:t>
            </a:r>
          </a:p>
        </p:txBody>
      </p:sp>
      <p:sp>
        <p:nvSpPr>
          <p:cNvPr id="81923" name="Rectangle 3"/>
          <p:cNvSpPr>
            <a:spLocks noGrp="1" noChangeArrowheads="1"/>
          </p:cNvSpPr>
          <p:nvPr>
            <p:ph type="body" idx="1"/>
          </p:nvPr>
        </p:nvSpPr>
        <p:spPr>
          <a:xfrm>
            <a:off x="467544" y="1224352"/>
            <a:ext cx="8496944" cy="5108907"/>
          </a:xfrm>
        </p:spPr>
        <p:txBody>
          <a:bodyPr/>
          <a:lstStyle/>
          <a:p>
            <a:pPr marL="719138" lvl="2" indent="-628650">
              <a:buFont typeface="Symbol" pitchFamily="18" charset="2"/>
              <a:buChar char="·"/>
              <a:defRPr/>
            </a:pPr>
            <a:r>
              <a:rPr lang="en-US" sz="2000" b="1" dirty="0" smtClean="0">
                <a:solidFill>
                  <a:srgbClr val="003399"/>
                </a:solidFill>
              </a:rPr>
              <a:t>personal information includes any facts or opinions about any living person</a:t>
            </a:r>
          </a:p>
          <a:p>
            <a:pPr marL="719138" lvl="2" indent="-719138">
              <a:buFont typeface="Symbol" pitchFamily="18" charset="2"/>
              <a:buChar char="·"/>
              <a:defRPr/>
            </a:pPr>
            <a:r>
              <a:rPr lang="en-US" sz="2000" b="1" dirty="0" smtClean="0">
                <a:solidFill>
                  <a:srgbClr val="003399"/>
                </a:solidFill>
              </a:rPr>
              <a:t>all personal information is required to be kept  </a:t>
            </a:r>
            <a:r>
              <a:rPr lang="en-US" sz="2000" b="1" u="sng" dirty="0" smtClean="0">
                <a:solidFill>
                  <a:srgbClr val="FF0000"/>
                </a:solidFill>
              </a:rPr>
              <a:t>accurate, up to date</a:t>
            </a:r>
            <a:r>
              <a:rPr lang="en-US" sz="2000" b="1" dirty="0" smtClean="0">
                <a:solidFill>
                  <a:srgbClr val="000080"/>
                </a:solidFill>
              </a:rPr>
              <a:t> </a:t>
            </a:r>
            <a:r>
              <a:rPr lang="en-US" sz="2000" b="1" dirty="0" smtClean="0">
                <a:solidFill>
                  <a:srgbClr val="003399"/>
                </a:solidFill>
              </a:rPr>
              <a:t>(e.g. ensure changes of </a:t>
            </a:r>
            <a:r>
              <a:rPr lang="en-US" sz="2000" b="1" dirty="0" err="1" smtClean="0">
                <a:solidFill>
                  <a:srgbClr val="003399"/>
                </a:solidFill>
              </a:rPr>
              <a:t>programmes</a:t>
            </a:r>
            <a:r>
              <a:rPr lang="en-US" sz="2000" b="1" dirty="0" smtClean="0">
                <a:solidFill>
                  <a:srgbClr val="003399"/>
                </a:solidFill>
              </a:rPr>
              <a:t>, modules, addresses, etc are undertaken quickly and the Central Student Record System updated) and </a:t>
            </a:r>
            <a:r>
              <a:rPr lang="en-US" sz="2000" b="1" u="sng" dirty="0" smtClean="0">
                <a:solidFill>
                  <a:srgbClr val="003399"/>
                </a:solidFill>
              </a:rPr>
              <a:t>secure</a:t>
            </a:r>
            <a:r>
              <a:rPr lang="en-US" sz="2000" b="1" dirty="0" smtClean="0">
                <a:solidFill>
                  <a:srgbClr val="003399"/>
                </a:solidFill>
              </a:rPr>
              <a:t> (i.e. don't leave personal information lying around)</a:t>
            </a:r>
          </a:p>
          <a:p>
            <a:pPr marL="719138" lvl="2" indent="-719138">
              <a:buFont typeface="Symbol" pitchFamily="18" charset="2"/>
              <a:buChar char="·"/>
              <a:defRPr/>
            </a:pPr>
            <a:r>
              <a:rPr lang="en-US" sz="2000" b="1" dirty="0" smtClean="0">
                <a:solidFill>
                  <a:srgbClr val="003399"/>
                </a:solidFill>
              </a:rPr>
              <a:t>personal information must not be disclosed to third parties (i.e. parents, </a:t>
            </a:r>
            <a:r>
              <a:rPr lang="en-US" sz="2000" b="1" dirty="0" err="1" smtClean="0">
                <a:solidFill>
                  <a:srgbClr val="003399"/>
                </a:solidFill>
              </a:rPr>
              <a:t>organisations</a:t>
            </a:r>
            <a:r>
              <a:rPr lang="en-US" sz="2000" b="1" dirty="0" smtClean="0">
                <a:solidFill>
                  <a:srgbClr val="003399"/>
                </a:solidFill>
              </a:rPr>
              <a:t>, referees, etc.)</a:t>
            </a:r>
          </a:p>
          <a:p>
            <a:pPr marL="719138" lvl="2" indent="-719138">
              <a:buFont typeface="Symbol" pitchFamily="18" charset="2"/>
              <a:buChar char="·"/>
              <a:defRPr/>
            </a:pPr>
            <a:r>
              <a:rPr lang="en-US" sz="2000" b="1" dirty="0">
                <a:solidFill>
                  <a:srgbClr val="003399"/>
                </a:solidFill>
              </a:rPr>
              <a:t>for more specific advice </a:t>
            </a:r>
            <a:r>
              <a:rPr lang="en-US" sz="2000" b="1" dirty="0" smtClean="0">
                <a:solidFill>
                  <a:srgbClr val="003399"/>
                </a:solidFill>
              </a:rPr>
              <a:t>see</a:t>
            </a:r>
          </a:p>
          <a:p>
            <a:pPr marL="719138" lvl="2" indent="0">
              <a:buFont typeface="Arial" charset="0"/>
              <a:buNone/>
              <a:defRPr/>
            </a:pPr>
            <a:r>
              <a:rPr lang="en-GB" sz="2000" u="sng" dirty="0" smtClean="0">
                <a:solidFill>
                  <a:srgbClr val="0000FF"/>
                </a:solidFill>
                <a:ea typeface="Calibri"/>
                <a:cs typeface="Times New Roman"/>
                <a:hlinkClick r:id="rId2"/>
              </a:rPr>
              <a:t>http</a:t>
            </a:r>
            <a:r>
              <a:rPr lang="en-GB" sz="2000" u="sng" dirty="0">
                <a:solidFill>
                  <a:srgbClr val="0000FF"/>
                </a:solidFill>
                <a:ea typeface="Calibri"/>
                <a:cs typeface="Times New Roman"/>
                <a:hlinkClick r:id="rId2"/>
              </a:rPr>
              <a:t>://</a:t>
            </a:r>
            <a:r>
              <a:rPr lang="en-GB" sz="2000" u="sng" dirty="0" smtClean="0">
                <a:solidFill>
                  <a:srgbClr val="0000FF"/>
                </a:solidFill>
                <a:ea typeface="Calibri"/>
                <a:cs typeface="Times New Roman"/>
                <a:hlinkClick r:id="rId2"/>
              </a:rPr>
              <a:t>www.caledonian.ac.uk/datap</a:t>
            </a:r>
            <a:endParaRPr lang="en-US" sz="2000" b="1" dirty="0" smtClean="0">
              <a:solidFill>
                <a:srgbClr val="003399"/>
              </a:solidFill>
            </a:endParaRPr>
          </a:p>
          <a:p>
            <a:pPr marL="722313" lvl="2">
              <a:buFont typeface="Arial" charset="0"/>
              <a:buNone/>
              <a:defRPr/>
            </a:pPr>
            <a:r>
              <a:rPr lang="en-US" sz="2000" b="1" dirty="0" smtClean="0">
                <a:solidFill>
                  <a:srgbClr val="003399"/>
                </a:solidFill>
              </a:rPr>
              <a:t>	</a:t>
            </a:r>
            <a:r>
              <a:rPr lang="en-US" sz="2000" b="1" dirty="0" smtClean="0">
                <a:solidFill>
                  <a:srgbClr val="003399"/>
                </a:solidFill>
                <a:hlinkClick r:id="rId3"/>
              </a:rPr>
              <a:t>http://www.jisclegal.ac.uk</a:t>
            </a:r>
            <a:endParaRPr lang="en-US" sz="2000" b="1" dirty="0" smtClean="0">
              <a:solidFill>
                <a:srgbClr val="003399"/>
              </a:solidFill>
            </a:endParaRPr>
          </a:p>
          <a:p>
            <a:pPr lvl="2">
              <a:buFont typeface="Symbol" pitchFamily="18" charset="2"/>
              <a:buNone/>
              <a:defRPr/>
            </a:pPr>
            <a:endParaRPr lang="en-US" sz="2800" dirty="0" smtClean="0">
              <a:solidFill>
                <a:schemeClr val="tx2"/>
              </a:solidFill>
            </a:endParaRPr>
          </a:p>
        </p:txBody>
      </p:sp>
      <p:sp>
        <p:nvSpPr>
          <p:cNvPr id="184324"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4727DE3-02B2-469C-988B-2E49925FABD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84325" name="Slide Number Placeholder 5"/>
          <p:cNvSpPr txBox="1">
            <a:spLocks noGrp="1"/>
          </p:cNvSpPr>
          <p:nvPr/>
        </p:nvSpPr>
        <p:spPr bwMode="auto">
          <a:xfrm>
            <a:off x="8445029" y="6333259"/>
            <a:ext cx="46285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2B9D507-09B3-45FE-8965-6B4C018A254C}" type="slidenum">
              <a:rPr lang="en-US" altLang="en-US" sz="1000">
                <a:cs typeface="Times New Roman" panose="02020603050405020304" pitchFamily="18" charset="0"/>
              </a:rPr>
              <a:pPr algn="r">
                <a:spcBef>
                  <a:spcPct val="0"/>
                </a:spcBef>
                <a:buClrTx/>
                <a:buSzTx/>
                <a:buFontTx/>
                <a:buNone/>
              </a:pPr>
              <a:t>41</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9750" y="476672"/>
            <a:ext cx="7772400" cy="648370"/>
          </a:xfrm>
        </p:spPr>
        <p:txBody>
          <a:bodyPr anchor="t"/>
          <a:lstStyle/>
          <a:p>
            <a:pPr>
              <a:defRPr/>
            </a:pPr>
            <a:r>
              <a:rPr lang="en-US" sz="4000" dirty="0" smtClean="0">
                <a:solidFill>
                  <a:schemeClr val="accent6"/>
                </a:solidFill>
              </a:rPr>
              <a:t>Data Protection Law 1998</a:t>
            </a:r>
          </a:p>
        </p:txBody>
      </p:sp>
      <p:sp>
        <p:nvSpPr>
          <p:cNvPr id="83971" name="Rectangle 3"/>
          <p:cNvSpPr>
            <a:spLocks noGrp="1" noChangeArrowheads="1"/>
          </p:cNvSpPr>
          <p:nvPr>
            <p:ph type="body" idx="1"/>
          </p:nvPr>
        </p:nvSpPr>
        <p:spPr>
          <a:xfrm>
            <a:off x="611188" y="1125538"/>
            <a:ext cx="7772400" cy="4679950"/>
          </a:xfrm>
        </p:spPr>
        <p:txBody>
          <a:bodyPr/>
          <a:lstStyle/>
          <a:p>
            <a:pPr marL="360363" lvl="2" indent="-360363">
              <a:buFont typeface="Symbol" pitchFamily="18" charset="2"/>
              <a:buChar char="·"/>
              <a:defRPr/>
            </a:pPr>
            <a:r>
              <a:rPr lang="en-US" sz="3200" u="sng" dirty="0" smtClean="0">
                <a:solidFill>
                  <a:srgbClr val="FF0000"/>
                </a:solidFill>
              </a:rPr>
              <a:t>all</a:t>
            </a:r>
            <a:r>
              <a:rPr lang="en-US" sz="3200" dirty="0" smtClean="0">
                <a:solidFill>
                  <a:srgbClr val="000080"/>
                </a:solidFill>
              </a:rPr>
              <a:t> </a:t>
            </a:r>
            <a:r>
              <a:rPr lang="en-US" sz="3200" dirty="0" smtClean="0">
                <a:solidFill>
                  <a:schemeClr val="tx2"/>
                </a:solidFill>
              </a:rPr>
              <a:t>personal information (including minutes of meetings, exam/assessment comments, locally and centrally kept files on paper or computer) must be provided by the University in response to a Subject Access Request.</a:t>
            </a:r>
          </a:p>
          <a:p>
            <a:pPr marL="360363" indent="-360363">
              <a:spcBef>
                <a:spcPts val="0"/>
              </a:spcBef>
              <a:defRPr/>
            </a:pPr>
            <a:r>
              <a:rPr lang="en-GB" dirty="0" smtClean="0">
                <a:solidFill>
                  <a:schemeClr val="tx2"/>
                </a:solidFill>
                <a:ea typeface="Calibri"/>
                <a:cs typeface="Times New Roman"/>
              </a:rPr>
              <a:t>University Data Protection Guidelines can be found at</a:t>
            </a:r>
            <a:r>
              <a:rPr lang="en-GB" u="sng" dirty="0">
                <a:solidFill>
                  <a:srgbClr val="0000FF"/>
                </a:solidFill>
                <a:ea typeface="Calibri"/>
                <a:cs typeface="Times New Roman"/>
                <a:hlinkClick r:id="rId2"/>
              </a:rPr>
              <a:t> http://</a:t>
            </a:r>
            <a:r>
              <a:rPr lang="en-GB" u="sng" dirty="0" smtClean="0">
                <a:solidFill>
                  <a:srgbClr val="0000FF"/>
                </a:solidFill>
                <a:ea typeface="Calibri"/>
                <a:cs typeface="Times New Roman"/>
                <a:hlinkClick r:id="rId2"/>
              </a:rPr>
              <a:t>www.caledonian.ac.uk/datap</a:t>
            </a:r>
            <a:endParaRPr lang="en-US" dirty="0" smtClean="0"/>
          </a:p>
        </p:txBody>
      </p:sp>
      <p:sp>
        <p:nvSpPr>
          <p:cNvPr id="185348"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7206E21-F162-4FA8-9A92-9432BB0E872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85349" name="Slide Number Placeholder 5"/>
          <p:cNvSpPr txBox="1">
            <a:spLocks noGrp="1"/>
          </p:cNvSpPr>
          <p:nvPr/>
        </p:nvSpPr>
        <p:spPr bwMode="auto">
          <a:xfrm>
            <a:off x="8550696" y="6353175"/>
            <a:ext cx="3955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8804EAB-C7F0-490B-85B9-75BAE300ED96}" type="slidenum">
              <a:rPr lang="en-US" altLang="en-US" sz="1000">
                <a:cs typeface="Times New Roman" panose="02020603050405020304" pitchFamily="18" charset="0"/>
              </a:rPr>
              <a:pPr algn="r">
                <a:spcBef>
                  <a:spcPct val="0"/>
                </a:spcBef>
                <a:buClrTx/>
                <a:buSzTx/>
                <a:buFontTx/>
                <a:buNone/>
              </a:pPr>
              <a:t>42</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61443" name="Rectangle 3"/>
          <p:cNvSpPr>
            <a:spLocks noGrp="1" noChangeArrowheads="1"/>
          </p:cNvSpPr>
          <p:nvPr>
            <p:ph type="body" idx="1"/>
          </p:nvPr>
        </p:nvSpPr>
        <p:spPr>
          <a:xfrm>
            <a:off x="467544" y="1211349"/>
            <a:ext cx="8496300" cy="5097972"/>
          </a:xfrm>
        </p:spPr>
        <p:txBody>
          <a:bodyPr/>
          <a:lstStyle/>
          <a:p>
            <a:pPr marL="0" indent="0">
              <a:lnSpc>
                <a:spcPct val="90000"/>
              </a:lnSpc>
              <a:buFont typeface="Arial" charset="0"/>
              <a:buNone/>
              <a:defRPr/>
            </a:pPr>
            <a:r>
              <a:rPr lang="en-GB" sz="2400" b="1" dirty="0"/>
              <a:t>General Data Protection Regulation (GDPR)</a:t>
            </a:r>
            <a:r>
              <a:rPr lang="en-GB" sz="2400" dirty="0"/>
              <a:t> </a:t>
            </a:r>
            <a:r>
              <a:rPr lang="en-GB" sz="2400" dirty="0" smtClean="0"/>
              <a:t>(</a:t>
            </a:r>
            <a:r>
              <a:rPr lang="en-GB" sz="2400" dirty="0"/>
              <a:t>Regulation (EU) 2016/679) </a:t>
            </a:r>
            <a:endParaRPr lang="en-GB" sz="2400" b="1" dirty="0" smtClean="0"/>
          </a:p>
          <a:p>
            <a:pPr marL="0" indent="0">
              <a:lnSpc>
                <a:spcPct val="90000"/>
              </a:lnSpc>
              <a:buFont typeface="Arial" charset="0"/>
              <a:buNone/>
              <a:defRPr/>
            </a:pPr>
            <a:r>
              <a:rPr lang="en-GB" sz="2400" b="1" dirty="0" smtClean="0"/>
              <a:t>GDPR </a:t>
            </a:r>
            <a:r>
              <a:rPr lang="en-GB" sz="2400" b="1" dirty="0"/>
              <a:t>IS COMING: WHAT IT IS AND WHY IT </a:t>
            </a:r>
            <a:r>
              <a:rPr lang="en-GB" sz="2400" b="1" dirty="0" smtClean="0"/>
              <a:t>MATTERS</a:t>
            </a:r>
          </a:p>
          <a:p>
            <a:pPr>
              <a:lnSpc>
                <a:spcPct val="90000"/>
              </a:lnSpc>
              <a:defRPr/>
            </a:pPr>
            <a:r>
              <a:rPr lang="en-GB" sz="2400" b="1" dirty="0"/>
              <a:t>The countdown has begun. The General Data Protection Regulation (GDPR) </a:t>
            </a:r>
            <a:r>
              <a:rPr lang="en-GB" sz="2400" b="1" dirty="0" smtClean="0"/>
              <a:t>is </a:t>
            </a:r>
            <a:r>
              <a:rPr lang="en-GB" sz="2400" b="1" dirty="0"/>
              <a:t>set to take effect </a:t>
            </a:r>
            <a:r>
              <a:rPr lang="en-GB" sz="2400" b="1" dirty="0" smtClean="0"/>
              <a:t>on 25</a:t>
            </a:r>
            <a:r>
              <a:rPr lang="en-GB" sz="2400" b="1" baseline="30000" dirty="0" smtClean="0"/>
              <a:t>th</a:t>
            </a:r>
            <a:r>
              <a:rPr lang="en-GB" sz="2400" b="1" dirty="0" smtClean="0"/>
              <a:t> May 2018</a:t>
            </a:r>
            <a:r>
              <a:rPr lang="en-GB" sz="2400" b="1" dirty="0"/>
              <a:t>, and with it comes many changes</a:t>
            </a:r>
            <a:r>
              <a:rPr lang="en-GB" sz="2400" b="1" dirty="0" smtClean="0"/>
              <a:t>.</a:t>
            </a:r>
          </a:p>
          <a:p>
            <a:pPr>
              <a:lnSpc>
                <a:spcPct val="90000"/>
              </a:lnSpc>
              <a:defRPr/>
            </a:pPr>
            <a:r>
              <a:rPr lang="en-GB" altLang="en-US" sz="2400" b="1" dirty="0" smtClean="0">
                <a:hlinkClick r:id="rId2"/>
              </a:rPr>
              <a:t>http://www.eugdpr.org/</a:t>
            </a:r>
            <a:endParaRPr lang="en-GB" altLang="en-US" sz="2400" b="1" dirty="0" smtClean="0"/>
          </a:p>
          <a:p>
            <a:pPr>
              <a:lnSpc>
                <a:spcPct val="90000"/>
              </a:lnSpc>
              <a:defRPr/>
            </a:pPr>
            <a:r>
              <a:rPr lang="en-GB" sz="2400" i="1" dirty="0" smtClean="0">
                <a:hlinkClick r:id="rId3"/>
              </a:rPr>
              <a:t>https://www.sas.com/pt_pt/offers/2017/eu-data-regulation-report/overview.html?gclid=COiF_tScuNQCFQYo0wodsp0B9w</a:t>
            </a:r>
            <a:endParaRPr lang="en-GB" sz="2400" i="1" dirty="0" smtClean="0"/>
          </a:p>
          <a:p>
            <a:pPr>
              <a:lnSpc>
                <a:spcPct val="90000"/>
              </a:lnSpc>
              <a:defRPr/>
            </a:pPr>
            <a:endParaRPr lang="en-GB" sz="2800" i="1" dirty="0" smtClean="0"/>
          </a:p>
          <a:p>
            <a:pPr>
              <a:lnSpc>
                <a:spcPct val="90000"/>
              </a:lnSpc>
              <a:defRPr/>
            </a:pPr>
            <a:endParaRPr lang="en-GB" sz="2800" i="1" dirty="0" smtClean="0"/>
          </a:p>
          <a:p>
            <a:pPr>
              <a:lnSpc>
                <a:spcPct val="90000"/>
              </a:lnSpc>
              <a:defRPr/>
            </a:pPr>
            <a:endParaRPr lang="en-GB" altLang="en-US" sz="2800" dirty="0" smtClean="0"/>
          </a:p>
        </p:txBody>
      </p:sp>
      <p:sp>
        <p:nvSpPr>
          <p:cNvPr id="186372" name="Rectangle 4"/>
          <p:cNvSpPr>
            <a:spLocks noChangeArrowheads="1"/>
          </p:cNvSpPr>
          <p:nvPr/>
        </p:nvSpPr>
        <p:spPr bwMode="auto">
          <a:xfrm>
            <a:off x="7236296"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C00B070-4876-46A8-94DC-62629250C39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86373" name="Slide Number Placeholder 5"/>
          <p:cNvSpPr txBox="1">
            <a:spLocks noGrp="1"/>
          </p:cNvSpPr>
          <p:nvPr/>
        </p:nvSpPr>
        <p:spPr bwMode="auto">
          <a:xfrm>
            <a:off x="8532440" y="6353175"/>
            <a:ext cx="39553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658E552-C978-4B78-8F93-6C6AA8156D46}" type="slidenum">
              <a:rPr lang="en-US" altLang="en-US" sz="1000">
                <a:cs typeface="Times New Roman" panose="02020603050405020304" pitchFamily="18" charset="0"/>
              </a:rPr>
              <a:pPr algn="r">
                <a:spcBef>
                  <a:spcPct val="0"/>
                </a:spcBef>
                <a:buClrTx/>
                <a:buSzTx/>
                <a:buFontTx/>
                <a:buNone/>
              </a:pPr>
              <a:t>43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1547664" y="6391564"/>
            <a:ext cx="5473278"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61443" name="Rectangle 3"/>
          <p:cNvSpPr>
            <a:spLocks noGrp="1" noChangeArrowheads="1"/>
          </p:cNvSpPr>
          <p:nvPr>
            <p:ph type="body" idx="1"/>
          </p:nvPr>
        </p:nvSpPr>
        <p:spPr>
          <a:xfrm>
            <a:off x="467544" y="1220585"/>
            <a:ext cx="8496300" cy="5088735"/>
          </a:xfrm>
        </p:spPr>
        <p:txBody>
          <a:bodyPr/>
          <a:lstStyle/>
          <a:p>
            <a:pPr marL="0" indent="0">
              <a:lnSpc>
                <a:spcPct val="90000"/>
              </a:lnSpc>
              <a:buFont typeface="Arial" charset="0"/>
              <a:buNone/>
              <a:defRPr/>
            </a:pPr>
            <a:r>
              <a:rPr lang="en-GB" sz="2800" b="1" dirty="0"/>
              <a:t>General Data Protection Regulation (GDPR)</a:t>
            </a:r>
            <a:r>
              <a:rPr lang="en-GB" sz="2800" dirty="0"/>
              <a:t> </a:t>
            </a:r>
            <a:r>
              <a:rPr lang="en-GB" sz="2800" dirty="0" smtClean="0"/>
              <a:t>(</a:t>
            </a:r>
            <a:r>
              <a:rPr lang="en-GB" sz="2800" dirty="0"/>
              <a:t>Regulation (EU) 2016/679) </a:t>
            </a:r>
            <a:endParaRPr lang="en-GB" sz="2800" b="1" dirty="0" smtClean="0"/>
          </a:p>
          <a:p>
            <a:pPr>
              <a:defRPr/>
            </a:pPr>
            <a:r>
              <a:rPr lang="en-GB" sz="2800" dirty="0" smtClean="0"/>
              <a:t>Regulation on the protection of natural persons with regard to the processing of personal data and on the free movement of such data, and repealing Directive 95/46/EC (General Data Protection Regulation) </a:t>
            </a:r>
            <a:r>
              <a:rPr lang="en-GB" sz="2800" dirty="0"/>
              <a:t>that most of you will recognise as the </a:t>
            </a:r>
            <a:r>
              <a:rPr lang="en-GB" sz="2800" b="1" dirty="0"/>
              <a:t>Data Protection </a:t>
            </a:r>
            <a:r>
              <a:rPr lang="en-GB" sz="2800" b="1" dirty="0" smtClean="0"/>
              <a:t>Law No. 67/98</a:t>
            </a:r>
            <a:r>
              <a:rPr lang="en-GB" sz="2800" dirty="0" smtClean="0"/>
              <a:t>.</a:t>
            </a:r>
            <a:endParaRPr lang="en-GB" sz="2800" dirty="0"/>
          </a:p>
          <a:p>
            <a:pPr marL="0" indent="0">
              <a:lnSpc>
                <a:spcPct val="90000"/>
              </a:lnSpc>
              <a:buFont typeface="Arial" charset="0"/>
              <a:buNone/>
              <a:defRPr/>
            </a:pPr>
            <a:endParaRPr lang="en-GB" sz="2800" i="1" dirty="0" smtClean="0"/>
          </a:p>
          <a:p>
            <a:pPr>
              <a:lnSpc>
                <a:spcPct val="90000"/>
              </a:lnSpc>
              <a:defRPr/>
            </a:pPr>
            <a:endParaRPr lang="en-GB" sz="2800" i="1" dirty="0" smtClean="0"/>
          </a:p>
          <a:p>
            <a:pPr>
              <a:lnSpc>
                <a:spcPct val="90000"/>
              </a:lnSpc>
              <a:defRPr/>
            </a:pPr>
            <a:endParaRPr lang="en-GB" altLang="en-US" sz="2800" dirty="0" smtClean="0"/>
          </a:p>
        </p:txBody>
      </p:sp>
      <p:sp>
        <p:nvSpPr>
          <p:cNvPr id="187396"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486A2EB-D1DD-4CB2-813D-8E4B11CFB85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87397" name="Slide Number Placeholder 5"/>
          <p:cNvSpPr txBox="1">
            <a:spLocks noGrp="1"/>
          </p:cNvSpPr>
          <p:nvPr/>
        </p:nvSpPr>
        <p:spPr bwMode="auto">
          <a:xfrm>
            <a:off x="8345253" y="6346679"/>
            <a:ext cx="467544" cy="36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4CCDED2-0CF6-4B90-B7BA-67B2B7438A80}" type="slidenum">
              <a:rPr lang="en-US" altLang="en-US" sz="1000">
                <a:cs typeface="Times New Roman" panose="02020603050405020304" pitchFamily="18" charset="0"/>
              </a:rPr>
              <a:pPr algn="r">
                <a:spcBef>
                  <a:spcPct val="0"/>
                </a:spcBef>
                <a:buClrTx/>
                <a:buSzTx/>
                <a:buFontTx/>
                <a:buNone/>
              </a:pPr>
              <a:t>44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53717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61443" name="Rectangle 3"/>
          <p:cNvSpPr>
            <a:spLocks noGrp="1" noChangeArrowheads="1"/>
          </p:cNvSpPr>
          <p:nvPr>
            <p:ph type="body" idx="1"/>
          </p:nvPr>
        </p:nvSpPr>
        <p:spPr>
          <a:xfrm>
            <a:off x="467544" y="1209675"/>
            <a:ext cx="8496300" cy="5099645"/>
          </a:xfrm>
        </p:spPr>
        <p:txBody>
          <a:bodyPr/>
          <a:lstStyle/>
          <a:p>
            <a:pPr marL="0" indent="0">
              <a:buFont typeface="Arial" charset="0"/>
              <a:buNone/>
              <a:defRPr/>
            </a:pPr>
            <a:r>
              <a:rPr lang="en-GB" sz="2800" b="1" i="1" dirty="0" smtClean="0"/>
              <a:t>Change </a:t>
            </a:r>
            <a:r>
              <a:rPr lang="en-GB" sz="2800" b="1" i="1" dirty="0"/>
              <a:t>is coming</a:t>
            </a:r>
          </a:p>
          <a:p>
            <a:pPr>
              <a:defRPr/>
            </a:pPr>
            <a:r>
              <a:rPr lang="en-GB" sz="2800" dirty="0"/>
              <a:t>Why replace it? Four years ago, the EU realised that a single harmonised framework for data protection was the way forward rather than the patchwork quilt of legislation that largely met the minimums of the 1995 directive, but also reflected the very specific attitudes of each member state.</a:t>
            </a:r>
          </a:p>
          <a:p>
            <a:pPr marL="0" indent="0">
              <a:lnSpc>
                <a:spcPct val="90000"/>
              </a:lnSpc>
              <a:buFont typeface="Arial" charset="0"/>
              <a:buNone/>
              <a:defRPr/>
            </a:pPr>
            <a:endParaRPr lang="en-GB" sz="2800" i="1" dirty="0" smtClean="0"/>
          </a:p>
          <a:p>
            <a:pPr>
              <a:lnSpc>
                <a:spcPct val="90000"/>
              </a:lnSpc>
              <a:defRPr/>
            </a:pPr>
            <a:endParaRPr lang="en-GB" sz="2800" i="1" dirty="0" smtClean="0"/>
          </a:p>
          <a:p>
            <a:pPr>
              <a:lnSpc>
                <a:spcPct val="90000"/>
              </a:lnSpc>
              <a:defRPr/>
            </a:pPr>
            <a:endParaRPr lang="en-GB" altLang="en-US" sz="2800" dirty="0" smtClean="0"/>
          </a:p>
        </p:txBody>
      </p:sp>
      <p:sp>
        <p:nvSpPr>
          <p:cNvPr id="188420" name="Rectangle 4"/>
          <p:cNvSpPr>
            <a:spLocks noChangeArrowheads="1"/>
          </p:cNvSpPr>
          <p:nvPr/>
        </p:nvSpPr>
        <p:spPr bwMode="auto">
          <a:xfrm>
            <a:off x="7236296"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01A7BF2-08B1-4113-9D46-9B83E4610E2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88421" name="Slide Number Placeholder 5"/>
          <p:cNvSpPr txBox="1">
            <a:spLocks noGrp="1"/>
          </p:cNvSpPr>
          <p:nvPr/>
        </p:nvSpPr>
        <p:spPr bwMode="auto">
          <a:xfrm>
            <a:off x="8312150" y="6353175"/>
            <a:ext cx="683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A7684D0-3031-4036-8E99-59116DB094C9}" type="slidenum">
              <a:rPr lang="en-US" altLang="en-US" sz="1000">
                <a:cs typeface="Times New Roman" panose="02020603050405020304" pitchFamily="18" charset="0"/>
              </a:rPr>
              <a:pPr algn="r">
                <a:spcBef>
                  <a:spcPct val="0"/>
                </a:spcBef>
                <a:buClrTx/>
                <a:buSzTx/>
                <a:buFontTx/>
                <a:buNone/>
              </a:pPr>
              <a:t>45</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465166"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61443" name="Rectangle 3"/>
          <p:cNvSpPr>
            <a:spLocks noGrp="1" noChangeArrowheads="1"/>
          </p:cNvSpPr>
          <p:nvPr>
            <p:ph type="body" idx="1"/>
          </p:nvPr>
        </p:nvSpPr>
        <p:spPr>
          <a:xfrm>
            <a:off x="467544" y="1209675"/>
            <a:ext cx="8496300" cy="5027613"/>
          </a:xfrm>
        </p:spPr>
        <p:txBody>
          <a:bodyPr/>
          <a:lstStyle/>
          <a:p>
            <a:pPr marL="0" indent="0">
              <a:lnSpc>
                <a:spcPct val="90000"/>
              </a:lnSpc>
              <a:buFont typeface="Arial" charset="0"/>
              <a:buNone/>
              <a:defRPr/>
            </a:pPr>
            <a:r>
              <a:rPr lang="en-GB" sz="2800" b="1" i="1" dirty="0" smtClean="0"/>
              <a:t>25 May 2018</a:t>
            </a:r>
          </a:p>
          <a:p>
            <a:pPr marL="0" indent="0">
              <a:lnSpc>
                <a:spcPct val="90000"/>
              </a:lnSpc>
              <a:buFont typeface="Arial" charset="0"/>
              <a:buNone/>
              <a:defRPr/>
            </a:pPr>
            <a:r>
              <a:rPr lang="en-GB" sz="2800" dirty="0" smtClean="0"/>
              <a:t>It </a:t>
            </a:r>
            <a:r>
              <a:rPr lang="en-GB" sz="2800" dirty="0"/>
              <a:t>should really be a ‘wake-up call’ for every organisation in Europe. What does it all mean? Well, if you do data protection badly, the GDPR can be a huge threat to your business with huge </a:t>
            </a:r>
            <a:r>
              <a:rPr lang="en-GB" sz="2800" dirty="0" smtClean="0"/>
              <a:t>penalties.</a:t>
            </a:r>
          </a:p>
          <a:p>
            <a:pPr marL="0" indent="0">
              <a:lnSpc>
                <a:spcPct val="90000"/>
              </a:lnSpc>
              <a:buFont typeface="Arial" charset="0"/>
              <a:buNone/>
              <a:defRPr/>
            </a:pPr>
            <a:r>
              <a:rPr lang="en-GB" sz="2800" dirty="0"/>
              <a:t>However, I would say that if done well, it can take your business further, can improve customer satisfaction and even improve your bottom </a:t>
            </a:r>
            <a:r>
              <a:rPr lang="en-GB" sz="2800" dirty="0" smtClean="0"/>
              <a:t>line.</a:t>
            </a:r>
            <a:endParaRPr lang="en-GB" sz="2800" i="1" dirty="0" smtClean="0"/>
          </a:p>
          <a:p>
            <a:pPr>
              <a:lnSpc>
                <a:spcPct val="90000"/>
              </a:lnSpc>
              <a:defRPr/>
            </a:pPr>
            <a:endParaRPr lang="en-GB" altLang="en-US" sz="2800" dirty="0" smtClean="0"/>
          </a:p>
        </p:txBody>
      </p:sp>
      <p:sp>
        <p:nvSpPr>
          <p:cNvPr id="189444" name="Rectangle 4"/>
          <p:cNvSpPr>
            <a:spLocks noChangeArrowheads="1"/>
          </p:cNvSpPr>
          <p:nvPr/>
        </p:nvSpPr>
        <p:spPr bwMode="auto">
          <a:xfrm>
            <a:off x="7308304"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CD162BB-156E-4AC8-9227-9AA70AAB40D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89445" name="Slide Number Placeholder 5"/>
          <p:cNvSpPr txBox="1">
            <a:spLocks noGrp="1"/>
          </p:cNvSpPr>
          <p:nvPr/>
        </p:nvSpPr>
        <p:spPr bwMode="auto">
          <a:xfrm>
            <a:off x="8470138" y="6375400"/>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41C455F-B16A-4705-88E0-E6DDC58BDF52}" type="slidenum">
              <a:rPr lang="en-US" altLang="en-US" sz="1000">
                <a:cs typeface="Times New Roman" panose="02020603050405020304" pitchFamily="18" charset="0"/>
              </a:rPr>
              <a:pPr algn="r">
                <a:spcBef>
                  <a:spcPct val="0"/>
                </a:spcBef>
                <a:buClrTx/>
                <a:buSzTx/>
                <a:buFontTx/>
                <a:buNone/>
              </a:pPr>
              <a:t>46</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61443" name="Rectangle 3"/>
          <p:cNvSpPr>
            <a:spLocks noGrp="1" noChangeArrowheads="1"/>
          </p:cNvSpPr>
          <p:nvPr>
            <p:ph type="body" idx="1"/>
          </p:nvPr>
        </p:nvSpPr>
        <p:spPr>
          <a:xfrm>
            <a:off x="439386" y="1267099"/>
            <a:ext cx="8496300" cy="5042221"/>
          </a:xfrm>
        </p:spPr>
        <p:txBody>
          <a:bodyPr/>
          <a:lstStyle/>
          <a:p>
            <a:pPr marL="0" indent="0">
              <a:buFont typeface="Arial" charset="0"/>
              <a:buNone/>
              <a:defRPr/>
            </a:pPr>
            <a:r>
              <a:rPr lang="en-GB" sz="2800" b="1" i="1" dirty="0"/>
              <a:t>Reality check</a:t>
            </a:r>
          </a:p>
          <a:p>
            <a:pPr marL="0" indent="0">
              <a:buFont typeface="Arial" charset="0"/>
              <a:buNone/>
              <a:defRPr/>
            </a:pPr>
            <a:r>
              <a:rPr lang="en-GB" sz="2800" dirty="0"/>
              <a:t>It is simple really. There are three general reasons for holding personal </a:t>
            </a:r>
            <a:r>
              <a:rPr lang="en-GB" sz="2800" dirty="0" smtClean="0"/>
              <a:t>data:</a:t>
            </a:r>
          </a:p>
          <a:p>
            <a:pPr>
              <a:defRPr/>
            </a:pPr>
            <a:r>
              <a:rPr lang="en-GB" sz="2800" dirty="0" smtClean="0"/>
              <a:t>To </a:t>
            </a:r>
            <a:r>
              <a:rPr lang="en-GB" sz="2800" dirty="0"/>
              <a:t>service the contract you have with customers</a:t>
            </a:r>
            <a:r>
              <a:rPr lang="en-GB" sz="2800" dirty="0" smtClean="0"/>
              <a:t>,</a:t>
            </a:r>
          </a:p>
          <a:p>
            <a:pPr>
              <a:defRPr/>
            </a:pPr>
            <a:r>
              <a:rPr lang="en-GB" sz="2800" dirty="0" smtClean="0"/>
              <a:t>To </a:t>
            </a:r>
            <a:r>
              <a:rPr lang="en-GB" sz="2800" dirty="0"/>
              <a:t>invite them or others to buy more from you </a:t>
            </a:r>
            <a:r>
              <a:rPr lang="en-GB" sz="2800" dirty="0" smtClean="0"/>
              <a:t>or</a:t>
            </a:r>
          </a:p>
          <a:p>
            <a:pPr>
              <a:defRPr/>
            </a:pPr>
            <a:r>
              <a:rPr lang="en-GB" sz="2800" dirty="0" smtClean="0"/>
              <a:t>To </a:t>
            </a:r>
            <a:r>
              <a:rPr lang="en-GB" sz="2800" dirty="0"/>
              <a:t>make better decisions about where you take your </a:t>
            </a:r>
            <a:r>
              <a:rPr lang="en-GB" sz="2800" dirty="0" smtClean="0"/>
              <a:t>business</a:t>
            </a:r>
            <a:r>
              <a:rPr lang="en-GB" sz="2800" dirty="0"/>
              <a:t>.</a:t>
            </a:r>
          </a:p>
          <a:p>
            <a:pPr>
              <a:lnSpc>
                <a:spcPct val="90000"/>
              </a:lnSpc>
              <a:defRPr/>
            </a:pPr>
            <a:endParaRPr lang="en-GB" altLang="en-US" sz="2800" dirty="0" smtClean="0"/>
          </a:p>
        </p:txBody>
      </p:sp>
      <p:sp>
        <p:nvSpPr>
          <p:cNvPr id="190468" name="Rectangle 4"/>
          <p:cNvSpPr>
            <a:spLocks noChangeArrowheads="1"/>
          </p:cNvSpPr>
          <p:nvPr/>
        </p:nvSpPr>
        <p:spPr bwMode="auto">
          <a:xfrm>
            <a:off x="7308304" y="6449146"/>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CECFA3B-92E6-4410-95F1-404CACAA09A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0469" name="Slide Number Placeholder 5"/>
          <p:cNvSpPr txBox="1">
            <a:spLocks noGrp="1"/>
          </p:cNvSpPr>
          <p:nvPr/>
        </p:nvSpPr>
        <p:spPr bwMode="auto">
          <a:xfrm>
            <a:off x="8460432" y="6375400"/>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92EDFE3-8A6C-49D6-823F-B000288C47E2}" type="slidenum">
              <a:rPr lang="en-US" altLang="en-US" sz="1000">
                <a:cs typeface="Times New Roman" panose="02020603050405020304" pitchFamily="18" charset="0"/>
              </a:rPr>
              <a:pPr algn="r">
                <a:spcBef>
                  <a:spcPct val="0"/>
                </a:spcBef>
                <a:buClrTx/>
                <a:buSzTx/>
                <a:buFontTx/>
                <a:buNone/>
              </a:pPr>
              <a:t>47</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191491" name="Rectangle 3"/>
          <p:cNvSpPr>
            <a:spLocks noGrp="1" noChangeArrowheads="1"/>
          </p:cNvSpPr>
          <p:nvPr>
            <p:ph type="body" idx="1"/>
          </p:nvPr>
        </p:nvSpPr>
        <p:spPr>
          <a:xfrm>
            <a:off x="422909" y="1196753"/>
            <a:ext cx="8496300" cy="5112568"/>
          </a:xfrm>
        </p:spPr>
        <p:txBody>
          <a:bodyPr/>
          <a:lstStyle/>
          <a:p>
            <a:pPr marL="0" indent="0">
              <a:buFont typeface="Arial" panose="020B0604020202020204" pitchFamily="34" charset="0"/>
              <a:buNone/>
            </a:pPr>
            <a:r>
              <a:rPr lang="en-GB" altLang="en-US" sz="2800" dirty="0" smtClean="0"/>
              <a:t>Similar to the existing Data Protection Law, the GDPR has some basic principles. </a:t>
            </a:r>
          </a:p>
          <a:p>
            <a:pPr marL="0" indent="0">
              <a:buFont typeface="Arial" panose="020B0604020202020204" pitchFamily="34" charset="0"/>
              <a:buNone/>
            </a:pPr>
            <a:r>
              <a:rPr lang="en-GB" altLang="en-US" sz="2800" dirty="0" smtClean="0"/>
              <a:t>They simply state that you should only collect what you need and make sure it is for a legitimate purpose. You should also be open and transparent. </a:t>
            </a:r>
          </a:p>
          <a:p>
            <a:pPr marL="0" indent="0">
              <a:buFont typeface="Arial" panose="020B0604020202020204" pitchFamily="34" charset="0"/>
              <a:buNone/>
            </a:pPr>
            <a:r>
              <a:rPr lang="en-GB" altLang="en-US" sz="2800" dirty="0" smtClean="0"/>
              <a:t>Holding personal data is a bit like ‘A Dog Isn’t Just For Christmas’ in that you have an ongoing commitment to that data for as long as you keep it.</a:t>
            </a:r>
          </a:p>
          <a:p>
            <a:pPr marL="0" indent="0">
              <a:buFont typeface="Arial" panose="020B0604020202020204" pitchFamily="34" charset="0"/>
              <a:buNone/>
            </a:pPr>
            <a:r>
              <a:rPr lang="en-GB" altLang="en-US" sz="2800" b="1" dirty="0" smtClean="0"/>
              <a:t>If you need to keep it, you must keep it up to date regularly. </a:t>
            </a:r>
            <a:r>
              <a:rPr lang="en-GB" altLang="en-US" sz="2800" b="1" dirty="0" smtClean="0">
                <a:solidFill>
                  <a:srgbClr val="FF0000"/>
                </a:solidFill>
              </a:rPr>
              <a:t>If you do not need it any longer, then you must delete it</a:t>
            </a:r>
            <a:r>
              <a:rPr lang="en-GB" altLang="en-US" sz="2800" dirty="0" smtClean="0"/>
              <a:t>.</a:t>
            </a:r>
          </a:p>
        </p:txBody>
      </p:sp>
      <p:sp>
        <p:nvSpPr>
          <p:cNvPr id="191492" name="Rectangle 4"/>
          <p:cNvSpPr>
            <a:spLocks noChangeArrowheads="1"/>
          </p:cNvSpPr>
          <p:nvPr/>
        </p:nvSpPr>
        <p:spPr bwMode="auto">
          <a:xfrm>
            <a:off x="7389804" y="6409530"/>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DBE55B8-D0B7-457B-829E-09643DD8DF3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1493" name="Slide Number Placeholder 5"/>
          <p:cNvSpPr txBox="1">
            <a:spLocks noGrp="1"/>
          </p:cNvSpPr>
          <p:nvPr/>
        </p:nvSpPr>
        <p:spPr bwMode="auto">
          <a:xfrm>
            <a:off x="8451665" y="6375400"/>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8D9BCED-5FCC-4784-977F-C48487C5BD81}" type="slidenum">
              <a:rPr lang="en-US" altLang="en-US" sz="1000">
                <a:cs typeface="Times New Roman" panose="02020603050405020304" pitchFamily="18" charset="0"/>
              </a:rPr>
              <a:pPr algn="r">
                <a:spcBef>
                  <a:spcPct val="0"/>
                </a:spcBef>
                <a:buClrTx/>
                <a:buSzTx/>
                <a:buFontTx/>
                <a:buNone/>
              </a:pPr>
              <a:t>48</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192515" name="Rectangle 3"/>
          <p:cNvSpPr>
            <a:spLocks noGrp="1" noChangeArrowheads="1"/>
          </p:cNvSpPr>
          <p:nvPr>
            <p:ph type="body" idx="1"/>
          </p:nvPr>
        </p:nvSpPr>
        <p:spPr>
          <a:xfrm>
            <a:off x="467544" y="1202113"/>
            <a:ext cx="8496300" cy="5107208"/>
          </a:xfrm>
        </p:spPr>
        <p:txBody>
          <a:bodyPr/>
          <a:lstStyle/>
          <a:p>
            <a:pPr marL="0" indent="0">
              <a:buFont typeface="Arial" panose="020B0604020202020204" pitchFamily="34" charset="0"/>
              <a:buNone/>
            </a:pPr>
            <a:r>
              <a:rPr lang="en-GB" altLang="en-US" sz="2400" dirty="0" smtClean="0"/>
              <a:t>You need accurate data to service your contracts, get more business and make those better decisions. So the GDPR is only really making you think more about the personal data you hold, but the outcome is actually in your favour.</a:t>
            </a:r>
          </a:p>
          <a:p>
            <a:pPr marL="0" indent="0">
              <a:buFont typeface="Arial" panose="020B0604020202020204" pitchFamily="34" charset="0"/>
              <a:buNone/>
            </a:pPr>
            <a:r>
              <a:rPr lang="en-GB" altLang="en-US" sz="2400" dirty="0" smtClean="0"/>
              <a:t>Your customers provide their personal data to you and some of it you can demand, the stuff that is necessary to service the contract you have with them, the rest is discretionary. All of it must be offered freely and this means that they must trust you with it. If you stop and think about it, you are the curator of a museum.</a:t>
            </a:r>
          </a:p>
        </p:txBody>
      </p:sp>
      <p:sp>
        <p:nvSpPr>
          <p:cNvPr id="192516" name="Rectangle 4"/>
          <p:cNvSpPr>
            <a:spLocks noChangeArrowheads="1"/>
          </p:cNvSpPr>
          <p:nvPr/>
        </p:nvSpPr>
        <p:spPr bwMode="auto">
          <a:xfrm>
            <a:off x="7375097" y="643067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1464927-23F9-4A46-BD57-C62B74BE729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2517" name="Slide Number Placeholder 5"/>
          <p:cNvSpPr txBox="1">
            <a:spLocks noGrp="1"/>
          </p:cNvSpPr>
          <p:nvPr/>
        </p:nvSpPr>
        <p:spPr bwMode="auto">
          <a:xfrm>
            <a:off x="8433192" y="6353175"/>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49BBD59-5727-4CF7-B6C2-E55B9875345A}" type="slidenum">
              <a:rPr lang="en-US" altLang="en-US" sz="1000">
                <a:cs typeface="Times New Roman" panose="02020603050405020304" pitchFamily="18" charset="0"/>
              </a:rPr>
              <a:pPr algn="r">
                <a:spcBef>
                  <a:spcPct val="0"/>
                </a:spcBef>
                <a:buClrTx/>
                <a:buSzTx/>
                <a:buFontTx/>
                <a:buNone/>
              </a:pPr>
              <a:t>49</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395288" y="1371600"/>
            <a:ext cx="8569325" cy="4724400"/>
          </a:xfrm>
        </p:spPr>
        <p:txBody>
          <a:bodyPr/>
          <a:lstStyle/>
          <a:p>
            <a:r>
              <a:rPr lang="en-GB" altLang="en-US" b="1" dirty="0" smtClean="0"/>
              <a:t>Unpacking </a:t>
            </a:r>
            <a:r>
              <a:rPr lang="en-GB" altLang="en-US" b="1" dirty="0"/>
              <a:t>the LSEPI concepts</a:t>
            </a:r>
            <a:endParaRPr lang="en-GB" altLang="en-US" sz="2400" dirty="0"/>
          </a:p>
          <a:p>
            <a:pPr lvl="1"/>
            <a:r>
              <a:rPr lang="en-GB" altLang="en-US" b="1" dirty="0" smtClean="0"/>
              <a:t>Legal issues, different forms of ethics, codes of practice, corporate social responsibility </a:t>
            </a:r>
            <a:endParaRPr lang="en-GB" altLang="en-US" sz="2000" dirty="0" smtClean="0"/>
          </a:p>
          <a:p>
            <a:r>
              <a:rPr lang="en-GB" altLang="en-US" b="1" dirty="0"/>
              <a:t>What it means to be a professional</a:t>
            </a:r>
            <a:endParaRPr lang="en-GB" altLang="en-US" sz="2400" dirty="0"/>
          </a:p>
          <a:p>
            <a:r>
              <a:rPr lang="en-GB" altLang="en-US" b="1" dirty="0"/>
              <a:t>The role of professional bodies</a:t>
            </a:r>
            <a:endParaRPr lang="en-GB" altLang="en-US" sz="2400" dirty="0"/>
          </a:p>
        </p:txBody>
      </p:sp>
      <p:sp>
        <p:nvSpPr>
          <p:cNvPr id="78851" name="Rectangle 2"/>
          <p:cNvSpPr>
            <a:spLocks noGrp="1" noChangeArrowheads="1"/>
          </p:cNvSpPr>
          <p:nvPr>
            <p:ph type="title"/>
          </p:nvPr>
        </p:nvSpPr>
        <p:spPr/>
        <p:txBody>
          <a:bodyPr/>
          <a:lstStyle/>
          <a:p>
            <a:r>
              <a:rPr lang="en-US" altLang="en-US" dirty="0" smtClean="0"/>
              <a:t>Learning Objectives</a:t>
            </a:r>
          </a:p>
        </p:txBody>
      </p:sp>
      <p:sp>
        <p:nvSpPr>
          <p:cNvPr id="78853" name="Slide Number Placeholder 5"/>
          <p:cNvSpPr>
            <a:spLocks noGrp="1"/>
          </p:cNvSpPr>
          <p:nvPr>
            <p:ph type="sldNum" sz="quarter" idx="4294967295"/>
          </p:nvPr>
        </p:nvSpPr>
        <p:spPr bwMode="auto">
          <a:xfrm>
            <a:off x="8388350" y="6381750"/>
            <a:ext cx="4699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94E5D3E9-6D61-41B3-AED3-1530AE5BE8DD}" type="slidenum">
              <a:rPr lang="en-US" altLang="en-US" sz="1000"/>
              <a:pPr eaLnBrk="1" hangingPunct="1">
                <a:spcBef>
                  <a:spcPct val="0"/>
                </a:spcBef>
                <a:buClrTx/>
                <a:buSzTx/>
                <a:buFontTx/>
                <a:buNone/>
              </a:pPr>
              <a:t>5</a:t>
            </a:fld>
            <a:endParaRPr lang="en-US" altLang="en-US" sz="1000"/>
          </a:p>
        </p:txBody>
      </p:sp>
      <p:sp>
        <p:nvSpPr>
          <p:cNvPr id="6" name="Marcador de Posição do Rodapé 3"/>
          <p:cNvSpPr txBox="1">
            <a:spLocks/>
          </p:cNvSpPr>
          <p:nvPr/>
        </p:nvSpPr>
        <p:spPr>
          <a:xfrm>
            <a:off x="2051050" y="6418263"/>
            <a:ext cx="5473278"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193539" name="Rectangle 3"/>
          <p:cNvSpPr>
            <a:spLocks noGrp="1" noChangeArrowheads="1"/>
          </p:cNvSpPr>
          <p:nvPr>
            <p:ph type="body" idx="1"/>
          </p:nvPr>
        </p:nvSpPr>
        <p:spPr>
          <a:xfrm>
            <a:off x="444334" y="1240127"/>
            <a:ext cx="8496300" cy="5069193"/>
          </a:xfrm>
        </p:spPr>
        <p:txBody>
          <a:bodyPr/>
          <a:lstStyle/>
          <a:p>
            <a:pPr marL="0" indent="0">
              <a:buFont typeface="Arial" panose="020B0604020202020204" pitchFamily="34" charset="0"/>
              <a:buNone/>
            </a:pPr>
            <a:r>
              <a:rPr lang="en-GB" altLang="en-US" sz="2800" dirty="0" smtClean="0"/>
              <a:t>All you have to do is to keep that personal data safe and treat it with respect. So, the idea of value of personal data intrigues me and should you, too.</a:t>
            </a:r>
          </a:p>
          <a:p>
            <a:pPr marL="0" indent="0">
              <a:buFont typeface="Arial" panose="020B0604020202020204" pitchFamily="34" charset="0"/>
              <a:buNone/>
            </a:pPr>
            <a:r>
              <a:rPr lang="en-GB" altLang="en-US" sz="2800" dirty="0" smtClean="0"/>
              <a:t>For years, personal data has been treated as a freebie by organisations and not truly appreciated by the data subjects whose data it is.</a:t>
            </a:r>
          </a:p>
          <a:p>
            <a:pPr marL="0" indent="0">
              <a:buFont typeface="Arial" panose="020B0604020202020204" pitchFamily="34" charset="0"/>
              <a:buNone/>
            </a:pPr>
            <a:r>
              <a:rPr lang="en-GB" altLang="en-US" sz="2800" dirty="0" smtClean="0"/>
              <a:t>Many organisations will engage with consultancies and auditors to prepare for GDPR, and indeed I would recommend that you do also, fairly quickly. </a:t>
            </a:r>
            <a:r>
              <a:rPr lang="en-GB" altLang="en-US" sz="2800" b="1" dirty="0" smtClean="0"/>
              <a:t>These new regulations are not going anywhere and you should not put your head in the sand.</a:t>
            </a:r>
          </a:p>
        </p:txBody>
      </p:sp>
      <p:sp>
        <p:nvSpPr>
          <p:cNvPr id="193540" name="Rectangle 4"/>
          <p:cNvSpPr>
            <a:spLocks noChangeArrowheads="1"/>
          </p:cNvSpPr>
          <p:nvPr/>
        </p:nvSpPr>
        <p:spPr bwMode="auto">
          <a:xfrm>
            <a:off x="7486903" y="643067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5B1A843-6875-43D5-ACF4-4C886538494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3541" name="Slide Number Placeholder 5"/>
          <p:cNvSpPr txBox="1">
            <a:spLocks noGrp="1"/>
          </p:cNvSpPr>
          <p:nvPr/>
        </p:nvSpPr>
        <p:spPr bwMode="auto">
          <a:xfrm>
            <a:off x="8451665" y="6382040"/>
            <a:ext cx="46754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DDD6D41-A960-48DC-8B2B-E5E455901E86}" type="slidenum">
              <a:rPr lang="en-US" altLang="en-US" sz="1000">
                <a:cs typeface="Times New Roman" panose="02020603050405020304" pitchFamily="18" charset="0"/>
              </a:rPr>
              <a:pPr algn="r">
                <a:spcBef>
                  <a:spcPct val="0"/>
                </a:spcBef>
                <a:buClrTx/>
                <a:buSzTx/>
                <a:buFontTx/>
                <a:buNone/>
              </a:pPr>
              <a:t>50</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61443" name="Rectangle 3"/>
          <p:cNvSpPr>
            <a:spLocks noGrp="1" noChangeArrowheads="1"/>
          </p:cNvSpPr>
          <p:nvPr>
            <p:ph type="body" idx="1"/>
          </p:nvPr>
        </p:nvSpPr>
        <p:spPr>
          <a:xfrm>
            <a:off x="467544" y="1209675"/>
            <a:ext cx="8496300" cy="5099645"/>
          </a:xfrm>
        </p:spPr>
        <p:txBody>
          <a:bodyPr/>
          <a:lstStyle/>
          <a:p>
            <a:pPr marL="0" indent="0">
              <a:lnSpc>
                <a:spcPct val="90000"/>
              </a:lnSpc>
              <a:buFont typeface="Arial" charset="0"/>
              <a:buNone/>
              <a:defRPr/>
            </a:pPr>
            <a:r>
              <a:rPr lang="en-GB" sz="2800" dirty="0"/>
              <a:t>You need to change the way your teams think about personal data and understand the value of it. </a:t>
            </a:r>
            <a:endParaRPr lang="en-GB" sz="2800" dirty="0" smtClean="0"/>
          </a:p>
          <a:p>
            <a:pPr marL="0" indent="0">
              <a:lnSpc>
                <a:spcPct val="90000"/>
              </a:lnSpc>
              <a:buFont typeface="Arial" charset="0"/>
              <a:buNone/>
              <a:defRPr/>
            </a:pPr>
            <a:r>
              <a:rPr lang="en-GB" sz="2800" dirty="0" smtClean="0"/>
              <a:t>When </a:t>
            </a:r>
            <a:r>
              <a:rPr lang="en-GB" sz="2800" dirty="0"/>
              <a:t>you train people in data protection legislation, ask them what their medical history is worth. Ask them what would happen if that was leaked. How would they feel? Could they put a price on it? Ask them what assurance they would expect from an </a:t>
            </a:r>
            <a:r>
              <a:rPr lang="en-GB" sz="2800" dirty="0" smtClean="0"/>
              <a:t>organisation.</a:t>
            </a:r>
          </a:p>
          <a:p>
            <a:pPr marL="0" indent="0">
              <a:lnSpc>
                <a:spcPct val="90000"/>
              </a:lnSpc>
              <a:buFont typeface="Arial" charset="0"/>
              <a:buNone/>
              <a:defRPr/>
            </a:pPr>
            <a:r>
              <a:rPr lang="en-GB" sz="2800" dirty="0"/>
              <a:t>In Europe, </a:t>
            </a:r>
            <a:r>
              <a:rPr lang="en-GB" sz="2800" dirty="0" smtClean="0"/>
              <a:t>we </a:t>
            </a:r>
            <a:r>
              <a:rPr lang="en-GB" sz="2800" dirty="0"/>
              <a:t>are building a Digital Single Market. The GDPR is designed to give the assurance needed.</a:t>
            </a:r>
            <a:endParaRPr lang="en-GB" sz="2800" i="1" dirty="0" smtClean="0"/>
          </a:p>
          <a:p>
            <a:pPr>
              <a:lnSpc>
                <a:spcPct val="90000"/>
              </a:lnSpc>
              <a:defRPr/>
            </a:pPr>
            <a:endParaRPr lang="en-GB" altLang="en-US" sz="2800" dirty="0" smtClean="0"/>
          </a:p>
        </p:txBody>
      </p:sp>
      <p:sp>
        <p:nvSpPr>
          <p:cNvPr id="194564"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3B970C8-EE8B-413F-A8DB-A9F39E22E77B}"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194565" name="Slide Number Placeholder 5"/>
          <p:cNvSpPr txBox="1">
            <a:spLocks noGrp="1"/>
          </p:cNvSpPr>
          <p:nvPr/>
        </p:nvSpPr>
        <p:spPr bwMode="auto">
          <a:xfrm>
            <a:off x="8442684" y="6353175"/>
            <a:ext cx="46754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69C90D4-7D9C-4BCA-A420-090BF1CF44B7}" type="slidenum">
              <a:rPr lang="en-US" altLang="en-US" sz="1000">
                <a:cs typeface="Times New Roman" panose="02020603050405020304" pitchFamily="18" charset="0"/>
              </a:rPr>
              <a:pPr algn="r">
                <a:spcBef>
                  <a:spcPct val="0"/>
                </a:spcBef>
                <a:buClrTx/>
                <a:buSzTx/>
                <a:buFontTx/>
                <a:buNone/>
              </a:pPr>
              <a:t>51</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195587" name="Rectangle 3"/>
          <p:cNvSpPr>
            <a:spLocks noGrp="1" noChangeArrowheads="1"/>
          </p:cNvSpPr>
          <p:nvPr>
            <p:ph type="body" idx="1"/>
          </p:nvPr>
        </p:nvSpPr>
        <p:spPr>
          <a:xfrm>
            <a:off x="467544" y="1187449"/>
            <a:ext cx="8496300" cy="5121871"/>
          </a:xfrm>
        </p:spPr>
        <p:txBody>
          <a:bodyPr/>
          <a:lstStyle/>
          <a:p>
            <a:pPr marL="0" indent="0">
              <a:lnSpc>
                <a:spcPct val="90000"/>
              </a:lnSpc>
              <a:buFont typeface="Arial" panose="020B0604020202020204" pitchFamily="34" charset="0"/>
              <a:buNone/>
            </a:pPr>
            <a:r>
              <a:rPr lang="en-GB" altLang="en-US" sz="2400" dirty="0" smtClean="0"/>
              <a:t>But, a healthy market comes from two things - supply through availability of broadband, etc. and that assurance again. </a:t>
            </a:r>
          </a:p>
          <a:p>
            <a:pPr marL="0" indent="0">
              <a:lnSpc>
                <a:spcPct val="90000"/>
              </a:lnSpc>
              <a:buFont typeface="Arial" panose="020B0604020202020204" pitchFamily="34" charset="0"/>
              <a:buNone/>
            </a:pPr>
            <a:r>
              <a:rPr lang="en-GB" altLang="en-US" sz="2400" dirty="0" smtClean="0"/>
              <a:t>If people feel that the law is not able or willing to appreciate the value of their personal data, then we will fail to build a digital society no matter how quick your broadband connection is. </a:t>
            </a:r>
          </a:p>
          <a:p>
            <a:pPr marL="0" indent="0">
              <a:lnSpc>
                <a:spcPct val="90000"/>
              </a:lnSpc>
              <a:buFont typeface="Arial" panose="020B0604020202020204" pitchFamily="34" charset="0"/>
              <a:buNone/>
            </a:pPr>
            <a:r>
              <a:rPr lang="en-GB" altLang="en-US" sz="2400" dirty="0" smtClean="0"/>
              <a:t>We would therefore need some legislative assistance in giving everyone that level of assurance which would be akin to </a:t>
            </a:r>
            <a:r>
              <a:rPr lang="en-GB" altLang="en-US" sz="2400" b="1" dirty="0" smtClean="0"/>
              <a:t>GDPR because the existing DP Law is from a time before social media and cloud technologies that are oblivious to borders</a:t>
            </a:r>
            <a:r>
              <a:rPr lang="en-GB" altLang="en-US" sz="2400" dirty="0" smtClean="0"/>
              <a:t>.</a:t>
            </a:r>
          </a:p>
        </p:txBody>
      </p:sp>
      <p:sp>
        <p:nvSpPr>
          <p:cNvPr id="195588" name="Rectangle 4"/>
          <p:cNvSpPr>
            <a:spLocks noChangeArrowheads="1"/>
          </p:cNvSpPr>
          <p:nvPr/>
        </p:nvSpPr>
        <p:spPr bwMode="auto">
          <a:xfrm>
            <a:off x="7379146"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D49F26E-BB96-48F2-9F84-C9BE3EE6825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5589" name="Slide Number Placeholder 5"/>
          <p:cNvSpPr txBox="1">
            <a:spLocks noGrp="1"/>
          </p:cNvSpPr>
          <p:nvPr/>
        </p:nvSpPr>
        <p:spPr bwMode="auto">
          <a:xfrm>
            <a:off x="8334672" y="6374390"/>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23F435C-10C6-4E0A-9728-3B21E54967AA}" type="slidenum">
              <a:rPr lang="en-US" altLang="en-US" sz="1000">
                <a:cs typeface="Times New Roman" panose="02020603050405020304" pitchFamily="18" charset="0"/>
              </a:rPr>
              <a:pPr algn="r">
                <a:spcBef>
                  <a:spcPct val="0"/>
                </a:spcBef>
                <a:buClrTx/>
                <a:buSzTx/>
                <a:buFontTx/>
                <a:buNone/>
              </a:pPr>
              <a:t>52</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61443" name="Rectangle 3"/>
          <p:cNvSpPr>
            <a:spLocks noGrp="1" noChangeArrowheads="1"/>
          </p:cNvSpPr>
          <p:nvPr>
            <p:ph type="body" idx="1"/>
          </p:nvPr>
        </p:nvSpPr>
        <p:spPr>
          <a:xfrm>
            <a:off x="467544" y="1209675"/>
            <a:ext cx="8496300" cy="5099645"/>
          </a:xfrm>
        </p:spPr>
        <p:txBody>
          <a:bodyPr/>
          <a:lstStyle/>
          <a:p>
            <a:pPr marL="0" indent="0">
              <a:buFont typeface="Arial" charset="0"/>
              <a:buNone/>
              <a:defRPr/>
            </a:pPr>
            <a:r>
              <a:rPr lang="en-GB" sz="2800" b="1" i="1" dirty="0"/>
              <a:t>Something to think about.</a:t>
            </a:r>
          </a:p>
          <a:p>
            <a:pPr>
              <a:defRPr/>
            </a:pPr>
            <a:r>
              <a:rPr lang="en-GB" sz="2800" dirty="0"/>
              <a:t> </a:t>
            </a:r>
            <a:r>
              <a:rPr lang="en-GB" sz="2800" dirty="0" smtClean="0"/>
              <a:t>For </a:t>
            </a:r>
            <a:r>
              <a:rPr lang="en-GB" sz="2800" dirty="0"/>
              <a:t>your own organisation as well as the wider community, digitalisation is advanced through the application of technology but also the assurance for your customers and potential customers. </a:t>
            </a:r>
            <a:endParaRPr lang="en-GB" sz="2800" dirty="0" smtClean="0"/>
          </a:p>
          <a:p>
            <a:pPr>
              <a:defRPr/>
            </a:pPr>
            <a:r>
              <a:rPr lang="en-GB" sz="2800" dirty="0" smtClean="0"/>
              <a:t>It </a:t>
            </a:r>
            <a:r>
              <a:rPr lang="en-GB" sz="2800" dirty="0"/>
              <a:t>should not require GDPR to enable this, but it is a jolly useful </a:t>
            </a:r>
            <a:r>
              <a:rPr lang="en-GB" sz="2800" dirty="0" smtClean="0"/>
              <a:t>imperative.</a:t>
            </a:r>
            <a:r>
              <a:rPr lang="en-GB" sz="2800" dirty="0"/>
              <a:t> </a:t>
            </a:r>
            <a:endParaRPr lang="en-GB" altLang="en-US" sz="2800" dirty="0" smtClean="0"/>
          </a:p>
        </p:txBody>
      </p:sp>
      <p:sp>
        <p:nvSpPr>
          <p:cNvPr id="196612" name="Rectangle 4"/>
          <p:cNvSpPr>
            <a:spLocks noChangeArrowheads="1"/>
          </p:cNvSpPr>
          <p:nvPr/>
        </p:nvSpPr>
        <p:spPr bwMode="auto">
          <a:xfrm>
            <a:off x="7452320" y="6439910"/>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BCB76B49-D95F-43D3-AA8B-18B0CF4E6D25}"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6613" name="Slide Number Placeholder 5"/>
          <p:cNvSpPr txBox="1">
            <a:spLocks noGrp="1"/>
          </p:cNvSpPr>
          <p:nvPr/>
        </p:nvSpPr>
        <p:spPr bwMode="auto">
          <a:xfrm>
            <a:off x="8532440" y="6353175"/>
            <a:ext cx="46484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B27DE71-DC58-4B97-A24F-7EE062FE980D}" type="slidenum">
              <a:rPr lang="en-US" altLang="en-US" sz="1000">
                <a:cs typeface="Times New Roman" panose="02020603050405020304" pitchFamily="18" charset="0"/>
              </a:rPr>
              <a:pPr algn="r">
                <a:spcBef>
                  <a:spcPct val="0"/>
                </a:spcBef>
                <a:buClrTx/>
                <a:buSzTx/>
                <a:buFontTx/>
                <a:buNone/>
              </a:pPr>
              <a:t>53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68313" y="0"/>
            <a:ext cx="8229600" cy="981075"/>
          </a:xfrm>
        </p:spPr>
        <p:txBody>
          <a:bodyPr/>
          <a:lstStyle/>
          <a:p>
            <a:r>
              <a:rPr lang="en-GB" altLang="en-US" sz="3600" smtClean="0"/>
              <a:t>GDPR EU 2018 and Related Law</a:t>
            </a:r>
          </a:p>
        </p:txBody>
      </p:sp>
      <p:sp>
        <p:nvSpPr>
          <p:cNvPr id="197635" name="Rectangle 3"/>
          <p:cNvSpPr>
            <a:spLocks noGrp="1" noChangeArrowheads="1"/>
          </p:cNvSpPr>
          <p:nvPr>
            <p:ph type="body" idx="1"/>
          </p:nvPr>
        </p:nvSpPr>
        <p:spPr>
          <a:xfrm>
            <a:off x="467544" y="1209675"/>
            <a:ext cx="8496300" cy="5099645"/>
          </a:xfrm>
        </p:spPr>
        <p:txBody>
          <a:bodyPr/>
          <a:lstStyle/>
          <a:p>
            <a:r>
              <a:rPr lang="en-GB" altLang="en-US" sz="2400" dirty="0" smtClean="0"/>
              <a:t>Those fines are there to penalise the naughty but also to bring about some real change in the way everyone thinks about personal data. Your organisation can really benefit from re-thinking how it manages personal data and how it could be innovative. </a:t>
            </a:r>
          </a:p>
          <a:p>
            <a:r>
              <a:rPr lang="en-GB" altLang="en-US" sz="2400" dirty="0" smtClean="0"/>
              <a:t>When your customers give you their personal data and they have assurance, they want you to use it in ways to help them, to make their relationship with you special.</a:t>
            </a:r>
          </a:p>
          <a:p>
            <a:r>
              <a:rPr lang="en-GB" altLang="en-US" sz="2400" dirty="0" smtClean="0"/>
              <a:t>“SPECIAL”, which in turn promotes sustainable business. BRING IT ON!</a:t>
            </a:r>
          </a:p>
          <a:p>
            <a:endParaRPr lang="en-GB" altLang="en-US" sz="2800" dirty="0" smtClean="0"/>
          </a:p>
          <a:p>
            <a:pPr>
              <a:lnSpc>
                <a:spcPct val="90000"/>
              </a:lnSpc>
            </a:pPr>
            <a:endParaRPr lang="en-GB" altLang="en-US" sz="2800" i="1" dirty="0" smtClean="0"/>
          </a:p>
          <a:p>
            <a:pPr>
              <a:lnSpc>
                <a:spcPct val="90000"/>
              </a:lnSpc>
            </a:pPr>
            <a:endParaRPr lang="en-GB" altLang="en-US" sz="2800" dirty="0" smtClean="0"/>
          </a:p>
        </p:txBody>
      </p:sp>
      <p:sp>
        <p:nvSpPr>
          <p:cNvPr id="197636" name="Rectangle 4"/>
          <p:cNvSpPr>
            <a:spLocks noChangeArrowheads="1"/>
          </p:cNvSpPr>
          <p:nvPr/>
        </p:nvSpPr>
        <p:spPr bwMode="auto">
          <a:xfrm>
            <a:off x="7380288"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43DE5ED-68DA-48B4-AECE-F9B786EBA5F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7637" name="Slide Number Placeholder 5"/>
          <p:cNvSpPr txBox="1">
            <a:spLocks noGrp="1"/>
          </p:cNvSpPr>
          <p:nvPr/>
        </p:nvSpPr>
        <p:spPr bwMode="auto">
          <a:xfrm>
            <a:off x="8532440" y="6353175"/>
            <a:ext cx="46484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D6BDB69-381A-4DAA-9C17-C17F9D38BD3E}" type="slidenum">
              <a:rPr lang="en-US" altLang="en-US" sz="1000">
                <a:cs typeface="Times New Roman" panose="02020603050405020304" pitchFamily="18" charset="0"/>
              </a:rPr>
              <a:pPr algn="r">
                <a:spcBef>
                  <a:spcPct val="0"/>
                </a:spcBef>
                <a:buClrTx/>
                <a:buSzTx/>
                <a:buFontTx/>
                <a:buNone/>
              </a:pPr>
              <a:t>54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29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299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2997"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2998"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2999"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82952" name="Rectangle 8"/>
          <p:cNvSpPr>
            <a:spLocks noGrp="1" noChangeArrowheads="1"/>
          </p:cNvSpPr>
          <p:nvPr>
            <p:ph type="ctrTitle"/>
          </p:nvPr>
        </p:nvSpPr>
        <p:spPr>
          <a:xfrm>
            <a:off x="57727" y="1988840"/>
            <a:ext cx="6314473" cy="638944"/>
          </a:xfrm>
        </p:spPr>
        <p:txBody>
          <a:bodyPr lIns="92075" tIns="46038" rIns="92075" bIns="46038"/>
          <a:lstStyle/>
          <a:p>
            <a:pPr algn="ctr">
              <a:defRPr/>
            </a:pPr>
            <a:r>
              <a:rPr lang="en-GB" sz="3200" dirty="0">
                <a:solidFill>
                  <a:schemeClr val="accent6">
                    <a:lumMod val="75000"/>
                  </a:schemeClr>
                </a:solidFill>
              </a:rPr>
              <a:t>COMPUTER MISUSE ACT 1990</a:t>
            </a:r>
          </a:p>
        </p:txBody>
      </p:sp>
      <p:sp>
        <p:nvSpPr>
          <p:cNvPr id="213001" name="Rectangle 9"/>
          <p:cNvSpPr>
            <a:spLocks noGrp="1" noChangeArrowheads="1"/>
          </p:cNvSpPr>
          <p:nvPr>
            <p:ph type="subTitle" idx="1"/>
          </p:nvPr>
        </p:nvSpPr>
        <p:spPr>
          <a:xfrm>
            <a:off x="323528" y="2852936"/>
            <a:ext cx="6048672" cy="648072"/>
          </a:xfrm>
        </p:spPr>
        <p:txBody>
          <a:bodyPr lIns="92075" tIns="46038" rIns="92075" bIns="46038"/>
          <a:lstStyle/>
          <a:p>
            <a:pPr marL="342900" indent="-342900" algn="ctr"/>
            <a:r>
              <a:rPr lang="en-GB" altLang="en-US" sz="2800" b="1" dirty="0" smtClean="0"/>
              <a:t>29 August 1990 </a:t>
            </a:r>
          </a:p>
        </p:txBody>
      </p:sp>
      <p:sp>
        <p:nvSpPr>
          <p:cNvPr id="213002" name="Rectangle 9"/>
          <p:cNvSpPr>
            <a:spLocks noChangeArrowheads="1"/>
          </p:cNvSpPr>
          <p:nvPr/>
        </p:nvSpPr>
        <p:spPr bwMode="auto">
          <a:xfrm>
            <a:off x="7164288" y="6362621"/>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F786FB1-E52F-4BA0-9BA4-4660E4755BF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13003" name="Slide Number Placeholder 5"/>
          <p:cNvSpPr txBox="1">
            <a:spLocks noGrp="1"/>
          </p:cNvSpPr>
          <p:nvPr/>
        </p:nvSpPr>
        <p:spPr bwMode="auto">
          <a:xfrm>
            <a:off x="8522732" y="6371858"/>
            <a:ext cx="395536" cy="36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C5F4C4E-FF4D-41E1-A3CC-CC0D8B3C12E8}" type="slidenum">
              <a:rPr lang="en-US" altLang="en-US" sz="1000">
                <a:cs typeface="Times New Roman" panose="02020603050405020304" pitchFamily="18" charset="0"/>
              </a:rPr>
              <a:pPr algn="r">
                <a:spcBef>
                  <a:spcPct val="0"/>
                </a:spcBef>
                <a:buClrTx/>
                <a:buSzTx/>
                <a:buFontTx/>
                <a:buNone/>
              </a:pPr>
              <a:t>55</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1287473" y="6302296"/>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504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504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5045"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5046" name="Rectangle 6"/>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15047"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87048" name="Rectangle 8"/>
          <p:cNvSpPr>
            <a:spLocks noGrp="1" noChangeArrowheads="1"/>
          </p:cNvSpPr>
          <p:nvPr>
            <p:ph type="title"/>
          </p:nvPr>
        </p:nvSpPr>
        <p:spPr>
          <a:xfrm>
            <a:off x="685800" y="609600"/>
            <a:ext cx="7772400" cy="1143000"/>
          </a:xfrm>
        </p:spPr>
        <p:txBody>
          <a:bodyPr lIns="92075" tIns="46038" rIns="92075" bIns="46038"/>
          <a:lstStyle/>
          <a:p>
            <a:pPr>
              <a:defRPr/>
            </a:pPr>
            <a:r>
              <a:rPr lang="en-GB" dirty="0" smtClean="0">
                <a:solidFill>
                  <a:schemeClr val="accent6">
                    <a:lumMod val="75000"/>
                  </a:schemeClr>
                </a:solidFill>
              </a:rPr>
              <a:t>STATUS OF NEW ACT</a:t>
            </a:r>
          </a:p>
        </p:txBody>
      </p:sp>
      <p:sp>
        <p:nvSpPr>
          <p:cNvPr id="215049" name="Rectangle 9"/>
          <p:cNvSpPr>
            <a:spLocks noGrp="1" noChangeArrowheads="1"/>
          </p:cNvSpPr>
          <p:nvPr>
            <p:ph type="body" idx="1"/>
          </p:nvPr>
        </p:nvSpPr>
        <p:spPr>
          <a:xfrm>
            <a:off x="685800" y="1981200"/>
            <a:ext cx="7772400" cy="3657600"/>
          </a:xfrm>
        </p:spPr>
        <p:txBody>
          <a:bodyPr lIns="92075" tIns="46038" rIns="92075" bIns="46038"/>
          <a:lstStyle/>
          <a:p>
            <a:r>
              <a:rPr lang="en-GB" altLang="en-US" b="1" smtClean="0"/>
              <a:t>Received Royal Assent </a:t>
            </a:r>
            <a:r>
              <a:rPr lang="en-GB" altLang="en-US" b="1" u="sng" smtClean="0"/>
              <a:t>29 June 1990</a:t>
            </a:r>
          </a:p>
          <a:p>
            <a:r>
              <a:rPr lang="en-GB" altLang="en-US" b="1" smtClean="0"/>
              <a:t>Act came into force </a:t>
            </a:r>
            <a:r>
              <a:rPr lang="en-GB" altLang="en-US" b="1" u="sng" smtClean="0"/>
              <a:t>29 August 1990</a:t>
            </a:r>
            <a:endParaRPr lang="en-GB" altLang="en-US" b="1" smtClean="0"/>
          </a:p>
        </p:txBody>
      </p:sp>
      <p:sp>
        <p:nvSpPr>
          <p:cNvPr id="215050" name="Rectangle 9"/>
          <p:cNvSpPr>
            <a:spLocks noChangeArrowheads="1"/>
          </p:cNvSpPr>
          <p:nvPr/>
        </p:nvSpPr>
        <p:spPr bwMode="auto">
          <a:xfrm>
            <a:off x="7380288"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B8B39E70-1891-4CEC-95D3-6F58479DCBE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15051" name="Slide Number Placeholder 5"/>
          <p:cNvSpPr txBox="1">
            <a:spLocks noGrp="1"/>
          </p:cNvSpPr>
          <p:nvPr/>
        </p:nvSpPr>
        <p:spPr bwMode="auto">
          <a:xfrm>
            <a:off x="8442510" y="6353174"/>
            <a:ext cx="43204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860EA28-01B8-4DAC-9E4E-A289E032017C}" type="slidenum">
              <a:rPr lang="en-US" altLang="en-US" sz="1000">
                <a:cs typeface="Times New Roman" panose="02020603050405020304" pitchFamily="18" charset="0"/>
              </a:rPr>
              <a:pPr algn="r">
                <a:spcBef>
                  <a:spcPct val="0"/>
                </a:spcBef>
                <a:buClrTx/>
                <a:buSzTx/>
                <a:buFontTx/>
                <a:buNone/>
              </a:pPr>
              <a:t>56</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Computer Misuse Act, 1990</a:t>
            </a:r>
          </a:p>
        </p:txBody>
      </p:sp>
      <p:sp>
        <p:nvSpPr>
          <p:cNvPr id="217091" name="Rectangle 3"/>
          <p:cNvSpPr>
            <a:spLocks noGrp="1" noChangeArrowheads="1"/>
          </p:cNvSpPr>
          <p:nvPr>
            <p:ph type="body" idx="1"/>
          </p:nvPr>
        </p:nvSpPr>
        <p:spPr>
          <a:xfrm>
            <a:off x="250825" y="1341438"/>
            <a:ext cx="8642350" cy="4525962"/>
          </a:xfrm>
        </p:spPr>
        <p:txBody>
          <a:bodyPr/>
          <a:lstStyle/>
          <a:p>
            <a:r>
              <a:rPr lang="en-GB" altLang="en-US" sz="2800" b="1" dirty="0" smtClean="0"/>
              <a:t>The Act created 3 new criminal offences</a:t>
            </a:r>
          </a:p>
          <a:p>
            <a:pPr lvl="1"/>
            <a:r>
              <a:rPr lang="en-GB" altLang="en-US" sz="2800" b="1" dirty="0" smtClean="0"/>
              <a:t>Unauthorised access to computer material </a:t>
            </a:r>
            <a:r>
              <a:rPr lang="en-GB" altLang="en-US" sz="2800" dirty="0" smtClean="0"/>
              <a:t>(that is, a program or data). [hacking]</a:t>
            </a:r>
            <a:endParaRPr lang="en-GB" altLang="en-US" sz="2800" b="1" dirty="0" smtClean="0"/>
          </a:p>
          <a:p>
            <a:pPr lvl="1"/>
            <a:r>
              <a:rPr lang="en-GB" altLang="en-US" sz="2800" b="1" dirty="0" smtClean="0"/>
              <a:t>Unauthorised access to computer material with the intent to commit or facilitate the commission of a serious crime. </a:t>
            </a:r>
            <a:r>
              <a:rPr lang="en-GB" altLang="en-US" sz="2800" dirty="0" smtClean="0"/>
              <a:t>[fraud, blackmail]</a:t>
            </a:r>
          </a:p>
          <a:p>
            <a:pPr lvl="1"/>
            <a:r>
              <a:rPr lang="en-GB" altLang="en-US" sz="2800" b="1" dirty="0" smtClean="0"/>
              <a:t>Unauthorised modification of computer material. </a:t>
            </a:r>
            <a:r>
              <a:rPr lang="en-GB" altLang="en-US" sz="2800" dirty="0" smtClean="0"/>
              <a:t>[viruses, </a:t>
            </a:r>
            <a:r>
              <a:rPr lang="en-GB" altLang="en-US" sz="2800" dirty="0" err="1" smtClean="0"/>
              <a:t>trojan</a:t>
            </a:r>
            <a:r>
              <a:rPr lang="en-GB" altLang="en-US" sz="2800" dirty="0" smtClean="0"/>
              <a:t> horse, sabotage]</a:t>
            </a:r>
          </a:p>
        </p:txBody>
      </p:sp>
      <p:sp>
        <p:nvSpPr>
          <p:cNvPr id="217092" name="Rectangle 3"/>
          <p:cNvSpPr>
            <a:spLocks noChangeArrowheads="1"/>
          </p:cNvSpPr>
          <p:nvPr/>
        </p:nvSpPr>
        <p:spPr bwMode="auto">
          <a:xfrm>
            <a:off x="7345505" y="6439910"/>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E66A8ED-83E4-4483-BDBB-FF7DEC7DFF6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17093" name="Slide Number Placeholder 5"/>
          <p:cNvSpPr txBox="1">
            <a:spLocks noGrp="1"/>
          </p:cNvSpPr>
          <p:nvPr/>
        </p:nvSpPr>
        <p:spPr bwMode="auto">
          <a:xfrm>
            <a:off x="8460432" y="6424180"/>
            <a:ext cx="43204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3A877D6-0F39-4AFB-B9F2-AE17CE5399DA}" type="slidenum">
              <a:rPr lang="en-US" altLang="en-US" sz="1000">
                <a:cs typeface="Times New Roman" panose="02020603050405020304" pitchFamily="18" charset="0"/>
              </a:rPr>
              <a:pPr algn="r">
                <a:spcBef>
                  <a:spcPct val="0"/>
                </a:spcBef>
                <a:buClrTx/>
                <a:buSzTx/>
                <a:buFontTx/>
                <a:buNone/>
              </a:pPr>
              <a:t>57</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Computer Misuse Act, 1990</a:t>
            </a:r>
          </a:p>
        </p:txBody>
      </p:sp>
      <p:sp>
        <p:nvSpPr>
          <p:cNvPr id="219139" name="Rectangle 3"/>
          <p:cNvSpPr>
            <a:spLocks noGrp="1" noChangeArrowheads="1"/>
          </p:cNvSpPr>
          <p:nvPr>
            <p:ph type="body" idx="1"/>
          </p:nvPr>
        </p:nvSpPr>
        <p:spPr>
          <a:xfrm>
            <a:off x="250825" y="1341438"/>
            <a:ext cx="8642350" cy="4525962"/>
          </a:xfrm>
        </p:spPr>
        <p:txBody>
          <a:bodyPr/>
          <a:lstStyle/>
          <a:p>
            <a:r>
              <a:rPr lang="en-GB" altLang="en-US" dirty="0" smtClean="0"/>
              <a:t>The Act defines (1) (the basic offence) as a summary offence (</a:t>
            </a:r>
            <a:r>
              <a:rPr lang="en-GB" dirty="0" smtClean="0"/>
              <a:t>tried </a:t>
            </a:r>
            <a:r>
              <a:rPr lang="en-GB" dirty="0"/>
              <a:t>by a judge </a:t>
            </a:r>
            <a:r>
              <a:rPr lang="en-GB" dirty="0" smtClean="0"/>
              <a:t>alone with no right </a:t>
            </a:r>
            <a:r>
              <a:rPr lang="en-GB" dirty="0"/>
              <a:t>to have a trial by </a:t>
            </a:r>
            <a:r>
              <a:rPr lang="en-GB" dirty="0" smtClean="0"/>
              <a:t>jury)</a:t>
            </a:r>
            <a:r>
              <a:rPr lang="en-GB" dirty="0"/>
              <a:t> </a:t>
            </a:r>
            <a:r>
              <a:rPr lang="en-GB" altLang="en-US" dirty="0" smtClean="0"/>
              <a:t>punishable on conviction with a maximum prison sentence of six months or a maximum fine of £10,000 or both. </a:t>
            </a:r>
          </a:p>
          <a:p>
            <a:r>
              <a:rPr lang="en-GB" altLang="en-US" dirty="0" smtClean="0"/>
              <a:t>The Act goes on to describe offences (2) and (3) as triable either summarily or on indictment, and punishable with imprisonment for a term not exceeding 10 years or a fine or both. </a:t>
            </a:r>
          </a:p>
          <a:p>
            <a:endParaRPr lang="en-GB" altLang="en-US" b="1" dirty="0" smtClean="0"/>
          </a:p>
        </p:txBody>
      </p:sp>
      <p:sp>
        <p:nvSpPr>
          <p:cNvPr id="219140"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E122FD1-226C-47D9-BCC5-BDFE19E9157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19141" name="Slide Number Placeholder 5"/>
          <p:cNvSpPr txBox="1">
            <a:spLocks noGrp="1"/>
          </p:cNvSpPr>
          <p:nvPr/>
        </p:nvSpPr>
        <p:spPr bwMode="auto">
          <a:xfrm>
            <a:off x="8312150" y="6357938"/>
            <a:ext cx="5803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DA40A87-10BB-4789-A3EF-62DBF628A2EB}" type="slidenum">
              <a:rPr lang="en-US" altLang="en-US" sz="1000">
                <a:cs typeface="Times New Roman" panose="02020603050405020304" pitchFamily="18" charset="0"/>
              </a:rPr>
              <a:pPr algn="r">
                <a:spcBef>
                  <a:spcPct val="0"/>
                </a:spcBef>
                <a:buClrTx/>
                <a:buSzTx/>
                <a:buFontTx/>
                <a:buNone/>
              </a:pPr>
              <a:t>58</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Computer Misuse Act, 1990</a:t>
            </a:r>
          </a:p>
        </p:txBody>
      </p:sp>
      <p:sp>
        <p:nvSpPr>
          <p:cNvPr id="221187" name="Rectangle 3"/>
          <p:cNvSpPr>
            <a:spLocks noGrp="1" noChangeArrowheads="1"/>
          </p:cNvSpPr>
          <p:nvPr>
            <p:ph type="body" idx="1"/>
          </p:nvPr>
        </p:nvSpPr>
        <p:spPr>
          <a:xfrm>
            <a:off x="323528" y="1711326"/>
            <a:ext cx="8642350" cy="4525962"/>
          </a:xfrm>
        </p:spPr>
        <p:txBody>
          <a:bodyPr/>
          <a:lstStyle/>
          <a:p>
            <a:r>
              <a:rPr lang="en-GB" altLang="en-US" dirty="0" smtClean="0"/>
              <a:t>These sentences clearly reflect the perceived gravity of the offence and would imply that universities should take an equally serious view of hacking or virus proliferation. </a:t>
            </a:r>
          </a:p>
          <a:p>
            <a:r>
              <a:rPr lang="en-GB" dirty="0" smtClean="0"/>
              <a:t>eBay deals are worth £33 billion but 1% transactions are fraud = £330,000,000 of which £110,000 is lost in UK.</a:t>
            </a:r>
            <a:endParaRPr lang="en-GB" altLang="en-US" b="1" dirty="0" smtClean="0"/>
          </a:p>
        </p:txBody>
      </p:sp>
      <p:sp>
        <p:nvSpPr>
          <p:cNvPr id="221188"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FE3C71A-0542-43E9-B89E-CA24301F240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21189" name="Slide Number Placeholder 5"/>
          <p:cNvSpPr txBox="1">
            <a:spLocks noGrp="1"/>
          </p:cNvSpPr>
          <p:nvPr/>
        </p:nvSpPr>
        <p:spPr bwMode="auto">
          <a:xfrm>
            <a:off x="8388424" y="6400800"/>
            <a:ext cx="6115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66D05BD-A05D-43FB-99FD-4421D61269E6}" type="slidenum">
              <a:rPr lang="en-US" altLang="en-US" sz="1000">
                <a:cs typeface="Times New Roman" panose="02020603050405020304" pitchFamily="18" charset="0"/>
              </a:rPr>
              <a:pPr algn="r">
                <a:spcBef>
                  <a:spcPct val="0"/>
                </a:spcBef>
                <a:buClrTx/>
                <a:buSzTx/>
                <a:buFontTx/>
                <a:buNone/>
              </a:pPr>
              <a:t>59</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77427" y="404664"/>
            <a:ext cx="7210425" cy="648295"/>
          </a:xfrm>
        </p:spPr>
        <p:txBody>
          <a:bodyPr/>
          <a:lstStyle/>
          <a:p>
            <a:r>
              <a:rPr lang="en-US" altLang="en-US" dirty="0" smtClean="0"/>
              <a:t>Learning Objectives</a:t>
            </a:r>
          </a:p>
        </p:txBody>
      </p:sp>
      <p:sp>
        <p:nvSpPr>
          <p:cNvPr id="78853" name="Slide Number Placeholder 5"/>
          <p:cNvSpPr>
            <a:spLocks noGrp="1"/>
          </p:cNvSpPr>
          <p:nvPr>
            <p:ph type="sldNum" sz="quarter" idx="4294967295"/>
          </p:nvPr>
        </p:nvSpPr>
        <p:spPr bwMode="auto">
          <a:xfrm>
            <a:off x="8471971" y="6367749"/>
            <a:ext cx="276493" cy="352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94E5D3E9-6D61-41B3-AED3-1530AE5BE8DD}" type="slidenum">
              <a:rPr lang="en-US" altLang="en-US" sz="1000"/>
              <a:pPr eaLnBrk="1" hangingPunct="1">
                <a:spcBef>
                  <a:spcPct val="0"/>
                </a:spcBef>
                <a:buClrTx/>
                <a:buSzTx/>
                <a:buFontTx/>
                <a:buNone/>
              </a:pPr>
              <a:t>6</a:t>
            </a:fld>
            <a:endParaRPr lang="en-US" altLang="en-US" sz="1000" dirty="0"/>
          </a:p>
        </p:txBody>
      </p:sp>
      <p:sp>
        <p:nvSpPr>
          <p:cNvPr id="6" name="Marcador de Posição do Rodapé 3"/>
          <p:cNvSpPr txBox="1">
            <a:spLocks/>
          </p:cNvSpPr>
          <p:nvPr/>
        </p:nvSpPr>
        <p:spPr>
          <a:xfrm>
            <a:off x="2051050" y="6418263"/>
            <a:ext cx="5473278"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7" name="Rectangle 3"/>
          <p:cNvSpPr txBox="1">
            <a:spLocks noChangeArrowheads="1"/>
          </p:cNvSpPr>
          <p:nvPr/>
        </p:nvSpPr>
        <p:spPr bwMode="auto">
          <a:xfrm>
            <a:off x="971600" y="1268760"/>
            <a:ext cx="7966393" cy="505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0"/>
              </a:defRPr>
            </a:lvl1pPr>
            <a:lvl2pPr marL="692150" indent="-347663" algn="l" rtl="0" eaLnBrk="0" fontAlgn="base" hangingPunct="0">
              <a:spcBef>
                <a:spcPct val="20000"/>
              </a:spcBef>
              <a:spcAft>
                <a:spcPct val="0"/>
              </a:spcAft>
              <a:buClr>
                <a:srgbClr val="171A4F"/>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rgbClr val="0070C0"/>
              </a:buClr>
              <a:buSzPct val="70000"/>
              <a:buFont typeface="Wingdings" panose="05000000000000000000" pitchFamily="2" charset="2"/>
              <a:buChar char="l"/>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accent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defRPr/>
            </a:pPr>
            <a:r>
              <a:rPr lang="en-GB" altLang="en-US" sz="2400" b="1" dirty="0"/>
              <a:t>Unpacking the LSEPI concepts</a:t>
            </a:r>
            <a:endParaRPr lang="en-GB" altLang="en-US" sz="1800" dirty="0"/>
          </a:p>
          <a:p>
            <a:pPr>
              <a:buFontTx/>
              <a:buChar char="•"/>
              <a:defRPr/>
            </a:pPr>
            <a:r>
              <a:rPr lang="en-GB" sz="2400" b="1" kern="0" dirty="0" smtClean="0">
                <a:solidFill>
                  <a:srgbClr val="000000"/>
                </a:solidFill>
                <a:cs typeface="+mn-cs"/>
              </a:rPr>
              <a:t>The relationship between the law, ethics and computer technology</a:t>
            </a:r>
          </a:p>
          <a:p>
            <a:pPr>
              <a:buFontTx/>
              <a:buChar char="•"/>
              <a:defRPr/>
            </a:pPr>
            <a:r>
              <a:rPr lang="en-GB" sz="2400" b="1" kern="0" dirty="0" smtClean="0">
                <a:solidFill>
                  <a:srgbClr val="000000"/>
                </a:solidFill>
                <a:cs typeface="+mn-cs"/>
              </a:rPr>
              <a:t>Ethical issues</a:t>
            </a:r>
          </a:p>
          <a:p>
            <a:pPr>
              <a:buFontTx/>
              <a:buChar char="•"/>
              <a:defRPr/>
            </a:pPr>
            <a:r>
              <a:rPr lang="en-GB" sz="2400" b="1" kern="0" dirty="0" smtClean="0">
                <a:solidFill>
                  <a:srgbClr val="000000"/>
                </a:solidFill>
                <a:cs typeface="+mn-cs"/>
              </a:rPr>
              <a:t>Application of the law and professional codes of conduct to the IT computing industry</a:t>
            </a:r>
          </a:p>
          <a:p>
            <a:pPr>
              <a:buFontTx/>
              <a:buChar char="•"/>
              <a:defRPr/>
            </a:pPr>
            <a:r>
              <a:rPr lang="en-GB" sz="2400" b="1" kern="0" dirty="0" smtClean="0">
                <a:solidFill>
                  <a:srgbClr val="000000"/>
                </a:solidFill>
                <a:cs typeface="+mn-cs"/>
              </a:rPr>
              <a:t>Introduction to Professionalism in IT projects</a:t>
            </a:r>
          </a:p>
          <a:p>
            <a:pPr lvl="1">
              <a:lnSpc>
                <a:spcPct val="90000"/>
              </a:lnSpc>
              <a:buFontTx/>
              <a:buChar char="–"/>
              <a:defRPr/>
            </a:pPr>
            <a:r>
              <a:rPr lang="en-GB" sz="2400" b="1" i="1" kern="0" dirty="0" smtClean="0">
                <a:solidFill>
                  <a:srgbClr val="000000"/>
                </a:solidFill>
              </a:rPr>
              <a:t>Professionalism means more than just using IT techniques and project management techniques competently</a:t>
            </a:r>
          </a:p>
          <a:p>
            <a:pPr lvl="2">
              <a:lnSpc>
                <a:spcPct val="90000"/>
              </a:lnSpc>
              <a:buFontTx/>
              <a:buChar char="•"/>
              <a:defRPr/>
            </a:pPr>
            <a:r>
              <a:rPr lang="en-GB" b="1" i="1" kern="0" dirty="0" smtClean="0">
                <a:solidFill>
                  <a:srgbClr val="000000"/>
                </a:solidFill>
              </a:rPr>
              <a:t>Includes an understanding of the law and ethics</a:t>
            </a:r>
          </a:p>
          <a:p>
            <a:pPr lvl="2">
              <a:lnSpc>
                <a:spcPct val="90000"/>
              </a:lnSpc>
              <a:buFontTx/>
              <a:buChar char="•"/>
              <a:defRPr/>
            </a:pPr>
            <a:r>
              <a:rPr lang="en-GB" b="1" i="1" kern="0" dirty="0" smtClean="0">
                <a:solidFill>
                  <a:srgbClr val="000000"/>
                </a:solidFill>
              </a:rPr>
              <a:t>Also follows codes of professional conduct and practice governed by both law and ethics</a:t>
            </a:r>
            <a:endParaRPr lang="en-GB" b="1" kern="0" dirty="0" smtClean="0"/>
          </a:p>
        </p:txBody>
      </p:sp>
      <p:sp>
        <p:nvSpPr>
          <p:cNvPr id="8" name="Line 4"/>
          <p:cNvSpPr>
            <a:spLocks noChangeShapeType="1"/>
          </p:cNvSpPr>
          <p:nvPr/>
        </p:nvSpPr>
        <p:spPr bwMode="auto">
          <a:xfrm>
            <a:off x="221198" y="1556792"/>
            <a:ext cx="520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4052776938"/>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Computer Misuse Act, 1990</a:t>
            </a:r>
          </a:p>
        </p:txBody>
      </p:sp>
      <p:sp>
        <p:nvSpPr>
          <p:cNvPr id="223235" name="Rectangle 3"/>
          <p:cNvSpPr>
            <a:spLocks noGrp="1" noChangeArrowheads="1"/>
          </p:cNvSpPr>
          <p:nvPr>
            <p:ph type="body" idx="1"/>
          </p:nvPr>
        </p:nvSpPr>
        <p:spPr>
          <a:xfrm>
            <a:off x="250825" y="1341438"/>
            <a:ext cx="8642350" cy="4525962"/>
          </a:xfrm>
        </p:spPr>
        <p:txBody>
          <a:bodyPr/>
          <a:lstStyle/>
          <a:p>
            <a:pPr>
              <a:buFont typeface="Arial" panose="020B0604020202020204" pitchFamily="34" charset="0"/>
              <a:buNone/>
            </a:pPr>
            <a:r>
              <a:rPr lang="en-GB" altLang="en-US" sz="2800" b="1" dirty="0" smtClean="0"/>
              <a:t>Example 1, Unauthorised Access to Computer Material.</a:t>
            </a:r>
            <a:r>
              <a:rPr lang="en-GB" altLang="en-US" sz="2800" dirty="0" smtClean="0"/>
              <a:t> </a:t>
            </a:r>
          </a:p>
          <a:p>
            <a:r>
              <a:rPr lang="en-GB" altLang="en-US" dirty="0" smtClean="0"/>
              <a:t>This would include: using another person's identifier (ID) and password without proper authority in order to use data or a program, or to alter, delete, copy or move a program or data, or simply to output a program or data (for example, to a screen or printer); laying a trap to obtain a password; reading examination papers or examination results. </a:t>
            </a:r>
          </a:p>
          <a:p>
            <a:endParaRPr lang="en-GB" altLang="en-US" dirty="0" smtClean="0"/>
          </a:p>
          <a:p>
            <a:endParaRPr lang="en-GB" altLang="en-US" b="1" dirty="0" smtClean="0"/>
          </a:p>
        </p:txBody>
      </p:sp>
      <p:sp>
        <p:nvSpPr>
          <p:cNvPr id="223236"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DC4B6C8-1F69-415C-889E-9ACC68ACE84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23237" name="Slide Number Placeholder 5"/>
          <p:cNvSpPr txBox="1">
            <a:spLocks noGrp="1"/>
          </p:cNvSpPr>
          <p:nvPr/>
        </p:nvSpPr>
        <p:spPr bwMode="auto">
          <a:xfrm>
            <a:off x="8532440" y="6353175"/>
            <a:ext cx="3928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6DF6A05-6C4B-48DC-9E2C-B7E9A988A05F}" type="slidenum">
              <a:rPr lang="en-US" altLang="en-US" sz="1000">
                <a:cs typeface="Times New Roman" panose="02020603050405020304" pitchFamily="18" charset="0"/>
              </a:rPr>
              <a:pPr algn="r">
                <a:spcBef>
                  <a:spcPct val="0"/>
                </a:spcBef>
                <a:buClrTx/>
                <a:buSzTx/>
                <a:buFontTx/>
                <a:buNone/>
              </a:pPr>
              <a:t>60</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Computer Misuse Act, 1990</a:t>
            </a:r>
          </a:p>
        </p:txBody>
      </p:sp>
      <p:sp>
        <p:nvSpPr>
          <p:cNvPr id="225283" name="Rectangle 3"/>
          <p:cNvSpPr>
            <a:spLocks noGrp="1" noChangeArrowheads="1"/>
          </p:cNvSpPr>
          <p:nvPr>
            <p:ph type="body" idx="1"/>
          </p:nvPr>
        </p:nvSpPr>
        <p:spPr>
          <a:xfrm>
            <a:off x="250825" y="1341438"/>
            <a:ext cx="8642350" cy="4525962"/>
          </a:xfrm>
        </p:spPr>
        <p:txBody>
          <a:bodyPr/>
          <a:lstStyle/>
          <a:p>
            <a:pPr>
              <a:buFont typeface="Arial" panose="020B0604020202020204" pitchFamily="34" charset="0"/>
              <a:buNone/>
            </a:pPr>
            <a:r>
              <a:rPr lang="en-GB" altLang="en-US" sz="2800" b="1" smtClean="0"/>
              <a:t>Example 1, Unauthorised Access to Computer Material.</a:t>
            </a:r>
            <a:r>
              <a:rPr lang="en-GB" altLang="en-US" sz="2800" smtClean="0"/>
              <a:t> </a:t>
            </a:r>
          </a:p>
          <a:p>
            <a:r>
              <a:rPr lang="en-GB" altLang="en-US" sz="2800" smtClean="0"/>
              <a:t>The response to some actions will depend on the specific conditions of use in force. Take, for example, unauthorised borrowing of an identifier from another student in order to obtain more time for a computer project the student was required to complete. In this case both the student who borrowed the ID and the student who lent it would be deemed to have committed an offence. </a:t>
            </a:r>
          </a:p>
          <a:p>
            <a:endParaRPr lang="en-GB" altLang="en-US" b="1" smtClean="0"/>
          </a:p>
        </p:txBody>
      </p:sp>
      <p:sp>
        <p:nvSpPr>
          <p:cNvPr id="225284"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A3FE84D-29E5-43E4-AEF3-1BF5DAB3AC0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25285" name="Slide Number Placeholder 5"/>
          <p:cNvSpPr txBox="1">
            <a:spLocks noGrp="1"/>
          </p:cNvSpPr>
          <p:nvPr/>
        </p:nvSpPr>
        <p:spPr bwMode="auto">
          <a:xfrm>
            <a:off x="8460432" y="6426056"/>
            <a:ext cx="4648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A88AAA2-A081-46DE-A5D4-4E15B662E60E}" type="slidenum">
              <a:rPr lang="en-US" altLang="en-US" sz="1000">
                <a:cs typeface="Times New Roman" panose="02020603050405020304" pitchFamily="18" charset="0"/>
              </a:rPr>
              <a:pPr algn="r">
                <a:spcBef>
                  <a:spcPct val="0"/>
                </a:spcBef>
                <a:buClrTx/>
                <a:buSzTx/>
                <a:buFontTx/>
                <a:buNone/>
              </a:pPr>
              <a:t>61</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Computer Misuse Act, 1990</a:t>
            </a:r>
          </a:p>
        </p:txBody>
      </p:sp>
      <p:sp>
        <p:nvSpPr>
          <p:cNvPr id="227331" name="Rectangle 3"/>
          <p:cNvSpPr>
            <a:spLocks noGrp="1" noChangeArrowheads="1"/>
          </p:cNvSpPr>
          <p:nvPr>
            <p:ph type="body" idx="1"/>
          </p:nvPr>
        </p:nvSpPr>
        <p:spPr>
          <a:xfrm>
            <a:off x="250825" y="1341438"/>
            <a:ext cx="8642350" cy="4525962"/>
          </a:xfrm>
        </p:spPr>
        <p:txBody>
          <a:bodyPr/>
          <a:lstStyle/>
          <a:p>
            <a:pPr>
              <a:buFont typeface="Arial" panose="020B0604020202020204" pitchFamily="34" charset="0"/>
              <a:buNone/>
            </a:pPr>
            <a:r>
              <a:rPr lang="en-GB" altLang="en-US" sz="2800" b="1" smtClean="0"/>
              <a:t>Example 2, Unauthorised Access to a Computer with intent.</a:t>
            </a:r>
            <a:r>
              <a:rPr lang="en-GB" altLang="en-US" sz="2800" smtClean="0"/>
              <a:t> </a:t>
            </a:r>
          </a:p>
          <a:p>
            <a:r>
              <a:rPr lang="en-GB" altLang="en-US" smtClean="0"/>
              <a:t>This would include: gaining access to financial or administrative records, but intent would have to be proved.</a:t>
            </a:r>
            <a:endParaRPr lang="en-GB" altLang="en-US" b="1" smtClean="0"/>
          </a:p>
        </p:txBody>
      </p:sp>
      <p:sp>
        <p:nvSpPr>
          <p:cNvPr id="227332"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A08E169-306B-4750-9FB5-CF83468E2C0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27333" name="Slide Number Placeholder 5"/>
          <p:cNvSpPr txBox="1">
            <a:spLocks noGrp="1"/>
          </p:cNvSpPr>
          <p:nvPr/>
        </p:nvSpPr>
        <p:spPr bwMode="auto">
          <a:xfrm>
            <a:off x="8444312" y="6459394"/>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CFB3204-28A4-4ED6-A29F-AC30ADAF5CCC}" type="slidenum">
              <a:rPr lang="en-US" altLang="en-US" sz="1000">
                <a:cs typeface="Times New Roman" panose="02020603050405020304" pitchFamily="18" charset="0"/>
              </a:rPr>
              <a:pPr algn="r">
                <a:spcBef>
                  <a:spcPct val="0"/>
                </a:spcBef>
                <a:buClrTx/>
                <a:buSzTx/>
                <a:buFontTx/>
                <a:buNone/>
              </a:pPr>
              <a:t>62</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Computer Misuse Act, 1990</a:t>
            </a:r>
          </a:p>
        </p:txBody>
      </p:sp>
      <p:sp>
        <p:nvSpPr>
          <p:cNvPr id="229379" name="Rectangle 3"/>
          <p:cNvSpPr>
            <a:spLocks noGrp="1" noChangeArrowheads="1"/>
          </p:cNvSpPr>
          <p:nvPr>
            <p:ph type="body" idx="1"/>
          </p:nvPr>
        </p:nvSpPr>
        <p:spPr>
          <a:xfrm>
            <a:off x="250825" y="1341438"/>
            <a:ext cx="8642350" cy="4525962"/>
          </a:xfrm>
        </p:spPr>
        <p:txBody>
          <a:bodyPr/>
          <a:lstStyle/>
          <a:p>
            <a:pPr>
              <a:buFont typeface="Arial" panose="020B0604020202020204" pitchFamily="34" charset="0"/>
              <a:buNone/>
            </a:pPr>
            <a:r>
              <a:rPr lang="en-GB" altLang="en-US" sz="2800" b="1" smtClean="0"/>
              <a:t>Example 3, Unauthorised Modification of Computer Material.</a:t>
            </a:r>
            <a:r>
              <a:rPr lang="en-GB" altLang="en-US" sz="2800" smtClean="0"/>
              <a:t> </a:t>
            </a:r>
          </a:p>
          <a:p>
            <a:pPr>
              <a:buFont typeface="Arial" panose="020B0604020202020204" pitchFamily="34" charset="0"/>
              <a:buNone/>
            </a:pPr>
            <a:r>
              <a:rPr lang="en-GB" altLang="en-US" sz="2800" smtClean="0"/>
              <a:t>	This would include: destroying another user's files; modifying system files; creation of a virus; introduction of a local virus; introduction of a networked virus; changing examination results; and deliberately generating information to cause a complete system malfunction. </a:t>
            </a:r>
          </a:p>
          <a:p>
            <a:pPr>
              <a:buFont typeface="Arial" panose="020B0604020202020204" pitchFamily="34" charset="0"/>
              <a:buNone/>
            </a:pPr>
            <a:endParaRPr lang="en-GB" altLang="en-US" sz="2800" smtClean="0"/>
          </a:p>
        </p:txBody>
      </p:sp>
      <p:sp>
        <p:nvSpPr>
          <p:cNvPr id="229380" name="Rectangle 3"/>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C713D89-CA39-4281-B4C4-55E9B9478B6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29381" name="Slide Number Placeholder 5"/>
          <p:cNvSpPr txBox="1">
            <a:spLocks noGrp="1"/>
          </p:cNvSpPr>
          <p:nvPr/>
        </p:nvSpPr>
        <p:spPr bwMode="auto">
          <a:xfrm>
            <a:off x="8388424" y="6491287"/>
            <a:ext cx="539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05668D0-460F-4AB6-8D19-0DEADF1449E4}" type="slidenum">
              <a:rPr lang="en-US" altLang="en-US" sz="1000">
                <a:cs typeface="Times New Roman" panose="02020603050405020304" pitchFamily="18" charset="0"/>
              </a:rPr>
              <a:pPr algn="r">
                <a:spcBef>
                  <a:spcPct val="0"/>
                </a:spcBef>
                <a:buClrTx/>
                <a:buSzTx/>
                <a:buFontTx/>
                <a:buNone/>
              </a:pPr>
              <a:t>63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16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166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166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1670"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1671"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89096" name="Rectangle 8"/>
          <p:cNvSpPr>
            <a:spLocks noGrp="1" noChangeArrowheads="1"/>
          </p:cNvSpPr>
          <p:nvPr>
            <p:ph type="title"/>
          </p:nvPr>
        </p:nvSpPr>
        <p:spPr>
          <a:xfrm>
            <a:off x="539750" y="476672"/>
            <a:ext cx="7772400" cy="687288"/>
          </a:xfrm>
        </p:spPr>
        <p:txBody>
          <a:bodyPr lIns="92075" tIns="46038" rIns="92075" bIns="46038"/>
          <a:lstStyle/>
          <a:p>
            <a:pPr>
              <a:defRPr/>
            </a:pPr>
            <a:r>
              <a:rPr lang="en-GB" sz="4000" dirty="0" smtClean="0">
                <a:solidFill>
                  <a:schemeClr val="accent6">
                    <a:lumMod val="75000"/>
                  </a:schemeClr>
                </a:solidFill>
              </a:rPr>
              <a:t>Computer Misuse Act 1990</a:t>
            </a:r>
          </a:p>
        </p:txBody>
      </p:sp>
      <p:sp>
        <p:nvSpPr>
          <p:cNvPr id="241673" name="Rectangle 9"/>
          <p:cNvSpPr>
            <a:spLocks noGrp="1" noChangeArrowheads="1"/>
          </p:cNvSpPr>
          <p:nvPr>
            <p:ph type="body" idx="1"/>
          </p:nvPr>
        </p:nvSpPr>
        <p:spPr>
          <a:xfrm>
            <a:off x="685800" y="1676400"/>
            <a:ext cx="7772400" cy="4419600"/>
          </a:xfrm>
        </p:spPr>
        <p:txBody>
          <a:bodyPr lIns="92075" tIns="46038" rIns="92075" bIns="46038"/>
          <a:lstStyle/>
          <a:p>
            <a:pPr marL="609600" indent="-609600">
              <a:buFontTx/>
              <a:buNone/>
            </a:pPr>
            <a:r>
              <a:rPr lang="en-GB" altLang="en-US" smtClean="0"/>
              <a:t>REFERENCES</a:t>
            </a:r>
          </a:p>
          <a:p>
            <a:pPr marL="609600" indent="-609600"/>
            <a:r>
              <a:rPr lang="en-US" altLang="en-US" smtClean="0">
                <a:hlinkClick r:id="rId3"/>
              </a:rPr>
              <a:t>http://www.jisclegal.ac.uk/cybercrime</a:t>
            </a:r>
            <a:endParaRPr lang="en-US" altLang="en-US" smtClean="0"/>
          </a:p>
          <a:p>
            <a:pPr marL="609600" indent="-609600">
              <a:buFontTx/>
              <a:buNone/>
            </a:pPr>
            <a:endParaRPr lang="en-US" altLang="en-US" smtClean="0"/>
          </a:p>
          <a:p>
            <a:pPr marL="609600" indent="-609600">
              <a:buFontTx/>
              <a:buNone/>
            </a:pPr>
            <a:endParaRPr lang="en-US" altLang="en-US" smtClean="0"/>
          </a:p>
          <a:p>
            <a:pPr marL="609600" indent="-609600">
              <a:buFontTx/>
              <a:buNone/>
            </a:pPr>
            <a:endParaRPr lang="en-GB" altLang="en-US" sz="2800" smtClean="0"/>
          </a:p>
          <a:p>
            <a:pPr marL="609600" indent="-609600">
              <a:buFontTx/>
              <a:buNone/>
            </a:pPr>
            <a:endParaRPr lang="en-GB" altLang="en-US" sz="2800" smtClean="0"/>
          </a:p>
        </p:txBody>
      </p:sp>
      <p:sp>
        <p:nvSpPr>
          <p:cNvPr id="241674"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F636C517-D0EE-42F2-9964-DC631A08E97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41675" name="Slide Number Placeholder 5"/>
          <p:cNvSpPr txBox="1">
            <a:spLocks noGrp="1"/>
          </p:cNvSpPr>
          <p:nvPr/>
        </p:nvSpPr>
        <p:spPr bwMode="auto">
          <a:xfrm>
            <a:off x="8388424" y="6465888"/>
            <a:ext cx="539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869C590-8270-4259-8D5D-8BF7A16D67FE}" type="slidenum">
              <a:rPr lang="en-US" altLang="en-US" sz="1000">
                <a:cs typeface="Times New Roman" panose="02020603050405020304" pitchFamily="18" charset="0"/>
              </a:rPr>
              <a:pPr algn="r">
                <a:spcBef>
                  <a:spcPct val="0"/>
                </a:spcBef>
                <a:buClrTx/>
                <a:buSzTx/>
                <a:buFontTx/>
                <a:buNone/>
              </a:pPr>
              <a:t>64</a:t>
            </a:fld>
            <a:endParaRPr lang="en-US" altLang="en-US" sz="1000" dirty="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GB" dirty="0" smtClean="0">
                <a:solidFill>
                  <a:schemeClr val="accent6">
                    <a:lumMod val="75000"/>
                  </a:schemeClr>
                </a:solidFill>
              </a:rPr>
              <a:t>OFFICIAL POLICE HACKING</a:t>
            </a:r>
          </a:p>
        </p:txBody>
      </p:sp>
      <p:sp>
        <p:nvSpPr>
          <p:cNvPr id="198659" name="Rectangle 3"/>
          <p:cNvSpPr>
            <a:spLocks noGrp="1" noChangeArrowheads="1"/>
          </p:cNvSpPr>
          <p:nvPr>
            <p:ph type="body" idx="1"/>
          </p:nvPr>
        </p:nvSpPr>
        <p:spPr>
          <a:xfrm>
            <a:off x="250825" y="1341438"/>
            <a:ext cx="8642350" cy="4525962"/>
          </a:xfrm>
        </p:spPr>
        <p:txBody>
          <a:bodyPr/>
          <a:lstStyle/>
          <a:p>
            <a:pPr>
              <a:buFont typeface="Arial" panose="020B0604020202020204" pitchFamily="34" charset="0"/>
              <a:buNone/>
            </a:pPr>
            <a:r>
              <a:rPr lang="en-GB" altLang="en-US" smtClean="0"/>
              <a:t>Richard Clayton, a researcher at Cambridge University’s computer laboratory, said that remote searches had been possible since </a:t>
            </a:r>
            <a:r>
              <a:rPr lang="en-GB" altLang="en-US" b="1" smtClean="0"/>
              <a:t>1994, </a:t>
            </a:r>
            <a:r>
              <a:rPr lang="en-GB" altLang="en-US" smtClean="0"/>
              <a:t>although they were very rare. An amendment to the Computer Misuse Act </a:t>
            </a:r>
            <a:r>
              <a:rPr lang="en-GB" altLang="en-US" b="1" smtClean="0"/>
              <a:t>1990 </a:t>
            </a:r>
            <a:r>
              <a:rPr lang="en-GB" altLang="en-US" smtClean="0"/>
              <a:t>made hacking legal if it was authorised and carried out by the state.</a:t>
            </a:r>
          </a:p>
        </p:txBody>
      </p:sp>
      <p:sp>
        <p:nvSpPr>
          <p:cNvPr id="198660" name="Rectangle 3"/>
          <p:cNvSpPr>
            <a:spLocks noChangeArrowheads="1"/>
          </p:cNvSpPr>
          <p:nvPr/>
        </p:nvSpPr>
        <p:spPr bwMode="auto">
          <a:xfrm>
            <a:off x="7456562" y="6439910"/>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57D521B-85B2-4B97-9484-8AB962D69AFE}"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198661" name="Slide Number Placeholder 5"/>
          <p:cNvSpPr txBox="1">
            <a:spLocks noGrp="1"/>
          </p:cNvSpPr>
          <p:nvPr/>
        </p:nvSpPr>
        <p:spPr bwMode="auto">
          <a:xfrm>
            <a:off x="8388424" y="6353175"/>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0DEC276-97D5-4299-B109-D3D3345DCCAE}" type="slidenum">
              <a:rPr lang="en-US" altLang="en-US" sz="1000">
                <a:cs typeface="Times New Roman" panose="02020603050405020304" pitchFamily="18" charset="0"/>
              </a:rPr>
              <a:pPr algn="r">
                <a:spcBef>
                  <a:spcPct val="0"/>
                </a:spcBef>
                <a:buClrTx/>
                <a:buSzTx/>
                <a:buFontTx/>
                <a:buNone/>
              </a:pPr>
              <a:t>65</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2872131986"/>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275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2757"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2758"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2759"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89096" name="Rectangle 8"/>
          <p:cNvSpPr>
            <a:spLocks noGrp="1" noChangeArrowheads="1"/>
          </p:cNvSpPr>
          <p:nvPr>
            <p:ph type="title"/>
          </p:nvPr>
        </p:nvSpPr>
        <p:spPr>
          <a:xfrm>
            <a:off x="684213" y="0"/>
            <a:ext cx="7772400" cy="914400"/>
          </a:xfrm>
        </p:spPr>
        <p:txBody>
          <a:bodyPr lIns="92075" tIns="46038" rIns="92075" bIns="46038"/>
          <a:lstStyle/>
          <a:p>
            <a:pPr>
              <a:defRPr/>
            </a:pPr>
            <a:r>
              <a:rPr lang="en-GB" sz="4000" dirty="0" smtClean="0">
                <a:solidFill>
                  <a:schemeClr val="accent6">
                    <a:lumMod val="75000"/>
                  </a:schemeClr>
                </a:solidFill>
              </a:rPr>
              <a:t>OFFICIAL POLICE HACKING</a:t>
            </a:r>
          </a:p>
        </p:txBody>
      </p:sp>
      <p:sp>
        <p:nvSpPr>
          <p:cNvPr id="202761" name="Rectangle 9"/>
          <p:cNvSpPr>
            <a:spLocks noChangeArrowheads="1"/>
          </p:cNvSpPr>
          <p:nvPr/>
        </p:nvSpPr>
        <p:spPr bwMode="auto">
          <a:xfrm>
            <a:off x="7347388" y="6410037"/>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8096E16-B68B-43DB-98A8-667671719BDF}"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02762" name="Slide Number Placeholder 5"/>
          <p:cNvSpPr txBox="1">
            <a:spLocks noGrp="1"/>
          </p:cNvSpPr>
          <p:nvPr/>
        </p:nvSpPr>
        <p:spPr bwMode="auto">
          <a:xfrm>
            <a:off x="8541576" y="6319549"/>
            <a:ext cx="395287" cy="266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6F96EDB-DACE-4448-9D88-69A03E0C2DBA}" type="slidenum">
              <a:rPr lang="en-US" altLang="en-US" sz="1000">
                <a:cs typeface="Times New Roman" panose="02020603050405020304" pitchFamily="18" charset="0"/>
              </a:rPr>
              <a:pPr algn="r">
                <a:spcBef>
                  <a:spcPct val="0"/>
                </a:spcBef>
                <a:buClrTx/>
                <a:buSzTx/>
                <a:buFontTx/>
                <a:buNone/>
              </a:pPr>
              <a:t>66</a:t>
            </a:fld>
            <a:endParaRPr lang="en-US" altLang="en-US" sz="1000" dirty="0">
              <a:cs typeface="Times New Roman" panose="02020603050405020304" pitchFamily="18" charset="0"/>
            </a:endParaRPr>
          </a:p>
        </p:txBody>
      </p:sp>
      <p:pic>
        <p:nvPicPr>
          <p:cNvPr id="202763" name="Picture 2" descr="C:\Old D Drive\COMU350_ITPM1_2010\WEEK_9_LECTURES\Computer_Misuse_Act and RIP_Act2008\pic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836613"/>
            <a:ext cx="8064500" cy="524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4008339335"/>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body" idx="1"/>
          </p:nvPr>
        </p:nvSpPr>
        <p:spPr>
          <a:xfrm>
            <a:off x="373588" y="1257624"/>
            <a:ext cx="8642350" cy="5051696"/>
          </a:xfrm>
        </p:spPr>
        <p:txBody>
          <a:bodyPr/>
          <a:lstStyle/>
          <a:p>
            <a:pPr>
              <a:buFont typeface="Arial" panose="020B0604020202020204" pitchFamily="34" charset="0"/>
              <a:buNone/>
            </a:pPr>
            <a:r>
              <a:rPr lang="en-GB" altLang="en-US" sz="2800" b="1" dirty="0" smtClean="0"/>
              <a:t>Police set to step up hacking of home PCs</a:t>
            </a:r>
            <a:endParaRPr lang="en-GB" altLang="en-US" sz="2800" dirty="0" smtClean="0"/>
          </a:p>
          <a:p>
            <a:r>
              <a:rPr lang="en-GB" altLang="en-US" sz="2800" b="1" dirty="0" smtClean="0"/>
              <a:t>David Leppard </a:t>
            </a:r>
            <a:br>
              <a:rPr lang="en-GB" altLang="en-US" sz="2800" b="1" dirty="0" smtClean="0"/>
            </a:br>
            <a:r>
              <a:rPr lang="en-GB" altLang="en-US" sz="2800" dirty="0" smtClean="0"/>
              <a:t>The Home Office has quietly adopted a new plan to allow police across Britain routinely to hack into people’s personal computers without a warrant.</a:t>
            </a:r>
          </a:p>
          <a:p>
            <a:r>
              <a:rPr lang="en-GB" altLang="en-US" sz="2800" dirty="0" smtClean="0"/>
              <a:t>The move, which follows a decision by the </a:t>
            </a:r>
            <a:r>
              <a:rPr lang="en-GB" altLang="en-US" sz="2800" b="1" dirty="0" smtClean="0"/>
              <a:t>European Union’s Council of Ministers in Brussels,</a:t>
            </a:r>
            <a:r>
              <a:rPr lang="en-GB" altLang="en-US" sz="2800" dirty="0" smtClean="0"/>
              <a:t> has angered civil liberties groups and opposition MPs. They described it as a sinister extension of the surveillance state which drives “a coach and horses” through privacy laws.</a:t>
            </a:r>
          </a:p>
          <a:p>
            <a:pPr>
              <a:buFont typeface="Arial" panose="020B0604020202020204" pitchFamily="34" charset="0"/>
              <a:buNone/>
            </a:pPr>
            <a:endParaRPr lang="en-GB" altLang="en-US" sz="2800" dirty="0" smtClean="0"/>
          </a:p>
        </p:txBody>
      </p:sp>
      <p:sp>
        <p:nvSpPr>
          <p:cNvPr id="204803" name="Rectangle 3"/>
          <p:cNvSpPr>
            <a:spLocks noChangeArrowheads="1"/>
          </p:cNvSpPr>
          <p:nvPr/>
        </p:nvSpPr>
        <p:spPr bwMode="auto">
          <a:xfrm>
            <a:off x="7391687" y="641826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E813157-4D99-44D9-84D0-0797E5BABBC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04804" name="Slide Number Placeholder 5"/>
          <p:cNvSpPr txBox="1">
            <a:spLocks noGrp="1"/>
          </p:cNvSpPr>
          <p:nvPr/>
        </p:nvSpPr>
        <p:spPr bwMode="auto">
          <a:xfrm>
            <a:off x="8532440" y="6375401"/>
            <a:ext cx="467544"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DF4A0B7-C715-4A63-B227-8BF9B386652D}" type="slidenum">
              <a:rPr lang="en-US" altLang="en-US" sz="1000">
                <a:cs typeface="Times New Roman" panose="02020603050405020304" pitchFamily="18" charset="0"/>
              </a:rPr>
              <a:pPr algn="r">
                <a:spcBef>
                  <a:spcPct val="0"/>
                </a:spcBef>
                <a:buClrTx/>
                <a:buSzTx/>
                <a:buFontTx/>
                <a:buNone/>
              </a:pPr>
              <a:t>67</a:t>
            </a:fld>
            <a:endParaRPr lang="en-US" altLang="en-US" sz="1000" dirty="0">
              <a:cs typeface="Times New Roman" panose="02020603050405020304" pitchFamily="18" charset="0"/>
            </a:endParaRPr>
          </a:p>
        </p:txBody>
      </p:sp>
      <p:sp>
        <p:nvSpPr>
          <p:cNvPr id="5"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2" name="Rectangle 1"/>
          <p:cNvSpPr/>
          <p:nvPr/>
        </p:nvSpPr>
        <p:spPr>
          <a:xfrm>
            <a:off x="799061" y="548680"/>
            <a:ext cx="5738046" cy="584775"/>
          </a:xfrm>
          <a:prstGeom prst="rect">
            <a:avLst/>
          </a:prstGeom>
        </p:spPr>
        <p:txBody>
          <a:bodyPr wrap="none">
            <a:spAutoFit/>
          </a:bodyPr>
          <a:lstStyle/>
          <a:p>
            <a:r>
              <a:rPr lang="en-GB" sz="3200" b="1" dirty="0">
                <a:solidFill>
                  <a:schemeClr val="accent6">
                    <a:lumMod val="75000"/>
                  </a:schemeClr>
                </a:solidFill>
              </a:rPr>
              <a:t>OFFICIAL POLICE HACKING</a:t>
            </a:r>
            <a:endParaRPr lang="en-GB" sz="3200" b="1" dirty="0"/>
          </a:p>
        </p:txBody>
      </p:sp>
    </p:spTree>
    <p:extLst>
      <p:ext uri="{BB962C8B-B14F-4D97-AF65-F5344CB8AC3E}">
        <p14:creationId xmlns:p14="http://schemas.microsoft.com/office/powerpoint/2010/main" val="1531958856"/>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body" idx="1"/>
          </p:nvPr>
        </p:nvSpPr>
        <p:spPr>
          <a:xfrm>
            <a:off x="395536" y="1233961"/>
            <a:ext cx="8568952" cy="5003328"/>
          </a:xfrm>
        </p:spPr>
        <p:txBody>
          <a:bodyPr/>
          <a:lstStyle/>
          <a:p>
            <a:pPr>
              <a:buFont typeface="Arial" panose="020B0604020202020204" pitchFamily="34" charset="0"/>
              <a:buNone/>
            </a:pPr>
            <a:r>
              <a:rPr lang="en-GB" altLang="en-US" sz="2800" b="1" dirty="0" smtClean="0"/>
              <a:t>Police set to step up hacking of home PCs</a:t>
            </a:r>
            <a:endParaRPr lang="en-GB" altLang="en-US" sz="2800" dirty="0" smtClean="0"/>
          </a:p>
          <a:p>
            <a:r>
              <a:rPr lang="en-GB" altLang="en-US" sz="2800" b="1" dirty="0" smtClean="0"/>
              <a:t>David Leppard </a:t>
            </a:r>
            <a:br>
              <a:rPr lang="en-GB" altLang="en-US" sz="2800" b="1" dirty="0" smtClean="0"/>
            </a:br>
            <a:r>
              <a:rPr lang="en-GB" altLang="en-US" sz="2800" dirty="0" smtClean="0"/>
              <a:t>The hacking is known as “remote searching”. It allows police or MI5 officers who may be hundreds of miles away to examine covertly the hard drive of someone’s PC at his home, office or hotel room.</a:t>
            </a:r>
          </a:p>
          <a:p>
            <a:r>
              <a:rPr lang="en-GB" altLang="en-US" sz="2800" dirty="0" smtClean="0"/>
              <a:t>Material gathered in this way includes the content of all e-mails, web-browsing habits and instant messaging.</a:t>
            </a:r>
          </a:p>
          <a:p>
            <a:pPr>
              <a:buFont typeface="Arial" panose="020B0604020202020204" pitchFamily="34" charset="0"/>
              <a:buNone/>
            </a:pPr>
            <a:endParaRPr lang="en-GB" altLang="en-US" sz="2800" dirty="0" smtClean="0"/>
          </a:p>
        </p:txBody>
      </p:sp>
      <p:sp>
        <p:nvSpPr>
          <p:cNvPr id="206851" name="Rectangle 3"/>
          <p:cNvSpPr>
            <a:spLocks noChangeArrowheads="1"/>
          </p:cNvSpPr>
          <p:nvPr/>
        </p:nvSpPr>
        <p:spPr bwMode="auto">
          <a:xfrm>
            <a:off x="7308304" y="6435436"/>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8E2FF4B-C74A-4C74-8780-E94F97145D3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06852" name="Slide Number Placeholder 5"/>
          <p:cNvSpPr txBox="1">
            <a:spLocks noGrp="1"/>
          </p:cNvSpPr>
          <p:nvPr/>
        </p:nvSpPr>
        <p:spPr bwMode="auto">
          <a:xfrm>
            <a:off x="8532440" y="6375400"/>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E72E6B1E-533F-470E-AAE0-D021AAB39B0F}" type="slidenum">
              <a:rPr lang="en-US" altLang="en-US" sz="1000">
                <a:cs typeface="Times New Roman" panose="02020603050405020304" pitchFamily="18" charset="0"/>
              </a:rPr>
              <a:pPr algn="r">
                <a:spcBef>
                  <a:spcPct val="0"/>
                </a:spcBef>
                <a:buClrTx/>
                <a:buSzTx/>
                <a:buFontTx/>
                <a:buNone/>
              </a:pPr>
              <a:t>68</a:t>
            </a:fld>
            <a:endParaRPr lang="en-US" altLang="en-US" sz="1000" dirty="0">
              <a:cs typeface="Times New Roman" panose="02020603050405020304" pitchFamily="18" charset="0"/>
            </a:endParaRPr>
          </a:p>
        </p:txBody>
      </p:sp>
      <p:sp>
        <p:nvSpPr>
          <p:cNvPr id="5"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6" name="Rectangle 5"/>
          <p:cNvSpPr/>
          <p:nvPr/>
        </p:nvSpPr>
        <p:spPr>
          <a:xfrm>
            <a:off x="827584" y="476672"/>
            <a:ext cx="5738046" cy="584775"/>
          </a:xfrm>
          <a:prstGeom prst="rect">
            <a:avLst/>
          </a:prstGeom>
        </p:spPr>
        <p:txBody>
          <a:bodyPr wrap="none">
            <a:spAutoFit/>
          </a:bodyPr>
          <a:lstStyle/>
          <a:p>
            <a:r>
              <a:rPr lang="en-GB" sz="3200" b="1" dirty="0">
                <a:solidFill>
                  <a:schemeClr val="accent6">
                    <a:lumMod val="75000"/>
                  </a:schemeClr>
                </a:solidFill>
              </a:rPr>
              <a:t>OFFICIAL POLICE HACKING</a:t>
            </a:r>
            <a:endParaRPr lang="en-GB" sz="3200" b="1" dirty="0"/>
          </a:p>
        </p:txBody>
      </p:sp>
    </p:spTree>
    <p:extLst>
      <p:ext uri="{BB962C8B-B14F-4D97-AF65-F5344CB8AC3E}">
        <p14:creationId xmlns:p14="http://schemas.microsoft.com/office/powerpoint/2010/main" val="1690879725"/>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889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890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8901"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8902"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08903"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89096" name="Rectangle 8"/>
          <p:cNvSpPr>
            <a:spLocks noGrp="1" noChangeArrowheads="1"/>
          </p:cNvSpPr>
          <p:nvPr>
            <p:ph type="title"/>
          </p:nvPr>
        </p:nvSpPr>
        <p:spPr>
          <a:xfrm>
            <a:off x="539750" y="188913"/>
            <a:ext cx="7772400" cy="914400"/>
          </a:xfrm>
        </p:spPr>
        <p:txBody>
          <a:bodyPr lIns="92075" tIns="46038" rIns="92075" bIns="46038"/>
          <a:lstStyle/>
          <a:p>
            <a:pPr>
              <a:defRPr/>
            </a:pPr>
            <a:r>
              <a:rPr lang="en-GB" dirty="0">
                <a:solidFill>
                  <a:schemeClr val="accent6">
                    <a:lumMod val="75000"/>
                  </a:schemeClr>
                </a:solidFill>
              </a:rPr>
              <a:t>OFFICIAL POLICE HACKING</a:t>
            </a:r>
            <a:endParaRPr lang="en-GB" dirty="0" smtClean="0">
              <a:solidFill>
                <a:schemeClr val="accent6">
                  <a:lumMod val="75000"/>
                </a:schemeClr>
              </a:solidFill>
            </a:endParaRPr>
          </a:p>
        </p:txBody>
      </p:sp>
      <p:sp>
        <p:nvSpPr>
          <p:cNvPr id="208905" name="Rectangle 9"/>
          <p:cNvSpPr>
            <a:spLocks noGrp="1" noChangeArrowheads="1"/>
          </p:cNvSpPr>
          <p:nvPr>
            <p:ph type="body" idx="1"/>
          </p:nvPr>
        </p:nvSpPr>
        <p:spPr>
          <a:xfrm>
            <a:off x="539750" y="1268413"/>
            <a:ext cx="7772400" cy="4419600"/>
          </a:xfrm>
        </p:spPr>
        <p:txBody>
          <a:bodyPr lIns="92075" tIns="46038" rIns="92075" bIns="46038"/>
          <a:lstStyle/>
          <a:p>
            <a:pPr marL="609600" indent="-609600">
              <a:buFontTx/>
              <a:buNone/>
            </a:pPr>
            <a:r>
              <a:rPr lang="en-GB" altLang="en-US" b="1" dirty="0" smtClean="0"/>
              <a:t>REFERENCES</a:t>
            </a:r>
          </a:p>
          <a:p>
            <a:pPr marL="609600" indent="-609600"/>
            <a:r>
              <a:rPr lang="en-US" altLang="en-US" dirty="0" smtClean="0">
                <a:hlinkClick r:id="rId3"/>
              </a:rPr>
              <a:t>http://www.jisclegal.ac.uk/cybercrime</a:t>
            </a:r>
            <a:endParaRPr lang="en-US" altLang="en-US" dirty="0" smtClean="0"/>
          </a:p>
          <a:p>
            <a:pPr marL="609600" indent="-609600"/>
            <a:r>
              <a:rPr lang="en-GB" altLang="en-US" b="1" dirty="0" smtClean="0"/>
              <a:t>Cyber Crime Legislation in Portugal</a:t>
            </a:r>
            <a:r>
              <a:rPr lang="en-GB" altLang="en-US" dirty="0" smtClean="0"/>
              <a:t/>
            </a:r>
            <a:br>
              <a:rPr lang="en-GB" altLang="en-US" dirty="0" smtClean="0"/>
            </a:br>
            <a:r>
              <a:rPr lang="en-GB" altLang="en-US" dirty="0" smtClean="0">
                <a:hlinkClick r:id="rId4"/>
              </a:rPr>
              <a:t>http://www.cyberlawdb.com/docs/portugal/portugal.pdf</a:t>
            </a:r>
            <a:endParaRPr lang="en-GB" altLang="en-US" b="1" dirty="0" smtClean="0"/>
          </a:p>
          <a:p>
            <a:pPr marL="609600" indent="-609600"/>
            <a:endParaRPr lang="en-US" altLang="en-US" dirty="0" smtClean="0"/>
          </a:p>
          <a:p>
            <a:pPr marL="609600" indent="-609600">
              <a:buFontTx/>
              <a:buNone/>
            </a:pPr>
            <a:endParaRPr lang="en-US" altLang="en-US" dirty="0" smtClean="0"/>
          </a:p>
          <a:p>
            <a:pPr marL="609600" indent="-609600">
              <a:buFontTx/>
              <a:buNone/>
            </a:pPr>
            <a:endParaRPr lang="en-US" altLang="en-US" dirty="0" smtClean="0"/>
          </a:p>
          <a:p>
            <a:pPr marL="609600" indent="-609600">
              <a:buFontTx/>
              <a:buNone/>
            </a:pPr>
            <a:endParaRPr lang="en-GB" altLang="en-US" sz="2800" dirty="0" smtClean="0"/>
          </a:p>
          <a:p>
            <a:pPr marL="609600" indent="-609600">
              <a:buFontTx/>
              <a:buNone/>
            </a:pPr>
            <a:endParaRPr lang="en-GB" altLang="en-US" sz="2800" dirty="0" smtClean="0"/>
          </a:p>
        </p:txBody>
      </p:sp>
      <p:sp>
        <p:nvSpPr>
          <p:cNvPr id="208906"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10791F2-AAF3-4721-8408-2081F80A4E4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08907" name="Slide Number Placeholder 5"/>
          <p:cNvSpPr txBox="1">
            <a:spLocks noGrp="1"/>
          </p:cNvSpPr>
          <p:nvPr/>
        </p:nvSpPr>
        <p:spPr bwMode="auto">
          <a:xfrm>
            <a:off x="8504476" y="6396182"/>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FABE4D49-26FC-4E1B-8AF6-A19EED242A3A}" type="slidenum">
              <a:rPr lang="en-US" altLang="en-US" sz="1000">
                <a:cs typeface="Times New Roman" panose="02020603050405020304" pitchFamily="18" charset="0"/>
              </a:rPr>
              <a:pPr algn="r">
                <a:spcBef>
                  <a:spcPct val="0"/>
                </a:spcBef>
                <a:buClrTx/>
                <a:buSzTx/>
                <a:buFontTx/>
                <a:buNone/>
              </a:pPr>
              <a:t>69</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137173747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Line 4"/>
          <p:cNvSpPr>
            <a:spLocks noChangeShapeType="1"/>
          </p:cNvSpPr>
          <p:nvPr/>
        </p:nvSpPr>
        <p:spPr bwMode="auto">
          <a:xfrm>
            <a:off x="305338" y="1772816"/>
            <a:ext cx="520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9573" name="Slide Number Placeholder 5"/>
          <p:cNvSpPr txBox="1">
            <a:spLocks noGrp="1"/>
          </p:cNvSpPr>
          <p:nvPr/>
        </p:nvSpPr>
        <p:spPr bwMode="auto">
          <a:xfrm>
            <a:off x="8532440" y="6431831"/>
            <a:ext cx="465510" cy="28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1FCF622-259B-4D29-9909-5A3C8011F29D}" type="slidenum">
              <a:rPr lang="en-US" altLang="en-US" sz="1000">
                <a:cs typeface="Times New Roman" panose="02020603050405020304" pitchFamily="18" charset="0"/>
              </a:rPr>
              <a:pPr algn="r">
                <a:spcBef>
                  <a:spcPct val="0"/>
                </a:spcBef>
                <a:buClrTx/>
                <a:buSzTx/>
                <a:buFontTx/>
                <a:buNone/>
              </a:pPr>
              <a:t>7</a:t>
            </a:fld>
            <a:endParaRPr lang="en-US" altLang="en-US" sz="1000" dirty="0">
              <a:cs typeface="Times New Roman" panose="02020603050405020304" pitchFamily="18" charset="0"/>
            </a:endParaRPr>
          </a:p>
        </p:txBody>
      </p:sp>
      <p:sp>
        <p:nvSpPr>
          <p:cNvPr id="109574" name="Rectangle 6"/>
          <p:cNvSpPr>
            <a:spLocks noChangeArrowheads="1"/>
          </p:cNvSpPr>
          <p:nvPr/>
        </p:nvSpPr>
        <p:spPr bwMode="auto">
          <a:xfrm>
            <a:off x="7308304" y="6409903"/>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34408BF-42D9-421D-800F-1BFA98A18F3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9" name="Rectangle 2"/>
          <p:cNvSpPr>
            <a:spLocks noGrp="1" noChangeArrowheads="1"/>
          </p:cNvSpPr>
          <p:nvPr>
            <p:ph type="title"/>
          </p:nvPr>
        </p:nvSpPr>
        <p:spPr>
          <a:xfrm>
            <a:off x="477427" y="404664"/>
            <a:ext cx="7210425" cy="648295"/>
          </a:xfrm>
        </p:spPr>
        <p:txBody>
          <a:bodyPr/>
          <a:lstStyle/>
          <a:p>
            <a:r>
              <a:rPr lang="en-US" altLang="en-US" dirty="0" smtClean="0"/>
              <a:t>Learning Objectives</a:t>
            </a:r>
          </a:p>
        </p:txBody>
      </p:sp>
      <p:sp>
        <p:nvSpPr>
          <p:cNvPr id="10" name="Marcador de Posição de Conteúdo 1"/>
          <p:cNvSpPr>
            <a:spLocks noGrp="1"/>
          </p:cNvSpPr>
          <p:nvPr>
            <p:ph idx="1"/>
          </p:nvPr>
        </p:nvSpPr>
        <p:spPr>
          <a:xfrm>
            <a:off x="822250" y="1153542"/>
            <a:ext cx="8177486" cy="5155778"/>
          </a:xfrm>
        </p:spPr>
        <p:txBody>
          <a:bodyPr/>
          <a:lstStyle/>
          <a:p>
            <a:pPr eaLnBrk="1" hangingPunct="1">
              <a:buFont typeface="Arial" panose="020B0604020202020204" pitchFamily="34" charset="0"/>
              <a:buNone/>
            </a:pPr>
            <a:r>
              <a:rPr lang="en-GB" altLang="en-US" sz="2000" b="1" dirty="0" smtClean="0"/>
              <a:t>The following topics will be covered:</a:t>
            </a:r>
          </a:p>
          <a:p>
            <a:r>
              <a:rPr lang="en-GB" altLang="en-US" sz="2000" b="1" dirty="0"/>
              <a:t>Privacy and Security</a:t>
            </a:r>
            <a:endParaRPr lang="en-GB" altLang="en-US" sz="2000" dirty="0"/>
          </a:p>
          <a:p>
            <a:pPr lvl="1"/>
            <a:r>
              <a:rPr lang="en-GB" altLang="en-US" sz="2000" b="1" dirty="0"/>
              <a:t>Important of privacy in ensuring IT systems success – both corporate and individual issue</a:t>
            </a:r>
            <a:endParaRPr lang="en-GB" altLang="en-US" sz="2000" dirty="0"/>
          </a:p>
          <a:p>
            <a:pPr lvl="1"/>
            <a:r>
              <a:rPr lang="en-GB" altLang="en-US" sz="2000" b="1" dirty="0"/>
              <a:t>IT professionals affected by security both as users and as providers of systems</a:t>
            </a:r>
            <a:endParaRPr lang="en-GB" altLang="en-US" sz="2000" dirty="0"/>
          </a:p>
          <a:p>
            <a:pPr lvl="1"/>
            <a:r>
              <a:rPr lang="en-GB" altLang="en-US" sz="2000" b="1" dirty="0"/>
              <a:t>Interviews with security commentators &amp; professionals</a:t>
            </a:r>
            <a:endParaRPr lang="en-GB" altLang="en-US" sz="2000" dirty="0"/>
          </a:p>
          <a:p>
            <a:pPr lvl="1"/>
            <a:r>
              <a:rPr lang="en-GB" altLang="en-US" sz="2000" b="1" dirty="0"/>
              <a:t>Engaging with debates around privacy</a:t>
            </a:r>
            <a:endParaRPr lang="en-GB" altLang="en-US" sz="2000" dirty="0"/>
          </a:p>
          <a:p>
            <a:pPr lvl="1"/>
            <a:r>
              <a:rPr lang="en-US" altLang="en-US" sz="2000" b="1" dirty="0"/>
              <a:t>Daniel Solove’s privacy model</a:t>
            </a:r>
            <a:endParaRPr lang="en-GB" altLang="en-US" sz="2000" dirty="0"/>
          </a:p>
          <a:p>
            <a:r>
              <a:rPr lang="en-GB" altLang="en-US" sz="2000" b="1" dirty="0" smtClean="0"/>
              <a:t>Ethical issues </a:t>
            </a:r>
            <a:endParaRPr lang="en-GB" altLang="en-US" sz="2000" dirty="0" smtClean="0"/>
          </a:p>
          <a:p>
            <a:pPr lvl="1"/>
            <a:r>
              <a:rPr lang="en-US" altLang="en-US" sz="2000" b="1" dirty="0" smtClean="0"/>
              <a:t>‘non-consequentialist’, ‘consequentialist’ and ‘virtue ethics’</a:t>
            </a:r>
            <a:endParaRPr lang="en-GB" altLang="en-US" sz="2000" dirty="0" smtClean="0"/>
          </a:p>
          <a:p>
            <a:pPr lvl="1"/>
            <a:r>
              <a:rPr lang="en-US" altLang="en-US" sz="2000" b="1" dirty="0" smtClean="0"/>
              <a:t>IT poses unique ethical dilemmas</a:t>
            </a:r>
            <a:endParaRPr lang="en-GB" altLang="en-US" sz="2000" dirty="0" smtClean="0"/>
          </a:p>
          <a:p>
            <a:pPr lvl="1"/>
            <a:r>
              <a:rPr lang="en-US" altLang="en-US" sz="2000" b="1" dirty="0" smtClean="0"/>
              <a:t>the concept of professionalism</a:t>
            </a:r>
            <a:endParaRPr lang="en-GB" altLang="en-US" sz="2000" dirty="0" smtClean="0"/>
          </a:p>
          <a:p>
            <a:pPr lvl="1"/>
            <a:r>
              <a:rPr lang="en-US" altLang="en-US" sz="2000" b="1" dirty="0" smtClean="0"/>
              <a:t>legal jurisdiction</a:t>
            </a:r>
            <a:endParaRPr lang="en-GB" altLang="en-US" sz="2000" dirty="0" smtClean="0"/>
          </a:p>
        </p:txBody>
      </p:sp>
      <p:sp>
        <p:nvSpPr>
          <p:cNvPr id="11"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3696831130"/>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576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5765"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5766"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5767"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91144" name="Rectangle 8"/>
          <p:cNvSpPr>
            <a:spLocks noGrp="1" noChangeArrowheads="1"/>
          </p:cNvSpPr>
          <p:nvPr>
            <p:ph type="ctrTitle"/>
          </p:nvPr>
        </p:nvSpPr>
        <p:spPr>
          <a:xfrm>
            <a:off x="179388" y="1341438"/>
            <a:ext cx="6120804" cy="791418"/>
          </a:xfrm>
        </p:spPr>
        <p:txBody>
          <a:bodyPr lIns="92075" tIns="46038" rIns="92075" bIns="46038">
            <a:noAutofit/>
          </a:bodyPr>
          <a:lstStyle/>
          <a:p>
            <a:pPr algn="l">
              <a:defRPr/>
            </a:pPr>
            <a:r>
              <a:rPr lang="en-GB" sz="2800" dirty="0" smtClean="0">
                <a:solidFill>
                  <a:schemeClr val="accent6">
                    <a:lumMod val="75000"/>
                  </a:schemeClr>
                </a:solidFill>
              </a:rPr>
              <a:t>INVESTIGATORY </a:t>
            </a:r>
            <a:r>
              <a:rPr lang="en-GB" sz="2800" dirty="0">
                <a:solidFill>
                  <a:schemeClr val="accent6">
                    <a:lumMod val="75000"/>
                  </a:schemeClr>
                </a:solidFill>
              </a:rPr>
              <a:t>POWERS ACT </a:t>
            </a:r>
            <a:r>
              <a:rPr lang="en-GB" sz="2800" dirty="0" smtClean="0">
                <a:solidFill>
                  <a:schemeClr val="accent6">
                    <a:lumMod val="75000"/>
                  </a:schemeClr>
                </a:solidFill>
              </a:rPr>
              <a:t>2016</a:t>
            </a:r>
            <a:endParaRPr lang="en-GB" sz="2800" dirty="0">
              <a:solidFill>
                <a:schemeClr val="accent6">
                  <a:lumMod val="75000"/>
                </a:schemeClr>
              </a:solidFill>
            </a:endParaRPr>
          </a:p>
        </p:txBody>
      </p:sp>
      <p:sp>
        <p:nvSpPr>
          <p:cNvPr id="245769" name="Rectangle 9"/>
          <p:cNvSpPr>
            <a:spLocks noChangeArrowheads="1"/>
          </p:cNvSpPr>
          <p:nvPr/>
        </p:nvSpPr>
        <p:spPr bwMode="auto">
          <a:xfrm>
            <a:off x="7219950" y="6200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E002268-B987-430A-BD89-794422CE9ACE}" type="datetime1">
              <a:rPr lang="en-GB" altLang="en-US" sz="1200">
                <a:solidFill>
                  <a:schemeClr val="bg1"/>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solidFill>
                <a:schemeClr val="bg1"/>
              </a:solidFill>
              <a:cs typeface="Times New Roman" panose="02020603050405020304" pitchFamily="18" charset="0"/>
            </a:endParaRPr>
          </a:p>
        </p:txBody>
      </p:sp>
      <p:sp>
        <p:nvSpPr>
          <p:cNvPr id="245770" name="Slide Number Placeholder 5"/>
          <p:cNvSpPr txBox="1">
            <a:spLocks noGrp="1"/>
          </p:cNvSpPr>
          <p:nvPr/>
        </p:nvSpPr>
        <p:spPr bwMode="auto">
          <a:xfrm>
            <a:off x="8141260" y="6297613"/>
            <a:ext cx="614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400" dirty="0" smtClean="0">
                <a:solidFill>
                  <a:schemeClr val="bg1"/>
                </a:solidFill>
                <a:cs typeface="Times New Roman" panose="02020603050405020304" pitchFamily="18" charset="0"/>
              </a:rPr>
              <a:t>77</a:t>
            </a:r>
            <a:fld id="{ADCF52C6-701A-4030-B879-E3C9D0213ED2}" type="slidenum">
              <a:rPr lang="en-US" altLang="en-US" sz="1400" smtClean="0">
                <a:solidFill>
                  <a:schemeClr val="bg1"/>
                </a:solidFill>
                <a:cs typeface="Times New Roman" panose="02020603050405020304" pitchFamily="18" charset="0"/>
              </a:rPr>
              <a:pPr algn="r">
                <a:spcBef>
                  <a:spcPct val="0"/>
                </a:spcBef>
                <a:buClrTx/>
                <a:buSzTx/>
                <a:buFontTx/>
                <a:buNone/>
              </a:pPr>
              <a:t>70</a:t>
            </a:fld>
            <a:r>
              <a:rPr lang="en-US" altLang="en-US" sz="1400" dirty="0" smtClean="0">
                <a:solidFill>
                  <a:schemeClr val="bg1"/>
                </a:solidFill>
                <a:cs typeface="Times New Roman" panose="02020603050405020304" pitchFamily="18" charset="0"/>
              </a:rPr>
              <a:t>77</a:t>
            </a:r>
            <a:endParaRPr lang="en-US" altLang="en-US" sz="1400" dirty="0">
              <a:solidFill>
                <a:schemeClr val="bg1"/>
              </a:solidFill>
              <a:cs typeface="Times New Roman" panose="02020603050405020304" pitchFamily="18" charset="0"/>
            </a:endParaRPr>
          </a:p>
        </p:txBody>
      </p:sp>
      <p:sp>
        <p:nvSpPr>
          <p:cNvPr id="245771" name="Rectangle 1"/>
          <p:cNvSpPr>
            <a:spLocks noChangeArrowheads="1"/>
          </p:cNvSpPr>
          <p:nvPr/>
        </p:nvSpPr>
        <p:spPr bwMode="auto">
          <a:xfrm>
            <a:off x="338435" y="2997200"/>
            <a:ext cx="6033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2000" b="1" dirty="0"/>
              <a:t>Implementation of Act </a:t>
            </a:r>
            <a:r>
              <a:rPr lang="en-GB" altLang="en-US" sz="2000" b="1" dirty="0">
                <a:solidFill>
                  <a:srgbClr val="0070C0"/>
                </a:solidFill>
              </a:rPr>
              <a:t>29 November</a:t>
            </a:r>
            <a:r>
              <a:rPr lang="en-GB" altLang="en-US" sz="2000" dirty="0">
                <a:solidFill>
                  <a:srgbClr val="0070C0"/>
                </a:solidFill>
              </a:rPr>
              <a:t> </a:t>
            </a:r>
            <a:r>
              <a:rPr lang="en-GB" altLang="en-US" sz="2000" b="1" dirty="0">
                <a:solidFill>
                  <a:srgbClr val="0070C0"/>
                </a:solidFill>
              </a:rPr>
              <a:t>2016</a:t>
            </a:r>
          </a:p>
        </p:txBody>
      </p:sp>
      <p:sp>
        <p:nvSpPr>
          <p:cNvPr id="14"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3"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4" name="Rectangle 6"/>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5"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91144" name="Rectangle 8"/>
          <p:cNvSpPr>
            <a:spLocks noGrp="1" noChangeArrowheads="1"/>
          </p:cNvSpPr>
          <p:nvPr>
            <p:ph type="title"/>
          </p:nvPr>
        </p:nvSpPr>
        <p:spPr>
          <a:xfrm>
            <a:off x="526290" y="1340768"/>
            <a:ext cx="7772400" cy="555848"/>
          </a:xfrm>
        </p:spPr>
        <p:txBody>
          <a:bodyPr lIns="92075" tIns="46038" rIns="92075" bIns="46038"/>
          <a:lstStyle/>
          <a:p>
            <a:pPr>
              <a:defRPr/>
            </a:pPr>
            <a:r>
              <a:rPr lang="en-GB" sz="2400" dirty="0" smtClean="0">
                <a:solidFill>
                  <a:schemeClr val="accent6">
                    <a:lumMod val="75000"/>
                  </a:schemeClr>
                </a:solidFill>
              </a:rPr>
              <a:t>STATUS OF NEW ACT</a:t>
            </a:r>
          </a:p>
        </p:txBody>
      </p:sp>
      <p:sp>
        <p:nvSpPr>
          <p:cNvPr id="247817" name="Rectangle 9"/>
          <p:cNvSpPr>
            <a:spLocks noGrp="1" noChangeArrowheads="1"/>
          </p:cNvSpPr>
          <p:nvPr>
            <p:ph type="body" idx="1"/>
          </p:nvPr>
        </p:nvSpPr>
        <p:spPr>
          <a:xfrm>
            <a:off x="652318" y="2060848"/>
            <a:ext cx="8314386" cy="3657600"/>
          </a:xfrm>
        </p:spPr>
        <p:txBody>
          <a:bodyPr lIns="92075" tIns="46038" rIns="92075" bIns="46038"/>
          <a:lstStyle/>
          <a:p>
            <a:r>
              <a:rPr lang="en-GB" altLang="en-US" sz="2400" b="1" dirty="0" smtClean="0"/>
              <a:t>Implementation </a:t>
            </a:r>
            <a:r>
              <a:rPr lang="en-GB" altLang="en-US" sz="2400" b="1" dirty="0"/>
              <a:t>of Act </a:t>
            </a:r>
            <a:r>
              <a:rPr lang="en-GB" altLang="en-US" sz="2400" b="1" dirty="0">
                <a:solidFill>
                  <a:srgbClr val="0070C0"/>
                </a:solidFill>
              </a:rPr>
              <a:t>29 November</a:t>
            </a:r>
            <a:r>
              <a:rPr lang="en-GB" altLang="en-US" sz="2400" dirty="0">
                <a:solidFill>
                  <a:srgbClr val="0070C0"/>
                </a:solidFill>
              </a:rPr>
              <a:t> </a:t>
            </a:r>
            <a:r>
              <a:rPr lang="en-GB" altLang="en-US" sz="2400" b="1" dirty="0">
                <a:solidFill>
                  <a:srgbClr val="0070C0"/>
                </a:solidFill>
              </a:rPr>
              <a:t>2016</a:t>
            </a:r>
          </a:p>
          <a:p>
            <a:r>
              <a:rPr lang="en-GB" altLang="en-US" sz="2400" dirty="0" smtClean="0"/>
              <a:t>On </a:t>
            </a:r>
            <a:r>
              <a:rPr lang="en-GB" altLang="en-US" sz="2400" dirty="0"/>
              <a:t>Tuesday 29 November </a:t>
            </a:r>
            <a:r>
              <a:rPr lang="en-GB" altLang="en-US" sz="2400" b="1" dirty="0"/>
              <a:t>2016</a:t>
            </a:r>
            <a:r>
              <a:rPr lang="en-GB" altLang="en-US" sz="2400" dirty="0"/>
              <a:t>, the </a:t>
            </a:r>
            <a:r>
              <a:rPr lang="en-GB" altLang="en-US" sz="2400" b="1" dirty="0"/>
              <a:t>Investigatory Powers</a:t>
            </a:r>
            <a:r>
              <a:rPr lang="en-GB" altLang="en-US" sz="2400" dirty="0"/>
              <a:t> Bill received Royal Assent and will now be known as the </a:t>
            </a:r>
            <a:r>
              <a:rPr lang="en-GB" altLang="en-US" sz="2400" b="1" dirty="0"/>
              <a:t>Investigatory Powers Act 2016</a:t>
            </a:r>
            <a:r>
              <a:rPr lang="en-GB" altLang="en-US" sz="2400" dirty="0"/>
              <a:t>. It will provide a new framework to govern the use and oversight of </a:t>
            </a:r>
            <a:r>
              <a:rPr lang="en-GB" altLang="en-US" sz="2400" b="1" dirty="0"/>
              <a:t>investigatory powers</a:t>
            </a:r>
            <a:r>
              <a:rPr lang="en-GB" altLang="en-US" sz="2400" dirty="0"/>
              <a:t> by law enforcement and the security and intelligence agencies.</a:t>
            </a:r>
          </a:p>
          <a:p>
            <a:endParaRPr lang="en-GB" altLang="en-US" b="1" dirty="0" smtClean="0"/>
          </a:p>
        </p:txBody>
      </p:sp>
      <p:sp>
        <p:nvSpPr>
          <p:cNvPr id="247818"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2BE9097-A183-4CC4-A599-457216B41A2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47819" name="Slide Number Placeholder 5"/>
          <p:cNvSpPr txBox="1">
            <a:spLocks noGrp="1"/>
          </p:cNvSpPr>
          <p:nvPr/>
        </p:nvSpPr>
        <p:spPr bwMode="auto">
          <a:xfrm>
            <a:off x="8312150" y="6461270"/>
            <a:ext cx="61312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1369981F-FC15-4B81-BAB2-219E53ACC51B}" type="slidenum">
              <a:rPr lang="en-US" altLang="en-US" sz="1000">
                <a:cs typeface="Times New Roman" panose="02020603050405020304" pitchFamily="18" charset="0"/>
              </a:rPr>
              <a:pPr algn="r">
                <a:spcBef>
                  <a:spcPct val="0"/>
                </a:spcBef>
                <a:buClrTx/>
                <a:buSzTx/>
                <a:buFontTx/>
                <a:buNone/>
              </a:pPr>
              <a:t>71</a:t>
            </a:fld>
            <a:endParaRPr lang="en-US" altLang="en-US" sz="1000" dirty="0">
              <a:cs typeface="Times New Roman" panose="02020603050405020304" pitchFamily="18" charset="0"/>
            </a:endParaRPr>
          </a:p>
        </p:txBody>
      </p:sp>
      <p:sp>
        <p:nvSpPr>
          <p:cNvPr id="2" name="Rectangle 1"/>
          <p:cNvSpPr/>
          <p:nvPr/>
        </p:nvSpPr>
        <p:spPr>
          <a:xfrm>
            <a:off x="541659" y="332656"/>
            <a:ext cx="6838528" cy="461665"/>
          </a:xfrm>
          <a:prstGeom prst="rect">
            <a:avLst/>
          </a:prstGeom>
        </p:spPr>
        <p:txBody>
          <a:bodyPr wrap="square">
            <a:spAutoFit/>
          </a:bodyPr>
          <a:lstStyle/>
          <a:p>
            <a:r>
              <a:rPr lang="en-GB" sz="2400" b="1" dirty="0" smtClean="0">
                <a:solidFill>
                  <a:schemeClr val="accent6">
                    <a:lumMod val="75000"/>
                  </a:schemeClr>
                </a:solidFill>
              </a:rPr>
              <a:t>INVESTIGATORY </a:t>
            </a:r>
            <a:r>
              <a:rPr lang="en-GB" sz="2400" b="1" dirty="0">
                <a:solidFill>
                  <a:schemeClr val="accent6">
                    <a:lumMod val="75000"/>
                  </a:schemeClr>
                </a:solidFill>
              </a:rPr>
              <a:t>POWERS ACT </a:t>
            </a:r>
            <a:r>
              <a:rPr lang="en-GB" sz="2400" b="1" dirty="0" smtClean="0">
                <a:solidFill>
                  <a:schemeClr val="accent6">
                    <a:lumMod val="75000"/>
                  </a:schemeClr>
                </a:solidFill>
              </a:rPr>
              <a:t>2016</a:t>
            </a:r>
            <a:endParaRPr lang="en-GB" sz="2400" b="1" dirty="0"/>
          </a:p>
        </p:txBody>
      </p:sp>
      <p:sp>
        <p:nvSpPr>
          <p:cNvPr id="14"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3"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4" name="Rectangle 6"/>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47815"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91144" name="Rectangle 8"/>
          <p:cNvSpPr>
            <a:spLocks noGrp="1" noChangeArrowheads="1"/>
          </p:cNvSpPr>
          <p:nvPr>
            <p:ph type="title"/>
          </p:nvPr>
        </p:nvSpPr>
        <p:spPr>
          <a:xfrm>
            <a:off x="536875" y="1268760"/>
            <a:ext cx="7772400" cy="771872"/>
          </a:xfrm>
        </p:spPr>
        <p:txBody>
          <a:bodyPr lIns="92075" tIns="46038" rIns="92075" bIns="46038"/>
          <a:lstStyle/>
          <a:p>
            <a:pPr>
              <a:defRPr/>
            </a:pPr>
            <a:r>
              <a:rPr lang="en-GB" sz="2400" dirty="0" smtClean="0">
                <a:solidFill>
                  <a:schemeClr val="accent6">
                    <a:lumMod val="75000"/>
                  </a:schemeClr>
                </a:solidFill>
              </a:rPr>
              <a:t>STATUS OF ACT</a:t>
            </a:r>
          </a:p>
        </p:txBody>
      </p:sp>
      <p:sp>
        <p:nvSpPr>
          <p:cNvPr id="247817" name="Rectangle 9"/>
          <p:cNvSpPr>
            <a:spLocks noGrp="1" noChangeArrowheads="1"/>
          </p:cNvSpPr>
          <p:nvPr>
            <p:ph type="body" idx="1"/>
          </p:nvPr>
        </p:nvSpPr>
        <p:spPr>
          <a:xfrm>
            <a:off x="650102" y="2204864"/>
            <a:ext cx="7772400" cy="3657600"/>
          </a:xfrm>
        </p:spPr>
        <p:txBody>
          <a:bodyPr lIns="92075" tIns="46038" rIns="92075" bIns="46038"/>
          <a:lstStyle/>
          <a:p>
            <a:r>
              <a:rPr lang="en-GB" altLang="en-US" sz="2400" b="1" dirty="0" smtClean="0"/>
              <a:t>Implementation of Act </a:t>
            </a:r>
            <a:r>
              <a:rPr lang="en-GB" altLang="en-US" sz="2400" b="1" u="sng" dirty="0" smtClean="0"/>
              <a:t>24 October 1998</a:t>
            </a:r>
          </a:p>
          <a:p>
            <a:r>
              <a:rPr lang="en-GB" altLang="en-US" sz="2400" b="1" dirty="0" smtClean="0"/>
              <a:t>Act came into force </a:t>
            </a:r>
            <a:r>
              <a:rPr lang="en-GB" altLang="en-US" sz="2400" b="1" u="sng" dirty="0" smtClean="0"/>
              <a:t>24 October 2000</a:t>
            </a:r>
            <a:endParaRPr lang="en-GB" altLang="en-US" sz="2400" b="1" dirty="0" smtClean="0"/>
          </a:p>
        </p:txBody>
      </p:sp>
      <p:sp>
        <p:nvSpPr>
          <p:cNvPr id="247818"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2BE9097-A183-4CC4-A599-457216B41A2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47819" name="Slide Number Placeholder 5"/>
          <p:cNvSpPr txBox="1">
            <a:spLocks noGrp="1"/>
          </p:cNvSpPr>
          <p:nvPr/>
        </p:nvSpPr>
        <p:spPr bwMode="auto">
          <a:xfrm>
            <a:off x="8460432" y="6418263"/>
            <a:ext cx="539552" cy="30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1369981F-FC15-4B81-BAB2-219E53ACC51B}" type="slidenum">
              <a:rPr lang="en-US" altLang="en-US" sz="1000">
                <a:cs typeface="Times New Roman" panose="02020603050405020304" pitchFamily="18" charset="0"/>
              </a:rPr>
              <a:pPr algn="r">
                <a:spcBef>
                  <a:spcPct val="0"/>
                </a:spcBef>
                <a:buClrTx/>
                <a:buSzTx/>
                <a:buFontTx/>
                <a:buNone/>
              </a:pPr>
              <a:t>72</a:t>
            </a:fld>
            <a:endParaRPr lang="en-US" altLang="en-US" sz="1000" dirty="0">
              <a:cs typeface="Times New Roman" panose="02020603050405020304" pitchFamily="18" charset="0"/>
            </a:endParaRPr>
          </a:p>
        </p:txBody>
      </p:sp>
      <p:sp>
        <p:nvSpPr>
          <p:cNvPr id="2" name="Rectangle 1"/>
          <p:cNvSpPr/>
          <p:nvPr/>
        </p:nvSpPr>
        <p:spPr>
          <a:xfrm>
            <a:off x="541659" y="332656"/>
            <a:ext cx="6838528" cy="830997"/>
          </a:xfrm>
          <a:prstGeom prst="rect">
            <a:avLst/>
          </a:prstGeom>
        </p:spPr>
        <p:txBody>
          <a:bodyPr wrap="square">
            <a:spAutoFit/>
          </a:bodyPr>
          <a:lstStyle/>
          <a:p>
            <a:r>
              <a:rPr lang="en-GB" sz="2400" b="1" dirty="0">
                <a:solidFill>
                  <a:schemeClr val="accent6">
                    <a:lumMod val="75000"/>
                  </a:schemeClr>
                </a:solidFill>
              </a:rPr>
              <a:t>REGULATION OF INVESTIGATORY POWERS ACT 2000</a:t>
            </a:r>
            <a:endParaRPr lang="en-GB" sz="2400" b="1" dirty="0"/>
          </a:p>
        </p:txBody>
      </p:sp>
      <p:sp>
        <p:nvSpPr>
          <p:cNvPr id="13"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731835302"/>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95288" y="0"/>
            <a:ext cx="8229600" cy="981075"/>
          </a:xfrm>
        </p:spPr>
        <p:txBody>
          <a:bodyPr/>
          <a:lstStyle/>
          <a:p>
            <a:r>
              <a:rPr lang="en-GB" altLang="en-US" sz="2800" dirty="0" smtClean="0"/>
              <a:t>The Regulation of Investigatory Powers </a:t>
            </a:r>
            <a:br>
              <a:rPr lang="en-GB" altLang="en-US" sz="2800" dirty="0" smtClean="0"/>
            </a:br>
            <a:r>
              <a:rPr lang="en-GB" altLang="en-US" sz="2800" dirty="0" smtClean="0"/>
              <a:t>Act (RIP), 2000</a:t>
            </a:r>
          </a:p>
        </p:txBody>
      </p:sp>
      <p:sp>
        <p:nvSpPr>
          <p:cNvPr id="249859" name="Rectangle 3"/>
          <p:cNvSpPr>
            <a:spLocks noGrp="1" noChangeArrowheads="1"/>
          </p:cNvSpPr>
          <p:nvPr>
            <p:ph type="body" idx="1"/>
          </p:nvPr>
        </p:nvSpPr>
        <p:spPr>
          <a:xfrm>
            <a:off x="395536" y="1196752"/>
            <a:ext cx="8497887" cy="4525963"/>
          </a:xfrm>
        </p:spPr>
        <p:txBody>
          <a:bodyPr/>
          <a:lstStyle/>
          <a:p>
            <a:pPr>
              <a:lnSpc>
                <a:spcPct val="90000"/>
              </a:lnSpc>
            </a:pPr>
            <a:r>
              <a:rPr lang="en-GB" altLang="en-US" b="1" dirty="0" smtClean="0"/>
              <a:t>RIP Act enables the government to demand that a public telecommunications service provides access to a customer’s communications in secret.</a:t>
            </a:r>
          </a:p>
          <a:p>
            <a:pPr lvl="1">
              <a:lnSpc>
                <a:spcPct val="90000"/>
              </a:lnSpc>
            </a:pPr>
            <a:r>
              <a:rPr lang="en-GB" altLang="en-US" b="1" dirty="0" smtClean="0"/>
              <a:t>Telecommunications service - includes</a:t>
            </a:r>
          </a:p>
          <a:p>
            <a:pPr lvl="2">
              <a:lnSpc>
                <a:spcPct val="90000"/>
              </a:lnSpc>
            </a:pPr>
            <a:r>
              <a:rPr lang="en-GB" altLang="en-US" sz="2800" b="1" i="1" dirty="0" smtClean="0"/>
              <a:t>Internet services providers</a:t>
            </a:r>
          </a:p>
          <a:p>
            <a:pPr lvl="2">
              <a:lnSpc>
                <a:spcPct val="90000"/>
              </a:lnSpc>
            </a:pPr>
            <a:r>
              <a:rPr lang="en-GB" altLang="en-US" sz="2800" b="1" i="1" dirty="0" smtClean="0"/>
              <a:t>Phone companies</a:t>
            </a:r>
          </a:p>
          <a:p>
            <a:pPr lvl="2">
              <a:lnSpc>
                <a:spcPct val="90000"/>
              </a:lnSpc>
            </a:pPr>
            <a:r>
              <a:rPr lang="en-GB" altLang="en-US" sz="2800" b="1" i="1" dirty="0" smtClean="0"/>
              <a:t>Someone running a website</a:t>
            </a:r>
          </a:p>
        </p:txBody>
      </p:sp>
      <p:sp>
        <p:nvSpPr>
          <p:cNvPr id="249860"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1B12042-FF6B-462B-AAA8-F609D816D41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49861" name="Slide Number Placeholder 5"/>
          <p:cNvSpPr txBox="1">
            <a:spLocks noGrp="1"/>
          </p:cNvSpPr>
          <p:nvPr/>
        </p:nvSpPr>
        <p:spPr bwMode="auto">
          <a:xfrm>
            <a:off x="8460432" y="6418263"/>
            <a:ext cx="539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D2D5B2B-6829-4AC7-A2A9-94B09B52CBFF}" type="slidenum">
              <a:rPr lang="en-US" altLang="en-US" sz="1000">
                <a:cs typeface="Times New Roman" panose="02020603050405020304" pitchFamily="18" charset="0"/>
              </a:rPr>
              <a:pPr algn="r">
                <a:spcBef>
                  <a:spcPct val="0"/>
                </a:spcBef>
                <a:buClrTx/>
                <a:buSzTx/>
                <a:buFontTx/>
                <a:buNone/>
              </a:pPr>
              <a:t>73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79002" y="404664"/>
            <a:ext cx="8229600" cy="633412"/>
          </a:xfrm>
        </p:spPr>
        <p:txBody>
          <a:bodyPr/>
          <a:lstStyle/>
          <a:p>
            <a:r>
              <a:rPr lang="en-GB" altLang="en-US" sz="2800" dirty="0" smtClean="0"/>
              <a:t>The Regulation of Investigatory Powers </a:t>
            </a:r>
            <a:br>
              <a:rPr lang="en-GB" altLang="en-US" sz="2800" dirty="0" smtClean="0"/>
            </a:br>
            <a:r>
              <a:rPr lang="en-GB" altLang="en-US" sz="2800" dirty="0" smtClean="0"/>
              <a:t>Act (RIP), 2000</a:t>
            </a:r>
            <a:endParaRPr lang="en-GB" altLang="en-US" dirty="0" smtClean="0"/>
          </a:p>
        </p:txBody>
      </p:sp>
      <p:sp>
        <p:nvSpPr>
          <p:cNvPr id="251907" name="Rectangle 3"/>
          <p:cNvSpPr>
            <a:spLocks noGrp="1" noChangeArrowheads="1"/>
          </p:cNvSpPr>
          <p:nvPr>
            <p:ph type="body" idx="1"/>
          </p:nvPr>
        </p:nvSpPr>
        <p:spPr>
          <a:xfrm>
            <a:off x="395536" y="1196752"/>
            <a:ext cx="8546838" cy="5112568"/>
          </a:xfrm>
        </p:spPr>
        <p:txBody>
          <a:bodyPr/>
          <a:lstStyle/>
          <a:p>
            <a:pPr>
              <a:lnSpc>
                <a:spcPct val="80000"/>
              </a:lnSpc>
            </a:pPr>
            <a:r>
              <a:rPr lang="en-GB" altLang="en-US" sz="2800" b="1" dirty="0" smtClean="0"/>
              <a:t>Under certain circumstances the government can order that the external communications of a telecommunications service can be intercepted</a:t>
            </a:r>
          </a:p>
          <a:p>
            <a:pPr lvl="1">
              <a:lnSpc>
                <a:spcPct val="80000"/>
              </a:lnSpc>
            </a:pPr>
            <a:r>
              <a:rPr lang="en-GB" altLang="en-US" sz="2400" b="1" dirty="0" smtClean="0"/>
              <a:t>National security, preventing serious crime, safeguarding economic well being, interests of public safety, protecting public health, tax assessment/collection, preventing death/injury</a:t>
            </a:r>
          </a:p>
          <a:p>
            <a:pPr>
              <a:lnSpc>
                <a:spcPct val="80000"/>
              </a:lnSpc>
            </a:pPr>
            <a:r>
              <a:rPr lang="en-GB" altLang="en-US" sz="2800" b="1" dirty="0" smtClean="0"/>
              <a:t>Includes mass surveillance warrants for ISPs to fit equipment </a:t>
            </a:r>
          </a:p>
          <a:p>
            <a:pPr>
              <a:lnSpc>
                <a:spcPct val="80000"/>
              </a:lnSpc>
            </a:pPr>
            <a:r>
              <a:rPr lang="en-GB" altLang="en-US" sz="2800" b="1" dirty="0" smtClean="0"/>
              <a:t>ISP must comply and keep this secret</a:t>
            </a:r>
          </a:p>
        </p:txBody>
      </p:sp>
      <p:sp>
        <p:nvSpPr>
          <p:cNvPr id="251908" name="Rectangle 4"/>
          <p:cNvSpPr>
            <a:spLocks noChangeArrowheads="1"/>
          </p:cNvSpPr>
          <p:nvPr/>
        </p:nvSpPr>
        <p:spPr bwMode="auto">
          <a:xfrm>
            <a:off x="7524750"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2499F88-1814-490F-8907-8A2B125ABE8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51909" name="Slide Number Placeholder 5"/>
          <p:cNvSpPr txBox="1">
            <a:spLocks noGrp="1"/>
          </p:cNvSpPr>
          <p:nvPr/>
        </p:nvSpPr>
        <p:spPr bwMode="auto">
          <a:xfrm>
            <a:off x="8474830" y="6430242"/>
            <a:ext cx="4675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22492462-A2BF-4A41-8EE1-5CDEE92E7EE2}" type="slidenum">
              <a:rPr lang="en-US" altLang="en-US" sz="1000">
                <a:cs typeface="Times New Roman" panose="02020603050405020304" pitchFamily="18" charset="0"/>
              </a:rPr>
              <a:pPr algn="r">
                <a:spcBef>
                  <a:spcPct val="0"/>
                </a:spcBef>
                <a:buClrTx/>
                <a:buSzTx/>
                <a:buFontTx/>
                <a:buNone/>
              </a:pPr>
              <a:t>74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457200" y="274638"/>
            <a:ext cx="8229600" cy="777875"/>
          </a:xfrm>
        </p:spPr>
        <p:txBody>
          <a:bodyPr/>
          <a:lstStyle/>
          <a:p>
            <a:r>
              <a:rPr lang="en-GB" altLang="en-US" sz="2800" dirty="0" smtClean="0"/>
              <a:t>The Regulation of Investigatory Powers </a:t>
            </a:r>
            <a:br>
              <a:rPr lang="en-GB" altLang="en-US" sz="2800" dirty="0" smtClean="0"/>
            </a:br>
            <a:r>
              <a:rPr lang="en-GB" altLang="en-US" sz="2800" dirty="0" smtClean="0"/>
              <a:t>Act (RIP), 2000</a:t>
            </a:r>
            <a:endParaRPr lang="en-GB" altLang="en-US" dirty="0" smtClean="0"/>
          </a:p>
        </p:txBody>
      </p:sp>
      <p:sp>
        <p:nvSpPr>
          <p:cNvPr id="252931" name="Rectangle 3"/>
          <p:cNvSpPr>
            <a:spLocks noGrp="1" noChangeArrowheads="1"/>
          </p:cNvSpPr>
          <p:nvPr>
            <p:ph type="body" idx="1"/>
          </p:nvPr>
        </p:nvSpPr>
        <p:spPr>
          <a:xfrm>
            <a:off x="468313" y="1125538"/>
            <a:ext cx="8229600" cy="4525962"/>
          </a:xfrm>
        </p:spPr>
        <p:txBody>
          <a:bodyPr/>
          <a:lstStyle/>
          <a:p>
            <a:r>
              <a:rPr lang="en-GB" altLang="en-US" b="1" smtClean="0"/>
              <a:t>Government can demand decryption keys (to access protected information)</a:t>
            </a:r>
          </a:p>
          <a:p>
            <a:r>
              <a:rPr lang="en-GB" altLang="en-US" b="1" smtClean="0"/>
              <a:t>It is an offence not to hand over a decryption key (2 years in prison)</a:t>
            </a:r>
          </a:p>
          <a:p>
            <a:r>
              <a:rPr lang="en-GB" altLang="en-US" b="1" smtClean="0"/>
              <a:t>If notice to hand over the key demands secrecy, it is an offence to reveal this (5 years in prison)</a:t>
            </a:r>
          </a:p>
          <a:p>
            <a:endParaRPr lang="en-GB" altLang="en-US" smtClean="0"/>
          </a:p>
        </p:txBody>
      </p:sp>
      <p:sp>
        <p:nvSpPr>
          <p:cNvPr id="252932" name="Rectangle 4"/>
          <p:cNvSpPr>
            <a:spLocks noChangeArrowheads="1"/>
          </p:cNvSpPr>
          <p:nvPr/>
        </p:nvSpPr>
        <p:spPr bwMode="auto">
          <a:xfrm>
            <a:off x="7524750"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9E2363E-3966-44DC-8617-8905570C18F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52933" name="Slide Number Placeholder 5"/>
          <p:cNvSpPr txBox="1">
            <a:spLocks noGrp="1"/>
          </p:cNvSpPr>
          <p:nvPr/>
        </p:nvSpPr>
        <p:spPr bwMode="auto">
          <a:xfrm>
            <a:off x="8456613" y="6357938"/>
            <a:ext cx="48656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3C78BF8-06DD-4D31-9822-C59CA9CB9C31}" type="slidenum">
              <a:rPr lang="en-US" altLang="en-US" sz="1000">
                <a:cs typeface="Times New Roman" panose="02020603050405020304" pitchFamily="18" charset="0"/>
              </a:rPr>
              <a:pPr algn="r">
                <a:spcBef>
                  <a:spcPct val="0"/>
                </a:spcBef>
                <a:buClrTx/>
                <a:buSzTx/>
                <a:buFontTx/>
                <a:buNone/>
              </a:pPr>
              <a:t>75</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457200" y="274638"/>
            <a:ext cx="8229600" cy="777875"/>
          </a:xfrm>
        </p:spPr>
        <p:txBody>
          <a:bodyPr/>
          <a:lstStyle/>
          <a:p>
            <a:r>
              <a:rPr lang="en-GB" altLang="en-US" sz="2800" dirty="0" smtClean="0"/>
              <a:t>The Investigatory Powers Act (IP), 2016</a:t>
            </a:r>
            <a:endParaRPr lang="en-GB" altLang="en-US" dirty="0" smtClean="0"/>
          </a:p>
        </p:txBody>
      </p:sp>
      <p:sp>
        <p:nvSpPr>
          <p:cNvPr id="252931" name="Rectangle 3"/>
          <p:cNvSpPr>
            <a:spLocks noGrp="1" noChangeArrowheads="1"/>
          </p:cNvSpPr>
          <p:nvPr>
            <p:ph type="body" idx="1"/>
          </p:nvPr>
        </p:nvSpPr>
        <p:spPr>
          <a:xfrm>
            <a:off x="467543" y="1268760"/>
            <a:ext cx="8529735" cy="4968552"/>
          </a:xfrm>
        </p:spPr>
        <p:txBody>
          <a:bodyPr/>
          <a:lstStyle/>
          <a:p>
            <a:r>
              <a:rPr lang="en-GB" altLang="en-US" sz="3200" dirty="0" smtClean="0"/>
              <a:t>Requires </a:t>
            </a:r>
            <a:r>
              <a:rPr lang="en-GB" altLang="en-US" sz="3200" dirty="0"/>
              <a:t>web and phone companies to store records of websites visited by every citizen for 12 months for access by police, security services and other public bodies.</a:t>
            </a:r>
            <a:endParaRPr lang="en-GB" altLang="en-US" dirty="0" smtClean="0"/>
          </a:p>
        </p:txBody>
      </p:sp>
      <p:sp>
        <p:nvSpPr>
          <p:cNvPr id="252932" name="Rectangle 4"/>
          <p:cNvSpPr>
            <a:spLocks noChangeArrowheads="1"/>
          </p:cNvSpPr>
          <p:nvPr/>
        </p:nvSpPr>
        <p:spPr bwMode="auto">
          <a:xfrm>
            <a:off x="7524750"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9E2363E-3966-44DC-8617-8905570C18F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52933" name="Slide Number Placeholder 5"/>
          <p:cNvSpPr txBox="1">
            <a:spLocks noGrp="1"/>
          </p:cNvSpPr>
          <p:nvPr/>
        </p:nvSpPr>
        <p:spPr bwMode="auto">
          <a:xfrm>
            <a:off x="8456612" y="6353175"/>
            <a:ext cx="5406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3C78BF8-06DD-4D31-9822-C59CA9CB9C31}" type="slidenum">
              <a:rPr lang="en-US" altLang="en-US" sz="1000">
                <a:cs typeface="Times New Roman" panose="02020603050405020304" pitchFamily="18" charset="0"/>
              </a:rPr>
              <a:pPr algn="r">
                <a:spcBef>
                  <a:spcPct val="0"/>
                </a:spcBef>
                <a:buClrTx/>
                <a:buSzTx/>
                <a:buFontTx/>
                <a:buNone/>
              </a:pPr>
              <a:t>76</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extLst>
      <p:ext uri="{BB962C8B-B14F-4D97-AF65-F5344CB8AC3E}">
        <p14:creationId xmlns:p14="http://schemas.microsoft.com/office/powerpoint/2010/main" val="2021985184"/>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39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395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3957"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3958"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3959"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3961" name="Rectangle 9"/>
          <p:cNvSpPr>
            <a:spLocks noGrp="1" noChangeArrowheads="1"/>
          </p:cNvSpPr>
          <p:nvPr>
            <p:ph type="body" idx="1"/>
          </p:nvPr>
        </p:nvSpPr>
        <p:spPr>
          <a:xfrm>
            <a:off x="684212" y="1196974"/>
            <a:ext cx="8239497" cy="5112345"/>
          </a:xfrm>
        </p:spPr>
        <p:txBody>
          <a:bodyPr lIns="92075" tIns="46038" rIns="92075" bIns="46038"/>
          <a:lstStyle/>
          <a:p>
            <a:pPr>
              <a:buFontTx/>
              <a:buNone/>
            </a:pPr>
            <a:r>
              <a:rPr lang="en-GB" altLang="en-US" b="1" dirty="0" smtClean="0"/>
              <a:t>Employers’ Rights-1</a:t>
            </a:r>
          </a:p>
          <a:p>
            <a:pPr>
              <a:buFontTx/>
              <a:buNone/>
            </a:pPr>
            <a:r>
              <a:rPr lang="en-GB" altLang="en-US" sz="2800" b="1" dirty="0" smtClean="0"/>
              <a:t>Regulations authorise companies and non-commercial organisations to monitor communications (</a:t>
            </a:r>
            <a:r>
              <a:rPr lang="en-GB" altLang="en-US" sz="2800" dirty="0" smtClean="0"/>
              <a:t>e-mails, phone calls, videos, photos, movies, voice mail</a:t>
            </a:r>
            <a:r>
              <a:rPr lang="en-GB" altLang="en-US" sz="2800" b="1" dirty="0" smtClean="0"/>
              <a:t>) transmitted over their systems when:</a:t>
            </a:r>
          </a:p>
          <a:p>
            <a:pPr>
              <a:buFontTx/>
              <a:buNone/>
            </a:pPr>
            <a:endParaRPr lang="en-GB" altLang="en-US" sz="2800" dirty="0" smtClean="0"/>
          </a:p>
        </p:txBody>
      </p:sp>
      <p:sp>
        <p:nvSpPr>
          <p:cNvPr id="253962"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DABF10F-95B2-41AD-8F07-34D62C5C97AB}"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53963" name="Slide Number Placeholder 5"/>
          <p:cNvSpPr txBox="1">
            <a:spLocks noGrp="1"/>
          </p:cNvSpPr>
          <p:nvPr/>
        </p:nvSpPr>
        <p:spPr bwMode="auto">
          <a:xfrm>
            <a:off x="8312150" y="6421006"/>
            <a:ext cx="6115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D6668C2-D5A2-403E-BF6F-BB6A0E7DB715}" type="slidenum">
              <a:rPr lang="en-US" altLang="en-US" sz="1000">
                <a:cs typeface="Times New Roman" panose="02020603050405020304" pitchFamily="18" charset="0"/>
              </a:rPr>
              <a:pPr algn="r">
                <a:spcBef>
                  <a:spcPct val="0"/>
                </a:spcBef>
                <a:buClrTx/>
                <a:buSzTx/>
                <a:buFontTx/>
                <a:buNone/>
              </a:pPr>
              <a:t>77</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13" name="Rectangle 2"/>
          <p:cNvSpPr txBox="1">
            <a:spLocks noChangeArrowheads="1"/>
          </p:cNvSpPr>
          <p:nvPr/>
        </p:nvSpPr>
        <p:spPr bwMode="auto">
          <a:xfrm>
            <a:off x="457200" y="404664"/>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GB" altLang="en-US" sz="2800" kern="0" dirty="0" smtClean="0"/>
              <a:t>The Regulation of Investigatory Powers </a:t>
            </a:r>
            <a:br>
              <a:rPr lang="en-GB" altLang="en-US" sz="2800" kern="0" dirty="0" smtClean="0"/>
            </a:br>
            <a:r>
              <a:rPr lang="en-GB" altLang="en-US" sz="2800" kern="0" dirty="0" smtClean="0"/>
              <a:t>Act (RIP), 2000</a:t>
            </a:r>
            <a:endParaRPr lang="en-GB" altLang="en-US" kern="0" dirty="0" smtClean="0"/>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600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6004"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6005"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6006"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6007"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6009" name="Rectangle 9"/>
          <p:cNvSpPr>
            <a:spLocks noGrp="1" noChangeArrowheads="1"/>
          </p:cNvSpPr>
          <p:nvPr>
            <p:ph type="body" idx="1"/>
          </p:nvPr>
        </p:nvSpPr>
        <p:spPr>
          <a:xfrm>
            <a:off x="467544" y="1196752"/>
            <a:ext cx="8470137" cy="5117962"/>
          </a:xfrm>
        </p:spPr>
        <p:txBody>
          <a:bodyPr lIns="92075" tIns="46038" rIns="92075" bIns="46038"/>
          <a:lstStyle/>
          <a:p>
            <a:pPr>
              <a:buFontTx/>
              <a:buNone/>
            </a:pPr>
            <a:r>
              <a:rPr lang="en-GB" altLang="en-US" b="1" dirty="0" smtClean="0"/>
              <a:t>Employers’ Rights-2</a:t>
            </a:r>
          </a:p>
          <a:p>
            <a:r>
              <a:rPr lang="en-GB" altLang="en-US" sz="2400" dirty="0"/>
              <a:t>establishing facts</a:t>
            </a:r>
          </a:p>
          <a:p>
            <a:r>
              <a:rPr lang="en-GB" altLang="en-US" sz="2400" dirty="0"/>
              <a:t>ascertaining compliance with rules of regulators</a:t>
            </a:r>
          </a:p>
          <a:p>
            <a:r>
              <a:rPr lang="en-GB" altLang="en-US" sz="2400" dirty="0"/>
              <a:t>ascertaining standards of service which ought to be </a:t>
            </a:r>
            <a:r>
              <a:rPr lang="en-GB" altLang="en-US" sz="2400" dirty="0" smtClean="0"/>
              <a:t>achieved</a:t>
            </a:r>
          </a:p>
          <a:p>
            <a:r>
              <a:rPr lang="en-GB" altLang="en-US" sz="2400" dirty="0" smtClean="0"/>
              <a:t>preventing or detecting crime</a:t>
            </a:r>
          </a:p>
          <a:p>
            <a:r>
              <a:rPr lang="en-GB" altLang="en-US" sz="2400" dirty="0" smtClean="0"/>
              <a:t>investigating unauthorised use of the telecommunications system</a:t>
            </a:r>
          </a:p>
          <a:p>
            <a:r>
              <a:rPr lang="en-GB" altLang="en-US" sz="2400" dirty="0" smtClean="0"/>
              <a:t>ensuring the effective operation of the system</a:t>
            </a:r>
          </a:p>
          <a:p>
            <a:r>
              <a:rPr lang="en-GB" altLang="en-US" sz="2400" dirty="0" smtClean="0"/>
              <a:t>checking communications are relevant</a:t>
            </a:r>
          </a:p>
          <a:p>
            <a:r>
              <a:rPr lang="en-GB" altLang="en-US" sz="2400" dirty="0" smtClean="0"/>
              <a:t>monitoring calls to free counselling helplines</a:t>
            </a:r>
          </a:p>
          <a:p>
            <a:pPr>
              <a:buFontTx/>
              <a:buNone/>
            </a:pPr>
            <a:endParaRPr lang="en-GB" altLang="en-US" sz="2800" dirty="0" smtClean="0"/>
          </a:p>
        </p:txBody>
      </p:sp>
      <p:sp>
        <p:nvSpPr>
          <p:cNvPr id="256010" name="Rectangle 9"/>
          <p:cNvSpPr>
            <a:spLocks noChangeArrowheads="1"/>
          </p:cNvSpPr>
          <p:nvPr/>
        </p:nvSpPr>
        <p:spPr bwMode="auto">
          <a:xfrm>
            <a:off x="7380288" y="6423747"/>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64854EB-41AD-4CD1-BF7A-593CFB4EA3F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56011" name="Slide Number Placeholder 5"/>
          <p:cNvSpPr txBox="1">
            <a:spLocks noGrp="1"/>
          </p:cNvSpPr>
          <p:nvPr/>
        </p:nvSpPr>
        <p:spPr bwMode="auto">
          <a:xfrm>
            <a:off x="8470138" y="6314714"/>
            <a:ext cx="467544" cy="32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7AD9046-BD97-4B68-914C-0BA88E9114C3}" type="slidenum">
              <a:rPr lang="en-US" altLang="en-US" sz="1000">
                <a:cs typeface="Times New Roman" panose="02020603050405020304" pitchFamily="18" charset="0"/>
              </a:rPr>
              <a:pPr algn="r">
                <a:spcBef>
                  <a:spcPct val="0"/>
                </a:spcBef>
                <a:buClrTx/>
                <a:buSzTx/>
                <a:buFontTx/>
                <a:buNone/>
              </a:pPr>
              <a:t>78</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14" name="Rectangle 2"/>
          <p:cNvSpPr txBox="1">
            <a:spLocks noChangeArrowheads="1"/>
          </p:cNvSpPr>
          <p:nvPr/>
        </p:nvSpPr>
        <p:spPr bwMode="auto">
          <a:xfrm>
            <a:off x="457200" y="404664"/>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GB" altLang="en-US" sz="2800" kern="0" dirty="0" smtClean="0"/>
              <a:t>The Regulation of Investigatory Powers </a:t>
            </a:r>
            <a:br>
              <a:rPr lang="en-GB" altLang="en-US" sz="2800" kern="0" dirty="0" smtClean="0"/>
            </a:br>
            <a:r>
              <a:rPr lang="en-GB" altLang="en-US" sz="2800" kern="0" dirty="0" smtClean="0"/>
              <a:t>Act (RIP), 2000</a:t>
            </a:r>
            <a:endParaRPr lang="en-GB" altLang="en-US" kern="0" dirty="0" smtClean="0"/>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805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8052"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8053"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8054"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8055"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58057" name="Rectangle 9"/>
          <p:cNvSpPr>
            <a:spLocks noGrp="1" noChangeArrowheads="1"/>
          </p:cNvSpPr>
          <p:nvPr>
            <p:ph type="body" idx="1"/>
          </p:nvPr>
        </p:nvSpPr>
        <p:spPr>
          <a:xfrm>
            <a:off x="684212" y="1268413"/>
            <a:ext cx="8208267" cy="4979987"/>
          </a:xfrm>
        </p:spPr>
        <p:txBody>
          <a:bodyPr lIns="92075" tIns="46038" rIns="92075" bIns="46038"/>
          <a:lstStyle/>
          <a:p>
            <a:pPr>
              <a:buFontTx/>
              <a:buNone/>
            </a:pPr>
            <a:r>
              <a:rPr lang="en-GB" altLang="en-US" b="1" dirty="0" smtClean="0"/>
              <a:t>Employees’ Rights-1</a:t>
            </a:r>
          </a:p>
          <a:p>
            <a:r>
              <a:rPr lang="en-GB" altLang="en-US" sz="2800" dirty="0" smtClean="0"/>
              <a:t>employees’ communications cannot be monitored without consent except for the reasons given in Employers’ Rights</a:t>
            </a:r>
          </a:p>
          <a:p>
            <a:r>
              <a:rPr lang="en-GB" altLang="en-US" sz="2800" dirty="0" smtClean="0"/>
              <a:t>if an employer breaks the law the sender or recipient may be able to sue for damages</a:t>
            </a:r>
          </a:p>
          <a:p>
            <a:r>
              <a:rPr lang="en-GB" altLang="en-US" sz="2800" dirty="0" smtClean="0"/>
              <a:t>although Human Rights Act (access to internet is a human right) guarantees a right to privacy, experts say it is unlikely to help if employer sticks to monitoring calls within terms of the RIP Act 2000</a:t>
            </a:r>
          </a:p>
          <a:p>
            <a:endParaRPr lang="en-GB" altLang="en-US" sz="2800" dirty="0" smtClean="0"/>
          </a:p>
          <a:p>
            <a:pPr>
              <a:buFontTx/>
              <a:buNone/>
            </a:pPr>
            <a:endParaRPr lang="en-GB" altLang="en-US" sz="2800" dirty="0" smtClean="0"/>
          </a:p>
        </p:txBody>
      </p:sp>
      <p:sp>
        <p:nvSpPr>
          <p:cNvPr id="258058" name="Rectangle 9"/>
          <p:cNvSpPr>
            <a:spLocks noChangeArrowheads="1"/>
          </p:cNvSpPr>
          <p:nvPr/>
        </p:nvSpPr>
        <p:spPr bwMode="auto">
          <a:xfrm>
            <a:off x="7380288" y="6443662"/>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13EC5A9-3AD6-45AA-BF60-106396B90662}"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58059" name="Slide Number Placeholder 5"/>
          <p:cNvSpPr txBox="1">
            <a:spLocks noGrp="1"/>
          </p:cNvSpPr>
          <p:nvPr/>
        </p:nvSpPr>
        <p:spPr bwMode="auto">
          <a:xfrm>
            <a:off x="8532440" y="6361113"/>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646EBE9-E4F0-4640-9846-2778256E41EA}" type="slidenum">
              <a:rPr lang="en-US" altLang="en-US" sz="1000">
                <a:cs typeface="Times New Roman" panose="02020603050405020304" pitchFamily="18" charset="0"/>
              </a:rPr>
              <a:pPr algn="r">
                <a:spcBef>
                  <a:spcPct val="0"/>
                </a:spcBef>
                <a:buClrTx/>
                <a:buSzTx/>
                <a:buFontTx/>
                <a:buNone/>
              </a:pPr>
              <a:t>79</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14" name="Rectangle 2"/>
          <p:cNvSpPr txBox="1">
            <a:spLocks noChangeArrowheads="1"/>
          </p:cNvSpPr>
          <p:nvPr/>
        </p:nvSpPr>
        <p:spPr bwMode="auto">
          <a:xfrm>
            <a:off x="457200" y="404664"/>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GB" altLang="en-US" sz="2800" kern="0" dirty="0" smtClean="0"/>
              <a:t>The Regulation of Investigatory Powers </a:t>
            </a:r>
            <a:br>
              <a:rPr lang="en-GB" altLang="en-US" sz="2800" kern="0" dirty="0" smtClean="0"/>
            </a:br>
            <a:r>
              <a:rPr lang="en-GB" altLang="en-US" sz="2800" kern="0" dirty="0" smtClean="0"/>
              <a:t>Act (RIP), 2000</a:t>
            </a:r>
            <a:endParaRPr lang="en-GB" altLang="en-US" kern="0" dirty="0" smtClean="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Content Placeholder 2"/>
          <p:cNvSpPr>
            <a:spLocks noGrp="1"/>
          </p:cNvSpPr>
          <p:nvPr>
            <p:ph idx="1"/>
          </p:nvPr>
        </p:nvSpPr>
        <p:spPr>
          <a:xfrm>
            <a:off x="539552" y="1484784"/>
            <a:ext cx="8226425" cy="3981450"/>
          </a:xfrm>
        </p:spPr>
        <p:txBody>
          <a:bodyPr/>
          <a:lstStyle/>
          <a:p>
            <a:pPr marL="0" indent="0">
              <a:buFont typeface="Arial" panose="020B0604020202020204" pitchFamily="34" charset="0"/>
              <a:buNone/>
            </a:pPr>
            <a:r>
              <a:rPr lang="en-GB" altLang="en-US" dirty="0" smtClean="0"/>
              <a:t>The fact that these ‘non-technical’ aspects are deemed to be important is underlined by their mandatory inclusion in degree programmes accredited by the British Computer Society (BCS), which is the major professional body for IT professionals in the UK.</a:t>
            </a:r>
          </a:p>
        </p:txBody>
      </p:sp>
      <p:sp>
        <p:nvSpPr>
          <p:cNvPr id="4"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5" name="Rectangle 2"/>
          <p:cNvSpPr txBox="1">
            <a:spLocks noChangeArrowheads="1"/>
          </p:cNvSpPr>
          <p:nvPr/>
        </p:nvSpPr>
        <p:spPr bwMode="auto">
          <a:xfrm>
            <a:off x="395536" y="360474"/>
            <a:ext cx="7210425" cy="64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altLang="en-US" kern="0" dirty="0" smtClean="0"/>
              <a:t>Learning Objectives</a:t>
            </a:r>
          </a:p>
        </p:txBody>
      </p:sp>
      <p:sp>
        <p:nvSpPr>
          <p:cNvPr id="8" name="Slide Number Placeholder 5"/>
          <p:cNvSpPr txBox="1">
            <a:spLocks noGrp="1"/>
          </p:cNvSpPr>
          <p:nvPr/>
        </p:nvSpPr>
        <p:spPr bwMode="auto">
          <a:xfrm>
            <a:off x="8388423" y="6312686"/>
            <a:ext cx="57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0BCCB07-296C-4F1F-A410-4A8758035E1C}" type="slidenum">
              <a:rPr lang="en-US" altLang="en-US" sz="1400">
                <a:cs typeface="Times New Roman" panose="02020603050405020304" pitchFamily="18" charset="0"/>
              </a:rPr>
              <a:pPr algn="r">
                <a:spcBef>
                  <a:spcPct val="0"/>
                </a:spcBef>
                <a:buClrTx/>
                <a:buSzTx/>
                <a:buFontTx/>
                <a:buNone/>
              </a:pPr>
              <a:t>8</a:t>
            </a:fld>
            <a:endParaRPr lang="en-US" altLang="en-US" sz="14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009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0100"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0101"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0102"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0103"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0105" name="Rectangle 9"/>
          <p:cNvSpPr>
            <a:spLocks noGrp="1" noChangeArrowheads="1"/>
          </p:cNvSpPr>
          <p:nvPr>
            <p:ph type="body" idx="1"/>
          </p:nvPr>
        </p:nvSpPr>
        <p:spPr>
          <a:xfrm>
            <a:off x="685800" y="1676400"/>
            <a:ext cx="8278688" cy="4572000"/>
          </a:xfrm>
        </p:spPr>
        <p:txBody>
          <a:bodyPr lIns="92075" tIns="46038" rIns="92075" bIns="46038"/>
          <a:lstStyle/>
          <a:p>
            <a:pPr>
              <a:buFontTx/>
              <a:buNone/>
            </a:pPr>
            <a:r>
              <a:rPr lang="en-GB" altLang="en-US" b="1" dirty="0" smtClean="0"/>
              <a:t>Employees’ Rights-2</a:t>
            </a:r>
          </a:p>
          <a:p>
            <a:pPr>
              <a:buFontTx/>
              <a:buNone/>
            </a:pPr>
            <a:r>
              <a:rPr lang="en-GB" altLang="en-US" dirty="0" smtClean="0"/>
              <a:t>INTERCEPTIONS MUST BE IN ACCORDANCE WITH THE DATA PROTECTION ACT 1998</a:t>
            </a:r>
          </a:p>
        </p:txBody>
      </p:sp>
      <p:sp>
        <p:nvSpPr>
          <p:cNvPr id="260106" name="Rectangle 9"/>
          <p:cNvSpPr>
            <a:spLocks noChangeArrowheads="1"/>
          </p:cNvSpPr>
          <p:nvPr/>
        </p:nvSpPr>
        <p:spPr bwMode="auto">
          <a:xfrm>
            <a:off x="7239000" y="6416386"/>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D52EDCD-5DCC-4259-8E35-C8AB6F4E2B5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60107" name="Slide Number Placeholder 5"/>
          <p:cNvSpPr txBox="1">
            <a:spLocks noGrp="1"/>
          </p:cNvSpPr>
          <p:nvPr/>
        </p:nvSpPr>
        <p:spPr bwMode="auto">
          <a:xfrm>
            <a:off x="8388424" y="6325898"/>
            <a:ext cx="496664" cy="27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9FA1B76-753F-431A-957D-3EDE174FF9F2}" type="slidenum">
              <a:rPr lang="en-US" altLang="en-US" sz="1000">
                <a:cs typeface="Times New Roman" panose="02020603050405020304" pitchFamily="18" charset="0"/>
              </a:rPr>
              <a:pPr algn="r">
                <a:spcBef>
                  <a:spcPct val="0"/>
                </a:spcBef>
                <a:buClrTx/>
                <a:buSzTx/>
                <a:buFontTx/>
                <a:buNone/>
              </a:pPr>
              <a:t>80</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
        <p:nvSpPr>
          <p:cNvPr id="14" name="Rectangle 2"/>
          <p:cNvSpPr txBox="1">
            <a:spLocks noChangeArrowheads="1"/>
          </p:cNvSpPr>
          <p:nvPr/>
        </p:nvSpPr>
        <p:spPr bwMode="auto">
          <a:xfrm>
            <a:off x="457200" y="404664"/>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GB" altLang="en-US" sz="2800" kern="0" dirty="0" smtClean="0"/>
              <a:t>The Regulation of Investigatory Powers </a:t>
            </a:r>
            <a:br>
              <a:rPr lang="en-GB" altLang="en-US" sz="2800" kern="0" dirty="0" smtClean="0"/>
            </a:br>
            <a:r>
              <a:rPr lang="en-GB" altLang="en-US" sz="2800" kern="0" dirty="0" smtClean="0"/>
              <a:t>Act (RIP), 2000</a:t>
            </a:r>
            <a:endParaRPr lang="en-GB" altLang="en-US" kern="0" dirty="0" smtClean="0"/>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68313" y="0"/>
            <a:ext cx="8229600" cy="1143000"/>
          </a:xfrm>
        </p:spPr>
        <p:txBody>
          <a:bodyPr/>
          <a:lstStyle/>
          <a:p>
            <a:r>
              <a:rPr lang="en-GB" altLang="en-US" smtClean="0"/>
              <a:t>Critics of RIP Act argue</a:t>
            </a:r>
          </a:p>
        </p:txBody>
      </p:sp>
      <p:sp>
        <p:nvSpPr>
          <p:cNvPr id="266243" name="Rectangle 3"/>
          <p:cNvSpPr>
            <a:spLocks noGrp="1" noChangeArrowheads="1"/>
          </p:cNvSpPr>
          <p:nvPr>
            <p:ph type="body" idx="1"/>
          </p:nvPr>
        </p:nvSpPr>
        <p:spPr>
          <a:xfrm>
            <a:off x="467544" y="1196752"/>
            <a:ext cx="8496944" cy="5112568"/>
          </a:xfrm>
        </p:spPr>
        <p:txBody>
          <a:bodyPr/>
          <a:lstStyle/>
          <a:p>
            <a:pPr>
              <a:lnSpc>
                <a:spcPct val="90000"/>
              </a:lnSpc>
            </a:pPr>
            <a:r>
              <a:rPr lang="en-GB" altLang="en-US" sz="2400" dirty="0" smtClean="0"/>
              <a:t>RIP Act allows government to access a person’s electronic communications in a highly unrestricted manner – infringement of privacy</a:t>
            </a:r>
          </a:p>
          <a:p>
            <a:pPr>
              <a:lnSpc>
                <a:spcPct val="90000"/>
              </a:lnSpc>
            </a:pPr>
            <a:r>
              <a:rPr lang="en-GB" altLang="en-US" sz="2400" dirty="0" smtClean="0"/>
              <a:t>Terms ‘warranted interception’ are sufficiently vague to permit electronic surveillance of anyone under any circumstance</a:t>
            </a:r>
          </a:p>
          <a:p>
            <a:pPr>
              <a:lnSpc>
                <a:spcPct val="90000"/>
              </a:lnSpc>
            </a:pPr>
            <a:r>
              <a:rPr lang="en-GB" altLang="en-US" sz="2400" dirty="0" smtClean="0"/>
              <a:t>Government can therefore gather information on </a:t>
            </a:r>
          </a:p>
          <a:p>
            <a:pPr lvl="1">
              <a:lnSpc>
                <a:spcPct val="90000"/>
              </a:lnSpc>
            </a:pPr>
            <a:r>
              <a:rPr lang="en-GB" altLang="en-US" sz="2400" i="1" dirty="0" smtClean="0"/>
              <a:t>What websites you visit and when, who you email, who emails you, what newsgroups you read, all the phone numbers you call, what software you download, documents you download, where and when you log on to a machine</a:t>
            </a:r>
          </a:p>
          <a:p>
            <a:pPr>
              <a:lnSpc>
                <a:spcPct val="90000"/>
              </a:lnSpc>
            </a:pPr>
            <a:endParaRPr lang="en-GB" altLang="en-US" sz="2400" b="1" dirty="0" smtClean="0"/>
          </a:p>
        </p:txBody>
      </p:sp>
      <p:sp>
        <p:nvSpPr>
          <p:cNvPr id="266244" name="Rectangle 4"/>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2CF2E21-4FFF-4432-A5C9-6293C1CE523D}"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66245" name="Slide Number Placeholder 5"/>
          <p:cNvSpPr txBox="1">
            <a:spLocks noGrp="1"/>
          </p:cNvSpPr>
          <p:nvPr/>
        </p:nvSpPr>
        <p:spPr bwMode="auto">
          <a:xfrm>
            <a:off x="8532440" y="6372803"/>
            <a:ext cx="46754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BF070E7-64C0-4201-884B-85AD44398959}" type="slidenum">
              <a:rPr lang="en-US" altLang="en-US" sz="1000">
                <a:cs typeface="Times New Roman" panose="02020603050405020304" pitchFamily="18" charset="0"/>
              </a:rPr>
              <a:pPr algn="r">
                <a:spcBef>
                  <a:spcPct val="0"/>
                </a:spcBef>
                <a:buClrTx/>
                <a:buSzTx/>
                <a:buFontTx/>
                <a:buNone/>
              </a:pPr>
              <a:t>81</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GB" altLang="en-US" smtClean="0"/>
              <a:t>Critics of RIP Act argue</a:t>
            </a:r>
          </a:p>
        </p:txBody>
      </p:sp>
      <p:sp>
        <p:nvSpPr>
          <p:cNvPr id="267267" name="Rectangle 3"/>
          <p:cNvSpPr>
            <a:spLocks noGrp="1" noChangeArrowheads="1"/>
          </p:cNvSpPr>
          <p:nvPr>
            <p:ph type="body" idx="1"/>
          </p:nvPr>
        </p:nvSpPr>
        <p:spPr>
          <a:xfrm>
            <a:off x="468312" y="1196752"/>
            <a:ext cx="8496175" cy="5100861"/>
          </a:xfrm>
        </p:spPr>
        <p:txBody>
          <a:bodyPr/>
          <a:lstStyle/>
          <a:p>
            <a:r>
              <a:rPr lang="en-GB" altLang="en-US" dirty="0" smtClean="0"/>
              <a:t>Specific concerns have been raised about the government’s powers to require ISPs to fit surveillance equipment</a:t>
            </a:r>
          </a:p>
          <a:p>
            <a:pPr lvl="1"/>
            <a:r>
              <a:rPr lang="en-GB" altLang="en-US" i="1" dirty="0" smtClean="0"/>
              <a:t>Could allow ‘back door’ into the system for the purposes of monitoring</a:t>
            </a:r>
          </a:p>
          <a:p>
            <a:pPr lvl="1"/>
            <a:r>
              <a:rPr lang="en-GB" altLang="en-US" i="1" dirty="0" smtClean="0"/>
              <a:t>Could be a security issue</a:t>
            </a:r>
            <a:r>
              <a:rPr lang="en-GB" altLang="en-US" b="1" i="1" dirty="0" smtClean="0"/>
              <a:t> </a:t>
            </a:r>
          </a:p>
        </p:txBody>
      </p:sp>
      <p:sp>
        <p:nvSpPr>
          <p:cNvPr id="267268" name="Rectangle 4"/>
          <p:cNvSpPr>
            <a:spLocks noChangeArrowheads="1"/>
          </p:cNvSpPr>
          <p:nvPr/>
        </p:nvSpPr>
        <p:spPr bwMode="auto">
          <a:xfrm>
            <a:off x="72358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89E2133-0C0D-4757-90A8-6A18C581804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67269" name="Slide Number Placeholder 5"/>
          <p:cNvSpPr txBox="1">
            <a:spLocks noGrp="1"/>
          </p:cNvSpPr>
          <p:nvPr/>
        </p:nvSpPr>
        <p:spPr bwMode="auto">
          <a:xfrm>
            <a:off x="8351223" y="6297613"/>
            <a:ext cx="53955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918B819-8A15-4066-9EFE-E7D426994F20}" type="slidenum">
              <a:rPr lang="en-US" altLang="en-US" sz="1000">
                <a:cs typeface="Times New Roman" panose="02020603050405020304" pitchFamily="18" charset="0"/>
              </a:rPr>
              <a:pPr algn="r">
                <a:spcBef>
                  <a:spcPct val="0"/>
                </a:spcBef>
                <a:buClrTx/>
                <a:buSzTx/>
                <a:buFontTx/>
                <a:buNone/>
              </a:pPr>
              <a:t>82</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GB" altLang="en-US" smtClean="0"/>
              <a:t>Critics of RIP Act argue</a:t>
            </a:r>
          </a:p>
        </p:txBody>
      </p:sp>
      <p:sp>
        <p:nvSpPr>
          <p:cNvPr id="269315" name="Rectangle 3"/>
          <p:cNvSpPr>
            <a:spLocks noGrp="1" noChangeArrowheads="1"/>
          </p:cNvSpPr>
          <p:nvPr>
            <p:ph type="body" idx="1"/>
          </p:nvPr>
        </p:nvSpPr>
        <p:spPr>
          <a:xfrm>
            <a:off x="457200" y="1196752"/>
            <a:ext cx="8486040" cy="5112568"/>
          </a:xfrm>
        </p:spPr>
        <p:txBody>
          <a:bodyPr/>
          <a:lstStyle/>
          <a:p>
            <a:pPr>
              <a:lnSpc>
                <a:spcPct val="90000"/>
              </a:lnSpc>
            </a:pPr>
            <a:r>
              <a:rPr lang="en-GB" altLang="en-US" dirty="0" smtClean="0"/>
              <a:t>Legal requirement to hand over decryption keys undermines the use of public key systems, e.g. PGP </a:t>
            </a:r>
          </a:p>
          <a:p>
            <a:pPr>
              <a:lnSpc>
                <a:spcPct val="90000"/>
              </a:lnSpc>
            </a:pPr>
            <a:r>
              <a:rPr lang="en-GB" altLang="en-US" dirty="0" smtClean="0"/>
              <a:t>Have to either</a:t>
            </a:r>
          </a:p>
          <a:p>
            <a:pPr lvl="1">
              <a:lnSpc>
                <a:spcPct val="90000"/>
              </a:lnSpc>
            </a:pPr>
            <a:r>
              <a:rPr lang="en-GB" altLang="en-US" dirty="0" smtClean="0"/>
              <a:t>disclose their private keys (thus compromising all of the information sent to them) </a:t>
            </a:r>
          </a:p>
          <a:p>
            <a:pPr lvl="1">
              <a:lnSpc>
                <a:spcPct val="90000"/>
              </a:lnSpc>
            </a:pPr>
            <a:r>
              <a:rPr lang="en-GB" altLang="en-US" dirty="0" smtClean="0"/>
              <a:t>Risk going to prison for destroying, forgetting or losing a key</a:t>
            </a:r>
          </a:p>
        </p:txBody>
      </p:sp>
      <p:sp>
        <p:nvSpPr>
          <p:cNvPr id="269316" name="Rectangle 4"/>
          <p:cNvSpPr>
            <a:spLocks noChangeArrowheads="1"/>
          </p:cNvSpPr>
          <p:nvPr/>
        </p:nvSpPr>
        <p:spPr bwMode="auto">
          <a:xfrm>
            <a:off x="7451725" y="65817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FABEA126-BB75-4F55-9D32-0D9E19733D88}"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69317" name="Slide Number Placeholder 5"/>
          <p:cNvSpPr txBox="1">
            <a:spLocks noGrp="1"/>
          </p:cNvSpPr>
          <p:nvPr/>
        </p:nvSpPr>
        <p:spPr bwMode="auto">
          <a:xfrm>
            <a:off x="8532440" y="6375400"/>
            <a:ext cx="4108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C4119AC6-CA76-40AB-B542-E762FF1EEDB2}" type="slidenum">
              <a:rPr lang="en-US" altLang="en-US" sz="1000">
                <a:cs typeface="Times New Roman" panose="02020603050405020304" pitchFamily="18" charset="0"/>
              </a:rPr>
              <a:pPr algn="r">
                <a:spcBef>
                  <a:spcPct val="0"/>
                </a:spcBef>
                <a:buClrTx/>
                <a:buSzTx/>
                <a:buFontTx/>
                <a:buNone/>
              </a:pPr>
              <a:t>83</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GB" altLang="en-US" smtClean="0"/>
              <a:t>Critics of RIP Act argue</a:t>
            </a:r>
          </a:p>
        </p:txBody>
      </p:sp>
      <p:sp>
        <p:nvSpPr>
          <p:cNvPr id="271363" name="Rectangle 3"/>
          <p:cNvSpPr>
            <a:spLocks noGrp="1" noChangeArrowheads="1"/>
          </p:cNvSpPr>
          <p:nvPr>
            <p:ph type="body" idx="1"/>
          </p:nvPr>
        </p:nvSpPr>
        <p:spPr/>
        <p:txBody>
          <a:bodyPr/>
          <a:lstStyle/>
          <a:p>
            <a:r>
              <a:rPr lang="en-GB" altLang="en-US" b="1" smtClean="0"/>
              <a:t>TU spokesman</a:t>
            </a:r>
            <a:r>
              <a:rPr lang="en-GB" altLang="en-US" smtClean="0"/>
              <a:t>, “Employers should not be allowed to routinely screen e-mail and phone calls-certainly not without consent. What is needed is a Code of Practice so that everyone knows where they stand”.</a:t>
            </a:r>
          </a:p>
          <a:p>
            <a:r>
              <a:rPr lang="en-GB" altLang="en-US" b="1" smtClean="0"/>
              <a:t>Civil Liberties</a:t>
            </a:r>
            <a:r>
              <a:rPr lang="en-GB" altLang="en-US" smtClean="0"/>
              <a:t>, “Employees had a right to privacy in the workplace but could risk losing their jobs if they challenged their bosses”.</a:t>
            </a:r>
          </a:p>
        </p:txBody>
      </p:sp>
      <p:sp>
        <p:nvSpPr>
          <p:cNvPr id="271364" name="Rectangle 4"/>
          <p:cNvSpPr>
            <a:spLocks noChangeArrowheads="1"/>
          </p:cNvSpPr>
          <p:nvPr/>
        </p:nvSpPr>
        <p:spPr bwMode="auto">
          <a:xfrm>
            <a:off x="7452004" y="6409530"/>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DAF7658-1161-4F7D-9AB0-5BBE4B7255EB}"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71365" name="Slide Number Placeholder 5"/>
          <p:cNvSpPr txBox="1">
            <a:spLocks noGrp="1"/>
          </p:cNvSpPr>
          <p:nvPr/>
        </p:nvSpPr>
        <p:spPr bwMode="auto">
          <a:xfrm>
            <a:off x="8383588" y="6375400"/>
            <a:ext cx="53955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428800BE-C3A7-4C34-9611-EB5A2039D846}" type="slidenum">
              <a:rPr lang="en-US" altLang="en-US" sz="1000">
                <a:cs typeface="Times New Roman" panose="02020603050405020304" pitchFamily="18" charset="0"/>
              </a:rPr>
              <a:pPr algn="r">
                <a:spcBef>
                  <a:spcPct val="0"/>
                </a:spcBef>
                <a:buClrTx/>
                <a:buSzTx/>
                <a:buFontTx/>
                <a:buNone/>
              </a:pPr>
              <a:t>84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539750" y="620687"/>
            <a:ext cx="8229600" cy="576065"/>
          </a:xfrm>
        </p:spPr>
        <p:txBody>
          <a:bodyPr/>
          <a:lstStyle/>
          <a:p>
            <a:r>
              <a:rPr lang="en-GB" altLang="en-US" dirty="0" smtClean="0"/>
              <a:t>Critics of RIP Act argue</a:t>
            </a:r>
          </a:p>
        </p:txBody>
      </p:sp>
      <p:sp>
        <p:nvSpPr>
          <p:cNvPr id="273411" name="Rectangle 3"/>
          <p:cNvSpPr>
            <a:spLocks noGrp="1" noChangeArrowheads="1"/>
          </p:cNvSpPr>
          <p:nvPr>
            <p:ph type="body" idx="1"/>
          </p:nvPr>
        </p:nvSpPr>
        <p:spPr>
          <a:xfrm>
            <a:off x="468313" y="1196975"/>
            <a:ext cx="8229600" cy="4525963"/>
          </a:xfrm>
        </p:spPr>
        <p:txBody>
          <a:bodyPr/>
          <a:lstStyle/>
          <a:p>
            <a:pPr marL="0" indent="0">
              <a:buFont typeface="Arial" panose="020B0604020202020204"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GB" altLang="en-US" sz="2800" b="1" smtClean="0">
                <a:latin typeface="Times New Roman" panose="02020603050405020304" pitchFamily="18" charset="0"/>
              </a:rPr>
              <a:t>Government Minister</a:t>
            </a:r>
            <a:r>
              <a:rPr lang="en-GB" altLang="en-US" sz="2800" smtClean="0">
                <a:latin typeface="Times New Roman" panose="02020603050405020304" pitchFamily="18" charset="0"/>
              </a:rPr>
              <a:t>, “Regulations struck a balance between protecting privacy and enabling industry to get the maximum benefit from technology. RIP Act placed limits on employers and would prevent them from intercepting personal calls for unjustified or scurrilous interest”. </a:t>
            </a:r>
          </a:p>
          <a:p>
            <a:pPr marL="0" indent="0">
              <a:buFont typeface="Arial" panose="020B0604020202020204"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GB" altLang="en-US" sz="2800" b="1" smtClean="0">
                <a:latin typeface="Times New Roman" panose="02020603050405020304" pitchFamily="18" charset="0"/>
              </a:rPr>
              <a:t>Computer Security Expert,</a:t>
            </a:r>
            <a:r>
              <a:rPr lang="en-GB" altLang="en-US" sz="2800" smtClean="0">
                <a:latin typeface="Times New Roman" panose="02020603050405020304" pitchFamily="18" charset="0"/>
              </a:rPr>
              <a:t> “Companies should be able to monitor their communications facilities, especially if they feared workers were downloading pornography</a:t>
            </a:r>
            <a:r>
              <a:rPr lang="en-GB" altLang="en-US" smtClean="0">
                <a:latin typeface="Times New Roman" panose="02020603050405020304" pitchFamily="18" charset="0"/>
              </a:rPr>
              <a:t>”.</a:t>
            </a:r>
          </a:p>
        </p:txBody>
      </p:sp>
      <p:sp>
        <p:nvSpPr>
          <p:cNvPr id="273412" name="Rectangle 4"/>
          <p:cNvSpPr>
            <a:spLocks noChangeArrowheads="1"/>
          </p:cNvSpPr>
          <p:nvPr/>
        </p:nvSpPr>
        <p:spPr bwMode="auto">
          <a:xfrm>
            <a:off x="7380312" y="6439910"/>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B7B4CEE-5959-4374-A014-4960B542C22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73413" name="Slide Number Placeholder 5"/>
          <p:cNvSpPr txBox="1">
            <a:spLocks noGrp="1"/>
          </p:cNvSpPr>
          <p:nvPr/>
        </p:nvSpPr>
        <p:spPr bwMode="auto">
          <a:xfrm>
            <a:off x="8442684" y="6375401"/>
            <a:ext cx="467544" cy="34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DCAA2C46-9663-4380-A1AA-6E0A56549B94}" type="slidenum">
              <a:rPr lang="en-US" altLang="en-US" sz="1000">
                <a:cs typeface="Times New Roman" panose="02020603050405020304" pitchFamily="18" charset="0"/>
              </a:rPr>
              <a:pPr algn="r">
                <a:spcBef>
                  <a:spcPct val="0"/>
                </a:spcBef>
                <a:buClrTx/>
                <a:buSzTx/>
                <a:buFontTx/>
                <a:buNone/>
              </a:pPr>
              <a:t>85</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539750" y="476672"/>
            <a:ext cx="8229600" cy="648072"/>
          </a:xfrm>
        </p:spPr>
        <p:txBody>
          <a:bodyPr/>
          <a:lstStyle/>
          <a:p>
            <a:r>
              <a:rPr lang="en-GB" altLang="en-US" dirty="0" smtClean="0"/>
              <a:t>Critics of RIP Act argue</a:t>
            </a:r>
          </a:p>
        </p:txBody>
      </p:sp>
      <p:sp>
        <p:nvSpPr>
          <p:cNvPr id="275459" name="Rectangle 3"/>
          <p:cNvSpPr>
            <a:spLocks noGrp="1" noChangeArrowheads="1"/>
          </p:cNvSpPr>
          <p:nvPr>
            <p:ph type="body" idx="1"/>
          </p:nvPr>
        </p:nvSpPr>
        <p:spPr>
          <a:xfrm>
            <a:off x="468312" y="1196975"/>
            <a:ext cx="8496175" cy="5112345"/>
          </a:xfrm>
        </p:spPr>
        <p:txBody>
          <a:bodyPr/>
          <a:lstStyle/>
          <a:p>
            <a:pPr marL="0" indent="0">
              <a:buFont typeface="Arial" panose="020B0604020202020204"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GB" altLang="en-US" sz="2800" b="1" dirty="0" smtClean="0">
                <a:latin typeface="Times New Roman" panose="02020603050405020304" pitchFamily="18" charset="0"/>
              </a:rPr>
              <a:t>Many workers experience stress </a:t>
            </a:r>
            <a:r>
              <a:rPr lang="en-GB" altLang="en-US" sz="2800" dirty="0" smtClean="0">
                <a:latin typeface="Times New Roman" panose="02020603050405020304" pitchFamily="18" charset="0"/>
              </a:rPr>
              <a:t>because their activities are now monitored closely by an “invisible supervisor”, i.e. the computer using “packet sniffing” software such as the FBI’s Carnivore and MI5’s Black box, which can monitor data communicated between networked computers by capturing data (packets) across a computer network. </a:t>
            </a:r>
          </a:p>
        </p:txBody>
      </p:sp>
      <p:sp>
        <p:nvSpPr>
          <p:cNvPr id="275460" name="Rectangle 4"/>
          <p:cNvSpPr>
            <a:spLocks noChangeArrowheads="1"/>
          </p:cNvSpPr>
          <p:nvPr/>
        </p:nvSpPr>
        <p:spPr bwMode="auto">
          <a:xfrm>
            <a:off x="7451725"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B00BC1A-D8B8-49C4-883C-4CF6AF2A303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75461" name="Slide Number Placeholder 5"/>
          <p:cNvSpPr txBox="1">
            <a:spLocks noGrp="1"/>
          </p:cNvSpPr>
          <p:nvPr/>
        </p:nvSpPr>
        <p:spPr bwMode="auto">
          <a:xfrm>
            <a:off x="8442684" y="6353175"/>
            <a:ext cx="467544" cy="31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DFBEB57-8443-4C5D-A117-2A94C6797161}" type="slidenum">
              <a:rPr lang="en-US" altLang="en-US" sz="1000">
                <a:cs typeface="Times New Roman" panose="02020603050405020304" pitchFamily="18" charset="0"/>
              </a:rPr>
              <a:pPr algn="r">
                <a:spcBef>
                  <a:spcPct val="0"/>
                </a:spcBef>
                <a:buClrTx/>
                <a:buSzTx/>
                <a:buFontTx/>
                <a:buNone/>
              </a:pPr>
              <a:t>86</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539750" y="476672"/>
            <a:ext cx="8229600" cy="720080"/>
          </a:xfrm>
        </p:spPr>
        <p:txBody>
          <a:bodyPr/>
          <a:lstStyle/>
          <a:p>
            <a:r>
              <a:rPr lang="en-GB" altLang="en-US" dirty="0" smtClean="0"/>
              <a:t>Critics of RIP Act argue</a:t>
            </a:r>
          </a:p>
        </p:txBody>
      </p:sp>
      <p:sp>
        <p:nvSpPr>
          <p:cNvPr id="111619" name="Rectangle 3"/>
          <p:cNvSpPr>
            <a:spLocks noGrp="1" noChangeArrowheads="1"/>
          </p:cNvSpPr>
          <p:nvPr>
            <p:ph type="body" idx="1"/>
          </p:nvPr>
        </p:nvSpPr>
        <p:spPr>
          <a:xfrm>
            <a:off x="468313" y="1196975"/>
            <a:ext cx="8229600" cy="4525963"/>
          </a:xfrm>
        </p:spPr>
        <p:txBody>
          <a:bodyPr/>
          <a:lstStyle/>
          <a:p>
            <a:pPr marL="457200">
              <a:spcAft>
                <a:spcPts val="0"/>
              </a:spcAft>
              <a:defRPr/>
            </a:pPr>
            <a:r>
              <a:rPr lang="en-GB" sz="2800" b="1" dirty="0" smtClean="0">
                <a:latin typeface="Times New Roman"/>
                <a:ea typeface="Times New Roman"/>
              </a:rPr>
              <a:t>75.3% of major US firms admit to recording and reviewing employee communication and activities on the job, </a:t>
            </a:r>
            <a:r>
              <a:rPr lang="en-GB" sz="2800" dirty="0" smtClean="0">
                <a:latin typeface="Times New Roman"/>
                <a:ea typeface="Times New Roman"/>
              </a:rPr>
              <a:t>including their phone calls, e-mail, computer files, phone logs or CCTV and videotaping for security purposes . Not surprisingly, these kinds of surveillance and monitoring techniques often </a:t>
            </a:r>
            <a:r>
              <a:rPr lang="en-GB" sz="2800" b="1" dirty="0" smtClean="0">
                <a:latin typeface="Times New Roman"/>
                <a:ea typeface="Times New Roman"/>
              </a:rPr>
              <a:t>cause employee stress</a:t>
            </a:r>
            <a:r>
              <a:rPr lang="en-GB" sz="2800" dirty="0" smtClean="0">
                <a:latin typeface="Times New Roman"/>
                <a:ea typeface="Times New Roman"/>
              </a:rPr>
              <a:t>.</a:t>
            </a:r>
          </a:p>
          <a:p>
            <a:pPr>
              <a:defRPr/>
            </a:pPr>
            <a:r>
              <a:rPr lang="en-GB" sz="2800" dirty="0" smtClean="0">
                <a:latin typeface="Times New Roman"/>
                <a:ea typeface="Times New Roman"/>
              </a:rPr>
              <a:t>Experiments with rats show that observing them long enough made them neurotic</a:t>
            </a:r>
            <a:endParaRPr lang="en-GB" sz="2800" dirty="0" smtClean="0">
              <a:latin typeface="Times New Roman" panose="02020603050405020304" pitchFamily="18" charset="0"/>
              <a:ea typeface="Times New Roman"/>
            </a:endParaRPr>
          </a:p>
        </p:txBody>
      </p:sp>
      <p:sp>
        <p:nvSpPr>
          <p:cNvPr id="277508" name="Rectangle 4"/>
          <p:cNvSpPr>
            <a:spLocks noChangeArrowheads="1"/>
          </p:cNvSpPr>
          <p:nvPr/>
        </p:nvSpPr>
        <p:spPr bwMode="auto">
          <a:xfrm>
            <a:off x="7236296" y="647137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447E125-EAE7-470F-A860-C6CC8E660F74}"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77509" name="Slide Number Placeholder 5"/>
          <p:cNvSpPr txBox="1">
            <a:spLocks noGrp="1"/>
          </p:cNvSpPr>
          <p:nvPr/>
        </p:nvSpPr>
        <p:spPr bwMode="auto">
          <a:xfrm>
            <a:off x="8460901" y="6375401"/>
            <a:ext cx="467544" cy="37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8A5737D-66C6-426E-A959-02BB4DBD4DC7}" type="slidenum">
              <a:rPr lang="en-US" altLang="en-US" sz="1000">
                <a:cs typeface="Times New Roman" panose="02020603050405020304" pitchFamily="18" charset="0"/>
              </a:rPr>
              <a:pPr algn="r">
                <a:spcBef>
                  <a:spcPct val="0"/>
                </a:spcBef>
                <a:buClrTx/>
                <a:buSzTx/>
                <a:buFontTx/>
                <a:buNone/>
              </a:pPr>
              <a:t>87</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539552" y="476672"/>
            <a:ext cx="8229600" cy="639217"/>
          </a:xfrm>
        </p:spPr>
        <p:txBody>
          <a:bodyPr/>
          <a:lstStyle/>
          <a:p>
            <a:r>
              <a:rPr lang="en-GB" altLang="en-US" dirty="0" smtClean="0"/>
              <a:t>Critics of RIP Act argue</a:t>
            </a:r>
          </a:p>
        </p:txBody>
      </p:sp>
      <p:sp>
        <p:nvSpPr>
          <p:cNvPr id="279555" name="Rectangle 3"/>
          <p:cNvSpPr>
            <a:spLocks noGrp="1" noChangeArrowheads="1"/>
          </p:cNvSpPr>
          <p:nvPr>
            <p:ph type="body" idx="1"/>
          </p:nvPr>
        </p:nvSpPr>
        <p:spPr>
          <a:xfrm>
            <a:off x="468312" y="1196975"/>
            <a:ext cx="8496175" cy="5112345"/>
          </a:xfrm>
        </p:spPr>
        <p:txBody>
          <a:bodyPr/>
          <a:lstStyle/>
          <a:p>
            <a:pPr marL="114300" indent="0">
              <a:buFont typeface="Arial" panose="020B0604020202020204" pitchFamily="34" charset="0"/>
              <a:buNone/>
            </a:pPr>
            <a:r>
              <a:rPr lang="en-GB" altLang="en-US" sz="2800" dirty="0" smtClean="0">
                <a:latin typeface="Times New Roman" panose="02020603050405020304" pitchFamily="18" charset="0"/>
              </a:rPr>
              <a:t>Thus computerised monitoring of employees raises a number of </a:t>
            </a:r>
            <a:r>
              <a:rPr lang="en-GB" altLang="en-US" sz="2800" b="1" dirty="0" smtClean="0">
                <a:latin typeface="Times New Roman" panose="02020603050405020304" pitchFamily="18" charset="0"/>
              </a:rPr>
              <a:t>ethical issues</a:t>
            </a:r>
            <a:r>
              <a:rPr lang="en-GB" altLang="en-US" sz="2800" dirty="0" smtClean="0">
                <a:latin typeface="Times New Roman" panose="02020603050405020304" pitchFamily="18" charset="0"/>
              </a:rPr>
              <a:t>. The central issue involves the </a:t>
            </a:r>
            <a:r>
              <a:rPr lang="en-GB" altLang="en-US" sz="2800" b="1" dirty="0" smtClean="0">
                <a:latin typeface="Times New Roman" panose="02020603050405020304" pitchFamily="18" charset="0"/>
              </a:rPr>
              <a:t>privacy rights and expectations of individuals</a:t>
            </a:r>
            <a:r>
              <a:rPr lang="en-GB" altLang="en-US" sz="2800" dirty="0" smtClean="0">
                <a:latin typeface="Times New Roman" panose="02020603050405020304" pitchFamily="18" charset="0"/>
              </a:rPr>
              <a:t>, especially as they pertain to the workplace. Employee privacy issues include the use of e-mail in the workplace: do employees, for example, have a right to send and receive private e-mail on an employer’s system? Many organisations have developed explicit policies regarding the use of e-mail as well as other employer-owned computer-system resources, while other institutions and companies have not. </a:t>
            </a:r>
          </a:p>
        </p:txBody>
      </p:sp>
      <p:sp>
        <p:nvSpPr>
          <p:cNvPr id="279556" name="Rectangle 4"/>
          <p:cNvSpPr>
            <a:spLocks noChangeArrowheads="1"/>
          </p:cNvSpPr>
          <p:nvPr/>
        </p:nvSpPr>
        <p:spPr bwMode="auto">
          <a:xfrm>
            <a:off x="7440885"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70D86D1-0827-44AD-9630-472158A013A9}"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79557" name="Slide Number Placeholder 5"/>
          <p:cNvSpPr txBox="1">
            <a:spLocks noGrp="1"/>
          </p:cNvSpPr>
          <p:nvPr/>
        </p:nvSpPr>
        <p:spPr bwMode="auto">
          <a:xfrm>
            <a:off x="8470138" y="6353175"/>
            <a:ext cx="46754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55761C7-3733-4FA8-AB6B-F406683C4CFD}" type="slidenum">
              <a:rPr lang="en-US" altLang="en-US" sz="1000">
                <a:cs typeface="Times New Roman" panose="02020603050405020304" pitchFamily="18" charset="0"/>
              </a:rPr>
              <a:pPr algn="r">
                <a:spcBef>
                  <a:spcPct val="0"/>
                </a:spcBef>
                <a:buClrTx/>
                <a:buSzTx/>
                <a:buFontTx/>
                <a:buNone/>
              </a:pPr>
              <a:t>88</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539552" y="476672"/>
            <a:ext cx="8229600" cy="711225"/>
          </a:xfrm>
        </p:spPr>
        <p:txBody>
          <a:bodyPr/>
          <a:lstStyle/>
          <a:p>
            <a:r>
              <a:rPr lang="en-GB" altLang="en-US" dirty="0" smtClean="0"/>
              <a:t>Critics of RIP Act argue</a:t>
            </a:r>
          </a:p>
        </p:txBody>
      </p:sp>
      <p:sp>
        <p:nvSpPr>
          <p:cNvPr id="281603" name="Rectangle 3"/>
          <p:cNvSpPr>
            <a:spLocks noGrp="1" noChangeArrowheads="1"/>
          </p:cNvSpPr>
          <p:nvPr>
            <p:ph type="body" idx="1"/>
          </p:nvPr>
        </p:nvSpPr>
        <p:spPr>
          <a:xfrm>
            <a:off x="468312" y="1196975"/>
            <a:ext cx="8496175" cy="5112345"/>
          </a:xfrm>
        </p:spPr>
        <p:txBody>
          <a:bodyPr/>
          <a:lstStyle/>
          <a:p>
            <a:pPr marL="114300" indent="0">
              <a:buFont typeface="Arial" panose="020B0604020202020204" pitchFamily="34" charset="0"/>
              <a:buNone/>
            </a:pPr>
            <a:r>
              <a:rPr lang="en-GB" altLang="en-US" dirty="0" smtClean="0">
                <a:latin typeface="Times New Roman" panose="02020603050405020304" pitchFamily="18" charset="0"/>
              </a:rPr>
              <a:t>As a result, it is not always clear what kinds of personal privacy protection employees can expect.</a:t>
            </a:r>
          </a:p>
          <a:p>
            <a:pPr marL="114300" indent="0">
              <a:buFont typeface="Arial" panose="020B0604020202020204" pitchFamily="34" charset="0"/>
              <a:buNone/>
            </a:pPr>
            <a:r>
              <a:rPr lang="en-GB" altLang="en-US" dirty="0" smtClean="0">
                <a:latin typeface="Times New Roman" panose="02020603050405020304" pitchFamily="18" charset="0"/>
              </a:rPr>
              <a:t>The debate should be an argument for competing but equally legitimate claims for “</a:t>
            </a:r>
            <a:r>
              <a:rPr lang="en-GB" altLang="en-US" b="1" dirty="0" smtClean="0">
                <a:latin typeface="Times New Roman" panose="02020603050405020304" pitchFamily="18" charset="0"/>
              </a:rPr>
              <a:t>privacy and transparency</a:t>
            </a:r>
            <a:r>
              <a:rPr lang="en-GB" altLang="en-US" dirty="0" smtClean="0">
                <a:latin typeface="Times New Roman" panose="02020603050405020304" pitchFamily="18" charset="0"/>
              </a:rPr>
              <a:t>.” If individuals (employees) are given an absolute right to privacy, they may act only in their own interest and thereby defraud the employer</a:t>
            </a:r>
            <a:r>
              <a:rPr lang="en-GB" altLang="en-US" sz="2800" dirty="0" smtClean="0">
                <a:latin typeface="Times New Roman" panose="02020603050405020304" pitchFamily="18" charset="0"/>
              </a:rPr>
              <a:t>.</a:t>
            </a:r>
          </a:p>
        </p:txBody>
      </p:sp>
      <p:sp>
        <p:nvSpPr>
          <p:cNvPr id="281604" name="Rectangle 4"/>
          <p:cNvSpPr>
            <a:spLocks noChangeArrowheads="1"/>
          </p:cNvSpPr>
          <p:nvPr/>
        </p:nvSpPr>
        <p:spPr bwMode="auto">
          <a:xfrm>
            <a:off x="7451725" y="6437168"/>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7E5D0EEF-4D96-48BB-859A-7D6E50227F1A}"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81605" name="Slide Number Placeholder 5"/>
          <p:cNvSpPr txBox="1">
            <a:spLocks noGrp="1"/>
          </p:cNvSpPr>
          <p:nvPr/>
        </p:nvSpPr>
        <p:spPr bwMode="auto">
          <a:xfrm>
            <a:off x="8532440" y="6368906"/>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AD3598E0-934B-4216-87FC-93CE5136A7F1}" type="slidenum">
              <a:rPr lang="en-US" altLang="en-US" sz="1000">
                <a:cs typeface="Times New Roman" panose="02020603050405020304" pitchFamily="18" charset="0"/>
              </a:rPr>
              <a:pPr algn="r">
                <a:spcBef>
                  <a:spcPct val="0"/>
                </a:spcBef>
                <a:buClrTx/>
                <a:buSzTx/>
                <a:buFontTx/>
                <a:buNone/>
              </a:pPr>
              <a:t>89</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a:xfrm>
            <a:off x="467544" y="1651907"/>
            <a:ext cx="8226425" cy="3981450"/>
          </a:xfrm>
        </p:spPr>
        <p:txBody>
          <a:bodyPr/>
          <a:lstStyle/>
          <a:p>
            <a:pPr marL="0" indent="0">
              <a:buFont typeface="Arial" panose="020B0604020202020204" pitchFamily="34" charset="0"/>
              <a:buNone/>
            </a:pPr>
            <a:r>
              <a:rPr lang="en-GB" altLang="en-US" dirty="0" smtClean="0"/>
              <a:t>One important caveat to note is that what follows relates primarily to Europe and the USA and does not aspire to provide a global perspective on the topics under consideration.</a:t>
            </a:r>
          </a:p>
          <a:p>
            <a:pPr marL="0" indent="0">
              <a:buFont typeface="Arial" panose="020B0604020202020204" pitchFamily="34" charset="0"/>
              <a:buNone/>
            </a:pPr>
            <a:endParaRPr lang="en-GB" altLang="en-US" dirty="0" smtClean="0"/>
          </a:p>
        </p:txBody>
      </p:sp>
      <p:sp>
        <p:nvSpPr>
          <p:cNvPr id="4" name="Rectangle 2"/>
          <p:cNvSpPr txBox="1">
            <a:spLocks noChangeArrowheads="1"/>
          </p:cNvSpPr>
          <p:nvPr/>
        </p:nvSpPr>
        <p:spPr bwMode="auto">
          <a:xfrm>
            <a:off x="395536" y="360474"/>
            <a:ext cx="6768751" cy="64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3200" b="1">
                <a:solidFill>
                  <a:schemeClr val="tx2"/>
                </a:solidFill>
                <a:latin typeface="Arial" charset="0"/>
                <a:ea typeface="MS PGothic" pitchFamily="34" charset="-128"/>
                <a:cs typeface="ＭＳ Ｐゴシック"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altLang="en-US" kern="0" dirty="0" smtClean="0"/>
              <a:t>Learning Objectives</a:t>
            </a:r>
          </a:p>
        </p:txBody>
      </p:sp>
      <p:sp>
        <p:nvSpPr>
          <p:cNvPr id="6" name="Marcador de Posição do Rodapé 3"/>
          <p:cNvSpPr txBox="1">
            <a:spLocks/>
          </p:cNvSpPr>
          <p:nvPr/>
        </p:nvSpPr>
        <p:spPr>
          <a:xfrm>
            <a:off x="2051050" y="6418263"/>
            <a:ext cx="4609182"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536612" y="476672"/>
            <a:ext cx="8229600" cy="639217"/>
          </a:xfrm>
        </p:spPr>
        <p:txBody>
          <a:bodyPr/>
          <a:lstStyle/>
          <a:p>
            <a:r>
              <a:rPr lang="en-GB" altLang="en-US" dirty="0" smtClean="0"/>
              <a:t>Critics of RIP Act argue</a:t>
            </a:r>
          </a:p>
        </p:txBody>
      </p:sp>
      <p:sp>
        <p:nvSpPr>
          <p:cNvPr id="283651" name="Rectangle 3"/>
          <p:cNvSpPr>
            <a:spLocks noGrp="1" noChangeArrowheads="1"/>
          </p:cNvSpPr>
          <p:nvPr>
            <p:ph type="body" idx="1"/>
          </p:nvPr>
        </p:nvSpPr>
        <p:spPr>
          <a:xfrm>
            <a:off x="468313" y="1196975"/>
            <a:ext cx="8229600" cy="4525963"/>
          </a:xfrm>
        </p:spPr>
        <p:txBody>
          <a:bodyPr/>
          <a:lstStyle/>
          <a:p>
            <a:pPr marL="114300" indent="0">
              <a:buFont typeface="Arial" panose="020B0604020202020204" pitchFamily="34" charset="0"/>
              <a:buNone/>
            </a:pPr>
            <a:r>
              <a:rPr lang="en-GB" altLang="en-US" smtClean="0">
                <a:latin typeface="Times New Roman" panose="02020603050405020304" pitchFamily="18" charset="0"/>
              </a:rPr>
              <a:t>It is also worth noting that if the employer is given a complete right to transparency, it may strip the employee of autonomy and self-determination by making inappropriate judgements that only serve the interest of the employer. We can thus conclude that we need a framework that would “distribute” </a:t>
            </a:r>
            <a:r>
              <a:rPr lang="en-GB" altLang="en-US" b="1" smtClean="0">
                <a:latin typeface="Times New Roman" panose="02020603050405020304" pitchFamily="18" charset="0"/>
              </a:rPr>
              <a:t>the right to privacy of the employee </a:t>
            </a:r>
            <a:r>
              <a:rPr lang="en-GB" altLang="en-US" smtClean="0">
                <a:latin typeface="Times New Roman" panose="02020603050405020304" pitchFamily="18" charset="0"/>
              </a:rPr>
              <a:t>and </a:t>
            </a:r>
            <a:r>
              <a:rPr lang="en-GB" altLang="en-US" b="1" smtClean="0">
                <a:latin typeface="Times New Roman" panose="02020603050405020304" pitchFamily="18" charset="0"/>
              </a:rPr>
              <a:t>the right to transparency of the employer</a:t>
            </a:r>
            <a:r>
              <a:rPr lang="en-GB" altLang="en-US" smtClean="0">
                <a:latin typeface="Times New Roman" panose="02020603050405020304" pitchFamily="18" charset="0"/>
              </a:rPr>
              <a:t>.</a:t>
            </a:r>
          </a:p>
        </p:txBody>
      </p:sp>
      <p:sp>
        <p:nvSpPr>
          <p:cNvPr id="283652" name="Rectangle 4"/>
          <p:cNvSpPr>
            <a:spLocks noChangeArrowheads="1"/>
          </p:cNvSpPr>
          <p:nvPr/>
        </p:nvSpPr>
        <p:spPr bwMode="auto">
          <a:xfrm>
            <a:off x="7451724" y="645838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884841D-22C7-42A9-952A-AFCC54DCFBAC}"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83653" name="Slide Number Placeholder 5"/>
          <p:cNvSpPr txBox="1">
            <a:spLocks noGrp="1"/>
          </p:cNvSpPr>
          <p:nvPr/>
        </p:nvSpPr>
        <p:spPr bwMode="auto">
          <a:xfrm>
            <a:off x="8532440" y="6375400"/>
            <a:ext cx="467544"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5995F288-5994-46D6-8532-8B7D8863A26E}" type="slidenum">
              <a:rPr lang="en-US" altLang="en-US" sz="1000">
                <a:cs typeface="Times New Roman" panose="02020603050405020304" pitchFamily="18" charset="0"/>
              </a:rPr>
              <a:pPr algn="r">
                <a:spcBef>
                  <a:spcPct val="0"/>
                </a:spcBef>
                <a:buClrTx/>
                <a:buSzTx/>
                <a:buFontTx/>
                <a:buNone/>
              </a:pPr>
              <a:t>90</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itle 1"/>
          <p:cNvSpPr>
            <a:spLocks noGrp="1"/>
          </p:cNvSpPr>
          <p:nvPr>
            <p:ph type="title"/>
          </p:nvPr>
        </p:nvSpPr>
        <p:spPr>
          <a:xfrm>
            <a:off x="457200" y="620689"/>
            <a:ext cx="8229600" cy="504056"/>
          </a:xfrm>
        </p:spPr>
        <p:txBody>
          <a:bodyPr/>
          <a:lstStyle/>
          <a:p>
            <a:r>
              <a:rPr lang="en-GB" altLang="en-US" dirty="0" smtClean="0"/>
              <a:t>Critics of RIP Act argue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651390"/>
              </p:ext>
            </p:extLst>
          </p:nvPr>
        </p:nvGraphicFramePr>
        <p:xfrm>
          <a:off x="457200" y="1412875"/>
          <a:ext cx="8229600" cy="4537071"/>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504119">
                <a:tc>
                  <a:txBody>
                    <a:bodyPr/>
                    <a:lstStyle/>
                    <a:p>
                      <a:pPr algn="just">
                        <a:spcAft>
                          <a:spcPts val="0"/>
                        </a:spcAft>
                        <a:tabLst>
                          <a:tab pos="2637155" algn="ctr"/>
                          <a:tab pos="5274310" algn="r"/>
                        </a:tabLst>
                      </a:pPr>
                      <a:r>
                        <a:rPr lang="en-GB" sz="1400" b="0" i="1" dirty="0">
                          <a:effectLst/>
                          <a:latin typeface="Times New Roman"/>
                          <a:ea typeface="Times New Roman"/>
                        </a:rPr>
                        <a:t>Arguments  Used to Support Computer Monitoring </a:t>
                      </a:r>
                      <a:endParaRPr lang="en-GB" sz="1400" b="0" dirty="0">
                        <a:effectLst/>
                        <a:latin typeface="Times New Roman"/>
                        <a:ea typeface="Times New Roman"/>
                      </a:endParaRPr>
                    </a:p>
                  </a:txBody>
                  <a:tcPr marL="68580" marR="68580" marT="0" marB="0">
                    <a:solidFill>
                      <a:schemeClr val="tx2">
                        <a:lumMod val="60000"/>
                        <a:lumOff val="40000"/>
                      </a:schemeClr>
                    </a:solidFill>
                  </a:tcPr>
                </a:tc>
                <a:tc>
                  <a:txBody>
                    <a:bodyPr/>
                    <a:lstStyle/>
                    <a:p>
                      <a:pPr algn="just">
                        <a:spcAft>
                          <a:spcPts val="0"/>
                        </a:spcAft>
                        <a:tabLst>
                          <a:tab pos="2637155" algn="ctr"/>
                          <a:tab pos="5274310" algn="r"/>
                        </a:tabLst>
                      </a:pPr>
                      <a:r>
                        <a:rPr lang="en-GB" sz="1400" b="0" i="1" dirty="0">
                          <a:effectLst/>
                          <a:latin typeface="Times New Roman"/>
                          <a:ea typeface="Times New Roman"/>
                        </a:rPr>
                        <a:t>Arguments  Used to Oppose Computer Monitoring</a:t>
                      </a:r>
                      <a:endParaRPr lang="en-GB" sz="1400" b="0" dirty="0">
                        <a:effectLst/>
                        <a:latin typeface="Times New Roman"/>
                        <a:ea typeface="Times New Roman"/>
                      </a:endParaRPr>
                    </a:p>
                  </a:txBody>
                  <a:tcPr marL="68580" marR="68580" marT="0" marB="0">
                    <a:solidFill>
                      <a:schemeClr val="tx2">
                        <a:lumMod val="60000"/>
                        <a:lumOff val="40000"/>
                      </a:schemeClr>
                    </a:solidFill>
                  </a:tcPr>
                </a:tc>
                <a:extLst>
                  <a:ext uri="{0D108BD9-81ED-4DB2-BD59-A6C34878D82A}">
                    <a16:rowId xmlns="" xmlns:a16="http://schemas.microsoft.com/office/drawing/2014/main" val="10000"/>
                  </a:ext>
                </a:extLst>
              </a:tr>
              <a:tr h="504119">
                <a:tc>
                  <a:txBody>
                    <a:bodyPr/>
                    <a:lstStyle/>
                    <a:p>
                      <a:pPr algn="just">
                        <a:spcAft>
                          <a:spcPts val="0"/>
                        </a:spcAft>
                        <a:tabLst>
                          <a:tab pos="2637155" algn="ctr"/>
                          <a:tab pos="5274310" algn="r"/>
                        </a:tabLst>
                      </a:pPr>
                      <a:r>
                        <a:rPr lang="en-GB" sz="1600" dirty="0">
                          <a:effectLst/>
                          <a:latin typeface="Times New Roman"/>
                          <a:ea typeface="Times New Roman"/>
                        </a:rPr>
                        <a:t>Helps to reduce employee theft</a:t>
                      </a:r>
                    </a:p>
                  </a:txBody>
                  <a:tcPr marL="68580" marR="68580" marT="0" marB="0"/>
                </a:tc>
                <a:tc>
                  <a:txBody>
                    <a:bodyPr/>
                    <a:lstStyle/>
                    <a:p>
                      <a:pPr algn="just">
                        <a:spcAft>
                          <a:spcPts val="0"/>
                        </a:spcAft>
                        <a:tabLst>
                          <a:tab pos="2637155" algn="ctr"/>
                          <a:tab pos="5274310" algn="r"/>
                        </a:tabLst>
                      </a:pPr>
                      <a:r>
                        <a:rPr lang="en-GB" sz="1600" dirty="0">
                          <a:effectLst/>
                          <a:latin typeface="Times New Roman"/>
                          <a:ea typeface="Times New Roman"/>
                        </a:rPr>
                        <a:t>Increases employee stress</a:t>
                      </a:r>
                    </a:p>
                  </a:txBody>
                  <a:tcPr marL="68580" marR="68580" marT="0" marB="0"/>
                </a:tc>
                <a:extLst>
                  <a:ext uri="{0D108BD9-81ED-4DB2-BD59-A6C34878D82A}">
                    <a16:rowId xmlns="" xmlns:a16="http://schemas.microsoft.com/office/drawing/2014/main" val="10001"/>
                  </a:ext>
                </a:extLst>
              </a:tr>
              <a:tr h="504119">
                <a:tc>
                  <a:txBody>
                    <a:bodyPr/>
                    <a:lstStyle/>
                    <a:p>
                      <a:pPr algn="just">
                        <a:spcAft>
                          <a:spcPts val="0"/>
                        </a:spcAft>
                        <a:tabLst>
                          <a:tab pos="2637155" algn="ctr"/>
                          <a:tab pos="5274310" algn="r"/>
                        </a:tabLst>
                      </a:pPr>
                      <a:r>
                        <a:rPr lang="en-GB" sz="1600" dirty="0">
                          <a:effectLst/>
                          <a:latin typeface="Times New Roman"/>
                          <a:ea typeface="Times New Roman"/>
                        </a:rPr>
                        <a:t>Helps to eliminate waste</a:t>
                      </a:r>
                    </a:p>
                  </a:txBody>
                  <a:tcPr marL="68580" marR="68580" marT="0" marB="0"/>
                </a:tc>
                <a:tc>
                  <a:txBody>
                    <a:bodyPr/>
                    <a:lstStyle/>
                    <a:p>
                      <a:pPr algn="just">
                        <a:spcAft>
                          <a:spcPts val="0"/>
                        </a:spcAft>
                        <a:tabLst>
                          <a:tab pos="2637155" algn="ctr"/>
                          <a:tab pos="5274310" algn="r"/>
                        </a:tabLst>
                      </a:pPr>
                      <a:r>
                        <a:rPr lang="en-GB" sz="1600">
                          <a:effectLst/>
                          <a:latin typeface="Times New Roman"/>
                          <a:ea typeface="Times New Roman"/>
                        </a:rPr>
                        <a:t>Undermines employee trust</a:t>
                      </a:r>
                    </a:p>
                  </a:txBody>
                  <a:tcPr marL="68580" marR="68580" marT="0" marB="0"/>
                </a:tc>
                <a:extLst>
                  <a:ext uri="{0D108BD9-81ED-4DB2-BD59-A6C34878D82A}">
                    <a16:rowId xmlns="" xmlns:a16="http://schemas.microsoft.com/office/drawing/2014/main" val="10002"/>
                  </a:ext>
                </a:extLst>
              </a:tr>
              <a:tr h="504119">
                <a:tc>
                  <a:txBody>
                    <a:bodyPr/>
                    <a:lstStyle/>
                    <a:p>
                      <a:pPr algn="just">
                        <a:spcAft>
                          <a:spcPts val="0"/>
                        </a:spcAft>
                        <a:tabLst>
                          <a:tab pos="2637155" algn="ctr"/>
                          <a:tab pos="5274310" algn="r"/>
                        </a:tabLst>
                      </a:pPr>
                      <a:r>
                        <a:rPr lang="en-GB" sz="1600" dirty="0">
                          <a:effectLst/>
                          <a:latin typeface="Times New Roman"/>
                          <a:ea typeface="Times New Roman"/>
                        </a:rPr>
                        <a:t>Helps employers to train new employees</a:t>
                      </a:r>
                    </a:p>
                  </a:txBody>
                  <a:tcPr marL="68580" marR="68580" marT="0" marB="0"/>
                </a:tc>
                <a:tc>
                  <a:txBody>
                    <a:bodyPr/>
                    <a:lstStyle/>
                    <a:p>
                      <a:pPr algn="just">
                        <a:spcAft>
                          <a:spcPts val="0"/>
                        </a:spcAft>
                        <a:tabLst>
                          <a:tab pos="2637155" algn="ctr"/>
                          <a:tab pos="5274310" algn="r"/>
                        </a:tabLst>
                      </a:pPr>
                      <a:r>
                        <a:rPr lang="en-GB" sz="1600" dirty="0">
                          <a:effectLst/>
                          <a:latin typeface="Times New Roman"/>
                          <a:ea typeface="Times New Roman"/>
                        </a:rPr>
                        <a:t>Reduces individual autonomy</a:t>
                      </a:r>
                    </a:p>
                  </a:txBody>
                  <a:tcPr marL="68580" marR="68580" marT="0" marB="0"/>
                </a:tc>
                <a:extLst>
                  <a:ext uri="{0D108BD9-81ED-4DB2-BD59-A6C34878D82A}">
                    <a16:rowId xmlns="" xmlns:a16="http://schemas.microsoft.com/office/drawing/2014/main" val="10003"/>
                  </a:ext>
                </a:extLst>
              </a:tr>
              <a:tr h="504119">
                <a:tc>
                  <a:txBody>
                    <a:bodyPr/>
                    <a:lstStyle/>
                    <a:p>
                      <a:pPr algn="just">
                        <a:spcAft>
                          <a:spcPts val="0"/>
                        </a:spcAft>
                        <a:tabLst>
                          <a:tab pos="2637155" algn="ctr"/>
                          <a:tab pos="5274310" algn="r"/>
                        </a:tabLst>
                      </a:pPr>
                      <a:r>
                        <a:rPr lang="en-GB" sz="1600" dirty="0">
                          <a:effectLst/>
                          <a:latin typeface="Times New Roman"/>
                          <a:ea typeface="Times New Roman"/>
                        </a:rPr>
                        <a:t>Provides employers with a motivational tool</a:t>
                      </a:r>
                    </a:p>
                  </a:txBody>
                  <a:tcPr marL="68580" marR="68580" marT="0" marB="0"/>
                </a:tc>
                <a:tc>
                  <a:txBody>
                    <a:bodyPr/>
                    <a:lstStyle/>
                    <a:p>
                      <a:pPr algn="just">
                        <a:spcAft>
                          <a:spcPts val="0"/>
                        </a:spcAft>
                        <a:tabLst>
                          <a:tab pos="2637155" algn="ctr"/>
                          <a:tab pos="5274310" algn="r"/>
                        </a:tabLst>
                      </a:pPr>
                      <a:r>
                        <a:rPr lang="en-GB" sz="1600" dirty="0">
                          <a:effectLst/>
                          <a:latin typeface="Times New Roman"/>
                          <a:ea typeface="Times New Roman"/>
                        </a:rPr>
                        <a:t>Invades worker privacy</a:t>
                      </a:r>
                    </a:p>
                  </a:txBody>
                  <a:tcPr marL="68580" marR="68580" marT="0" marB="0"/>
                </a:tc>
                <a:extLst>
                  <a:ext uri="{0D108BD9-81ED-4DB2-BD59-A6C34878D82A}">
                    <a16:rowId xmlns="" xmlns:a16="http://schemas.microsoft.com/office/drawing/2014/main" val="10004"/>
                  </a:ext>
                </a:extLst>
              </a:tr>
              <a:tr h="504119">
                <a:tc>
                  <a:txBody>
                    <a:bodyPr/>
                    <a:lstStyle/>
                    <a:p>
                      <a:pPr algn="just">
                        <a:spcAft>
                          <a:spcPts val="0"/>
                        </a:spcAft>
                        <a:tabLst>
                          <a:tab pos="2637155" algn="ctr"/>
                          <a:tab pos="5274310" algn="r"/>
                        </a:tabLst>
                      </a:pPr>
                      <a:r>
                        <a:rPr lang="en-GB" sz="1600" dirty="0">
                          <a:effectLst/>
                          <a:latin typeface="Times New Roman"/>
                          <a:ea typeface="Times New Roman"/>
                        </a:rPr>
                        <a:t>Improves competitiveness</a:t>
                      </a:r>
                    </a:p>
                  </a:txBody>
                  <a:tcPr marL="68580" marR="68580" marT="0" marB="0"/>
                </a:tc>
                <a:tc>
                  <a:txBody>
                    <a:bodyPr/>
                    <a:lstStyle/>
                    <a:p>
                      <a:pPr algn="just">
                        <a:spcAft>
                          <a:spcPts val="0"/>
                        </a:spcAft>
                        <a:tabLst>
                          <a:tab pos="2637155" algn="ctr"/>
                          <a:tab pos="5274310" algn="r"/>
                        </a:tabLst>
                      </a:pPr>
                      <a:r>
                        <a:rPr lang="en-GB" sz="1600" dirty="0">
                          <a:effectLst/>
                          <a:latin typeface="Times New Roman"/>
                          <a:ea typeface="Times New Roman"/>
                        </a:rPr>
                        <a:t>Focuses on quality rather  than quality of work</a:t>
                      </a:r>
                    </a:p>
                  </a:txBody>
                  <a:tcPr marL="68580" marR="68580" marT="0" marB="0"/>
                </a:tc>
                <a:extLst>
                  <a:ext uri="{0D108BD9-81ED-4DB2-BD59-A6C34878D82A}">
                    <a16:rowId xmlns="" xmlns:a16="http://schemas.microsoft.com/office/drawing/2014/main" val="10005"/>
                  </a:ext>
                </a:extLst>
              </a:tr>
              <a:tr h="504119">
                <a:tc>
                  <a:txBody>
                    <a:bodyPr/>
                    <a:lstStyle/>
                    <a:p>
                      <a:pPr algn="just">
                        <a:spcAft>
                          <a:spcPts val="0"/>
                        </a:spcAft>
                        <a:tabLst>
                          <a:tab pos="2637155" algn="ctr"/>
                          <a:tab pos="5274310" algn="r"/>
                        </a:tabLst>
                      </a:pPr>
                      <a:r>
                        <a:rPr lang="en-GB" sz="1600">
                          <a:effectLst/>
                          <a:latin typeface="Times New Roman"/>
                          <a:ea typeface="Times New Roman"/>
                        </a:rPr>
                        <a:t>Saves the company money</a:t>
                      </a:r>
                    </a:p>
                  </a:txBody>
                  <a:tcPr marL="68580" marR="68580" marT="0" marB="0"/>
                </a:tc>
                <a:tc>
                  <a:txBody>
                    <a:bodyPr/>
                    <a:lstStyle/>
                    <a:p>
                      <a:pPr algn="just">
                        <a:spcAft>
                          <a:spcPts val="0"/>
                        </a:spcAft>
                        <a:tabLst>
                          <a:tab pos="2637155" algn="ctr"/>
                          <a:tab pos="5274310" algn="r"/>
                        </a:tabLst>
                      </a:pPr>
                      <a:r>
                        <a:rPr lang="en-GB" sz="1600" dirty="0">
                          <a:effectLst/>
                          <a:latin typeface="Times New Roman"/>
                          <a:ea typeface="Times New Roman"/>
                        </a:rPr>
                        <a:t>Creates an “electronic sweatshop”</a:t>
                      </a:r>
                    </a:p>
                  </a:txBody>
                  <a:tcPr marL="68580" marR="68580" marT="0" marB="0"/>
                </a:tc>
                <a:extLst>
                  <a:ext uri="{0D108BD9-81ED-4DB2-BD59-A6C34878D82A}">
                    <a16:rowId xmlns="" xmlns:a16="http://schemas.microsoft.com/office/drawing/2014/main" val="10006"/>
                  </a:ext>
                </a:extLst>
              </a:tr>
              <a:tr h="504119">
                <a:tc>
                  <a:txBody>
                    <a:bodyPr/>
                    <a:lstStyle/>
                    <a:p>
                      <a:pPr algn="just">
                        <a:spcAft>
                          <a:spcPts val="0"/>
                        </a:spcAft>
                        <a:tabLst>
                          <a:tab pos="2637155" algn="ctr"/>
                          <a:tab pos="5274310" algn="r"/>
                        </a:tabLst>
                      </a:pPr>
                      <a:r>
                        <a:rPr lang="en-GB" sz="1600">
                          <a:effectLst/>
                          <a:latin typeface="Times New Roman"/>
                          <a:ea typeface="Times New Roman"/>
                        </a:rPr>
                        <a:t>Guards against industrial espionage</a:t>
                      </a:r>
                    </a:p>
                  </a:txBody>
                  <a:tcPr marL="68580" marR="68580" marT="0" marB="0"/>
                </a:tc>
                <a:tc>
                  <a:txBody>
                    <a:bodyPr/>
                    <a:lstStyle/>
                    <a:p>
                      <a:pPr algn="just">
                        <a:spcAft>
                          <a:spcPts val="0"/>
                        </a:spcAft>
                        <a:tabLst>
                          <a:tab pos="2637155" algn="ctr"/>
                          <a:tab pos="5274310" algn="r"/>
                        </a:tabLst>
                      </a:pPr>
                      <a:r>
                        <a:rPr lang="en-GB" sz="1600" dirty="0">
                          <a:effectLst/>
                          <a:latin typeface="Times New Roman"/>
                          <a:ea typeface="Times New Roman"/>
                        </a:rPr>
                        <a:t>Provides employers with an “electronic whip”</a:t>
                      </a:r>
                    </a:p>
                  </a:txBody>
                  <a:tcPr marL="68580" marR="68580" marT="0" marB="0"/>
                </a:tc>
                <a:extLst>
                  <a:ext uri="{0D108BD9-81ED-4DB2-BD59-A6C34878D82A}">
                    <a16:rowId xmlns="" xmlns:a16="http://schemas.microsoft.com/office/drawing/2014/main" val="10007"/>
                  </a:ext>
                </a:extLst>
              </a:tr>
              <a:tr h="504119">
                <a:tc>
                  <a:txBody>
                    <a:bodyPr/>
                    <a:lstStyle/>
                    <a:p>
                      <a:pPr algn="just">
                        <a:spcAft>
                          <a:spcPts val="0"/>
                        </a:spcAft>
                        <a:tabLst>
                          <a:tab pos="2637155" algn="ctr"/>
                          <a:tab pos="5274310" algn="r"/>
                        </a:tabLst>
                      </a:pPr>
                      <a:r>
                        <a:rPr lang="en-GB" sz="1600">
                          <a:effectLst/>
                          <a:latin typeface="Times New Roman"/>
                          <a:ea typeface="Times New Roman"/>
                        </a:rPr>
                        <a:t>Improves worker productivity and profits</a:t>
                      </a:r>
                    </a:p>
                  </a:txBody>
                  <a:tcPr marL="68580" marR="68580" marT="0" marB="0"/>
                </a:tc>
                <a:tc>
                  <a:txBody>
                    <a:bodyPr/>
                    <a:lstStyle/>
                    <a:p>
                      <a:pPr algn="just">
                        <a:spcAft>
                          <a:spcPts val="0"/>
                        </a:spcAft>
                        <a:tabLst>
                          <a:tab pos="2637155" algn="ctr"/>
                          <a:tab pos="5274310" algn="r"/>
                        </a:tabLst>
                      </a:pPr>
                      <a:r>
                        <a:rPr lang="en-GB" sz="1600" dirty="0">
                          <a:effectLst/>
                          <a:latin typeface="Times New Roman"/>
                          <a:ea typeface="Times New Roman"/>
                        </a:rPr>
                        <a:t>Reduces employee morale and overall productivity</a:t>
                      </a:r>
                    </a:p>
                  </a:txBody>
                  <a:tcPr marL="68580" marR="68580" marT="0" marB="0"/>
                </a:tc>
                <a:extLst>
                  <a:ext uri="{0D108BD9-81ED-4DB2-BD59-A6C34878D82A}">
                    <a16:rowId xmlns="" xmlns:a16="http://schemas.microsoft.com/office/drawing/2014/main" val="10008"/>
                  </a:ext>
                </a:extLst>
              </a:tr>
            </a:tbl>
          </a:graphicData>
        </a:graphic>
      </p:graphicFrame>
      <p:sp>
        <p:nvSpPr>
          <p:cNvPr id="5"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41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419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4197"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4198"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4199"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cs typeface="Times New Roman" panose="02020603050405020304" pitchFamily="18" charset="0"/>
            </a:endParaRPr>
          </a:p>
        </p:txBody>
      </p:sp>
      <p:sp>
        <p:nvSpPr>
          <p:cNvPr id="264200" name="Rectangle 8"/>
          <p:cNvSpPr>
            <a:spLocks noGrp="1" noChangeArrowheads="1"/>
          </p:cNvSpPr>
          <p:nvPr>
            <p:ph type="title"/>
          </p:nvPr>
        </p:nvSpPr>
        <p:spPr>
          <a:xfrm>
            <a:off x="539552" y="188913"/>
            <a:ext cx="7128792" cy="914400"/>
          </a:xfrm>
        </p:spPr>
        <p:txBody>
          <a:bodyPr lIns="92075" tIns="46038" rIns="92075" bIns="46038"/>
          <a:lstStyle/>
          <a:p>
            <a:r>
              <a:rPr lang="en-GB" altLang="en-US" sz="2800" dirty="0" smtClean="0"/>
              <a:t>The Regulation </a:t>
            </a:r>
            <a:r>
              <a:rPr lang="en-GB" altLang="en-US" sz="2800" dirty="0" smtClean="0"/>
              <a:t>of Investigatory Powers</a:t>
            </a:r>
            <a:br>
              <a:rPr lang="en-GB" altLang="en-US" sz="2800" dirty="0" smtClean="0"/>
            </a:br>
            <a:r>
              <a:rPr lang="en-GB" altLang="en-US" sz="2800" dirty="0" smtClean="0"/>
              <a:t>Act (</a:t>
            </a:r>
            <a:r>
              <a:rPr lang="en-GB" altLang="en-US" sz="2800" dirty="0"/>
              <a:t>RIP</a:t>
            </a:r>
            <a:r>
              <a:rPr lang="en-GB" altLang="en-US" sz="2800" dirty="0" smtClean="0"/>
              <a:t>) </a:t>
            </a:r>
            <a:r>
              <a:rPr lang="en-GB" altLang="en-US" sz="2800" dirty="0" smtClean="0"/>
              <a:t>2000</a:t>
            </a:r>
            <a:endParaRPr lang="en-GB" altLang="en-US" sz="2800" dirty="0" smtClean="0"/>
          </a:p>
        </p:txBody>
      </p:sp>
      <p:sp>
        <p:nvSpPr>
          <p:cNvPr id="264201" name="Rectangle 9"/>
          <p:cNvSpPr>
            <a:spLocks noGrp="1" noChangeArrowheads="1"/>
          </p:cNvSpPr>
          <p:nvPr>
            <p:ph type="body" idx="1"/>
          </p:nvPr>
        </p:nvSpPr>
        <p:spPr>
          <a:xfrm>
            <a:off x="446352" y="1196752"/>
            <a:ext cx="8518136" cy="5112568"/>
          </a:xfrm>
        </p:spPr>
        <p:txBody>
          <a:bodyPr lIns="92075" tIns="46038" rIns="92075" bIns="46038"/>
          <a:lstStyle/>
          <a:p>
            <a:pPr>
              <a:lnSpc>
                <a:spcPct val="80000"/>
              </a:lnSpc>
              <a:buFontTx/>
              <a:buNone/>
            </a:pPr>
            <a:r>
              <a:rPr lang="en-GB" altLang="en-US" sz="2400" b="1" dirty="0" smtClean="0"/>
              <a:t>REFERENCES</a:t>
            </a:r>
          </a:p>
          <a:p>
            <a:pPr>
              <a:lnSpc>
                <a:spcPct val="80000"/>
              </a:lnSpc>
            </a:pPr>
            <a:r>
              <a:rPr lang="en-GB" altLang="en-US" sz="2400" b="1" dirty="0" err="1" smtClean="0"/>
              <a:t>Akdeniz</a:t>
            </a:r>
            <a:r>
              <a:rPr lang="en-GB" altLang="en-US" sz="2400" b="1" dirty="0" smtClean="0"/>
              <a:t> Y, Taylor N, Walker C </a:t>
            </a:r>
            <a:r>
              <a:rPr lang="en-GB" altLang="en-US" sz="2400" b="1" dirty="0" smtClean="0">
                <a:hlinkClick r:id="rId3" action="ppaction://hlinkfile"/>
              </a:rPr>
              <a:t>Regulation of Investigatory Powers Act 2000 (1): BigBrother.gov.uk: State surveillance in the age of information and rights</a:t>
            </a:r>
            <a:r>
              <a:rPr lang="en-GB" altLang="en-US" sz="2400" b="1" dirty="0" smtClean="0"/>
              <a:t/>
            </a:r>
            <a:br>
              <a:rPr lang="en-GB" altLang="en-US" sz="2400" b="1" dirty="0" smtClean="0"/>
            </a:br>
            <a:r>
              <a:rPr lang="en-GB" altLang="en-US" sz="2400" b="1" dirty="0" smtClean="0"/>
              <a:t>CRIM LAW REVIEW : 73-90 FEB 2001 </a:t>
            </a:r>
            <a:br>
              <a:rPr lang="en-GB" altLang="en-US" sz="2400" b="1" dirty="0" smtClean="0"/>
            </a:br>
            <a:r>
              <a:rPr lang="en-GB" altLang="en-US" sz="2400" b="1" dirty="0" smtClean="0"/>
              <a:t/>
            </a:r>
            <a:br>
              <a:rPr lang="en-GB" altLang="en-US" sz="2400" b="1" dirty="0" smtClean="0"/>
            </a:br>
            <a:endParaRPr lang="en-GB" altLang="en-US" sz="2400" b="1" dirty="0" smtClean="0"/>
          </a:p>
          <a:p>
            <a:pPr>
              <a:lnSpc>
                <a:spcPct val="80000"/>
              </a:lnSpc>
            </a:pPr>
            <a:r>
              <a:rPr lang="en-GB" altLang="en-US" sz="2400" b="1" dirty="0" err="1" smtClean="0"/>
              <a:t>Mirfield</a:t>
            </a:r>
            <a:r>
              <a:rPr lang="en-GB" altLang="en-US" sz="2400" b="1" dirty="0" smtClean="0"/>
              <a:t> P </a:t>
            </a:r>
            <a:r>
              <a:rPr lang="en-GB" altLang="en-US" sz="2400" b="1" dirty="0" smtClean="0">
                <a:hlinkClick r:id="rId4" action="ppaction://hlinkfile"/>
              </a:rPr>
              <a:t>Regulation of Investigatory Powers Act 2000 (2): Evidential aspects</a:t>
            </a:r>
            <a:r>
              <a:rPr lang="en-GB" altLang="en-US" sz="2400" b="1" dirty="0" smtClean="0"/>
              <a:t/>
            </a:r>
            <a:br>
              <a:rPr lang="en-GB" altLang="en-US" sz="2400" b="1" dirty="0" smtClean="0"/>
            </a:br>
            <a:r>
              <a:rPr lang="en-GB" altLang="en-US" sz="2400" b="1" dirty="0" smtClean="0"/>
              <a:t>CRIM LAW REVIEW : 91-107 FEB 2001 </a:t>
            </a:r>
            <a:br>
              <a:rPr lang="en-GB" altLang="en-US" sz="2400" b="1" dirty="0" smtClean="0"/>
            </a:br>
            <a:r>
              <a:rPr lang="en-GB" altLang="en-US" sz="2400" b="1" dirty="0" smtClean="0"/>
              <a:t/>
            </a:r>
            <a:br>
              <a:rPr lang="en-GB" altLang="en-US" sz="2400" b="1" dirty="0" smtClean="0"/>
            </a:br>
            <a:endParaRPr lang="en-GB" altLang="en-US" sz="2400" b="1" dirty="0" smtClean="0"/>
          </a:p>
          <a:p>
            <a:pPr>
              <a:lnSpc>
                <a:spcPct val="80000"/>
              </a:lnSpc>
            </a:pPr>
            <a:r>
              <a:rPr lang="en-GB" altLang="en-US" sz="2400" b="1" dirty="0" smtClean="0"/>
              <a:t>Anon] </a:t>
            </a:r>
            <a:r>
              <a:rPr lang="en-GB" altLang="en-US" sz="2400" b="1" dirty="0" smtClean="0">
                <a:hlinkClick r:id="rId5" action="ppaction://hlinkfile"/>
              </a:rPr>
              <a:t>November 2000 - The regulation of Investigatory Powers Act 2000</a:t>
            </a:r>
            <a:r>
              <a:rPr lang="en-GB" altLang="en-US" sz="2400" b="1" dirty="0" smtClean="0"/>
              <a:t/>
            </a:r>
            <a:br>
              <a:rPr lang="en-GB" altLang="en-US" sz="2400" b="1" dirty="0" smtClean="0"/>
            </a:br>
            <a:r>
              <a:rPr lang="en-GB" altLang="en-US" sz="2400" b="1" dirty="0" smtClean="0"/>
              <a:t>CRIM LAW REVIEW : 877-878 NOV 2000 </a:t>
            </a:r>
            <a:br>
              <a:rPr lang="en-GB" altLang="en-US" sz="2400" b="1" dirty="0" smtClean="0"/>
            </a:br>
            <a:r>
              <a:rPr lang="en-GB" altLang="en-US" sz="1800" b="1" dirty="0" smtClean="0"/>
              <a:t/>
            </a:r>
            <a:br>
              <a:rPr lang="en-GB" altLang="en-US" sz="1800" b="1" dirty="0" smtClean="0"/>
            </a:br>
            <a:endParaRPr lang="en-GB" altLang="en-US" sz="1800" b="1" dirty="0" smtClean="0"/>
          </a:p>
        </p:txBody>
      </p:sp>
      <p:sp>
        <p:nvSpPr>
          <p:cNvPr id="264202" name="Rectangle 9"/>
          <p:cNvSpPr>
            <a:spLocks noChangeArrowheads="1"/>
          </p:cNvSpPr>
          <p:nvPr/>
        </p:nvSpPr>
        <p:spPr bwMode="auto">
          <a:xfrm>
            <a:off x="7380288" y="6581775"/>
            <a:ext cx="931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EC45E85-3960-4D5B-9F5C-8B85BE725FA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64203" name="Slide Number Placeholder 5"/>
          <p:cNvSpPr txBox="1">
            <a:spLocks noGrp="1"/>
          </p:cNvSpPr>
          <p:nvPr/>
        </p:nvSpPr>
        <p:spPr bwMode="auto">
          <a:xfrm>
            <a:off x="8334672" y="6304756"/>
            <a:ext cx="53955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78606D6C-9D90-45F1-A38B-99F86B07081B}" type="slidenum">
              <a:rPr lang="en-US" altLang="en-US" sz="1000">
                <a:cs typeface="Times New Roman" panose="02020603050405020304" pitchFamily="18" charset="0"/>
              </a:rPr>
              <a:pPr algn="r">
                <a:spcBef>
                  <a:spcPct val="0"/>
                </a:spcBef>
                <a:buClrTx/>
                <a:buSzTx/>
                <a:buFontTx/>
                <a:buNone/>
              </a:pPr>
              <a:t>92</a:t>
            </a:fld>
            <a:endParaRPr lang="en-US" altLang="en-US" sz="1000" dirty="0">
              <a:cs typeface="Times New Roman" panose="02020603050405020304" pitchFamily="18" charset="0"/>
            </a:endParaRPr>
          </a:p>
        </p:txBody>
      </p:sp>
      <p:sp>
        <p:nvSpPr>
          <p:cNvPr id="12"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23528" y="1700808"/>
            <a:ext cx="5760640" cy="794891"/>
          </a:xfrm>
        </p:spPr>
        <p:txBody>
          <a:bodyPr/>
          <a:lstStyle/>
          <a:p>
            <a:pPr algn="l">
              <a:defRPr/>
            </a:pPr>
            <a:r>
              <a:rPr lang="en-US" sz="2800" dirty="0">
                <a:solidFill>
                  <a:schemeClr val="accent6">
                    <a:lumMod val="75000"/>
                  </a:schemeClr>
                </a:solidFill>
              </a:rPr>
              <a:t>Freedom of </a:t>
            </a:r>
            <a:r>
              <a:rPr lang="en-US" sz="2800" dirty="0" smtClean="0">
                <a:solidFill>
                  <a:schemeClr val="accent6">
                    <a:lumMod val="75000"/>
                  </a:schemeClr>
                </a:solidFill>
              </a:rPr>
              <a:t>Information Act 2000</a:t>
            </a:r>
            <a:endParaRPr lang="en-US" sz="2800" dirty="0">
              <a:solidFill>
                <a:schemeClr val="accent6">
                  <a:lumMod val="75000"/>
                </a:schemeClr>
              </a:solidFill>
            </a:endParaRPr>
          </a:p>
        </p:txBody>
      </p:sp>
      <p:sp>
        <p:nvSpPr>
          <p:cNvPr id="286724" name="Slide Number Placeholder 5"/>
          <p:cNvSpPr txBox="1">
            <a:spLocks noGrp="1"/>
          </p:cNvSpPr>
          <p:nvPr/>
        </p:nvSpPr>
        <p:spPr bwMode="auto">
          <a:xfrm>
            <a:off x="8388424" y="6410374"/>
            <a:ext cx="48656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88A2E54-9C40-4589-BC2A-83A32F6F76B5}" type="slidenum">
              <a:rPr lang="en-US" altLang="en-US" sz="1000">
                <a:cs typeface="Times New Roman" panose="02020603050405020304" pitchFamily="18" charset="0"/>
              </a:rPr>
              <a:pPr algn="r">
                <a:spcBef>
                  <a:spcPct val="0"/>
                </a:spcBef>
                <a:buClrTx/>
                <a:buSzTx/>
                <a:buFontTx/>
                <a:buNone/>
              </a:pPr>
              <a:t>93</a:t>
            </a:fld>
            <a:endParaRPr lang="en-US" altLang="en-US" sz="1000" dirty="0">
              <a:cs typeface="Times New Roman" panose="02020603050405020304" pitchFamily="18" charset="0"/>
            </a:endParaRPr>
          </a:p>
        </p:txBody>
      </p:sp>
      <p:sp>
        <p:nvSpPr>
          <p:cNvPr id="286725" name="Rectangle 4"/>
          <p:cNvSpPr>
            <a:spLocks noChangeArrowheads="1"/>
          </p:cNvSpPr>
          <p:nvPr/>
        </p:nvSpPr>
        <p:spPr bwMode="auto">
          <a:xfrm>
            <a:off x="7031388" y="635998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E324597-662F-4749-B081-62B9FF757EB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GB" altLang="en-US" smtClean="0"/>
              <a:t>Freedom of Information</a:t>
            </a:r>
          </a:p>
        </p:txBody>
      </p:sp>
      <p:sp>
        <p:nvSpPr>
          <p:cNvPr id="287747" name="Rectangle 3"/>
          <p:cNvSpPr>
            <a:spLocks noGrp="1" noChangeArrowheads="1"/>
          </p:cNvSpPr>
          <p:nvPr>
            <p:ph type="body" idx="1"/>
          </p:nvPr>
        </p:nvSpPr>
        <p:spPr>
          <a:xfrm>
            <a:off x="1187450" y="1447800"/>
            <a:ext cx="6769100" cy="3505200"/>
          </a:xfrm>
        </p:spPr>
        <p:txBody>
          <a:bodyPr/>
          <a:lstStyle/>
          <a:p>
            <a:endParaRPr lang="en-GB" altLang="en-US" smtClean="0"/>
          </a:p>
          <a:p>
            <a:r>
              <a:rPr lang="en-GB" altLang="en-US" sz="2800" b="1" smtClean="0"/>
              <a:t>Implications of FoI</a:t>
            </a:r>
          </a:p>
          <a:p>
            <a:endParaRPr lang="en-GB" altLang="en-US" sz="2800" b="1" smtClean="0"/>
          </a:p>
          <a:p>
            <a:r>
              <a:rPr lang="en-GB" altLang="en-US" sz="2800" b="1" smtClean="0"/>
              <a:t>FoI and Minutes of Assessment Boards</a:t>
            </a:r>
          </a:p>
          <a:p>
            <a:endParaRPr lang="en-GB" altLang="en-US" sz="2800" b="1" smtClean="0"/>
          </a:p>
          <a:p>
            <a:r>
              <a:rPr lang="en-GB" altLang="en-US" sz="2800" b="1" smtClean="0"/>
              <a:t>Further information</a:t>
            </a:r>
          </a:p>
          <a:p>
            <a:endParaRPr lang="en-GB" altLang="en-US" sz="2400" smtClean="0"/>
          </a:p>
        </p:txBody>
      </p:sp>
      <p:sp>
        <p:nvSpPr>
          <p:cNvPr id="287748" name="Rectangle 4"/>
          <p:cNvSpPr>
            <a:spLocks noChangeArrowheads="1"/>
          </p:cNvSpPr>
          <p:nvPr/>
        </p:nvSpPr>
        <p:spPr bwMode="auto">
          <a:xfrm>
            <a:off x="7164288"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AA2DE24-EFE9-4EE8-9893-7A949173B0A7}"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GB" altLang="en-US" sz="2400" dirty="0">
              <a:cs typeface="Times New Roman" panose="02020603050405020304" pitchFamily="18" charset="0"/>
            </a:endParaRPr>
          </a:p>
        </p:txBody>
      </p:sp>
      <p:sp>
        <p:nvSpPr>
          <p:cNvPr id="287749" name="Slide Number Placeholder 5"/>
          <p:cNvSpPr txBox="1">
            <a:spLocks noGrp="1"/>
          </p:cNvSpPr>
          <p:nvPr/>
        </p:nvSpPr>
        <p:spPr bwMode="auto">
          <a:xfrm>
            <a:off x="8470138" y="6400800"/>
            <a:ext cx="467544"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8A2B77BE-A6F6-444F-A287-0B5EDC772AB7}" type="slidenum">
              <a:rPr lang="en-US" altLang="en-US" sz="1000">
                <a:cs typeface="Times New Roman" panose="02020603050405020304" pitchFamily="18" charset="0"/>
              </a:rPr>
              <a:pPr algn="r">
                <a:spcBef>
                  <a:spcPct val="0"/>
                </a:spcBef>
                <a:buClrTx/>
                <a:buSzTx/>
                <a:buFontTx/>
                <a:buNone/>
              </a:pPr>
              <a:t>94</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GB" altLang="en-US" smtClean="0"/>
              <a:t>Freedom of Information</a:t>
            </a:r>
          </a:p>
        </p:txBody>
      </p:sp>
      <p:sp>
        <p:nvSpPr>
          <p:cNvPr id="37891" name="Rectangle 3"/>
          <p:cNvSpPr>
            <a:spLocks noGrp="1" noChangeArrowheads="1"/>
          </p:cNvSpPr>
          <p:nvPr>
            <p:ph type="body" idx="4294967295"/>
          </p:nvPr>
        </p:nvSpPr>
        <p:spPr>
          <a:xfrm>
            <a:off x="395288" y="1125538"/>
            <a:ext cx="8302625" cy="3897312"/>
          </a:xfrm>
        </p:spPr>
        <p:txBody>
          <a:bodyPr/>
          <a:lstStyle/>
          <a:p>
            <a:pPr marL="357188" indent="-357188">
              <a:lnSpc>
                <a:spcPct val="80000"/>
              </a:lnSpc>
            </a:pPr>
            <a:endParaRPr lang="en-GB" altLang="en-US" sz="2800" smtClean="0"/>
          </a:p>
          <a:p>
            <a:pPr marL="357188" indent="-357188">
              <a:lnSpc>
                <a:spcPct val="80000"/>
              </a:lnSpc>
            </a:pPr>
            <a:r>
              <a:rPr lang="en-GB" altLang="en-US" sz="2400" b="1" smtClean="0"/>
              <a:t>Freedom of Information Act 2000</a:t>
            </a:r>
          </a:p>
          <a:p>
            <a:pPr marL="357188" indent="-357188">
              <a:lnSpc>
                <a:spcPct val="80000"/>
              </a:lnSpc>
            </a:pPr>
            <a:endParaRPr lang="en-GB" altLang="en-US" sz="2000" b="1" smtClean="0"/>
          </a:p>
          <a:p>
            <a:pPr marL="357188" indent="-357188">
              <a:lnSpc>
                <a:spcPct val="80000"/>
              </a:lnSpc>
            </a:pPr>
            <a:r>
              <a:rPr lang="en-GB" altLang="en-US" sz="2400" b="1" smtClean="0"/>
              <a:t>Freedom of Information (Scotland) Act 2002</a:t>
            </a:r>
          </a:p>
          <a:p>
            <a:pPr marL="822325" lvl="1">
              <a:lnSpc>
                <a:spcPct val="80000"/>
              </a:lnSpc>
            </a:pPr>
            <a:r>
              <a:rPr lang="en-GB" altLang="en-US" sz="1800" b="1" smtClean="0"/>
              <a:t>Act passed 24 April 2002</a:t>
            </a:r>
          </a:p>
          <a:p>
            <a:pPr marL="822325" lvl="1">
              <a:lnSpc>
                <a:spcPct val="80000"/>
              </a:lnSpc>
            </a:pPr>
            <a:r>
              <a:rPr lang="en-GB" altLang="en-US" sz="1800" b="1" smtClean="0"/>
              <a:t>Received Royal Assent 28 May 2002</a:t>
            </a:r>
          </a:p>
          <a:p>
            <a:pPr marL="822325" lvl="1">
              <a:lnSpc>
                <a:spcPct val="80000"/>
              </a:lnSpc>
            </a:pPr>
            <a:r>
              <a:rPr lang="en-GB" altLang="en-US" sz="1800" b="1" smtClean="0"/>
              <a:t>Fully in force 1 January 2005</a:t>
            </a:r>
          </a:p>
          <a:p>
            <a:pPr marL="822325" lvl="1">
              <a:lnSpc>
                <a:spcPct val="80000"/>
              </a:lnSpc>
            </a:pPr>
            <a:endParaRPr lang="en-GB" altLang="en-US" sz="1800" b="1" smtClean="0"/>
          </a:p>
          <a:p>
            <a:pPr marL="357188" indent="-357188">
              <a:lnSpc>
                <a:spcPct val="80000"/>
              </a:lnSpc>
              <a:buFont typeface="Wingdings" panose="05000000000000000000" pitchFamily="2" charset="2"/>
              <a:buNone/>
            </a:pPr>
            <a:r>
              <a:rPr lang="en-GB" altLang="en-US" sz="2000" b="1" smtClean="0">
                <a:solidFill>
                  <a:schemeClr val="accent1"/>
                </a:solidFill>
              </a:rPr>
              <a:t>	</a:t>
            </a:r>
            <a:r>
              <a:rPr lang="en-GB" altLang="en-US" sz="2400" b="1" smtClean="0">
                <a:solidFill>
                  <a:schemeClr val="accent1"/>
                </a:solidFill>
              </a:rPr>
              <a:t>Section 1(1) </a:t>
            </a:r>
          </a:p>
          <a:p>
            <a:pPr marL="357188" indent="-357188">
              <a:lnSpc>
                <a:spcPct val="80000"/>
              </a:lnSpc>
              <a:buFont typeface="Wingdings" panose="05000000000000000000" pitchFamily="2" charset="2"/>
              <a:buNone/>
            </a:pPr>
            <a:r>
              <a:rPr lang="en-GB" altLang="en-US" sz="2400" b="1" smtClean="0"/>
              <a:t>	“A person who requests information from a Scottish Public authority which holds it is entitled to be given it by the Authority.”</a:t>
            </a:r>
          </a:p>
          <a:p>
            <a:pPr marL="357188" indent="-357188">
              <a:lnSpc>
                <a:spcPct val="80000"/>
              </a:lnSpc>
            </a:pPr>
            <a:endParaRPr lang="en-GB" altLang="en-US" sz="2400" smtClean="0"/>
          </a:p>
        </p:txBody>
      </p:sp>
      <p:sp>
        <p:nvSpPr>
          <p:cNvPr id="288772" name="Rectangle 4"/>
          <p:cNvSpPr>
            <a:spLocks noChangeArrowheads="1"/>
          </p:cNvSpPr>
          <p:nvPr/>
        </p:nvSpPr>
        <p:spPr bwMode="auto">
          <a:xfrm>
            <a:off x="7308849" y="645838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7283C85-766C-4DF2-A9A0-BDAD47B8BC76}"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GB" altLang="en-US" sz="2400" dirty="0">
              <a:cs typeface="Times New Roman" panose="02020603050405020304" pitchFamily="18" charset="0"/>
            </a:endParaRPr>
          </a:p>
        </p:txBody>
      </p:sp>
      <p:sp>
        <p:nvSpPr>
          <p:cNvPr id="288773" name="Slide Number Placeholder 5"/>
          <p:cNvSpPr txBox="1">
            <a:spLocks noGrp="1"/>
          </p:cNvSpPr>
          <p:nvPr/>
        </p:nvSpPr>
        <p:spPr bwMode="auto">
          <a:xfrm>
            <a:off x="8388424" y="6400800"/>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7958FFC-2C7C-48E5-AF54-83E8DA50E64E}" type="slidenum">
              <a:rPr lang="en-US" altLang="en-US" sz="1000">
                <a:cs typeface="Times New Roman" panose="02020603050405020304" pitchFamily="18" charset="0"/>
              </a:rPr>
              <a:pPr algn="r">
                <a:spcBef>
                  <a:spcPct val="0"/>
                </a:spcBef>
                <a:buClrTx/>
                <a:buSzTx/>
                <a:buFontTx/>
                <a:buNone/>
              </a:pPr>
              <a:t>95</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animEffect transition="in" filter="dissolve">
                                      <p:cBhvr>
                                        <p:cTn id="7" dur="500"/>
                                        <p:tgtEl>
                                          <p:spTgt spid="37891">
                                            <p:txEl>
                                              <p:pRg st="4" end="4"/>
                                            </p:txEl>
                                          </p:spTgt>
                                        </p:tgtEl>
                                      </p:cBhvr>
                                    </p:animEffect>
                                  </p:childTnLst>
                                  <p:subTnLst>
                                    <p:animClr clrSpc="rgb" dir="cw">
                                      <p:cBhvr override="childStyle">
                                        <p:cTn dur="1" fill="hold" display="0" masterRel="nextClick" afterEffect="1"/>
                                        <p:tgtEl>
                                          <p:spTgt spid="37891">
                                            <p:txEl>
                                              <p:pRg st="4" end="4"/>
                                            </p:txEl>
                                          </p:spTgt>
                                        </p:tgtEl>
                                        <p:attrNameLst>
                                          <p:attrName>ppt_c</p:attrName>
                                        </p:attrNameLst>
                                      </p:cBhvr>
                                      <p:to>
                                        <a:srgbClr val="0099CC"/>
                                      </p:to>
                                    </p:animClr>
                                  </p:subTnLst>
                                </p:cTn>
                              </p:par>
                              <p:par>
                                <p:cTn id="8" presetID="9" presetClass="entr" presetSubtype="0" fill="hold" nodeType="withEffect">
                                  <p:stCondLst>
                                    <p:cond delay="0"/>
                                  </p:stCondLst>
                                  <p:childTnLst>
                                    <p:set>
                                      <p:cBhvr>
                                        <p:cTn id="9" dur="1" fill="hold">
                                          <p:stCondLst>
                                            <p:cond delay="0"/>
                                          </p:stCondLst>
                                        </p:cTn>
                                        <p:tgtEl>
                                          <p:spTgt spid="37891">
                                            <p:txEl>
                                              <p:pRg st="5" end="5"/>
                                            </p:txEl>
                                          </p:spTgt>
                                        </p:tgtEl>
                                        <p:attrNameLst>
                                          <p:attrName>style.visibility</p:attrName>
                                        </p:attrNameLst>
                                      </p:cBhvr>
                                      <p:to>
                                        <p:strVal val="visible"/>
                                      </p:to>
                                    </p:set>
                                    <p:animEffect transition="in" filter="dissolve">
                                      <p:cBhvr>
                                        <p:cTn id="10" dur="500"/>
                                        <p:tgtEl>
                                          <p:spTgt spid="37891">
                                            <p:txEl>
                                              <p:pRg st="5" end="5"/>
                                            </p:txEl>
                                          </p:spTgt>
                                        </p:tgtEl>
                                      </p:cBhvr>
                                    </p:animEffect>
                                  </p:childTnLst>
                                  <p:subTnLst>
                                    <p:animClr clrSpc="rgb" dir="cw">
                                      <p:cBhvr override="childStyle">
                                        <p:cTn dur="1" fill="hold" display="0" masterRel="nextClick" afterEffect="1"/>
                                        <p:tgtEl>
                                          <p:spTgt spid="37891">
                                            <p:txEl>
                                              <p:pRg st="5" end="5"/>
                                            </p:txEl>
                                          </p:spTgt>
                                        </p:tgtEl>
                                        <p:attrNameLst>
                                          <p:attrName>ppt_c</p:attrName>
                                        </p:attrNameLst>
                                      </p:cBhvr>
                                      <p:to>
                                        <a:srgbClr val="0099CC"/>
                                      </p:to>
                                    </p:animClr>
                                  </p:subTnLst>
                                </p:cTn>
                              </p:par>
                              <p:par>
                                <p:cTn id="11" presetID="9" presetClass="entr" presetSubtype="0" fill="hold" nodeType="withEffect">
                                  <p:stCondLst>
                                    <p:cond delay="0"/>
                                  </p:stCondLst>
                                  <p:childTnLst>
                                    <p:set>
                                      <p:cBhvr>
                                        <p:cTn id="12" dur="1" fill="hold">
                                          <p:stCondLst>
                                            <p:cond delay="0"/>
                                          </p:stCondLst>
                                        </p:cTn>
                                        <p:tgtEl>
                                          <p:spTgt spid="37891">
                                            <p:txEl>
                                              <p:pRg st="6" end="6"/>
                                            </p:txEl>
                                          </p:spTgt>
                                        </p:tgtEl>
                                        <p:attrNameLst>
                                          <p:attrName>style.visibility</p:attrName>
                                        </p:attrNameLst>
                                      </p:cBhvr>
                                      <p:to>
                                        <p:strVal val="visible"/>
                                      </p:to>
                                    </p:set>
                                    <p:animEffect transition="in" filter="dissolve">
                                      <p:cBhvr>
                                        <p:cTn id="13" dur="500"/>
                                        <p:tgtEl>
                                          <p:spTgt spid="37891">
                                            <p:txEl>
                                              <p:pRg st="6" end="6"/>
                                            </p:txEl>
                                          </p:spTgt>
                                        </p:tgtEl>
                                      </p:cBhvr>
                                    </p:animEffect>
                                  </p:childTnLst>
                                  <p:subTnLst>
                                    <p:animClr clrSpc="rgb" dir="cw">
                                      <p:cBhvr override="childStyle">
                                        <p:cTn dur="1" fill="hold" display="0" masterRel="nextClick" afterEffect="1"/>
                                        <p:tgtEl>
                                          <p:spTgt spid="37891">
                                            <p:txEl>
                                              <p:pRg st="6" end="6"/>
                                            </p:txEl>
                                          </p:spTgt>
                                        </p:tgtEl>
                                        <p:attrNameLst>
                                          <p:attrName>ppt_c</p:attrName>
                                        </p:attrNameLst>
                                      </p:cBhvr>
                                      <p:to>
                                        <a:srgbClr val="0099CC"/>
                                      </p:to>
                                    </p:animClr>
                                  </p:subTnLst>
                                </p:cTn>
                              </p:par>
                              <p:par>
                                <p:cTn id="14" presetID="9" presetClass="entr" presetSubtype="0" fill="hold" nodeType="withEffect">
                                  <p:stCondLst>
                                    <p:cond delay="0"/>
                                  </p:stCondLst>
                                  <p:childTnLst>
                                    <p:set>
                                      <p:cBhvr>
                                        <p:cTn id="15" dur="1" fill="hold">
                                          <p:stCondLst>
                                            <p:cond delay="0"/>
                                          </p:stCondLst>
                                        </p:cTn>
                                        <p:tgtEl>
                                          <p:spTgt spid="37891">
                                            <p:txEl>
                                              <p:pRg st="1" end="1"/>
                                            </p:txEl>
                                          </p:spTgt>
                                        </p:tgtEl>
                                        <p:attrNameLst>
                                          <p:attrName>style.visibility</p:attrName>
                                        </p:attrNameLst>
                                      </p:cBhvr>
                                      <p:to>
                                        <p:strVal val="visible"/>
                                      </p:to>
                                    </p:set>
                                    <p:animEffect transition="in" filter="dissolve">
                                      <p:cBhvr>
                                        <p:cTn id="16" dur="500"/>
                                        <p:tgtEl>
                                          <p:spTgt spid="37891">
                                            <p:txEl>
                                              <p:pRg st="1" end="1"/>
                                            </p:txEl>
                                          </p:spTgt>
                                        </p:tgtEl>
                                      </p:cBhvr>
                                    </p:animEffect>
                                  </p:childTnLst>
                                  <p:subTnLst>
                                    <p:animClr clrSpc="rgb" dir="cw">
                                      <p:cBhvr override="childStyle">
                                        <p:cTn dur="1" fill="hold" display="0" masterRel="nextClick" afterEffect="1"/>
                                        <p:tgtEl>
                                          <p:spTgt spid="37891">
                                            <p:txEl>
                                              <p:pRg st="1" end="1"/>
                                            </p:txEl>
                                          </p:spTgt>
                                        </p:tgtEl>
                                        <p:attrNameLst>
                                          <p:attrName>ppt_c</p:attrName>
                                        </p:attrNameLst>
                                      </p:cBhvr>
                                      <p:to>
                                        <a:srgbClr val="0099CC"/>
                                      </p:to>
                                    </p:animClr>
                                  </p:subTnLst>
                                </p:cTn>
                              </p:par>
                              <p:par>
                                <p:cTn id="17" presetID="9" presetClass="entr" presetSubtype="0" fill="hold" nodeType="with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animEffect transition="in" filter="dissolve">
                                      <p:cBhvr>
                                        <p:cTn id="19" dur="500"/>
                                        <p:tgtEl>
                                          <p:spTgt spid="37891">
                                            <p:txEl>
                                              <p:pRg st="3" end="3"/>
                                            </p:txEl>
                                          </p:spTgt>
                                        </p:tgtEl>
                                      </p:cBhvr>
                                    </p:animEffect>
                                  </p:childTnLst>
                                  <p:subTnLst>
                                    <p:animClr clrSpc="rgb" dir="cw">
                                      <p:cBhvr override="childStyle">
                                        <p:cTn dur="1" fill="hold" display="0" masterRel="nextClick" afterEffect="1"/>
                                        <p:tgtEl>
                                          <p:spTgt spid="37891">
                                            <p:txEl>
                                              <p:pRg st="3" end="3"/>
                                            </p:txEl>
                                          </p:spTgt>
                                        </p:tgtEl>
                                        <p:attrNameLst>
                                          <p:attrName>ppt_c</p:attrName>
                                        </p:attrNameLst>
                                      </p:cBhvr>
                                      <p:to>
                                        <a:srgbClr val="0099CC"/>
                                      </p:to>
                                    </p:animClr>
                                  </p:subTnLst>
                                </p:cTn>
                              </p:par>
                              <p:par>
                                <p:cTn id="20" presetID="9" presetClass="entr" presetSubtype="0" fill="hold" nodeType="with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dissolve">
                                      <p:cBhvr>
                                        <p:cTn id="22" dur="500"/>
                                        <p:tgtEl>
                                          <p:spTgt spid="37891">
                                            <p:txEl>
                                              <p:pRg st="4" end="4"/>
                                            </p:txEl>
                                          </p:spTgt>
                                        </p:tgtEl>
                                      </p:cBhvr>
                                    </p:animEffect>
                                  </p:childTnLst>
                                  <p:subTnLst>
                                    <p:animClr clrSpc="rgb" dir="cw">
                                      <p:cBhvr override="childStyle">
                                        <p:cTn dur="1" fill="hold" display="0" masterRel="nextClick" afterEffect="1"/>
                                        <p:tgtEl>
                                          <p:spTgt spid="37891">
                                            <p:txEl>
                                              <p:pRg st="4" end="4"/>
                                            </p:txEl>
                                          </p:spTgt>
                                        </p:tgtEl>
                                        <p:attrNameLst>
                                          <p:attrName>ppt_c</p:attrName>
                                        </p:attrNameLst>
                                      </p:cBhvr>
                                      <p:to>
                                        <a:srgbClr val="0099CC"/>
                                      </p:to>
                                    </p:animClr>
                                  </p:subTnLst>
                                </p:cTn>
                              </p:par>
                              <p:par>
                                <p:cTn id="23" presetID="9" presetClass="entr" presetSubtype="0" fill="hold" nodeType="withEffect">
                                  <p:stCondLst>
                                    <p:cond delay="0"/>
                                  </p:stCondLst>
                                  <p:childTnLst>
                                    <p:set>
                                      <p:cBhvr>
                                        <p:cTn id="24" dur="1" fill="hold">
                                          <p:stCondLst>
                                            <p:cond delay="0"/>
                                          </p:stCondLst>
                                        </p:cTn>
                                        <p:tgtEl>
                                          <p:spTgt spid="37891">
                                            <p:txEl>
                                              <p:pRg st="5" end="5"/>
                                            </p:txEl>
                                          </p:spTgt>
                                        </p:tgtEl>
                                        <p:attrNameLst>
                                          <p:attrName>style.visibility</p:attrName>
                                        </p:attrNameLst>
                                      </p:cBhvr>
                                      <p:to>
                                        <p:strVal val="visible"/>
                                      </p:to>
                                    </p:set>
                                    <p:animEffect transition="in" filter="dissolve">
                                      <p:cBhvr>
                                        <p:cTn id="25" dur="500"/>
                                        <p:tgtEl>
                                          <p:spTgt spid="37891">
                                            <p:txEl>
                                              <p:pRg st="5" end="5"/>
                                            </p:txEl>
                                          </p:spTgt>
                                        </p:tgtEl>
                                      </p:cBhvr>
                                    </p:animEffect>
                                  </p:childTnLst>
                                  <p:subTnLst>
                                    <p:animClr clrSpc="rgb" dir="cw">
                                      <p:cBhvr override="childStyle">
                                        <p:cTn dur="1" fill="hold" display="0" masterRel="nextClick" afterEffect="1"/>
                                        <p:tgtEl>
                                          <p:spTgt spid="37891">
                                            <p:txEl>
                                              <p:pRg st="5" end="5"/>
                                            </p:txEl>
                                          </p:spTgt>
                                        </p:tgtEl>
                                        <p:attrNameLst>
                                          <p:attrName>ppt_c</p:attrName>
                                        </p:attrNameLst>
                                      </p:cBhvr>
                                      <p:to>
                                        <a:srgbClr val="0099CC"/>
                                      </p:to>
                                    </p:animClr>
                                  </p:subTnLst>
                                </p:cTn>
                              </p:par>
                              <p:par>
                                <p:cTn id="26" presetID="9" presetClass="entr" presetSubtype="0" fill="hold" nodeType="withEffect">
                                  <p:stCondLst>
                                    <p:cond delay="0"/>
                                  </p:stCondLst>
                                  <p:childTnLst>
                                    <p:set>
                                      <p:cBhvr>
                                        <p:cTn id="27" dur="1" fill="hold">
                                          <p:stCondLst>
                                            <p:cond delay="0"/>
                                          </p:stCondLst>
                                        </p:cTn>
                                        <p:tgtEl>
                                          <p:spTgt spid="37891">
                                            <p:txEl>
                                              <p:pRg st="6" end="6"/>
                                            </p:txEl>
                                          </p:spTgt>
                                        </p:tgtEl>
                                        <p:attrNameLst>
                                          <p:attrName>style.visibility</p:attrName>
                                        </p:attrNameLst>
                                      </p:cBhvr>
                                      <p:to>
                                        <p:strVal val="visible"/>
                                      </p:to>
                                    </p:set>
                                    <p:animEffect transition="in" filter="dissolve">
                                      <p:cBhvr>
                                        <p:cTn id="28" dur="500"/>
                                        <p:tgtEl>
                                          <p:spTgt spid="37891">
                                            <p:txEl>
                                              <p:pRg st="6" end="6"/>
                                            </p:txEl>
                                          </p:spTgt>
                                        </p:tgtEl>
                                      </p:cBhvr>
                                    </p:animEffect>
                                  </p:childTnLst>
                                  <p:subTnLst>
                                    <p:animClr clrSpc="rgb" dir="cw">
                                      <p:cBhvr override="childStyle">
                                        <p:cTn dur="1" fill="hold" display="0" masterRel="nextClick" afterEffect="1"/>
                                        <p:tgtEl>
                                          <p:spTgt spid="37891">
                                            <p:txEl>
                                              <p:pRg st="6" end="6"/>
                                            </p:txEl>
                                          </p:spTgt>
                                        </p:tgtEl>
                                        <p:attrNameLst>
                                          <p:attrName>ppt_c</p:attrName>
                                        </p:attrNameLst>
                                      </p:cBhvr>
                                      <p:to>
                                        <a:srgbClr val="0099CC"/>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7891">
                                            <p:txEl>
                                              <p:pRg st="8" end="8"/>
                                            </p:txEl>
                                          </p:spTgt>
                                        </p:tgtEl>
                                        <p:attrNameLst>
                                          <p:attrName>style.visibility</p:attrName>
                                        </p:attrNameLst>
                                      </p:cBhvr>
                                      <p:to>
                                        <p:strVal val="visible"/>
                                      </p:to>
                                    </p:set>
                                    <p:animEffect transition="in" filter="dissolve">
                                      <p:cBhvr>
                                        <p:cTn id="33" dur="500"/>
                                        <p:tgtEl>
                                          <p:spTgt spid="37891">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7891">
                                            <p:txEl>
                                              <p:pRg st="9" end="9"/>
                                            </p:txEl>
                                          </p:spTgt>
                                        </p:tgtEl>
                                        <p:attrNameLst>
                                          <p:attrName>style.visibility</p:attrName>
                                        </p:attrNameLst>
                                      </p:cBhvr>
                                      <p:to>
                                        <p:strVal val="visible"/>
                                      </p:to>
                                    </p:set>
                                    <p:animEffect transition="in" filter="dissolve">
                                      <p:cBhvr>
                                        <p:cTn id="36" dur="500"/>
                                        <p:tgtEl>
                                          <p:spTgt spid="37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GB" altLang="en-US" dirty="0" smtClean="0"/>
              <a:t>How are these objectives to be achieved?</a:t>
            </a:r>
          </a:p>
        </p:txBody>
      </p:sp>
      <p:sp>
        <p:nvSpPr>
          <p:cNvPr id="9219" name="Rectangle 3"/>
          <p:cNvSpPr>
            <a:spLocks noGrp="1" noChangeArrowheads="1"/>
          </p:cNvSpPr>
          <p:nvPr>
            <p:ph type="body" idx="1"/>
          </p:nvPr>
        </p:nvSpPr>
        <p:spPr/>
        <p:txBody>
          <a:bodyPr/>
          <a:lstStyle/>
          <a:p>
            <a:pPr>
              <a:lnSpc>
                <a:spcPct val="90000"/>
              </a:lnSpc>
            </a:pPr>
            <a:r>
              <a:rPr lang="en-GB" altLang="en-US" sz="2400" b="1" dirty="0" smtClean="0"/>
              <a:t>Publication Schemes </a:t>
            </a:r>
            <a:br>
              <a:rPr lang="en-GB" altLang="en-US" sz="2400" b="1" dirty="0" smtClean="0"/>
            </a:br>
            <a:r>
              <a:rPr lang="en-GB" altLang="en-US" sz="2400" b="1" dirty="0" smtClean="0">
                <a:solidFill>
                  <a:schemeClr val="accent1"/>
                </a:solidFill>
              </a:rPr>
              <a:t>(proactive available as a matter of course)</a:t>
            </a:r>
          </a:p>
          <a:p>
            <a:pPr>
              <a:lnSpc>
                <a:spcPct val="90000"/>
              </a:lnSpc>
            </a:pPr>
            <a:endParaRPr lang="en-GB" altLang="en-US" sz="2400" b="1" dirty="0" smtClean="0">
              <a:solidFill>
                <a:schemeClr val="accent1"/>
              </a:solidFill>
            </a:endParaRPr>
          </a:p>
          <a:p>
            <a:pPr>
              <a:lnSpc>
                <a:spcPct val="90000"/>
              </a:lnSpc>
            </a:pPr>
            <a:r>
              <a:rPr lang="en-GB" altLang="en-US" sz="2400" b="1" dirty="0" smtClean="0"/>
              <a:t>Information Requests </a:t>
            </a:r>
            <a:br>
              <a:rPr lang="en-GB" altLang="en-US" sz="2400" b="1" dirty="0" smtClean="0"/>
            </a:br>
            <a:r>
              <a:rPr lang="en-GB" altLang="en-US" sz="2400" b="1" dirty="0" smtClean="0">
                <a:solidFill>
                  <a:schemeClr val="accent1"/>
                </a:solidFill>
              </a:rPr>
              <a:t>(reactive, respond to requests not covered by PS)</a:t>
            </a:r>
          </a:p>
          <a:p>
            <a:pPr>
              <a:lnSpc>
                <a:spcPct val="90000"/>
              </a:lnSpc>
            </a:pPr>
            <a:endParaRPr lang="en-GB" altLang="en-US" sz="2400" b="1" dirty="0" smtClean="0">
              <a:solidFill>
                <a:schemeClr val="accent1"/>
              </a:solidFill>
            </a:endParaRPr>
          </a:p>
          <a:p>
            <a:pPr>
              <a:lnSpc>
                <a:spcPct val="90000"/>
              </a:lnSpc>
            </a:pPr>
            <a:r>
              <a:rPr lang="en-GB" altLang="en-US" sz="2400" b="1" dirty="0" smtClean="0"/>
              <a:t>Records Management Systems </a:t>
            </a:r>
            <a:br>
              <a:rPr lang="en-GB" altLang="en-US" sz="2400" b="1" dirty="0" smtClean="0"/>
            </a:br>
            <a:r>
              <a:rPr lang="en-GB" altLang="en-US" sz="2400" b="1" dirty="0" smtClean="0">
                <a:solidFill>
                  <a:schemeClr val="accent1"/>
                </a:solidFill>
              </a:rPr>
              <a:t>(how Act to be carried out)</a:t>
            </a:r>
          </a:p>
        </p:txBody>
      </p:sp>
      <p:sp>
        <p:nvSpPr>
          <p:cNvPr id="289796" name="Rectangle 4"/>
          <p:cNvSpPr>
            <a:spLocks noChangeArrowheads="1"/>
          </p:cNvSpPr>
          <p:nvPr/>
        </p:nvSpPr>
        <p:spPr bwMode="auto">
          <a:xfrm>
            <a:off x="7406598" y="6358659"/>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FD45CF59-18DD-436D-B0E3-E32D13043B03}"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GB" altLang="en-US" sz="2400" dirty="0">
              <a:cs typeface="Times New Roman" panose="02020603050405020304" pitchFamily="18" charset="0"/>
            </a:endParaRPr>
          </a:p>
        </p:txBody>
      </p:sp>
      <p:sp>
        <p:nvSpPr>
          <p:cNvPr id="289797" name="Slide Number Placeholder 5"/>
          <p:cNvSpPr txBox="1">
            <a:spLocks noGrp="1"/>
          </p:cNvSpPr>
          <p:nvPr/>
        </p:nvSpPr>
        <p:spPr bwMode="auto">
          <a:xfrm>
            <a:off x="8354772" y="6353175"/>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638A543F-3DF6-4F96-82D4-F2C27F8820E2}" type="slidenum">
              <a:rPr lang="en-US" altLang="en-US" sz="1000">
                <a:cs typeface="Times New Roman" panose="02020603050405020304" pitchFamily="18" charset="0"/>
              </a:rPr>
              <a:pPr algn="r">
                <a:spcBef>
                  <a:spcPct val="0"/>
                </a:spcBef>
                <a:buClrTx/>
                <a:buSzTx/>
                <a:buFontTx/>
                <a:buNone/>
              </a:pPr>
              <a:t>96</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dissolve">
                                      <p:cBhvr>
                                        <p:cTn id="12" dur="5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dissolve">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468313" y="404664"/>
            <a:ext cx="7210425" cy="792311"/>
          </a:xfrm>
        </p:spPr>
        <p:txBody>
          <a:bodyPr/>
          <a:lstStyle/>
          <a:p>
            <a:r>
              <a:rPr lang="en-GB" altLang="en-US" sz="2800" dirty="0"/>
              <a:t>How are these objectives to be achieved?</a:t>
            </a:r>
            <a:endParaRPr lang="en-GB" altLang="en-US" sz="2800" dirty="0" smtClean="0"/>
          </a:p>
        </p:txBody>
      </p:sp>
      <p:sp>
        <p:nvSpPr>
          <p:cNvPr id="290819" name="Rectangle 3"/>
          <p:cNvSpPr>
            <a:spLocks noGrp="1" noChangeArrowheads="1"/>
          </p:cNvSpPr>
          <p:nvPr>
            <p:ph type="body" idx="1"/>
          </p:nvPr>
        </p:nvSpPr>
        <p:spPr>
          <a:xfrm>
            <a:off x="539552" y="1196752"/>
            <a:ext cx="8388424" cy="5112568"/>
          </a:xfrm>
        </p:spPr>
        <p:txBody>
          <a:bodyPr/>
          <a:lstStyle/>
          <a:p>
            <a:r>
              <a:rPr lang="en-GB" altLang="en-US" sz="3600" b="1" dirty="0" smtClean="0"/>
              <a:t>Personal Information</a:t>
            </a:r>
          </a:p>
          <a:p>
            <a:r>
              <a:rPr lang="en-GB" altLang="en-US" sz="3600" b="1" dirty="0" smtClean="0"/>
              <a:t>Confidential sections</a:t>
            </a:r>
          </a:p>
          <a:p>
            <a:pPr lvl="1"/>
            <a:r>
              <a:rPr lang="en-GB" altLang="en-US" sz="3200" dirty="0" smtClean="0"/>
              <a:t>This involves balancing ethical duty of confidentiality with wider public protection, e.g. should GPs inform DVLA of patients who have blackouts or epilepsy</a:t>
            </a:r>
            <a:endParaRPr lang="en-GB" altLang="en-US" sz="3600" b="1" dirty="0" smtClean="0"/>
          </a:p>
          <a:p>
            <a:r>
              <a:rPr lang="en-GB" altLang="en-US" sz="3600" b="1" dirty="0" smtClean="0"/>
              <a:t>Timings</a:t>
            </a:r>
          </a:p>
        </p:txBody>
      </p:sp>
      <p:sp>
        <p:nvSpPr>
          <p:cNvPr id="290820" name="Rectangle 4"/>
          <p:cNvSpPr>
            <a:spLocks noChangeArrowheads="1"/>
          </p:cNvSpPr>
          <p:nvPr/>
        </p:nvSpPr>
        <p:spPr bwMode="auto">
          <a:xfrm>
            <a:off x="7308850"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B23761F-AEE4-4FAD-A59A-813D097A5D35}"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GB" altLang="en-US" sz="2400" dirty="0">
              <a:cs typeface="Times New Roman" panose="02020603050405020304" pitchFamily="18" charset="0"/>
            </a:endParaRPr>
          </a:p>
        </p:txBody>
      </p:sp>
      <p:sp>
        <p:nvSpPr>
          <p:cNvPr id="290821" name="Slide Number Placeholder 5"/>
          <p:cNvSpPr txBox="1">
            <a:spLocks noGrp="1"/>
          </p:cNvSpPr>
          <p:nvPr/>
        </p:nvSpPr>
        <p:spPr bwMode="auto">
          <a:xfrm>
            <a:off x="8388424" y="6410036"/>
            <a:ext cx="53955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32B6B762-FE14-4E42-A970-02398C08F828}" type="slidenum">
              <a:rPr lang="en-US" altLang="en-US" sz="1000">
                <a:cs typeface="Times New Roman" panose="02020603050405020304" pitchFamily="18" charset="0"/>
              </a:rPr>
              <a:pPr algn="r">
                <a:spcBef>
                  <a:spcPct val="0"/>
                </a:spcBef>
                <a:buClrTx/>
                <a:buSzTx/>
                <a:buFontTx/>
                <a:buNone/>
              </a:pPr>
              <a:t>97</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468313" y="620688"/>
            <a:ext cx="7210425" cy="576287"/>
          </a:xfrm>
        </p:spPr>
        <p:txBody>
          <a:bodyPr/>
          <a:lstStyle/>
          <a:p>
            <a:r>
              <a:rPr lang="en-GB" altLang="en-US" sz="2800" dirty="0" err="1" smtClean="0"/>
              <a:t>FoI</a:t>
            </a:r>
            <a:r>
              <a:rPr lang="en-GB" altLang="en-US" sz="2800" dirty="0" smtClean="0"/>
              <a:t> and Minutes of Assessment Boards</a:t>
            </a:r>
          </a:p>
        </p:txBody>
      </p:sp>
      <p:sp>
        <p:nvSpPr>
          <p:cNvPr id="291843" name="Rectangle 3"/>
          <p:cNvSpPr>
            <a:spLocks noGrp="1" noChangeArrowheads="1"/>
          </p:cNvSpPr>
          <p:nvPr>
            <p:ph type="body" idx="1"/>
          </p:nvPr>
        </p:nvSpPr>
        <p:spPr>
          <a:xfrm>
            <a:off x="539552" y="1196752"/>
            <a:ext cx="8424936" cy="5112568"/>
          </a:xfrm>
        </p:spPr>
        <p:txBody>
          <a:bodyPr/>
          <a:lstStyle/>
          <a:p>
            <a:r>
              <a:rPr lang="en-GB" altLang="en-US" sz="2400" dirty="0" smtClean="0"/>
              <a:t>Data protection responsibilities with respect to Assessment Boards and the reporting of student results. </a:t>
            </a:r>
          </a:p>
          <a:p>
            <a:r>
              <a:rPr lang="en-GB" altLang="en-US" sz="2400" b="1" i="1" dirty="0" smtClean="0"/>
              <a:t>Student results and performance </a:t>
            </a:r>
            <a:r>
              <a:rPr lang="en-GB" altLang="en-US" sz="2400" dirty="0" smtClean="0"/>
              <a:t>– the only person that you should release marks to or discuss their performance or progression, or what next is the student him/herself. It is acceptable to outline University regulations to parents, or others, but the actual situation of the student must not be unless you have the permission of the student. </a:t>
            </a:r>
          </a:p>
        </p:txBody>
      </p:sp>
      <p:sp>
        <p:nvSpPr>
          <p:cNvPr id="291844" name="Rectangle 5"/>
          <p:cNvSpPr>
            <a:spLocks noChangeArrowheads="1"/>
          </p:cNvSpPr>
          <p:nvPr/>
        </p:nvSpPr>
        <p:spPr bwMode="auto">
          <a:xfrm>
            <a:off x="7308850" y="6467475"/>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59B79B3-5EB6-45A9-8297-F640A7C8D054}"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a:cs typeface="Times New Roman" panose="02020603050405020304" pitchFamily="18" charset="0"/>
            </a:endParaRPr>
          </a:p>
        </p:txBody>
      </p:sp>
      <p:sp>
        <p:nvSpPr>
          <p:cNvPr id="291845" name="Slide Number Placeholder 5"/>
          <p:cNvSpPr txBox="1">
            <a:spLocks noGrp="1"/>
          </p:cNvSpPr>
          <p:nvPr/>
        </p:nvSpPr>
        <p:spPr bwMode="auto">
          <a:xfrm>
            <a:off x="8334672" y="6353175"/>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93D1DBB2-D763-426F-A291-D473A2F39B52}" type="slidenum">
              <a:rPr lang="en-US" altLang="en-US" sz="1000">
                <a:cs typeface="Times New Roman" panose="02020603050405020304" pitchFamily="18" charset="0"/>
              </a:rPr>
              <a:pPr algn="r">
                <a:spcBef>
                  <a:spcPct val="0"/>
                </a:spcBef>
                <a:buClrTx/>
                <a:buSzTx/>
                <a:buFontTx/>
                <a:buNone/>
              </a:pPr>
              <a:t>98</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04796" y="476672"/>
            <a:ext cx="8229600" cy="576411"/>
          </a:xfrm>
        </p:spPr>
        <p:txBody>
          <a:bodyPr/>
          <a:lstStyle/>
          <a:p>
            <a:r>
              <a:rPr lang="en-GB" altLang="en-US" sz="2800" dirty="0" err="1" smtClean="0"/>
              <a:t>FoI</a:t>
            </a:r>
            <a:r>
              <a:rPr lang="en-GB" altLang="en-US" sz="2800" dirty="0" smtClean="0"/>
              <a:t> and Minutes of Assessment Boards</a:t>
            </a:r>
          </a:p>
        </p:txBody>
      </p:sp>
      <p:sp>
        <p:nvSpPr>
          <p:cNvPr id="292867" name="Rectangle 3"/>
          <p:cNvSpPr>
            <a:spLocks noGrp="1" noChangeArrowheads="1"/>
          </p:cNvSpPr>
          <p:nvPr>
            <p:ph type="body" idx="1"/>
          </p:nvPr>
        </p:nvSpPr>
        <p:spPr>
          <a:xfrm>
            <a:off x="467544" y="1196752"/>
            <a:ext cx="8496944" cy="5112568"/>
          </a:xfrm>
        </p:spPr>
        <p:txBody>
          <a:bodyPr/>
          <a:lstStyle/>
          <a:p>
            <a:r>
              <a:rPr lang="en-GB" altLang="en-US" sz="2400" b="1" i="1" dirty="0" smtClean="0"/>
              <a:t>Giving out results over the telephone </a:t>
            </a:r>
            <a:r>
              <a:rPr lang="en-GB" altLang="en-US" sz="2400" dirty="0" smtClean="0"/>
              <a:t>– results should not be given out over the telephone even to someone purporting to be the student. How do you know the identity of the individual at the other end of the phone?</a:t>
            </a:r>
          </a:p>
          <a:p>
            <a:r>
              <a:rPr lang="en-GB" altLang="en-US" sz="2400" b="1" i="1" dirty="0" smtClean="0"/>
              <a:t>Assessment board minutes – </a:t>
            </a:r>
            <a:r>
              <a:rPr lang="en-GB" altLang="en-US" sz="2400" dirty="0" smtClean="0"/>
              <a:t>these can be requested under both data protection and freedom of information legislation hence it is important that they are produced in a specific manner which separates out personal information. A sample layout is attached along with a </a:t>
            </a:r>
            <a:r>
              <a:rPr lang="en-GB" altLang="en-US" sz="2400" dirty="0" err="1" smtClean="0"/>
              <a:t>powerpoint</a:t>
            </a:r>
            <a:r>
              <a:rPr lang="en-GB" altLang="en-US" sz="2400" dirty="0" smtClean="0"/>
              <a:t> presentation which you may find useful.</a:t>
            </a:r>
            <a:r>
              <a:rPr lang="en-GB" altLang="en-US" sz="2400" b="1" i="1" dirty="0" smtClean="0"/>
              <a:t> </a:t>
            </a:r>
            <a:endParaRPr lang="en-GB" altLang="en-US" sz="2400" dirty="0" smtClean="0"/>
          </a:p>
        </p:txBody>
      </p:sp>
      <p:sp>
        <p:nvSpPr>
          <p:cNvPr id="292868" name="Rectangle 5"/>
          <p:cNvSpPr>
            <a:spLocks noChangeArrowheads="1"/>
          </p:cNvSpPr>
          <p:nvPr/>
        </p:nvSpPr>
        <p:spPr bwMode="auto">
          <a:xfrm>
            <a:off x="7285186" y="6443662"/>
            <a:ext cx="931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EEC3875-4E65-4C2A-8F49-1B1D7FE136D1}" type="datetime1">
              <a:rPr lang="en-GB" altLang="en-US" sz="1200">
                <a:solidFill>
                  <a:srgbClr val="474747"/>
                </a:solidFill>
                <a:latin typeface="Calibri" panose="020F0502020204030204" pitchFamily="34" charset="0"/>
                <a:cs typeface="Times New Roman" panose="02020603050405020304" pitchFamily="18" charset="0"/>
              </a:rPr>
              <a:pPr>
                <a:spcBef>
                  <a:spcPct val="0"/>
                </a:spcBef>
                <a:buClrTx/>
                <a:buSzTx/>
                <a:buFontTx/>
                <a:buNone/>
              </a:pPr>
              <a:t>27/11/2017</a:t>
            </a:fld>
            <a:endParaRPr lang="en-US" altLang="en-US" sz="2400" dirty="0">
              <a:cs typeface="Times New Roman" panose="02020603050405020304" pitchFamily="18" charset="0"/>
            </a:endParaRPr>
          </a:p>
        </p:txBody>
      </p:sp>
      <p:sp>
        <p:nvSpPr>
          <p:cNvPr id="292869" name="Slide Number Placeholder 5"/>
          <p:cNvSpPr txBox="1">
            <a:spLocks noGrp="1"/>
          </p:cNvSpPr>
          <p:nvPr/>
        </p:nvSpPr>
        <p:spPr bwMode="auto">
          <a:xfrm>
            <a:off x="8334672" y="6353175"/>
            <a:ext cx="53955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3300"/>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171A4F"/>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CC3300"/>
              </a:buClr>
              <a:buSzPct val="70000"/>
              <a:buFont typeface="Wingdings" panose="05000000000000000000" pitchFamily="2" charset="2"/>
              <a:buChar char="l"/>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fld id="{195BD0E5-2AD8-429C-81F6-20F19A39BD3F}" type="slidenum">
              <a:rPr lang="en-US" altLang="en-US" sz="1000">
                <a:cs typeface="Times New Roman" panose="02020603050405020304" pitchFamily="18" charset="0"/>
              </a:rPr>
              <a:pPr algn="r">
                <a:spcBef>
                  <a:spcPct val="0"/>
                </a:spcBef>
                <a:buClrTx/>
                <a:buSzTx/>
                <a:buFontTx/>
                <a:buNone/>
              </a:pPr>
              <a:t>99</a:t>
            </a:fld>
            <a:endParaRPr lang="en-US" altLang="en-US" sz="1000" dirty="0">
              <a:cs typeface="Times New Roman" panose="02020603050405020304" pitchFamily="18" charset="0"/>
            </a:endParaRPr>
          </a:p>
        </p:txBody>
      </p:sp>
      <p:sp>
        <p:nvSpPr>
          <p:cNvPr id="6" name="Marcador de Posição do Rodapé 3"/>
          <p:cNvSpPr txBox="1">
            <a:spLocks/>
          </p:cNvSpPr>
          <p:nvPr/>
        </p:nvSpPr>
        <p:spPr>
          <a:xfrm>
            <a:off x="2051050" y="6418263"/>
            <a:ext cx="4177134" cy="33655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defRPr/>
            </a:pPr>
            <a:r>
              <a:rPr lang="en-US" sz="1000" dirty="0" smtClean="0"/>
              <a:t>Edwin Gray	e-mail: e.gray@gcu.ac.uk</a:t>
            </a:r>
          </a:p>
          <a:p>
            <a:pPr>
              <a:defRPr/>
            </a:pPr>
            <a:r>
              <a:rPr lang="en-GB" sz="1000" dirty="0" smtClean="0"/>
              <a:t>Department of Computer, Communications and Interactive Systems</a:t>
            </a:r>
            <a:endParaRPr lang="en-GB" sz="10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CU4x3Aug2015r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Divide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s">
  <a:themeElements>
    <a:clrScheme name="GCU">
      <a:dk1>
        <a:sysClr val="windowText" lastClr="000000"/>
      </a:dk1>
      <a:lt1>
        <a:srgbClr val="FFFFFF"/>
      </a:lt1>
      <a:dk2>
        <a:srgbClr val="006CB4"/>
      </a:dk2>
      <a:lt2>
        <a:srgbClr val="EFEEED"/>
      </a:lt2>
      <a:accent1>
        <a:srgbClr val="0092BC"/>
      </a:accent1>
      <a:accent2>
        <a:srgbClr val="64A70B"/>
      </a:accent2>
      <a:accent3>
        <a:srgbClr val="AA0061"/>
      </a:accent3>
      <a:accent4>
        <a:srgbClr val="642667"/>
      </a:accent4>
      <a:accent5>
        <a:srgbClr val="B5BD00"/>
      </a:accent5>
      <a:accent6>
        <a:srgbClr val="00A9E0"/>
      </a:accent6>
      <a:hlink>
        <a:srgbClr val="64A70B"/>
      </a:hlink>
      <a:folHlink>
        <a:srgbClr val="DAAA00"/>
      </a:folHlink>
    </a:clrScheme>
    <a:fontScheme name="GC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v5dateandtslidenumberi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4845</TotalTime>
  <Words>11806</Words>
  <Application>Microsoft Office PowerPoint</Application>
  <PresentationFormat>On-screen Show (4:3)</PresentationFormat>
  <Paragraphs>1950</Paragraphs>
  <Slides>191</Slides>
  <Notes>93</Notes>
  <HiddenSlides>0</HiddenSlides>
  <MMClips>0</MMClips>
  <ScaleCrop>false</ScaleCrop>
  <HeadingPairs>
    <vt:vector size="6" baseType="variant">
      <vt:variant>
        <vt:lpstr>Theme</vt:lpstr>
      </vt:variant>
      <vt:variant>
        <vt:i4>5</vt:i4>
      </vt:variant>
      <vt:variant>
        <vt:lpstr>Embedded OLE Servers</vt:lpstr>
      </vt:variant>
      <vt:variant>
        <vt:i4>2</vt:i4>
      </vt:variant>
      <vt:variant>
        <vt:lpstr>Slide Titles</vt:lpstr>
      </vt:variant>
      <vt:variant>
        <vt:i4>191</vt:i4>
      </vt:variant>
    </vt:vector>
  </HeadingPairs>
  <TitlesOfParts>
    <vt:vector size="198" baseType="lpstr">
      <vt:lpstr>Network</vt:lpstr>
      <vt:lpstr>GCU4x3Aug2015r1</vt:lpstr>
      <vt:lpstr>Section Dividers</vt:lpstr>
      <vt:lpstr>Slides</vt:lpstr>
      <vt:lpstr>1_v5dateandtslidenumberiTheme1</vt:lpstr>
      <vt:lpstr>Packager Shell Object</vt:lpstr>
      <vt:lpstr>Clip</vt:lpstr>
      <vt:lpstr>M3I322913  IT PROJECT MANAGEMENT 1   </vt:lpstr>
      <vt:lpstr>PowerPoint Presentation</vt:lpstr>
      <vt:lpstr>ITPM1 Exam</vt:lpstr>
      <vt:lpstr>Feedback</vt:lpstr>
      <vt:lpstr>Learning Objectives</vt:lpstr>
      <vt:lpstr>Learning Objectives</vt:lpstr>
      <vt:lpstr>Learning Objectives</vt:lpstr>
      <vt:lpstr>PowerPoint Presentation</vt:lpstr>
      <vt:lpstr>PowerPoint Presentation</vt:lpstr>
      <vt:lpstr>Lecture 9 Week 9 Suggested Reading</vt:lpstr>
      <vt:lpstr>Learning Objectives</vt:lpstr>
      <vt:lpstr>IT Project Management and Related Law</vt:lpstr>
      <vt:lpstr>IT Project Management and  Related Law</vt:lpstr>
      <vt:lpstr>IT Project Management and  Related Law</vt:lpstr>
      <vt:lpstr>IT Project Management and  Related Law</vt:lpstr>
      <vt:lpstr>IT Project Management and  Related Law</vt:lpstr>
      <vt:lpstr>IT Project Management and  Related Law</vt:lpstr>
      <vt:lpstr>IT Project Management and Related Law</vt:lpstr>
      <vt:lpstr>IT Project Management and Related Law</vt:lpstr>
      <vt:lpstr>GDPR EU 2018 and Related Law</vt:lpstr>
      <vt:lpstr>DATA PROTECTION LAW 1998</vt:lpstr>
      <vt:lpstr>DATA PROTECTION LAW No 67/98 1998</vt:lpstr>
      <vt:lpstr>Reasons for Data Protection Law</vt:lpstr>
      <vt:lpstr>Data Protection legislation (1984 &amp; 1998)</vt:lpstr>
      <vt:lpstr>DEFINITIONS</vt:lpstr>
      <vt:lpstr>DEFINITIONS</vt:lpstr>
      <vt:lpstr>LEGAL FRAMEWORK</vt:lpstr>
      <vt:lpstr>DATA PROTECTION OFFICERS</vt:lpstr>
      <vt:lpstr>Data Protection Law 1998</vt:lpstr>
      <vt:lpstr>Data Protection Law 1998</vt:lpstr>
      <vt:lpstr>Data Protection (1998) –  8 Principles</vt:lpstr>
      <vt:lpstr>Data Protection(1998) –  8 Principles</vt:lpstr>
      <vt:lpstr>Data Protection(1998) –  8 Principles</vt:lpstr>
      <vt:lpstr>Example 1</vt:lpstr>
      <vt:lpstr>Example 2</vt:lpstr>
      <vt:lpstr>Conditions for Processing</vt:lpstr>
      <vt:lpstr>Conditions for Processing  Sensitive Data</vt:lpstr>
      <vt:lpstr>Data Subjects Rights of Access</vt:lpstr>
      <vt:lpstr>Direct Marketing</vt:lpstr>
      <vt:lpstr>Data Protection Law 1998</vt:lpstr>
      <vt:lpstr>Data Protection Law 1998</vt:lpstr>
      <vt:lpstr>Data Protection Law 1998</vt:lpstr>
      <vt:lpstr>GDPR EU 2018 and Related Law</vt:lpstr>
      <vt:lpstr>GDPR EU 2018 and Related Law</vt:lpstr>
      <vt:lpstr>GDPR EU 2018 and Related Law</vt:lpstr>
      <vt:lpstr>GDPR EU 2018 and Related Law</vt:lpstr>
      <vt:lpstr>GDPR EU 2018 and Related Law</vt:lpstr>
      <vt:lpstr>GDPR EU 2018 and Related Law</vt:lpstr>
      <vt:lpstr>GDPR EU 2018 and Related Law</vt:lpstr>
      <vt:lpstr>GDPR EU 2018 and Related Law</vt:lpstr>
      <vt:lpstr>GDPR EU 2018 and Related Law</vt:lpstr>
      <vt:lpstr>GDPR EU 2018 and Related Law</vt:lpstr>
      <vt:lpstr>GDPR EU 2018 and Related Law</vt:lpstr>
      <vt:lpstr>GDPR EU 2018 and Related Law</vt:lpstr>
      <vt:lpstr>COMPUTER MISUSE ACT 1990</vt:lpstr>
      <vt:lpstr>STATUS OF NEW ACT</vt:lpstr>
      <vt:lpstr>Computer Misuse Act, 1990</vt:lpstr>
      <vt:lpstr>Computer Misuse Act, 1990</vt:lpstr>
      <vt:lpstr>Computer Misuse Act, 1990</vt:lpstr>
      <vt:lpstr>Computer Misuse Act, 1990</vt:lpstr>
      <vt:lpstr>Computer Misuse Act, 1990</vt:lpstr>
      <vt:lpstr>Computer Misuse Act, 1990</vt:lpstr>
      <vt:lpstr>Computer Misuse Act, 1990</vt:lpstr>
      <vt:lpstr>Computer Misuse Act 1990</vt:lpstr>
      <vt:lpstr>OFFICIAL POLICE HACKING</vt:lpstr>
      <vt:lpstr>OFFICIAL POLICE HACKING</vt:lpstr>
      <vt:lpstr>PowerPoint Presentation</vt:lpstr>
      <vt:lpstr>PowerPoint Presentation</vt:lpstr>
      <vt:lpstr>OFFICIAL POLICE HACKING</vt:lpstr>
      <vt:lpstr>INVESTIGATORY POWERS ACT 2016</vt:lpstr>
      <vt:lpstr>STATUS OF NEW ACT</vt:lpstr>
      <vt:lpstr>STATUS OF ACT</vt:lpstr>
      <vt:lpstr>The Regulation of Investigatory Powers  Act (RIP), 2000</vt:lpstr>
      <vt:lpstr>The Regulation of Investigatory Powers  Act (RIP), 2000</vt:lpstr>
      <vt:lpstr>The Regulation of Investigatory Powers  Act (RIP), 2000</vt:lpstr>
      <vt:lpstr>The Investigatory Powers Act (IP), 2016</vt:lpstr>
      <vt:lpstr>PowerPoint Presentation</vt:lpstr>
      <vt:lpstr>PowerPoint Presentation</vt:lpstr>
      <vt:lpstr>PowerPoint Presentation</vt:lpstr>
      <vt:lpstr>PowerPoint Presentation</vt:lpstr>
      <vt:lpstr>Critics of RIP Act argue</vt:lpstr>
      <vt:lpstr>Critics of RIP Act argue</vt:lpstr>
      <vt:lpstr>Critics of RIP Act argue</vt:lpstr>
      <vt:lpstr>Critics of RIP Act argue</vt:lpstr>
      <vt:lpstr>Critics of RIP Act argue</vt:lpstr>
      <vt:lpstr>Critics of RIP Act argue</vt:lpstr>
      <vt:lpstr>Critics of RIP Act argue</vt:lpstr>
      <vt:lpstr>Critics of RIP Act argue</vt:lpstr>
      <vt:lpstr>Critics of RIP Act argue</vt:lpstr>
      <vt:lpstr>Critics of RIP Act argue</vt:lpstr>
      <vt:lpstr>Critics of RIP Act argue</vt:lpstr>
      <vt:lpstr>The Regulation of Investigatory Powers Act (RIP) 2000</vt:lpstr>
      <vt:lpstr>Freedom of Information Act 2000</vt:lpstr>
      <vt:lpstr>Freedom of Information</vt:lpstr>
      <vt:lpstr>Freedom of Information</vt:lpstr>
      <vt:lpstr>How are these objectives to be achieved?</vt:lpstr>
      <vt:lpstr>How are these objectives to be achieved?</vt:lpstr>
      <vt:lpstr>FoI and Minutes of Assessment Boards</vt:lpstr>
      <vt:lpstr>FoI and Minutes of Assessment Boards</vt:lpstr>
      <vt:lpstr>FoI and Minutes of Assessment Boards</vt:lpstr>
      <vt:lpstr>Minutes of Assessment Board (1)</vt:lpstr>
      <vt:lpstr>Minutes of Assessment Board (2)</vt:lpstr>
      <vt:lpstr>Minutes of Assessment Board (3)</vt:lpstr>
      <vt:lpstr>Minutes of Assessment Board (4)</vt:lpstr>
      <vt:lpstr>Minutes of Assessment Board (5)</vt:lpstr>
      <vt:lpstr>FoI and Minutes of Assessment Board</vt:lpstr>
      <vt:lpstr>Minutes of Assessment Boards and Timing</vt:lpstr>
      <vt:lpstr>Learning Objectives</vt:lpstr>
      <vt:lpstr>Part 3: Privacy and Security</vt:lpstr>
      <vt:lpstr>Part 3: Privacy and Security</vt:lpstr>
      <vt:lpstr>Part 3: Privacy and Security</vt:lpstr>
      <vt:lpstr>Part 3: Privacy and Security</vt:lpstr>
      <vt:lpstr>Privacy -    What is it, and why does it matter?</vt:lpstr>
      <vt:lpstr>PowerPoint Presentation</vt:lpstr>
      <vt:lpstr>Spy Tech That Reads Your Mind</vt:lpstr>
      <vt:lpstr>Can you think of a time…</vt:lpstr>
      <vt:lpstr>Is it important…</vt:lpstr>
      <vt:lpstr>From the article:</vt:lpstr>
      <vt:lpstr>Assuming it is important…</vt:lpstr>
      <vt:lpstr>From the article:</vt:lpstr>
      <vt:lpstr>Map this to Daniel Solove’s Model</vt:lpstr>
      <vt:lpstr>Part 3: Privacy and Security</vt:lpstr>
      <vt:lpstr>PowerPoint Presentation</vt:lpstr>
      <vt:lpstr>Solove’s Model of Privacy</vt:lpstr>
      <vt:lpstr>So this is about privacy?</vt:lpstr>
      <vt:lpstr>From the article:</vt:lpstr>
      <vt:lpstr>What next?</vt:lpstr>
      <vt:lpstr>What next?</vt:lpstr>
      <vt:lpstr>What next?</vt:lpstr>
      <vt:lpstr>What next?</vt:lpstr>
      <vt:lpstr>Learning Objectives</vt:lpstr>
      <vt:lpstr>Computer Ethics</vt:lpstr>
      <vt:lpstr>3 properties that make computers a special case  (Moor, 1985)</vt:lpstr>
      <vt:lpstr>Invisibility factors (Moor, 1995)</vt:lpstr>
      <vt:lpstr>Gotterbarn, Johnson &amp; Nissenbaum (1995)</vt:lpstr>
      <vt:lpstr>Key issues directly related to  computer ethics</vt:lpstr>
      <vt:lpstr>Ethics and the law</vt:lpstr>
      <vt:lpstr>Ethics in Project Management</vt:lpstr>
      <vt:lpstr>Ethics in Project Management</vt:lpstr>
      <vt:lpstr>  Ethics Tests</vt:lpstr>
      <vt:lpstr>  Ethics Tests</vt:lpstr>
      <vt:lpstr>  Ethics Tests</vt:lpstr>
      <vt:lpstr>  Ethics Tests</vt:lpstr>
      <vt:lpstr>  Ethics Tests</vt:lpstr>
      <vt:lpstr>  Ethics Tests</vt:lpstr>
      <vt:lpstr>  Ethics Tests</vt:lpstr>
      <vt:lpstr>  Ethics Tests</vt:lpstr>
      <vt:lpstr>  Ethics Tests</vt:lpstr>
      <vt:lpstr>  Ethics Tests</vt:lpstr>
      <vt:lpstr>  Ethics Tests</vt:lpstr>
      <vt:lpstr>  Ethics Tests</vt:lpstr>
      <vt:lpstr>  Ethics Tests</vt:lpstr>
      <vt:lpstr>Any further questions?</vt:lpstr>
      <vt:lpstr>Learning Objectives</vt:lpstr>
      <vt:lpstr>Intro’ to Professionalism and IT Project Management</vt:lpstr>
      <vt:lpstr>Professional Bodies</vt:lpstr>
      <vt:lpstr>British Computer Society</vt:lpstr>
      <vt:lpstr>PMI</vt:lpstr>
      <vt:lpstr>PMI Code of Ethics and Professional Conduct, 2007 includes:</vt:lpstr>
      <vt:lpstr>PMI Code of Ethics and Professional Conduct, 2007</vt:lpstr>
      <vt:lpstr>What is a profession?</vt:lpstr>
      <vt:lpstr>What is a profession?</vt:lpstr>
      <vt:lpstr>What is a profession?</vt:lpstr>
      <vt:lpstr>What is a profession?</vt:lpstr>
      <vt:lpstr>What is a profession?</vt:lpstr>
      <vt:lpstr>Question 1</vt:lpstr>
      <vt:lpstr>Learning Objectives</vt:lpstr>
      <vt:lpstr>  ACM/IEEE Software Engineering  Code of Ethics and Professional Practice</vt:lpstr>
      <vt:lpstr>  ACM/IEEE Software Engineering  Code of  Ethics and Professional Practice</vt:lpstr>
      <vt:lpstr>  ACM/IEEE Software Engineering  Code of Ethics and Professional Practice</vt:lpstr>
      <vt:lpstr>  ACM/IEEE Software Engineering  Code of  Ethics and Professional Practice</vt:lpstr>
      <vt:lpstr>  ACM/IEEE Software Engineering  Code of  Ethics and Professional Practice</vt:lpstr>
      <vt:lpstr>PowerPoint Presentation</vt:lpstr>
      <vt:lpstr>  BCS Code of Conduct</vt:lpstr>
      <vt:lpstr>  BCS Code of Conduct</vt:lpstr>
      <vt:lpstr>  BCS Code of Conduct</vt:lpstr>
      <vt:lpstr>  BCS Code of Conduct</vt:lpstr>
      <vt:lpstr>  BCS Code of Conduct</vt:lpstr>
      <vt:lpstr>  BCS Code of Conduct</vt:lpstr>
      <vt:lpstr>  BCS Code of Conduct</vt:lpstr>
      <vt:lpstr>  BCS Code of Conduct</vt:lpstr>
      <vt:lpstr>  BCS Code of Conduct</vt:lpstr>
      <vt:lpstr>  BCS Code of Conduct</vt:lpstr>
      <vt:lpstr>  BCS Code of Conduct</vt:lpstr>
      <vt:lpstr>  BCS Code of Conduct</vt:lpstr>
      <vt:lpstr>  BCS Code of Conduct</vt:lpstr>
      <vt:lpstr>  BCS Code of Conduct</vt:lpstr>
      <vt:lpstr>  Conclusions</vt:lpstr>
      <vt:lpstr>    Conclusions   </vt:lpstr>
      <vt:lpstr>   Conclusions  </vt:lpstr>
      <vt:lpstr>PowerPoint Presentation</vt:lpstr>
    </vt:vector>
  </TitlesOfParts>
  <Company>Bell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Development</dc:title>
  <dc:creator>Jim Paterson</dc:creator>
  <cp:lastModifiedBy>egra</cp:lastModifiedBy>
  <cp:revision>493</cp:revision>
  <dcterms:created xsi:type="dcterms:W3CDTF">2007-11-01T23:04:03Z</dcterms:created>
  <dcterms:modified xsi:type="dcterms:W3CDTF">2017-11-27T19:54:43Z</dcterms:modified>
</cp:coreProperties>
</file>