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448" r:id="rId5"/>
    <p:sldId id="2462" r:id="rId6"/>
    <p:sldId id="259" r:id="rId7"/>
    <p:sldId id="2463" r:id="rId8"/>
    <p:sldId id="2465" r:id="rId9"/>
    <p:sldId id="2470" r:id="rId10"/>
    <p:sldId id="2466" r:id="rId11"/>
    <p:sldId id="2464" r:id="rId12"/>
    <p:sldId id="2467" r:id="rId13"/>
    <p:sldId id="2468" r:id="rId14"/>
    <p:sldId id="2469" r:id="rId15"/>
    <p:sldId id="2451" r:id="rId16"/>
    <p:sldId id="2471" r:id="rId17"/>
    <p:sldId id="2472" r:id="rId18"/>
    <p:sldId id="2477" r:id="rId19"/>
    <p:sldId id="2473" r:id="rId20"/>
    <p:sldId id="2480" r:id="rId21"/>
    <p:sldId id="2475" r:id="rId22"/>
    <p:sldId id="2476" r:id="rId23"/>
    <p:sldId id="2478" r:id="rId24"/>
    <p:sldId id="2479" r:id="rId25"/>
    <p:sldId id="2450" r:id="rId26"/>
    <p:sldId id="24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6" d="100"/>
          <a:sy n="86" d="100"/>
        </p:scale>
        <p:origin x="562" y="6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7/19/2021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7/19/2021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73504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332368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Machine learning</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Mercea Alex-Ovidiu</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Presentation</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F944658-D4E4-4491-AA9B-01C5156A0ADC}"/>
              </a:ext>
            </a:extLst>
          </p:cNvPr>
          <p:cNvPicPr preferRelativeResize="0">
            <a:picLocks noGrp="1" noChangeAspect="1"/>
          </p:cNvPicPr>
          <p:nvPr>
            <p:ph type="pic" sz="quarter" idx="13"/>
          </p:nvPr>
        </p:nvPicPr>
        <p:blipFill>
          <a:blip r:embed="rId2"/>
          <a:stretch>
            <a:fillRect/>
          </a:stretch>
        </p:blipFill>
        <p:spPr>
          <a:xfrm>
            <a:off x="243210" y="1038226"/>
            <a:ext cx="5791200" cy="4662696"/>
          </a:xfrm>
        </p:spPr>
      </p:pic>
      <p:sp>
        <p:nvSpPr>
          <p:cNvPr id="3" name="Title 2">
            <a:extLst>
              <a:ext uri="{FF2B5EF4-FFF2-40B4-BE49-F238E27FC236}">
                <a16:creationId xmlns:a16="http://schemas.microsoft.com/office/drawing/2014/main" id="{D250F83D-31F6-4F6F-8AB3-2A5AF57D26E0}"/>
              </a:ext>
            </a:extLst>
          </p:cNvPr>
          <p:cNvSpPr>
            <a:spLocks noGrp="1"/>
          </p:cNvSpPr>
          <p:nvPr>
            <p:ph type="title"/>
          </p:nvPr>
        </p:nvSpPr>
        <p:spPr/>
        <p:txBody>
          <a:bodyPr/>
          <a:lstStyle/>
          <a:p>
            <a:r>
              <a:rPr lang="en-US" dirty="0"/>
              <a:t>Support vector regression</a:t>
            </a:r>
            <a:endParaRPr lang="ro-RO" dirty="0"/>
          </a:p>
        </p:txBody>
      </p:sp>
      <p:sp>
        <p:nvSpPr>
          <p:cNvPr id="4" name="Text Placeholder 3">
            <a:extLst>
              <a:ext uri="{FF2B5EF4-FFF2-40B4-BE49-F238E27FC236}">
                <a16:creationId xmlns:a16="http://schemas.microsoft.com/office/drawing/2014/main" id="{2DAC3207-20CE-47FF-85C9-812368229E68}"/>
              </a:ext>
            </a:extLst>
          </p:cNvPr>
          <p:cNvSpPr>
            <a:spLocks noGrp="1"/>
          </p:cNvSpPr>
          <p:nvPr>
            <p:ph type="body" idx="1"/>
          </p:nvPr>
        </p:nvSpPr>
        <p:spPr/>
        <p:txBody>
          <a:bodyPr/>
          <a:lstStyle/>
          <a:p>
            <a:r>
              <a:rPr lang="en-US" dirty="0"/>
              <a:t>regression</a:t>
            </a:r>
            <a:endParaRPr lang="ro-RO" dirty="0"/>
          </a:p>
        </p:txBody>
      </p:sp>
      <p:sp>
        <p:nvSpPr>
          <p:cNvPr id="5" name="Slide Number Placeholder 4">
            <a:extLst>
              <a:ext uri="{FF2B5EF4-FFF2-40B4-BE49-F238E27FC236}">
                <a16:creationId xmlns:a16="http://schemas.microsoft.com/office/drawing/2014/main" id="{DA5B3323-F5CE-4740-9B9C-E2890098E6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42466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E4BB635A-AF11-43B9-A245-DFC24D5952A5}"/>
              </a:ext>
            </a:extLst>
          </p:cNvPr>
          <p:cNvPicPr preferRelativeResize="0">
            <a:picLocks noGrp="1" noChangeAspect="1"/>
          </p:cNvPicPr>
          <p:nvPr>
            <p:ph type="pic" sz="quarter" idx="13"/>
          </p:nvPr>
        </p:nvPicPr>
        <p:blipFill rotWithShape="1">
          <a:blip r:embed="rId2"/>
          <a:srcRect l="1" t="1" r="-16048" b="179"/>
          <a:stretch/>
        </p:blipFill>
        <p:spPr>
          <a:xfrm>
            <a:off x="176644" y="1076320"/>
            <a:ext cx="7776000" cy="4212000"/>
          </a:xfrm>
        </p:spPr>
      </p:pic>
      <p:sp>
        <p:nvSpPr>
          <p:cNvPr id="3" name="Title 2">
            <a:extLst>
              <a:ext uri="{FF2B5EF4-FFF2-40B4-BE49-F238E27FC236}">
                <a16:creationId xmlns:a16="http://schemas.microsoft.com/office/drawing/2014/main" id="{0A7F9F72-4BAB-4CC5-99D2-027B61A311E5}"/>
              </a:ext>
            </a:extLst>
          </p:cNvPr>
          <p:cNvSpPr>
            <a:spLocks noGrp="1"/>
          </p:cNvSpPr>
          <p:nvPr>
            <p:ph type="title"/>
          </p:nvPr>
        </p:nvSpPr>
        <p:spPr/>
        <p:txBody>
          <a:bodyPr/>
          <a:lstStyle/>
          <a:p>
            <a:r>
              <a:rPr lang="en-US" dirty="0"/>
              <a:t>Decision tree Regression</a:t>
            </a:r>
            <a:endParaRPr lang="ro-RO" dirty="0"/>
          </a:p>
        </p:txBody>
      </p:sp>
      <p:sp>
        <p:nvSpPr>
          <p:cNvPr id="4" name="Text Placeholder 3">
            <a:extLst>
              <a:ext uri="{FF2B5EF4-FFF2-40B4-BE49-F238E27FC236}">
                <a16:creationId xmlns:a16="http://schemas.microsoft.com/office/drawing/2014/main" id="{1507E7D2-1026-45E1-B6B9-06A76E5B5EB6}"/>
              </a:ext>
            </a:extLst>
          </p:cNvPr>
          <p:cNvSpPr>
            <a:spLocks noGrp="1"/>
          </p:cNvSpPr>
          <p:nvPr>
            <p:ph type="body" idx="1"/>
          </p:nvPr>
        </p:nvSpPr>
        <p:spPr/>
        <p:txBody>
          <a:bodyPr/>
          <a:lstStyle/>
          <a:p>
            <a:r>
              <a:rPr lang="en-US" dirty="0"/>
              <a:t>regression</a:t>
            </a:r>
            <a:endParaRPr lang="ro-RO" dirty="0"/>
          </a:p>
        </p:txBody>
      </p:sp>
      <p:sp>
        <p:nvSpPr>
          <p:cNvPr id="5" name="Slide Number Placeholder 4">
            <a:extLst>
              <a:ext uri="{FF2B5EF4-FFF2-40B4-BE49-F238E27FC236}">
                <a16:creationId xmlns:a16="http://schemas.microsoft.com/office/drawing/2014/main" id="{B16B89F2-7A28-4B63-9DE1-F1E45585F82C}"/>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1346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Supervised Learning</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Classification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18BA566E-CA28-4490-833F-163E3021FFE1}"/>
              </a:ext>
            </a:extLst>
          </p:cNvPr>
          <p:cNvPicPr preferRelativeResize="0">
            <a:picLocks noGrp="1" noChangeAspect="1"/>
          </p:cNvPicPr>
          <p:nvPr>
            <p:ph type="pic" sz="quarter" idx="13"/>
          </p:nvPr>
        </p:nvPicPr>
        <p:blipFill rotWithShape="1">
          <a:blip r:embed="rId2"/>
          <a:srcRect l="-1" r="-41312"/>
          <a:stretch/>
        </p:blipFill>
        <p:spPr>
          <a:xfrm>
            <a:off x="271938" y="895350"/>
            <a:ext cx="7632000" cy="4953000"/>
          </a:xfrm>
        </p:spPr>
      </p:pic>
      <p:sp>
        <p:nvSpPr>
          <p:cNvPr id="3" name="Title 2">
            <a:extLst>
              <a:ext uri="{FF2B5EF4-FFF2-40B4-BE49-F238E27FC236}">
                <a16:creationId xmlns:a16="http://schemas.microsoft.com/office/drawing/2014/main" id="{13F185D7-057C-494F-AE65-DAD2D2CDE699}"/>
              </a:ext>
            </a:extLst>
          </p:cNvPr>
          <p:cNvSpPr>
            <a:spLocks noGrp="1"/>
          </p:cNvSpPr>
          <p:nvPr>
            <p:ph type="title"/>
          </p:nvPr>
        </p:nvSpPr>
        <p:spPr/>
        <p:txBody>
          <a:bodyPr/>
          <a:lstStyle/>
          <a:p>
            <a:r>
              <a:rPr lang="en-US" dirty="0"/>
              <a:t>Logistic regression</a:t>
            </a:r>
            <a:endParaRPr lang="ro-RO" dirty="0"/>
          </a:p>
        </p:txBody>
      </p:sp>
      <p:sp>
        <p:nvSpPr>
          <p:cNvPr id="4" name="Text Placeholder 3">
            <a:extLst>
              <a:ext uri="{FF2B5EF4-FFF2-40B4-BE49-F238E27FC236}">
                <a16:creationId xmlns:a16="http://schemas.microsoft.com/office/drawing/2014/main" id="{7F36E240-D487-4F80-B63D-8EC020E0E224}"/>
              </a:ext>
            </a:extLst>
          </p:cNvPr>
          <p:cNvSpPr>
            <a:spLocks noGrp="1"/>
          </p:cNvSpPr>
          <p:nvPr>
            <p:ph type="body" idx="1"/>
          </p:nvPr>
        </p:nvSpPr>
        <p:spPr/>
        <p:txBody>
          <a:bodyPr/>
          <a:lstStyle/>
          <a:p>
            <a:r>
              <a:rPr lang="en-US" dirty="0"/>
              <a:t>classification</a:t>
            </a:r>
            <a:endParaRPr lang="ro-RO" dirty="0"/>
          </a:p>
        </p:txBody>
      </p:sp>
      <p:sp>
        <p:nvSpPr>
          <p:cNvPr id="5" name="Slide Number Placeholder 4">
            <a:extLst>
              <a:ext uri="{FF2B5EF4-FFF2-40B4-BE49-F238E27FC236}">
                <a16:creationId xmlns:a16="http://schemas.microsoft.com/office/drawing/2014/main" id="{6A194E58-597D-441E-BE99-D7C74E265CF4}"/>
              </a:ext>
            </a:extLst>
          </p:cNvPr>
          <p:cNvSpPr>
            <a:spLocks noGrp="1"/>
          </p:cNvSpPr>
          <p:nvPr>
            <p:ph type="sldNum" sz="quarter" idx="12"/>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225592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5E46FA21-03A0-48E4-9699-3E9E051C0211}"/>
              </a:ext>
            </a:extLst>
          </p:cNvPr>
          <p:cNvPicPr preferRelativeResize="0">
            <a:picLocks noGrp="1" noChangeAspect="1"/>
          </p:cNvPicPr>
          <p:nvPr>
            <p:ph type="pic" sz="quarter" idx="13"/>
          </p:nvPr>
        </p:nvPicPr>
        <p:blipFill rotWithShape="1">
          <a:blip r:embed="rId2"/>
          <a:srcRect l="-9" t="-2" r="-46028" b="291"/>
          <a:stretch/>
        </p:blipFill>
        <p:spPr>
          <a:xfrm>
            <a:off x="0" y="675000"/>
            <a:ext cx="8768616" cy="5508000"/>
          </a:xfrm>
        </p:spPr>
      </p:pic>
      <p:sp>
        <p:nvSpPr>
          <p:cNvPr id="3" name="Title 2">
            <a:extLst>
              <a:ext uri="{FF2B5EF4-FFF2-40B4-BE49-F238E27FC236}">
                <a16:creationId xmlns:a16="http://schemas.microsoft.com/office/drawing/2014/main" id="{D51A5108-1889-466B-84F0-5C4CDD9B0BBA}"/>
              </a:ext>
            </a:extLst>
          </p:cNvPr>
          <p:cNvSpPr>
            <a:spLocks noGrp="1"/>
          </p:cNvSpPr>
          <p:nvPr>
            <p:ph type="title"/>
          </p:nvPr>
        </p:nvSpPr>
        <p:spPr/>
        <p:txBody>
          <a:bodyPr/>
          <a:lstStyle/>
          <a:p>
            <a:r>
              <a:rPr lang="en-US" dirty="0"/>
              <a:t>Support vector machines</a:t>
            </a:r>
            <a:endParaRPr lang="ro-RO" dirty="0"/>
          </a:p>
        </p:txBody>
      </p:sp>
      <p:sp>
        <p:nvSpPr>
          <p:cNvPr id="4" name="Text Placeholder 3">
            <a:extLst>
              <a:ext uri="{FF2B5EF4-FFF2-40B4-BE49-F238E27FC236}">
                <a16:creationId xmlns:a16="http://schemas.microsoft.com/office/drawing/2014/main" id="{333B8D69-3ED7-4D1D-9810-FB5AFDCB96EB}"/>
              </a:ext>
            </a:extLst>
          </p:cNvPr>
          <p:cNvSpPr>
            <a:spLocks noGrp="1"/>
          </p:cNvSpPr>
          <p:nvPr>
            <p:ph type="body" idx="1"/>
          </p:nvPr>
        </p:nvSpPr>
        <p:spPr/>
        <p:txBody>
          <a:bodyPr/>
          <a:lstStyle/>
          <a:p>
            <a:r>
              <a:rPr lang="en-US" dirty="0"/>
              <a:t>classification</a:t>
            </a:r>
            <a:endParaRPr lang="ro-RO" dirty="0"/>
          </a:p>
        </p:txBody>
      </p:sp>
      <p:sp>
        <p:nvSpPr>
          <p:cNvPr id="5" name="Slide Number Placeholder 4">
            <a:extLst>
              <a:ext uri="{FF2B5EF4-FFF2-40B4-BE49-F238E27FC236}">
                <a16:creationId xmlns:a16="http://schemas.microsoft.com/office/drawing/2014/main" id="{95CDF1D3-6E0C-447B-B1CA-F70119E2628D}"/>
              </a:ext>
            </a:extLst>
          </p:cNvPr>
          <p:cNvSpPr>
            <a:spLocks noGrp="1"/>
          </p:cNvSpPr>
          <p:nvPr>
            <p:ph type="sldNum" sz="quarter" idx="12"/>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80579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409E71A-9D66-4010-9387-E0A99D85D9CE}"/>
              </a:ext>
            </a:extLst>
          </p:cNvPr>
          <p:cNvPicPr preferRelativeResize="0">
            <a:picLocks noGrp="1" noChangeAspect="1"/>
          </p:cNvPicPr>
          <p:nvPr>
            <p:ph type="pic" sz="quarter" idx="13"/>
          </p:nvPr>
        </p:nvPicPr>
        <p:blipFill rotWithShape="1">
          <a:blip r:embed="rId2"/>
          <a:srcRect l="1" r="-30510"/>
          <a:stretch/>
        </p:blipFill>
        <p:spPr>
          <a:xfrm>
            <a:off x="0" y="1066800"/>
            <a:ext cx="7956000" cy="4552950"/>
          </a:xfrm>
        </p:spPr>
      </p:pic>
      <p:sp>
        <p:nvSpPr>
          <p:cNvPr id="3" name="Title 2">
            <a:extLst>
              <a:ext uri="{FF2B5EF4-FFF2-40B4-BE49-F238E27FC236}">
                <a16:creationId xmlns:a16="http://schemas.microsoft.com/office/drawing/2014/main" id="{25905BC7-6FAA-4530-BB6A-DC7BF6BA1748}"/>
              </a:ext>
            </a:extLst>
          </p:cNvPr>
          <p:cNvSpPr>
            <a:spLocks noGrp="1"/>
          </p:cNvSpPr>
          <p:nvPr>
            <p:ph type="title"/>
          </p:nvPr>
        </p:nvSpPr>
        <p:spPr>
          <a:xfrm>
            <a:off x="6096000" y="2262871"/>
            <a:ext cx="5638800" cy="1661297"/>
          </a:xfrm>
        </p:spPr>
        <p:txBody>
          <a:bodyPr/>
          <a:lstStyle/>
          <a:p>
            <a:r>
              <a:rPr lang="en-US" dirty="0"/>
              <a:t>Decision tree classification</a:t>
            </a:r>
            <a:endParaRPr lang="ro-RO" dirty="0"/>
          </a:p>
        </p:txBody>
      </p:sp>
      <p:sp>
        <p:nvSpPr>
          <p:cNvPr id="4" name="Text Placeholder 3">
            <a:extLst>
              <a:ext uri="{FF2B5EF4-FFF2-40B4-BE49-F238E27FC236}">
                <a16:creationId xmlns:a16="http://schemas.microsoft.com/office/drawing/2014/main" id="{0C5B880F-6D29-4758-BBA9-C78B78055065}"/>
              </a:ext>
            </a:extLst>
          </p:cNvPr>
          <p:cNvSpPr>
            <a:spLocks noGrp="1"/>
          </p:cNvSpPr>
          <p:nvPr>
            <p:ph type="body" idx="1"/>
          </p:nvPr>
        </p:nvSpPr>
        <p:spPr/>
        <p:txBody>
          <a:bodyPr/>
          <a:lstStyle/>
          <a:p>
            <a:r>
              <a:rPr lang="en-US" dirty="0"/>
              <a:t>classification</a:t>
            </a:r>
            <a:endParaRPr lang="ro-RO" dirty="0"/>
          </a:p>
        </p:txBody>
      </p:sp>
      <p:sp>
        <p:nvSpPr>
          <p:cNvPr id="5" name="Slide Number Placeholder 4">
            <a:extLst>
              <a:ext uri="{FF2B5EF4-FFF2-40B4-BE49-F238E27FC236}">
                <a16:creationId xmlns:a16="http://schemas.microsoft.com/office/drawing/2014/main" id="{83AECAD4-E641-47E1-A3B2-A066EA8AFA5B}"/>
              </a:ext>
            </a:extLst>
          </p:cNvPr>
          <p:cNvSpPr>
            <a:spLocks noGrp="1"/>
          </p:cNvSpPr>
          <p:nvPr>
            <p:ph type="sldNum" sz="quarter" idx="12"/>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75534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DBDCA77A-7261-4562-8BF6-AB2A834A09B1}"/>
              </a:ext>
            </a:extLst>
          </p:cNvPr>
          <p:cNvPicPr preferRelativeResize="0">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backgroundRemoval t="12245" b="88209" l="5059" r="96824">
                        <a14:foregroundMark x1="55059" y1="37868" x2="54000" y2="36508"/>
                        <a14:foregroundMark x1="57647" y1="25850" x2="52353" y2="40816"/>
                        <a14:foregroundMark x1="52353" y1="40816" x2="53412" y2="39456"/>
                        <a14:foregroundMark x1="55059" y1="35601" x2="54706" y2="38549"/>
                        <a14:foregroundMark x1="70471" y1="25624" x2="70471" y2="25624"/>
                        <a14:foregroundMark x1="67765" y1="16780" x2="67765" y2="16780"/>
                        <a14:foregroundMark x1="67765" y1="16780" x2="67765" y2="16780"/>
                        <a14:foregroundMark x1="67765" y1="16780" x2="67765" y2="16780"/>
                        <a14:foregroundMark x1="67765" y1="16780" x2="67765" y2="16780"/>
                        <a14:foregroundMark x1="71294" y1="30612" x2="71294" y2="30612"/>
                        <a14:foregroundMark x1="72706" y1="31519" x2="72471" y2="31293"/>
                        <a14:foregroundMark x1="68353" y1="25624" x2="55176" y2="14059"/>
                        <a14:foregroundMark x1="55176" y1="14059" x2="51882" y2="16100"/>
                        <a14:foregroundMark x1="50000" y1="21995" x2="40353" y2="27891"/>
                        <a14:foregroundMark x1="40353" y1="27891" x2="40118" y2="39909"/>
                        <a14:foregroundMark x1="40118" y1="39909" x2="55294" y2="63719"/>
                        <a14:foregroundMark x1="55294" y1="63719" x2="62824" y2="64172"/>
                        <a14:foregroundMark x1="62824" y1="64172" x2="55412" y2="56689"/>
                        <a14:foregroundMark x1="45529" y1="45351" x2="40235" y2="38549"/>
                        <a14:foregroundMark x1="40235" y1="38549" x2="34824" y2="47166"/>
                        <a14:foregroundMark x1="34824" y1="47166" x2="37647" y2="49206"/>
                        <a14:foregroundMark x1="31647" y1="29025" x2="24353" y2="25850"/>
                        <a14:foregroundMark x1="24353" y1="25850" x2="9647" y2="32426"/>
                        <a14:foregroundMark x1="9647" y1="32426" x2="3647" y2="55556"/>
                        <a14:foregroundMark x1="3647" y1="55556" x2="5176" y2="78458"/>
                        <a14:foregroundMark x1="5176" y1="78458" x2="22353" y2="83220"/>
                        <a14:foregroundMark x1="22353" y1="83220" x2="33882" y2="53741"/>
                        <a14:foregroundMark x1="33882" y1="53741" x2="33294" y2="32653"/>
                        <a14:foregroundMark x1="33294" y1="32653" x2="32471" y2="29932"/>
                        <a14:foregroundMark x1="71059" y1="69388" x2="71176" y2="91837"/>
                        <a14:foregroundMark x1="71176" y1="91837" x2="78824" y2="99320"/>
                        <a14:foregroundMark x1="78824" y1="99320" x2="97176" y2="95011"/>
                        <a14:foregroundMark x1="97176" y1="95011" x2="97369" y2="93021"/>
                        <a14:foregroundMark x1="97236" y1="79159" x2="92471" y2="69615"/>
                        <a14:foregroundMark x1="92471" y1="69615" x2="75059" y2="68481"/>
                        <a14:foregroundMark x1="75059" y1="68481" x2="68588" y2="72562"/>
                        <a14:foregroundMark x1="68588" y1="72562" x2="68824" y2="73016"/>
                        <a14:foregroundMark x1="78824" y1="78231" x2="78824" y2="78231"/>
                        <a14:foregroundMark x1="76235" y1="77778" x2="88471" y2="85488"/>
                        <a14:foregroundMark x1="88471" y1="85488" x2="80471" y2="78458"/>
                        <a14:foregroundMark x1="80471" y1="78458" x2="80235" y2="78685"/>
                        <a14:foregroundMark x1="91647" y1="86621" x2="86235" y2="77324"/>
                        <a14:foregroundMark x1="86235" y1="77324" x2="89176" y2="87755"/>
                        <a14:foregroundMark x1="89176" y1="87755" x2="93529" y2="79819"/>
                        <a14:foregroundMark x1="95176" y1="75510" x2="74588" y2="73243"/>
                        <a14:foregroundMark x1="74588" y1="73243" x2="74118" y2="89796"/>
                        <a14:foregroundMark x1="74118" y1="89796" x2="79059" y2="97732"/>
                        <a14:foregroundMark x1="79059" y1="97732" x2="95059" y2="91383"/>
                        <a14:foregroundMark x1="95059" y1="91383" x2="94824" y2="77778"/>
                        <a14:foregroundMark x1="94824" y1="77778" x2="94471" y2="75283"/>
                        <a14:foregroundMark x1="93059" y1="70522" x2="96824" y2="74603"/>
                        <a14:backgroundMark x1="99176" y1="16100" x2="99765" y2="51247"/>
                        <a14:backgroundMark x1="99765" y1="51247" x2="99529" y2="20635"/>
                        <a14:backgroundMark x1="99882" y1="6576" x2="99882" y2="6576"/>
                        <a14:backgroundMark x1="99765" y1="8844" x2="99765" y2="9070"/>
                        <a14:backgroundMark x1="99765" y1="11565" x2="99765" y2="12472"/>
                        <a14:backgroundMark x1="99765" y1="13605" x2="99882" y2="14512"/>
                        <a14:backgroundMark x1="99294" y1="74603" x2="98000" y2="60317"/>
                        <a14:backgroundMark x1="98000" y1="60317" x2="99412" y2="45125"/>
                        <a14:backgroundMark x1="99412" y1="45125" x2="99882" y2="94331"/>
                        <a14:backgroundMark x1="99059" y1="5442" x2="99882" y2="23810"/>
                      </a14:backgroundRemoval>
                    </a14:imgEffect>
                  </a14:imgLayer>
                </a14:imgProps>
              </a:ext>
            </a:extLst>
          </a:blip>
          <a:srcRect l="910" t="2823" r="-44536" b="1790"/>
          <a:stretch/>
        </p:blipFill>
        <p:spPr>
          <a:xfrm>
            <a:off x="72000" y="1428750"/>
            <a:ext cx="11592000" cy="4619250"/>
          </a:xfrm>
        </p:spPr>
      </p:pic>
      <p:sp>
        <p:nvSpPr>
          <p:cNvPr id="3" name="Title 2">
            <a:extLst>
              <a:ext uri="{FF2B5EF4-FFF2-40B4-BE49-F238E27FC236}">
                <a16:creationId xmlns:a16="http://schemas.microsoft.com/office/drawing/2014/main" id="{BEBD3E32-D55E-4C95-B588-5FD00FAD8C02}"/>
              </a:ext>
            </a:extLst>
          </p:cNvPr>
          <p:cNvSpPr>
            <a:spLocks noGrp="1"/>
          </p:cNvSpPr>
          <p:nvPr>
            <p:ph type="title"/>
          </p:nvPr>
        </p:nvSpPr>
        <p:spPr/>
        <p:txBody>
          <a:bodyPr/>
          <a:lstStyle/>
          <a:p>
            <a:r>
              <a:rPr lang="en-US" dirty="0"/>
              <a:t>K-Nearest Neighbors</a:t>
            </a:r>
            <a:endParaRPr lang="ro-RO" dirty="0"/>
          </a:p>
        </p:txBody>
      </p:sp>
      <p:sp>
        <p:nvSpPr>
          <p:cNvPr id="4" name="Text Placeholder 3">
            <a:extLst>
              <a:ext uri="{FF2B5EF4-FFF2-40B4-BE49-F238E27FC236}">
                <a16:creationId xmlns:a16="http://schemas.microsoft.com/office/drawing/2014/main" id="{C046E6AC-1648-40C8-ACCC-D32795376E93}"/>
              </a:ext>
            </a:extLst>
          </p:cNvPr>
          <p:cNvSpPr>
            <a:spLocks noGrp="1"/>
          </p:cNvSpPr>
          <p:nvPr>
            <p:ph type="body" idx="1"/>
          </p:nvPr>
        </p:nvSpPr>
        <p:spPr/>
        <p:txBody>
          <a:bodyPr/>
          <a:lstStyle/>
          <a:p>
            <a:r>
              <a:rPr lang="en-US" dirty="0"/>
              <a:t>classification</a:t>
            </a:r>
            <a:endParaRPr lang="ro-RO" dirty="0"/>
          </a:p>
        </p:txBody>
      </p:sp>
      <p:sp>
        <p:nvSpPr>
          <p:cNvPr id="5" name="Slide Number Placeholder 4">
            <a:extLst>
              <a:ext uri="{FF2B5EF4-FFF2-40B4-BE49-F238E27FC236}">
                <a16:creationId xmlns:a16="http://schemas.microsoft.com/office/drawing/2014/main" id="{1B18A9CD-A6A1-4A15-B7B0-A45327516A0D}"/>
              </a:ext>
            </a:extLst>
          </p:cNvPr>
          <p:cNvSpPr>
            <a:spLocks noGrp="1"/>
          </p:cNvSpPr>
          <p:nvPr>
            <p:ph type="sldNum" sz="quarter" idx="12"/>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184353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unsupervised Learning</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8" y="1546138"/>
            <a:ext cx="3708575" cy="464871"/>
          </a:xfrm>
        </p:spPr>
        <p:txBody>
          <a:bodyPr/>
          <a:lstStyle/>
          <a:p>
            <a:r>
              <a:rPr lang="en-US" dirty="0"/>
              <a:t>What is Unsupervised Learning?</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799617"/>
            <a:ext cx="4646246" cy="2828826"/>
          </a:xfrm>
        </p:spPr>
        <p:txBody>
          <a:bodyPr>
            <a:normAutofit/>
          </a:bodyPr>
          <a:lstStyle/>
          <a:p>
            <a:pPr marL="0" indent="0">
              <a:lnSpc>
                <a:spcPct val="100000"/>
              </a:lnSpc>
              <a:buNone/>
            </a:pPr>
            <a:r>
              <a:rPr lang="en-US" b="0" i="0" dirty="0">
                <a:solidFill>
                  <a:srgbClr val="1F1F1F"/>
                </a:solidFill>
                <a:effectLst/>
                <a:latin typeface="OpenSans"/>
              </a:rPr>
              <a:t>Unsupervised learning, also known as unsupervised machine learning, uses machine learning algorithms to analyze and cluster unlabeled datasets.</a:t>
            </a:r>
          </a:p>
          <a:p>
            <a:pPr marL="0" indent="0">
              <a:lnSpc>
                <a:spcPct val="100000"/>
              </a:lnSpc>
              <a:buNone/>
            </a:pPr>
            <a:r>
              <a:rPr lang="en-US" dirty="0">
                <a:solidFill>
                  <a:srgbClr val="1F1F1F"/>
                </a:solidFill>
                <a:latin typeface="OpenSans"/>
              </a:rPr>
              <a:t>Main applications:</a:t>
            </a:r>
          </a:p>
          <a:p>
            <a:pPr>
              <a:lnSpc>
                <a:spcPct val="100000"/>
              </a:lnSpc>
            </a:pPr>
            <a:r>
              <a:rPr lang="en-US" b="0" i="0" dirty="0">
                <a:solidFill>
                  <a:srgbClr val="1F1F1F"/>
                </a:solidFill>
                <a:effectLst/>
                <a:latin typeface="OpenSans"/>
              </a:rPr>
              <a:t>Clustering</a:t>
            </a:r>
          </a:p>
          <a:p>
            <a:pPr>
              <a:lnSpc>
                <a:spcPct val="100000"/>
              </a:lnSpc>
            </a:pPr>
            <a:r>
              <a:rPr lang="en-US" b="0" i="0" dirty="0">
                <a:solidFill>
                  <a:srgbClr val="1F1F1F"/>
                </a:solidFill>
                <a:effectLst/>
                <a:latin typeface="OpenSans"/>
              </a:rPr>
              <a:t>Anomaly detection</a:t>
            </a:r>
          </a:p>
          <a:p>
            <a:pPr>
              <a:lnSpc>
                <a:spcPct val="100000"/>
              </a:lnSpc>
            </a:pPr>
            <a:r>
              <a:rPr lang="en-US" b="0" i="0" dirty="0">
                <a:solidFill>
                  <a:srgbClr val="1F1F1F"/>
                </a:solidFill>
                <a:effectLst/>
                <a:latin typeface="OpenSans"/>
              </a:rPr>
              <a:t>Association mining </a:t>
            </a:r>
          </a:p>
          <a:p>
            <a:pPr>
              <a:lnSpc>
                <a:spcPct val="100000"/>
              </a:lnSpc>
            </a:pPr>
            <a:r>
              <a:rPr lang="en-US" b="0" i="0" dirty="0">
                <a:solidFill>
                  <a:srgbClr val="1F1F1F"/>
                </a:solidFill>
                <a:effectLst/>
                <a:latin typeface="OpenSans"/>
              </a:rPr>
              <a:t>Latent variable models</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17</a:t>
            </a:fld>
            <a:endParaRPr lang="en-US" dirty="0"/>
          </a:p>
        </p:txBody>
      </p:sp>
      <p:pic>
        <p:nvPicPr>
          <p:cNvPr id="7" name="Picture Placeholder 6">
            <a:extLst>
              <a:ext uri="{FF2B5EF4-FFF2-40B4-BE49-F238E27FC236}">
                <a16:creationId xmlns:a16="http://schemas.microsoft.com/office/drawing/2014/main" id="{8FB887B1-928F-438C-95BB-D9BFDF126738}"/>
              </a:ext>
            </a:extLst>
          </p:cNvPr>
          <p:cNvPicPr>
            <a:picLocks noGrp="1" noChangeAspect="1"/>
          </p:cNvPicPr>
          <p:nvPr>
            <p:ph type="pic" sz="quarter" idx="14"/>
          </p:nvPr>
        </p:nvPicPr>
        <p:blipFill>
          <a:blip r:embed="rId3"/>
          <a:srcRect l="27761" r="27761"/>
          <a:stretch>
            <a:fillRect/>
          </a:stretch>
        </p:blipFill>
        <p:spPr>
          <a:xfrm>
            <a:off x="0" y="0"/>
            <a:ext cx="541655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03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1A78A82-1B68-4CA9-9133-100A790835E0}"/>
              </a:ext>
            </a:extLst>
          </p:cNvPr>
          <p:cNvPicPr preferRelativeResize="0">
            <a:picLocks noGrp="1" noChangeAspect="1"/>
          </p:cNvPicPr>
          <p:nvPr>
            <p:ph type="pic" sz="quarter" idx="13"/>
          </p:nvPr>
        </p:nvPicPr>
        <p:blipFill rotWithShape="1">
          <a:blip r:embed="rId2"/>
          <a:srcRect l="4" r="-40600"/>
          <a:stretch/>
        </p:blipFill>
        <p:spPr>
          <a:xfrm>
            <a:off x="363429" y="1663290"/>
            <a:ext cx="7485060" cy="3804370"/>
          </a:xfrm>
        </p:spPr>
      </p:pic>
      <p:sp>
        <p:nvSpPr>
          <p:cNvPr id="3" name="Title 2">
            <a:extLst>
              <a:ext uri="{FF2B5EF4-FFF2-40B4-BE49-F238E27FC236}">
                <a16:creationId xmlns:a16="http://schemas.microsoft.com/office/drawing/2014/main" id="{150A2207-EF66-4DAD-A2EF-9D375B657D47}"/>
              </a:ext>
            </a:extLst>
          </p:cNvPr>
          <p:cNvSpPr>
            <a:spLocks noGrp="1"/>
          </p:cNvSpPr>
          <p:nvPr>
            <p:ph type="title"/>
          </p:nvPr>
        </p:nvSpPr>
        <p:spPr/>
        <p:txBody>
          <a:bodyPr/>
          <a:lstStyle/>
          <a:p>
            <a:r>
              <a:rPr lang="en-US" dirty="0"/>
              <a:t>K-Means clustering</a:t>
            </a:r>
            <a:endParaRPr lang="ro-RO" dirty="0"/>
          </a:p>
        </p:txBody>
      </p:sp>
      <p:sp>
        <p:nvSpPr>
          <p:cNvPr id="4" name="Text Placeholder 3">
            <a:extLst>
              <a:ext uri="{FF2B5EF4-FFF2-40B4-BE49-F238E27FC236}">
                <a16:creationId xmlns:a16="http://schemas.microsoft.com/office/drawing/2014/main" id="{1EE970F2-36D9-4BAA-869F-893C2DFB3033}"/>
              </a:ext>
            </a:extLst>
          </p:cNvPr>
          <p:cNvSpPr>
            <a:spLocks noGrp="1"/>
          </p:cNvSpPr>
          <p:nvPr>
            <p:ph type="body" idx="1"/>
          </p:nvPr>
        </p:nvSpPr>
        <p:spPr/>
        <p:txBody>
          <a:bodyPr/>
          <a:lstStyle/>
          <a:p>
            <a:r>
              <a:rPr lang="en-US" dirty="0"/>
              <a:t>clustering</a:t>
            </a:r>
            <a:endParaRPr lang="ro-RO" dirty="0"/>
          </a:p>
        </p:txBody>
      </p:sp>
      <p:sp>
        <p:nvSpPr>
          <p:cNvPr id="5" name="Slide Number Placeholder 4">
            <a:extLst>
              <a:ext uri="{FF2B5EF4-FFF2-40B4-BE49-F238E27FC236}">
                <a16:creationId xmlns:a16="http://schemas.microsoft.com/office/drawing/2014/main" id="{5D8DD343-B145-4A13-A6B9-826F54014701}"/>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118590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Deep learning</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3246120" cy="365125"/>
          </a:xfrm>
        </p:spPr>
        <p:txBody>
          <a:bodyPr/>
          <a:lstStyle/>
          <a:p>
            <a:r>
              <a:rPr lang="en-US" dirty="0"/>
              <a:t>CNN and ANN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22519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a:t>Summary</a:t>
            </a:r>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SUPERVISED LEARNING</a:t>
            </a:r>
          </a:p>
          <a:p>
            <a:r>
              <a:rPr lang="en-US" dirty="0"/>
              <a:t>UNSUPERVISED LEARNING</a:t>
            </a:r>
          </a:p>
          <a:p>
            <a:r>
              <a:rPr lang="en-US" dirty="0"/>
              <a:t>DEEP LEARNING</a:t>
            </a:r>
          </a:p>
          <a:p>
            <a:r>
              <a:rPr lang="en-US" dirty="0"/>
              <a:t>CLOSING</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15" name="Picture Placeholder 14">
            <a:extLst>
              <a:ext uri="{FF2B5EF4-FFF2-40B4-BE49-F238E27FC236}">
                <a16:creationId xmlns:a16="http://schemas.microsoft.com/office/drawing/2014/main" id="{8A7B01D7-60FC-40B3-BC33-7DB757471A9F}"/>
              </a:ext>
            </a:extLst>
          </p:cNvPr>
          <p:cNvPicPr>
            <a:picLocks noGrp="1" noChangeAspect="1"/>
          </p:cNvPicPr>
          <p:nvPr>
            <p:ph type="pic" sz="quarter" idx="13"/>
          </p:nvPr>
        </p:nvPicPr>
        <p:blipFill>
          <a:blip r:embed="rId2"/>
          <a:srcRect l="26476" r="26476"/>
          <a:stretch>
            <a:fillRect/>
          </a:stretch>
        </p:blipFill>
        <p:spPr/>
      </p:pic>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CAC669B-89AE-4D91-8311-4767ACDA6163}"/>
              </a:ext>
            </a:extLst>
          </p:cNvPr>
          <p:cNvPicPr preferRelativeResize="0">
            <a:picLocks noGrp="1" noChangeAspect="1"/>
          </p:cNvPicPr>
          <p:nvPr>
            <p:ph type="pic" sz="quarter" idx="13"/>
          </p:nvPr>
        </p:nvPicPr>
        <p:blipFill rotWithShape="1">
          <a:blip r:embed="rId2"/>
          <a:srcRect l="-3" r="-35090"/>
          <a:stretch/>
        </p:blipFill>
        <p:spPr>
          <a:xfrm>
            <a:off x="857249" y="2705928"/>
            <a:ext cx="13045591" cy="3762375"/>
          </a:xfrm>
        </p:spPr>
      </p:pic>
      <p:sp>
        <p:nvSpPr>
          <p:cNvPr id="3" name="Title 2">
            <a:extLst>
              <a:ext uri="{FF2B5EF4-FFF2-40B4-BE49-F238E27FC236}">
                <a16:creationId xmlns:a16="http://schemas.microsoft.com/office/drawing/2014/main" id="{F44388E7-B19D-470F-A192-682BA52280BD}"/>
              </a:ext>
            </a:extLst>
          </p:cNvPr>
          <p:cNvSpPr>
            <a:spLocks noGrp="1"/>
          </p:cNvSpPr>
          <p:nvPr>
            <p:ph type="title"/>
          </p:nvPr>
        </p:nvSpPr>
        <p:spPr>
          <a:xfrm>
            <a:off x="2781300" y="476251"/>
            <a:ext cx="8566150" cy="2124074"/>
          </a:xfrm>
        </p:spPr>
        <p:txBody>
          <a:bodyPr/>
          <a:lstStyle/>
          <a:p>
            <a:r>
              <a:rPr lang="en-US" dirty="0"/>
              <a:t>Convolutional neural networks</a:t>
            </a:r>
            <a:endParaRPr lang="ro-RO" dirty="0"/>
          </a:p>
        </p:txBody>
      </p:sp>
      <p:sp>
        <p:nvSpPr>
          <p:cNvPr id="5" name="Slide Number Placeholder 4">
            <a:extLst>
              <a:ext uri="{FF2B5EF4-FFF2-40B4-BE49-F238E27FC236}">
                <a16:creationId xmlns:a16="http://schemas.microsoft.com/office/drawing/2014/main" id="{FE4FCF0A-8325-4034-8244-4605105541E2}"/>
              </a:ext>
            </a:extLst>
          </p:cNvPr>
          <p:cNvSpPr>
            <a:spLocks noGrp="1"/>
          </p:cNvSpPr>
          <p:nvPr>
            <p:ph type="sldNum" sz="quarter" idx="12"/>
          </p:nvPr>
        </p:nvSpPr>
        <p:spPr/>
        <p:txBody>
          <a:bodyPr/>
          <a:lstStyle/>
          <a:p>
            <a:fld id="{8C2E478F-E849-4A8C-AF1F-CBCC78A7CBFA}" type="slidenum">
              <a:rPr lang="en-US" smtClean="0"/>
              <a:t>20</a:t>
            </a:fld>
            <a:endParaRPr lang="en-US" dirty="0"/>
          </a:p>
        </p:txBody>
      </p:sp>
    </p:spTree>
    <p:extLst>
      <p:ext uri="{BB962C8B-B14F-4D97-AF65-F5344CB8AC3E}">
        <p14:creationId xmlns:p14="http://schemas.microsoft.com/office/powerpoint/2010/main" val="2147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3592967-4F76-404C-A4B4-C9D8D23407E1}"/>
              </a:ext>
            </a:extLst>
          </p:cNvPr>
          <p:cNvPicPr preferRelativeResize="0">
            <a:picLocks noGrp="1" noChangeAspect="1"/>
          </p:cNvPicPr>
          <p:nvPr>
            <p:ph type="pic" sz="quarter" idx="13"/>
          </p:nvPr>
        </p:nvPicPr>
        <p:blipFill rotWithShape="1">
          <a:blip r:embed="rId2"/>
          <a:srcRect l="-2" r="-50168"/>
          <a:stretch/>
        </p:blipFill>
        <p:spPr>
          <a:xfrm>
            <a:off x="1485900" y="1933574"/>
            <a:ext cx="12477749" cy="4534729"/>
          </a:xfrm>
        </p:spPr>
      </p:pic>
      <p:sp>
        <p:nvSpPr>
          <p:cNvPr id="3" name="Title 2">
            <a:extLst>
              <a:ext uri="{FF2B5EF4-FFF2-40B4-BE49-F238E27FC236}">
                <a16:creationId xmlns:a16="http://schemas.microsoft.com/office/drawing/2014/main" id="{560DBB3A-9FAA-4E67-B5BC-7FA4A7372F54}"/>
              </a:ext>
            </a:extLst>
          </p:cNvPr>
          <p:cNvSpPr>
            <a:spLocks noGrp="1"/>
          </p:cNvSpPr>
          <p:nvPr>
            <p:ph type="title"/>
          </p:nvPr>
        </p:nvSpPr>
        <p:spPr>
          <a:xfrm>
            <a:off x="685799" y="571501"/>
            <a:ext cx="10863469" cy="990599"/>
          </a:xfrm>
        </p:spPr>
        <p:txBody>
          <a:bodyPr/>
          <a:lstStyle/>
          <a:p>
            <a:r>
              <a:rPr lang="en-US" dirty="0"/>
              <a:t>Artificial neural networks</a:t>
            </a:r>
            <a:endParaRPr lang="ro-RO" dirty="0"/>
          </a:p>
        </p:txBody>
      </p:sp>
      <p:sp>
        <p:nvSpPr>
          <p:cNvPr id="5" name="Slide Number Placeholder 4">
            <a:extLst>
              <a:ext uri="{FF2B5EF4-FFF2-40B4-BE49-F238E27FC236}">
                <a16:creationId xmlns:a16="http://schemas.microsoft.com/office/drawing/2014/main" id="{2FFA8119-D81A-453B-852A-E5B3F8744366}"/>
              </a:ext>
            </a:extLst>
          </p:cNvPr>
          <p:cNvSpPr>
            <a:spLocks noGrp="1"/>
          </p:cNvSpPr>
          <p:nvPr>
            <p:ph type="sldNum" sz="quarter" idx="12"/>
          </p:nvPr>
        </p:nvSpPr>
        <p:spPr/>
        <p:txBody>
          <a:bodyPr/>
          <a:lstStyle/>
          <a:p>
            <a:fld id="{8C2E478F-E849-4A8C-AF1F-CBCC78A7CBFA}" type="slidenum">
              <a:rPr lang="en-US" smtClean="0"/>
              <a:t>21</a:t>
            </a:fld>
            <a:endParaRPr lang="en-US" dirty="0"/>
          </a:p>
        </p:txBody>
      </p:sp>
    </p:spTree>
    <p:extLst>
      <p:ext uri="{BB962C8B-B14F-4D97-AF65-F5344CB8AC3E}">
        <p14:creationId xmlns:p14="http://schemas.microsoft.com/office/powerpoint/2010/main" val="289018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4038600" y="5743851"/>
            <a:ext cx="4114800" cy="568171"/>
          </a:xfrm>
        </p:spPr>
        <p:txBody>
          <a:bodyPr>
            <a:normAutofit/>
          </a:bodyPr>
          <a:lstStyle/>
          <a:p>
            <a:r>
              <a:rPr lang="en-US" dirty="0"/>
              <a:t>conclusion</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346229"/>
            <a:ext cx="9234488" cy="3874934"/>
          </a:xfrm>
        </p:spPr>
        <p:txBody>
          <a:bodyPr/>
          <a:lstStyle/>
          <a:p>
            <a:r>
              <a:rPr lang="en-US" dirty="0"/>
              <a:t>Machine Learning can be Supervised or Unsupervised. If you have lesser amount of data and clearly labelled data for training, opt for Supervised Learning. Unsupervised Learning would generally give better performance and results for large datasets. If you have a huge dataset easily available, the best approach is deep learning techniques.</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2828925"/>
            <a:ext cx="10787270" cy="1107852"/>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Mercea Alex-Ovidiu</a:t>
            </a:r>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149280" cy="464871"/>
          </a:xfrm>
        </p:spPr>
        <p:txBody>
          <a:bodyPr/>
          <a:lstStyle/>
          <a:p>
            <a:r>
              <a:rPr lang="en-US" dirty="0"/>
              <a:t>What is Machine Learning?</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799617"/>
            <a:ext cx="4646246" cy="2828826"/>
          </a:xfrm>
        </p:spPr>
        <p:txBody>
          <a:bodyPr>
            <a:normAutofit/>
          </a:bodyPr>
          <a:lstStyle/>
          <a:p>
            <a:pPr marL="0" indent="0">
              <a:lnSpc>
                <a:spcPct val="100000"/>
              </a:lnSpc>
              <a:buNone/>
            </a:pPr>
            <a:r>
              <a:rPr lang="en-US" b="0" i="0" dirty="0">
                <a:solidFill>
                  <a:srgbClr val="1F1F1F"/>
                </a:solidFill>
                <a:effectLst/>
                <a:latin typeface="OpenSans"/>
              </a:rPr>
              <a:t>Arthur Samuel described it as: "the field of study that gives computers the ability to learn without being explicitly programmed.“</a:t>
            </a:r>
          </a:p>
          <a:p>
            <a:pPr marL="0" indent="0">
              <a:lnSpc>
                <a:spcPct val="100000"/>
              </a:lnSpc>
              <a:buNone/>
            </a:pPr>
            <a:r>
              <a:rPr lang="en-US" dirty="0">
                <a:solidFill>
                  <a:srgbClr val="1F1F1F"/>
                </a:solidFill>
                <a:latin typeface="OpenSans"/>
              </a:rPr>
              <a:t>Proper Definition:</a:t>
            </a:r>
          </a:p>
          <a:p>
            <a:pPr marL="0" indent="0">
              <a:lnSpc>
                <a:spcPct val="100000"/>
              </a:lnSpc>
              <a:buNone/>
            </a:pPr>
            <a:r>
              <a:rPr lang="en-US" dirty="0"/>
              <a:t>Machine learning (ML) is the study of computer algorithms that improve automatically through experience and by the use of data.</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30" name="Picture Placeholder 29">
            <a:extLst>
              <a:ext uri="{FF2B5EF4-FFF2-40B4-BE49-F238E27FC236}">
                <a16:creationId xmlns:a16="http://schemas.microsoft.com/office/drawing/2014/main" id="{D65873FF-1A25-444A-B720-DEFC485EBCE0}"/>
              </a:ext>
            </a:extLst>
          </p:cNvPr>
          <p:cNvPicPr>
            <a:picLocks noGrp="1" noChangeAspect="1"/>
          </p:cNvPicPr>
          <p:nvPr>
            <p:ph type="pic" sz="quarter" idx="14"/>
          </p:nvPr>
        </p:nvPicPr>
        <p:blipFill>
          <a:blip r:embed="rId3"/>
          <a:srcRect l="27761" r="27761"/>
          <a:stretch>
            <a:fillRect/>
          </a:stretch>
        </p:blipFill>
        <p:spPr>
          <a:xfrm>
            <a:off x="0" y="0"/>
            <a:ext cx="541655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8CCF11-56EA-469D-B26A-BD3A0CCE4539}"/>
              </a:ext>
            </a:extLst>
          </p:cNvPr>
          <p:cNvSpPr>
            <a:spLocks noGrp="1"/>
          </p:cNvSpPr>
          <p:nvPr>
            <p:ph type="body" sz="quarter" idx="16"/>
          </p:nvPr>
        </p:nvSpPr>
        <p:spPr>
          <a:xfrm>
            <a:off x="7410449" y="1546138"/>
            <a:ext cx="2923158" cy="464871"/>
          </a:xfrm>
        </p:spPr>
        <p:txBody>
          <a:bodyPr/>
          <a:lstStyle/>
          <a:p>
            <a:r>
              <a:rPr lang="en-US" dirty="0"/>
              <a:t>Main Branches of Machine Learning</a:t>
            </a:r>
            <a:endParaRPr lang="ro-RO" dirty="0"/>
          </a:p>
        </p:txBody>
      </p:sp>
      <p:pic>
        <p:nvPicPr>
          <p:cNvPr id="8" name="Picture Placeholder 7">
            <a:extLst>
              <a:ext uri="{FF2B5EF4-FFF2-40B4-BE49-F238E27FC236}">
                <a16:creationId xmlns:a16="http://schemas.microsoft.com/office/drawing/2014/main" id="{CFA40999-4C51-4027-8700-1CB1A1167338}"/>
              </a:ext>
            </a:extLst>
          </p:cNvPr>
          <p:cNvPicPr>
            <a:picLocks noGrp="1"/>
          </p:cNvPicPr>
          <p:nvPr>
            <p:ph type="pic" sz="quarter" idx="14"/>
          </p:nvPr>
        </p:nvPicPr>
        <p:blipFill>
          <a:blip r:embed="rId2"/>
          <a:stretch>
            <a:fillRect/>
          </a:stretch>
        </p:blipFill>
        <p:spPr>
          <a:xfrm>
            <a:off x="209550" y="0"/>
            <a:ext cx="7200899" cy="6858000"/>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3A5AEAEC-1C2C-43FD-A784-AE527FDD30E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5" name="Content Placeholder 4">
            <a:extLst>
              <a:ext uri="{FF2B5EF4-FFF2-40B4-BE49-F238E27FC236}">
                <a16:creationId xmlns:a16="http://schemas.microsoft.com/office/drawing/2014/main" id="{9664DBAD-DBA2-46B8-AAD6-E90AA528E8AA}"/>
              </a:ext>
            </a:extLst>
          </p:cNvPr>
          <p:cNvSpPr>
            <a:spLocks noGrp="1"/>
          </p:cNvSpPr>
          <p:nvPr>
            <p:ph idx="1"/>
          </p:nvPr>
        </p:nvSpPr>
        <p:spPr>
          <a:xfrm>
            <a:off x="7410449" y="2799617"/>
            <a:ext cx="3743326" cy="2713416"/>
          </a:xfrm>
        </p:spPr>
        <p:txBody>
          <a:bodyPr/>
          <a:lstStyle/>
          <a:p>
            <a:pPr marL="0" indent="0">
              <a:buNone/>
            </a:pPr>
            <a:r>
              <a:rPr lang="en-US" sz="1800" b="1" dirty="0"/>
              <a:t>There are three machine learning archetypes:</a:t>
            </a:r>
          </a:p>
          <a:p>
            <a:pPr lvl="1"/>
            <a:r>
              <a:rPr lang="en-US" sz="1600" dirty="0"/>
              <a:t>Unsupervised Machine Learning</a:t>
            </a:r>
          </a:p>
          <a:p>
            <a:pPr lvl="1"/>
            <a:r>
              <a:rPr lang="en-US" sz="1600" dirty="0"/>
              <a:t>Supervised Machine Learning</a:t>
            </a:r>
          </a:p>
          <a:p>
            <a:pPr lvl="1"/>
            <a:r>
              <a:rPr lang="en-US" sz="1600" dirty="0"/>
              <a:t>Reinforcement Machine Learning</a:t>
            </a:r>
          </a:p>
        </p:txBody>
      </p:sp>
      <p:sp>
        <p:nvSpPr>
          <p:cNvPr id="6" name="Title 5">
            <a:extLst>
              <a:ext uri="{FF2B5EF4-FFF2-40B4-BE49-F238E27FC236}">
                <a16:creationId xmlns:a16="http://schemas.microsoft.com/office/drawing/2014/main" id="{C8824894-1996-46F3-874D-87CE5B1F7F96}"/>
              </a:ext>
            </a:extLst>
          </p:cNvPr>
          <p:cNvSpPr>
            <a:spLocks noGrp="1"/>
          </p:cNvSpPr>
          <p:nvPr>
            <p:ph type="title"/>
          </p:nvPr>
        </p:nvSpPr>
        <p:spPr>
          <a:xfrm>
            <a:off x="7410449" y="612037"/>
            <a:ext cx="4582767" cy="884238"/>
          </a:xfrm>
        </p:spPr>
        <p:txBody>
          <a:bodyPr/>
          <a:lstStyle/>
          <a:p>
            <a:r>
              <a:rPr lang="en-US" dirty="0"/>
              <a:t>INTRODUCTION</a:t>
            </a:r>
            <a:endParaRPr lang="ro-RO" dirty="0"/>
          </a:p>
        </p:txBody>
      </p:sp>
    </p:spTree>
    <p:extLst>
      <p:ext uri="{BB962C8B-B14F-4D97-AF65-F5344CB8AC3E}">
        <p14:creationId xmlns:p14="http://schemas.microsoft.com/office/powerpoint/2010/main" val="150032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Supervised Learning</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8" y="1546138"/>
            <a:ext cx="3413761" cy="464871"/>
          </a:xfrm>
        </p:spPr>
        <p:txBody>
          <a:bodyPr/>
          <a:lstStyle/>
          <a:p>
            <a:r>
              <a:rPr lang="en-US" dirty="0"/>
              <a:t>What is Supervised Learning?</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799617"/>
            <a:ext cx="4646246" cy="2828826"/>
          </a:xfrm>
        </p:spPr>
        <p:txBody>
          <a:bodyPr>
            <a:normAutofit/>
          </a:bodyPr>
          <a:lstStyle/>
          <a:p>
            <a:pPr marL="0" indent="0">
              <a:lnSpc>
                <a:spcPct val="100000"/>
              </a:lnSpc>
              <a:buNone/>
            </a:pPr>
            <a:r>
              <a:rPr lang="en-US" b="0" i="0" dirty="0">
                <a:solidFill>
                  <a:srgbClr val="1F1F1F"/>
                </a:solidFill>
                <a:effectLst/>
                <a:latin typeface="OpenSans"/>
              </a:rPr>
              <a:t>For every example in the data there is always a predefined outcome.</a:t>
            </a:r>
          </a:p>
          <a:p>
            <a:pPr marL="0" indent="0">
              <a:lnSpc>
                <a:spcPct val="100000"/>
              </a:lnSpc>
              <a:buNone/>
            </a:pPr>
            <a:r>
              <a:rPr lang="en-US" b="0" i="0" dirty="0">
                <a:solidFill>
                  <a:srgbClr val="1F1F1F"/>
                </a:solidFill>
                <a:effectLst/>
                <a:latin typeface="OpenSans"/>
              </a:rPr>
              <a:t>Models the relations between a set of descriptive features and a target (Fits data to a function)</a:t>
            </a:r>
          </a:p>
          <a:p>
            <a:pPr marL="0" indent="0">
              <a:lnSpc>
                <a:spcPct val="100000"/>
              </a:lnSpc>
              <a:buNone/>
            </a:pPr>
            <a:r>
              <a:rPr lang="en-US" b="0" i="0" dirty="0">
                <a:solidFill>
                  <a:srgbClr val="1F1F1F"/>
                </a:solidFill>
                <a:effectLst/>
                <a:latin typeface="OpenSans"/>
              </a:rPr>
              <a:t>There are 2 groups of problems: </a:t>
            </a:r>
          </a:p>
          <a:p>
            <a:pPr>
              <a:lnSpc>
                <a:spcPct val="100000"/>
              </a:lnSpc>
            </a:pPr>
            <a:r>
              <a:rPr lang="en-US" b="0" i="0" dirty="0">
                <a:solidFill>
                  <a:srgbClr val="1F1F1F"/>
                </a:solidFill>
                <a:effectLst/>
                <a:latin typeface="OpenSans"/>
              </a:rPr>
              <a:t>Classification</a:t>
            </a:r>
          </a:p>
          <a:p>
            <a:pPr>
              <a:lnSpc>
                <a:spcPct val="100000"/>
              </a:lnSpc>
            </a:pPr>
            <a:r>
              <a:rPr lang="en-US" b="0" i="0" dirty="0">
                <a:solidFill>
                  <a:srgbClr val="1F1F1F"/>
                </a:solidFill>
                <a:effectLst/>
                <a:latin typeface="OpenSans"/>
              </a:rPr>
              <a:t>Regression</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pic>
        <p:nvPicPr>
          <p:cNvPr id="12" name="Picture Placeholder 11">
            <a:extLst>
              <a:ext uri="{FF2B5EF4-FFF2-40B4-BE49-F238E27FC236}">
                <a16:creationId xmlns:a16="http://schemas.microsoft.com/office/drawing/2014/main" id="{82324B8C-A673-411E-8724-4A39B1E9FD0C}"/>
              </a:ext>
            </a:extLst>
          </p:cNvPr>
          <p:cNvPicPr>
            <a:picLocks noGrp="1" noChangeAspect="1"/>
          </p:cNvPicPr>
          <p:nvPr>
            <p:ph type="pic" sz="quarter" idx="14"/>
          </p:nvPr>
        </p:nvPicPr>
        <p:blipFill>
          <a:blip r:embed="rId3"/>
          <a:srcRect l="27761" r="27761"/>
          <a:stretch>
            <a:fillRect/>
          </a:stretch>
        </p:blipFill>
        <p:spPr>
          <a:xfrm>
            <a:off x="0" y="0"/>
            <a:ext cx="541655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6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Supervised Learning</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regression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1071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512CCF6B-714F-48B4-BC6F-3BB9551B1B35}"/>
              </a:ext>
            </a:extLst>
          </p:cNvPr>
          <p:cNvPicPr>
            <a:picLocks noGrp="1"/>
          </p:cNvPicPr>
          <p:nvPr>
            <p:ph type="pic" sz="quarter" idx="13"/>
          </p:nvPr>
        </p:nvPicPr>
        <p:blipFill rotWithShape="1">
          <a:blip r:embed="rId2"/>
          <a:srcRect l="1195" t="3960" r="3883" b="2718"/>
          <a:stretch/>
        </p:blipFill>
        <p:spPr>
          <a:xfrm>
            <a:off x="72000" y="396000"/>
            <a:ext cx="5724000" cy="6192000"/>
          </a:xfrm>
        </p:spPr>
      </p:pic>
      <p:sp>
        <p:nvSpPr>
          <p:cNvPr id="3" name="Title 2">
            <a:extLst>
              <a:ext uri="{FF2B5EF4-FFF2-40B4-BE49-F238E27FC236}">
                <a16:creationId xmlns:a16="http://schemas.microsoft.com/office/drawing/2014/main" id="{FA44DF7E-F9AD-418B-98FF-42579E39CAF8}"/>
              </a:ext>
            </a:extLst>
          </p:cNvPr>
          <p:cNvSpPr>
            <a:spLocks noGrp="1"/>
          </p:cNvSpPr>
          <p:nvPr>
            <p:ph type="title"/>
          </p:nvPr>
        </p:nvSpPr>
        <p:spPr/>
        <p:txBody>
          <a:bodyPr/>
          <a:lstStyle/>
          <a:p>
            <a:r>
              <a:rPr lang="en-US" dirty="0"/>
              <a:t>Linear regression</a:t>
            </a:r>
            <a:endParaRPr lang="ro-RO" dirty="0"/>
          </a:p>
        </p:txBody>
      </p:sp>
      <p:sp>
        <p:nvSpPr>
          <p:cNvPr id="4" name="Text Placeholder 3">
            <a:extLst>
              <a:ext uri="{FF2B5EF4-FFF2-40B4-BE49-F238E27FC236}">
                <a16:creationId xmlns:a16="http://schemas.microsoft.com/office/drawing/2014/main" id="{195C2DFF-7E74-42FD-8AD6-3732842C4601}"/>
              </a:ext>
            </a:extLst>
          </p:cNvPr>
          <p:cNvSpPr>
            <a:spLocks noGrp="1"/>
          </p:cNvSpPr>
          <p:nvPr>
            <p:ph type="body" idx="1"/>
          </p:nvPr>
        </p:nvSpPr>
        <p:spPr/>
        <p:txBody>
          <a:bodyPr/>
          <a:lstStyle/>
          <a:p>
            <a:r>
              <a:rPr lang="en-US" dirty="0"/>
              <a:t>Simple linear regression</a:t>
            </a:r>
            <a:endParaRPr lang="ro-RO" dirty="0"/>
          </a:p>
        </p:txBody>
      </p:sp>
      <p:sp>
        <p:nvSpPr>
          <p:cNvPr id="5" name="Slide Number Placeholder 4">
            <a:extLst>
              <a:ext uri="{FF2B5EF4-FFF2-40B4-BE49-F238E27FC236}">
                <a16:creationId xmlns:a16="http://schemas.microsoft.com/office/drawing/2014/main" id="{31953BCA-E929-462D-937F-FE54B7E48EF2}"/>
              </a:ext>
            </a:extLst>
          </p:cNvPr>
          <p:cNvSpPr>
            <a:spLocks noGrp="1"/>
          </p:cNvSpPr>
          <p:nvPr>
            <p:ph type="sldNum" sz="quarter" idx="12"/>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2259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0025568-207A-485F-82DA-D353B15ADC0C}"/>
              </a:ext>
            </a:extLst>
          </p:cNvPr>
          <p:cNvPicPr>
            <a:picLocks noGrp="1" noChangeAspect="1"/>
          </p:cNvPicPr>
          <p:nvPr>
            <p:ph type="pic" sz="quarter" idx="13"/>
          </p:nvPr>
        </p:nvPicPr>
        <p:blipFill rotWithShape="1">
          <a:blip r:embed="rId2"/>
          <a:srcRect l="14851" r="7515"/>
          <a:stretch/>
        </p:blipFill>
        <p:spPr>
          <a:xfrm>
            <a:off x="198783" y="0"/>
            <a:ext cx="6354418" cy="6638925"/>
          </a:xfrm>
        </p:spPr>
      </p:pic>
      <p:sp>
        <p:nvSpPr>
          <p:cNvPr id="3" name="Title 2">
            <a:extLst>
              <a:ext uri="{FF2B5EF4-FFF2-40B4-BE49-F238E27FC236}">
                <a16:creationId xmlns:a16="http://schemas.microsoft.com/office/drawing/2014/main" id="{79EDE3CF-332B-4529-A2E0-12451C269882}"/>
              </a:ext>
            </a:extLst>
          </p:cNvPr>
          <p:cNvSpPr>
            <a:spLocks noGrp="1"/>
          </p:cNvSpPr>
          <p:nvPr>
            <p:ph type="title"/>
          </p:nvPr>
        </p:nvSpPr>
        <p:spPr/>
        <p:txBody>
          <a:bodyPr/>
          <a:lstStyle/>
          <a:p>
            <a:r>
              <a:rPr lang="en-US" dirty="0"/>
              <a:t>Linear Regression</a:t>
            </a:r>
            <a:endParaRPr lang="ro-RO" dirty="0"/>
          </a:p>
        </p:txBody>
      </p:sp>
      <p:sp>
        <p:nvSpPr>
          <p:cNvPr id="4" name="Text Placeholder 3">
            <a:extLst>
              <a:ext uri="{FF2B5EF4-FFF2-40B4-BE49-F238E27FC236}">
                <a16:creationId xmlns:a16="http://schemas.microsoft.com/office/drawing/2014/main" id="{CEF64728-26FA-41EE-930B-10EAA5A10BEB}"/>
              </a:ext>
            </a:extLst>
          </p:cNvPr>
          <p:cNvSpPr>
            <a:spLocks noGrp="1"/>
          </p:cNvSpPr>
          <p:nvPr>
            <p:ph type="body" idx="1"/>
          </p:nvPr>
        </p:nvSpPr>
        <p:spPr/>
        <p:txBody>
          <a:bodyPr/>
          <a:lstStyle/>
          <a:p>
            <a:r>
              <a:rPr lang="en-US" dirty="0"/>
              <a:t>Multiple Linear regression</a:t>
            </a:r>
            <a:endParaRPr lang="ro-RO" dirty="0"/>
          </a:p>
        </p:txBody>
      </p:sp>
      <p:sp>
        <p:nvSpPr>
          <p:cNvPr id="5" name="Slide Number Placeholder 4">
            <a:extLst>
              <a:ext uri="{FF2B5EF4-FFF2-40B4-BE49-F238E27FC236}">
                <a16:creationId xmlns:a16="http://schemas.microsoft.com/office/drawing/2014/main" id="{F8FFFEE5-0D19-42F0-AF3E-3BCBBB71FA5B}"/>
              </a:ext>
            </a:extLst>
          </p:cNvPr>
          <p:cNvSpPr>
            <a:spLocks noGrp="1"/>
          </p:cNvSpPr>
          <p:nvPr>
            <p:ph type="sldNum" sz="quarter" idx="12"/>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410511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930752B-4F2C-40BE-9AE4-AE70E492BB88}"/>
              </a:ext>
            </a:extLst>
          </p:cNvPr>
          <p:cNvPicPr preferRelativeResize="0">
            <a:picLocks noGrp="1" noChangeAspect="1"/>
          </p:cNvPicPr>
          <p:nvPr>
            <p:ph type="pic" sz="quarter" idx="13"/>
          </p:nvPr>
        </p:nvPicPr>
        <p:blipFill rotWithShape="1">
          <a:blip r:embed="rId2"/>
          <a:srcRect l="1" r="-48433"/>
          <a:stretch/>
        </p:blipFill>
        <p:spPr>
          <a:xfrm>
            <a:off x="142875" y="1133473"/>
            <a:ext cx="8568000" cy="5105402"/>
          </a:xfrm>
        </p:spPr>
      </p:pic>
      <p:sp>
        <p:nvSpPr>
          <p:cNvPr id="3" name="Title 2">
            <a:extLst>
              <a:ext uri="{FF2B5EF4-FFF2-40B4-BE49-F238E27FC236}">
                <a16:creationId xmlns:a16="http://schemas.microsoft.com/office/drawing/2014/main" id="{49D5D7E4-0E02-4835-86FC-514ED7690ADF}"/>
              </a:ext>
            </a:extLst>
          </p:cNvPr>
          <p:cNvSpPr>
            <a:spLocks noGrp="1"/>
          </p:cNvSpPr>
          <p:nvPr>
            <p:ph type="title"/>
          </p:nvPr>
        </p:nvSpPr>
        <p:spPr/>
        <p:txBody>
          <a:bodyPr/>
          <a:lstStyle/>
          <a:p>
            <a:r>
              <a:rPr lang="en-US" dirty="0"/>
              <a:t>Polynomial regression</a:t>
            </a:r>
            <a:endParaRPr lang="ro-RO" dirty="0"/>
          </a:p>
        </p:txBody>
      </p:sp>
      <p:sp>
        <p:nvSpPr>
          <p:cNvPr id="4" name="Text Placeholder 3">
            <a:extLst>
              <a:ext uri="{FF2B5EF4-FFF2-40B4-BE49-F238E27FC236}">
                <a16:creationId xmlns:a16="http://schemas.microsoft.com/office/drawing/2014/main" id="{22DA4532-9612-47F5-B560-F78425D5B650}"/>
              </a:ext>
            </a:extLst>
          </p:cNvPr>
          <p:cNvSpPr>
            <a:spLocks noGrp="1"/>
          </p:cNvSpPr>
          <p:nvPr>
            <p:ph type="body" idx="1"/>
          </p:nvPr>
        </p:nvSpPr>
        <p:spPr/>
        <p:txBody>
          <a:bodyPr/>
          <a:lstStyle/>
          <a:p>
            <a:r>
              <a:rPr lang="en-US" dirty="0"/>
              <a:t>Regression</a:t>
            </a:r>
            <a:endParaRPr lang="ro-RO" dirty="0"/>
          </a:p>
        </p:txBody>
      </p:sp>
      <p:sp>
        <p:nvSpPr>
          <p:cNvPr id="5" name="Slide Number Placeholder 4">
            <a:extLst>
              <a:ext uri="{FF2B5EF4-FFF2-40B4-BE49-F238E27FC236}">
                <a16:creationId xmlns:a16="http://schemas.microsoft.com/office/drawing/2014/main" id="{A36CCDB8-A105-4F5A-8218-3C91810B0985}"/>
              </a:ext>
            </a:extLst>
          </p:cNvPr>
          <p:cNvSpPr>
            <a:spLocks noGrp="1"/>
          </p:cNvSpPr>
          <p:nvPr>
            <p:ph type="sldNum" sz="quarter" idx="12"/>
          </p:nvPr>
        </p:nvSpPr>
        <p:spPr/>
        <p:txBody>
          <a:bodyPr/>
          <a:lstStyle/>
          <a:p>
            <a:fld id="{8C2E478F-E849-4A8C-AF1F-CBCC78A7CBFA}" type="slidenum">
              <a:rPr lang="en-US" smtClean="0"/>
              <a:t>9</a:t>
            </a:fld>
            <a:endParaRPr lang="en-US" dirty="0"/>
          </a:p>
        </p:txBody>
      </p:sp>
    </p:spTree>
    <p:extLst>
      <p:ext uri="{BB962C8B-B14F-4D97-AF65-F5344CB8AC3E}">
        <p14:creationId xmlns:p14="http://schemas.microsoft.com/office/powerpoint/2010/main" val="59769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1083</TotalTime>
  <Words>318</Words>
  <Application>Microsoft Office PowerPoint</Application>
  <PresentationFormat>Widescreen</PresentationFormat>
  <Paragraphs>90</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OpenSans</vt:lpstr>
      <vt:lpstr>Wingdings</vt:lpstr>
      <vt:lpstr>Office Theme</vt:lpstr>
      <vt:lpstr>Machine learning</vt:lpstr>
      <vt:lpstr>Summary</vt:lpstr>
      <vt:lpstr>INTRODUCTION</vt:lpstr>
      <vt:lpstr>INTRODUCTION</vt:lpstr>
      <vt:lpstr>Supervised Learning</vt:lpstr>
      <vt:lpstr>Supervised Learning</vt:lpstr>
      <vt:lpstr>Linear regression</vt:lpstr>
      <vt:lpstr>Linear Regression</vt:lpstr>
      <vt:lpstr>Polynomial regression</vt:lpstr>
      <vt:lpstr>Support vector regression</vt:lpstr>
      <vt:lpstr>Decision tree Regression</vt:lpstr>
      <vt:lpstr>Supervised Learning</vt:lpstr>
      <vt:lpstr>Logistic regression</vt:lpstr>
      <vt:lpstr>Support vector machines</vt:lpstr>
      <vt:lpstr>Decision tree classification</vt:lpstr>
      <vt:lpstr>K-Nearest Neighbors</vt:lpstr>
      <vt:lpstr>unsupervised Learning</vt:lpstr>
      <vt:lpstr>K-Means clustering</vt:lpstr>
      <vt:lpstr>Deep learning</vt:lpstr>
      <vt:lpstr>Convolutional neural networks</vt:lpstr>
      <vt:lpstr>Artificial neural networks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Alex Mercea</dc:creator>
  <cp:lastModifiedBy>Alex Mercea</cp:lastModifiedBy>
  <cp:revision>20</cp:revision>
  <dcterms:created xsi:type="dcterms:W3CDTF">2021-07-13T13:37:46Z</dcterms:created>
  <dcterms:modified xsi:type="dcterms:W3CDTF">2021-07-19T09:40:22Z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