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9" r:id="rId2"/>
    <p:sldId id="260" r:id="rId3"/>
    <p:sldId id="294" r:id="rId4"/>
    <p:sldId id="295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9C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1CBEC-4A61-4C98-A51F-11C3508B159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8495A-B93D-4641-832C-44E6FCDD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9600" y="2363788"/>
            <a:ext cx="10871200" cy="1600200"/>
            <a:chOff x="288" y="1489"/>
            <a:chExt cx="5136" cy="1008"/>
          </a:xfrm>
        </p:grpSpPr>
        <p:sp>
          <p:nvSpPr>
            <p:cNvPr id="5" name="Arc 3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</p:grp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733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AA15-231C-435C-8C2D-639448A95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588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5555-800D-43D3-B2DB-2921FDE4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049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2A181-B171-489A-B26A-7692E4BCB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0274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32E0C-007E-F240-98D0-BB695961B91B}"/>
              </a:ext>
            </a:extLst>
          </p:cNvPr>
          <p:cNvGrpSpPr/>
          <p:nvPr userDrawn="1"/>
        </p:nvGrpSpPr>
        <p:grpSpPr>
          <a:xfrm>
            <a:off x="11272361" y="99618"/>
            <a:ext cx="776945" cy="740417"/>
            <a:chOff x="18826177" y="166028"/>
            <a:chExt cx="1294908" cy="123402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549237B-F36A-CC43-B1F8-1721FB2B4AEC}"/>
                </a:ext>
              </a:extLst>
            </p:cNvPr>
            <p:cNvSpPr/>
            <p:nvPr userDrawn="1"/>
          </p:nvSpPr>
          <p:spPr>
            <a:xfrm rot="20254484">
              <a:off x="19089839" y="166028"/>
              <a:ext cx="1031246" cy="1234029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11E1970-FA94-B446-BD90-C77919206DD5}"/>
                </a:ext>
              </a:extLst>
            </p:cNvPr>
            <p:cNvSpPr/>
            <p:nvPr userDrawn="1"/>
          </p:nvSpPr>
          <p:spPr>
            <a:xfrm rot="20254484">
              <a:off x="18826177" y="259888"/>
              <a:ext cx="874374" cy="1046310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solidFill>
              <a:schemeClr val="tx1"/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08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8E7C85-8E56-654F-B918-DB016AFEB3DF}"/>
                </a:ext>
              </a:extLst>
            </p:cNvPr>
            <p:cNvSpPr/>
            <p:nvPr userDrawn="1"/>
          </p:nvSpPr>
          <p:spPr>
            <a:xfrm rot="20254484">
              <a:off x="18946784" y="508455"/>
              <a:ext cx="740812" cy="886484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6FB0EAE-84FA-7947-A2E0-627562777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" y="6384041"/>
            <a:ext cx="1018599" cy="379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03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156891" y="177872"/>
            <a:ext cx="10787035" cy="6629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970" b="0" cap="none" baseline="0">
                <a:latin typeface="+mn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0A84E8F-4634-824E-9F44-8DE33FA992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6891" y="1082843"/>
            <a:ext cx="11589288" cy="5148413"/>
          </a:xfrm>
          <a:prstGeom prst="rect">
            <a:avLst/>
          </a:prstGeom>
        </p:spPr>
        <p:txBody>
          <a:bodyPr>
            <a:normAutofit/>
          </a:bodyPr>
          <a:lstStyle>
            <a:lvl1pPr marL="331470" indent="-275749">
              <a:buFontTx/>
              <a:buBlip>
                <a:blip r:embed="rId3"/>
              </a:buBlip>
              <a:tabLst/>
              <a:defRPr sz="2700"/>
            </a:lvl1pPr>
            <a:lvl2pPr marL="645795" indent="-299323">
              <a:buClr>
                <a:schemeClr val="tx1"/>
              </a:buClr>
              <a:tabLst/>
              <a:defRPr sz="2430">
                <a:solidFill>
                  <a:schemeClr val="tx1"/>
                </a:solidFill>
              </a:defRPr>
            </a:lvl2pPr>
            <a:lvl3pPr marL="852250" indent="-215741">
              <a:buClr>
                <a:schemeClr val="tx1"/>
              </a:buClr>
              <a:buFont typeface=".AppleSystemUIFont" charset="-120"/>
              <a:buChar char="-"/>
              <a:tabLst/>
              <a:defRPr sz="2160">
                <a:solidFill>
                  <a:schemeClr val="tx1"/>
                </a:solidFill>
              </a:defRPr>
            </a:lvl3pPr>
            <a:lvl4pPr marL="1057990" indent="-205740">
              <a:buClr>
                <a:schemeClr val="tx1"/>
              </a:buClr>
              <a:buFont typeface="Wingdings" pitchFamily="2" charset="2"/>
              <a:buChar char="§"/>
              <a:tabLst/>
              <a:defRPr sz="1980">
                <a:solidFill>
                  <a:schemeClr val="tx1"/>
                </a:solidFill>
              </a:defRPr>
            </a:lvl4pPr>
            <a:lvl5pPr marL="1264444" indent="-206455">
              <a:buClr>
                <a:schemeClr val="tx1"/>
              </a:buClr>
              <a:buFont typeface="Courier New" panose="02070309020205020404" pitchFamily="49" charset="0"/>
              <a:buChar char="o"/>
              <a:tabLst/>
              <a:defRPr sz="198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430BA9-D9EE-4047-9C2C-BEE6C147F122}"/>
              </a:ext>
            </a:extLst>
          </p:cNvPr>
          <p:cNvCxnSpPr/>
          <p:nvPr userDrawn="1"/>
        </p:nvCxnSpPr>
        <p:spPr>
          <a:xfrm>
            <a:off x="191363" y="840812"/>
            <a:ext cx="579983" cy="0"/>
          </a:xfrm>
          <a:prstGeom prst="line">
            <a:avLst/>
          </a:prstGeom>
          <a:ln w="50800">
            <a:gradFill flip="none" rotWithShape="1">
              <a:gsLst>
                <a:gs pos="69000">
                  <a:schemeClr val="accent2"/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E4207D-F335-244A-AE8D-1F7F410C6501}"/>
              </a:ext>
            </a:extLst>
          </p:cNvPr>
          <p:cNvGrpSpPr/>
          <p:nvPr userDrawn="1"/>
        </p:nvGrpSpPr>
        <p:grpSpPr>
          <a:xfrm>
            <a:off x="11272361" y="99618"/>
            <a:ext cx="776945" cy="740417"/>
            <a:chOff x="18826177" y="166028"/>
            <a:chExt cx="1294908" cy="123402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1A8621E-00BD-6D4B-8529-F953ACD722FB}"/>
                </a:ext>
              </a:extLst>
            </p:cNvPr>
            <p:cNvSpPr/>
            <p:nvPr userDrawn="1"/>
          </p:nvSpPr>
          <p:spPr>
            <a:xfrm rot="20254484">
              <a:off x="19089839" y="166028"/>
              <a:ext cx="1031246" cy="1234029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EE7369-DF6F-4549-AEB8-3805980815E3}"/>
                </a:ext>
              </a:extLst>
            </p:cNvPr>
            <p:cNvSpPr/>
            <p:nvPr userDrawn="1"/>
          </p:nvSpPr>
          <p:spPr>
            <a:xfrm rot="20254484">
              <a:off x="18826177" y="259888"/>
              <a:ext cx="874374" cy="1046310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solidFill>
              <a:schemeClr val="tx1"/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08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1A99274-6746-7A46-9EE1-F3A02D0E2556}"/>
                </a:ext>
              </a:extLst>
            </p:cNvPr>
            <p:cNvSpPr/>
            <p:nvPr userDrawn="1"/>
          </p:nvSpPr>
          <p:spPr>
            <a:xfrm rot="20254484">
              <a:off x="18946784" y="508455"/>
              <a:ext cx="740812" cy="886484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58A84C-C9A5-884F-B810-C7D1C29413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" y="6384041"/>
            <a:ext cx="1018599" cy="379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41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_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156891" y="177872"/>
            <a:ext cx="10787035" cy="6629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970" b="0" cap="none" baseline="0">
                <a:latin typeface="+mn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430BA9-D9EE-4047-9C2C-BEE6C147F122}"/>
              </a:ext>
            </a:extLst>
          </p:cNvPr>
          <p:cNvCxnSpPr/>
          <p:nvPr userDrawn="1"/>
        </p:nvCxnSpPr>
        <p:spPr>
          <a:xfrm>
            <a:off x="191363" y="840812"/>
            <a:ext cx="579983" cy="0"/>
          </a:xfrm>
          <a:prstGeom prst="line">
            <a:avLst/>
          </a:prstGeom>
          <a:ln w="50800">
            <a:gradFill flip="none" rotWithShape="1">
              <a:gsLst>
                <a:gs pos="69000">
                  <a:schemeClr val="accent2"/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A9329-51FE-3746-A0FB-86960C03825F}"/>
              </a:ext>
            </a:extLst>
          </p:cNvPr>
          <p:cNvGrpSpPr/>
          <p:nvPr userDrawn="1"/>
        </p:nvGrpSpPr>
        <p:grpSpPr>
          <a:xfrm>
            <a:off x="11272361" y="99618"/>
            <a:ext cx="776945" cy="740417"/>
            <a:chOff x="18826177" y="166028"/>
            <a:chExt cx="1294908" cy="1234029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53A8614-3593-D648-BB6F-0B7E29844299}"/>
                </a:ext>
              </a:extLst>
            </p:cNvPr>
            <p:cNvSpPr/>
            <p:nvPr userDrawn="1"/>
          </p:nvSpPr>
          <p:spPr>
            <a:xfrm rot="20254484">
              <a:off x="19089839" y="166028"/>
              <a:ext cx="1031246" cy="1234029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1A83B5-3C79-8C40-A7F9-D11A3A9E3362}"/>
                </a:ext>
              </a:extLst>
            </p:cNvPr>
            <p:cNvSpPr/>
            <p:nvPr userDrawn="1"/>
          </p:nvSpPr>
          <p:spPr>
            <a:xfrm rot="20254484">
              <a:off x="18826177" y="259888"/>
              <a:ext cx="874374" cy="1046310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solidFill>
              <a:schemeClr val="tx1"/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08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4A7F97C-9A13-4C44-BA26-633FD406A11B}"/>
                </a:ext>
              </a:extLst>
            </p:cNvPr>
            <p:cNvSpPr/>
            <p:nvPr userDrawn="1"/>
          </p:nvSpPr>
          <p:spPr>
            <a:xfrm rot="20254484">
              <a:off x="18946784" y="508455"/>
              <a:ext cx="740812" cy="886484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1E6EE44-1968-D14F-AF7F-E201474B87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" y="6384041"/>
            <a:ext cx="1018599" cy="379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67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C8E8C7-2A05-AC43-BEBC-649CD9B5E9CD}"/>
              </a:ext>
            </a:extLst>
          </p:cNvPr>
          <p:cNvGrpSpPr/>
          <p:nvPr userDrawn="1"/>
        </p:nvGrpSpPr>
        <p:grpSpPr>
          <a:xfrm>
            <a:off x="11272361" y="99618"/>
            <a:ext cx="776945" cy="740417"/>
            <a:chOff x="18826177" y="166028"/>
            <a:chExt cx="1294908" cy="1234029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29312DF-0A29-C34A-9B71-91A292AFA795}"/>
                </a:ext>
              </a:extLst>
            </p:cNvPr>
            <p:cNvSpPr/>
            <p:nvPr userDrawn="1"/>
          </p:nvSpPr>
          <p:spPr>
            <a:xfrm rot="20254484">
              <a:off x="19089839" y="166028"/>
              <a:ext cx="1031246" cy="1234029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0A8038C-65B6-354E-8133-4E49C4F8826E}"/>
                </a:ext>
              </a:extLst>
            </p:cNvPr>
            <p:cNvSpPr/>
            <p:nvPr userDrawn="1"/>
          </p:nvSpPr>
          <p:spPr>
            <a:xfrm rot="20254484">
              <a:off x="18826177" y="259888"/>
              <a:ext cx="874374" cy="1046310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solidFill>
              <a:schemeClr val="tx1"/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08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A61D60-C436-AB46-A099-194D6987A8CD}"/>
                </a:ext>
              </a:extLst>
            </p:cNvPr>
            <p:cNvSpPr/>
            <p:nvPr userDrawn="1"/>
          </p:nvSpPr>
          <p:spPr>
            <a:xfrm rot="20254484">
              <a:off x="18946784" y="508455"/>
              <a:ext cx="740812" cy="886484"/>
            </a:xfrm>
            <a:custGeom>
              <a:avLst/>
              <a:gdLst>
                <a:gd name="connsiteX0" fmla="*/ 568479 w 1031246"/>
                <a:gd name="connsiteY0" fmla="*/ 14135 h 1234029"/>
                <a:gd name="connsiteX1" fmla="*/ 599411 w 1031246"/>
                <a:gd name="connsiteY1" fmla="*/ 52681 h 1234029"/>
                <a:gd name="connsiteX2" fmla="*/ 611669 w 1031246"/>
                <a:gd name="connsiteY2" fmla="*/ 86280 h 1234029"/>
                <a:gd name="connsiteX3" fmla="*/ 1018802 w 1031246"/>
                <a:gd name="connsiteY3" fmla="*/ 863391 h 1234029"/>
                <a:gd name="connsiteX4" fmla="*/ 1019008 w 1031246"/>
                <a:gd name="connsiteY4" fmla="*/ 863659 h 1234029"/>
                <a:gd name="connsiteX5" fmla="*/ 1019962 w 1031246"/>
                <a:gd name="connsiteY5" fmla="*/ 865604 h 1234029"/>
                <a:gd name="connsiteX6" fmla="*/ 1022117 w 1031246"/>
                <a:gd name="connsiteY6" fmla="*/ 869720 h 1234029"/>
                <a:gd name="connsiteX7" fmla="*/ 1022047 w 1031246"/>
                <a:gd name="connsiteY7" fmla="*/ 869851 h 1234029"/>
                <a:gd name="connsiteX8" fmla="*/ 1027998 w 1031246"/>
                <a:gd name="connsiteY8" fmla="*/ 881976 h 1234029"/>
                <a:gd name="connsiteX9" fmla="*/ 1028246 w 1031246"/>
                <a:gd name="connsiteY9" fmla="*/ 915552 h 1234029"/>
                <a:gd name="connsiteX10" fmla="*/ 1004390 w 1031246"/>
                <a:gd name="connsiteY10" fmla="*/ 939181 h 1234029"/>
                <a:gd name="connsiteX11" fmla="*/ 988217 w 1031246"/>
                <a:gd name="connsiteY11" fmla="*/ 944750 h 1234029"/>
                <a:gd name="connsiteX12" fmla="*/ 988203 w 1031246"/>
                <a:gd name="connsiteY12" fmla="*/ 944788 h 1234029"/>
                <a:gd name="connsiteX13" fmla="*/ 987139 w 1031246"/>
                <a:gd name="connsiteY13" fmla="*/ 945122 h 1234029"/>
                <a:gd name="connsiteX14" fmla="*/ 985097 w 1031246"/>
                <a:gd name="connsiteY14" fmla="*/ 945826 h 1234029"/>
                <a:gd name="connsiteX15" fmla="*/ 984764 w 1031246"/>
                <a:gd name="connsiteY15" fmla="*/ 945871 h 1234029"/>
                <a:gd name="connsiteX16" fmla="*/ 89007 w 1031246"/>
                <a:gd name="connsiteY16" fmla="*/ 1228289 h 1234029"/>
                <a:gd name="connsiteX17" fmla="*/ 84399 w 1031246"/>
                <a:gd name="connsiteY17" fmla="*/ 1229807 h 1234029"/>
                <a:gd name="connsiteX18" fmla="*/ 10355 w 1031246"/>
                <a:gd name="connsiteY18" fmla="*/ 1217427 h 1234029"/>
                <a:gd name="connsiteX19" fmla="*/ 10593 w 1031246"/>
                <a:gd name="connsiteY19" fmla="*/ 1142355 h 1234029"/>
                <a:gd name="connsiteX20" fmla="*/ 14416 w 1031246"/>
                <a:gd name="connsiteY20" fmla="*/ 1135140 h 1234029"/>
                <a:gd name="connsiteX21" fmla="*/ 456676 w 1031246"/>
                <a:gd name="connsiteY21" fmla="*/ 63474 h 1234029"/>
                <a:gd name="connsiteX22" fmla="*/ 457780 w 1031246"/>
                <a:gd name="connsiteY22" fmla="*/ 63657 h 1234029"/>
                <a:gd name="connsiteX23" fmla="*/ 461784 w 1031246"/>
                <a:gd name="connsiteY23" fmla="*/ 52681 h 1234029"/>
                <a:gd name="connsiteX24" fmla="*/ 530598 w 1031246"/>
                <a:gd name="connsiteY24" fmla="*/ 0 h 1234029"/>
                <a:gd name="connsiteX25" fmla="*/ 568479 w 1031246"/>
                <a:gd name="connsiteY25" fmla="*/ 14135 h 12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1246" h="1234029">
                  <a:moveTo>
                    <a:pt x="568479" y="14135"/>
                  </a:moveTo>
                  <a:cubicBezTo>
                    <a:pt x="580121" y="23236"/>
                    <a:pt x="590606" y="36406"/>
                    <a:pt x="599411" y="52681"/>
                  </a:cubicBezTo>
                  <a:lnTo>
                    <a:pt x="611669" y="86280"/>
                  </a:lnTo>
                  <a:lnTo>
                    <a:pt x="1018802" y="863391"/>
                  </a:lnTo>
                  <a:lnTo>
                    <a:pt x="1019008" y="863659"/>
                  </a:lnTo>
                  <a:lnTo>
                    <a:pt x="1019962" y="865604"/>
                  </a:lnTo>
                  <a:lnTo>
                    <a:pt x="1022117" y="869720"/>
                  </a:lnTo>
                  <a:lnTo>
                    <a:pt x="1022047" y="869851"/>
                  </a:lnTo>
                  <a:lnTo>
                    <a:pt x="1027998" y="881976"/>
                  </a:lnTo>
                  <a:cubicBezTo>
                    <a:pt x="1032131" y="893970"/>
                    <a:pt x="1032435" y="905407"/>
                    <a:pt x="1028246" y="915552"/>
                  </a:cubicBezTo>
                  <a:cubicBezTo>
                    <a:pt x="1024061" y="925699"/>
                    <a:pt x="1015778" y="933592"/>
                    <a:pt x="1004390" y="939181"/>
                  </a:cubicBezTo>
                  <a:lnTo>
                    <a:pt x="988217" y="944750"/>
                  </a:lnTo>
                  <a:lnTo>
                    <a:pt x="988203" y="944788"/>
                  </a:lnTo>
                  <a:lnTo>
                    <a:pt x="987139" y="945122"/>
                  </a:lnTo>
                  <a:lnTo>
                    <a:pt x="985097" y="945826"/>
                  </a:lnTo>
                  <a:lnTo>
                    <a:pt x="984764" y="945871"/>
                  </a:lnTo>
                  <a:lnTo>
                    <a:pt x="89007" y="1228289"/>
                  </a:lnTo>
                  <a:lnTo>
                    <a:pt x="84399" y="1229807"/>
                  </a:lnTo>
                  <a:cubicBezTo>
                    <a:pt x="52010" y="1237985"/>
                    <a:pt x="24768" y="1234504"/>
                    <a:pt x="10355" y="1217427"/>
                  </a:cubicBezTo>
                  <a:cubicBezTo>
                    <a:pt x="-4057" y="1200351"/>
                    <a:pt x="-2909" y="1172913"/>
                    <a:pt x="10593" y="1142355"/>
                  </a:cubicBezTo>
                  <a:lnTo>
                    <a:pt x="14416" y="1135140"/>
                  </a:lnTo>
                  <a:lnTo>
                    <a:pt x="456676" y="63474"/>
                  </a:lnTo>
                  <a:lnTo>
                    <a:pt x="457780" y="63657"/>
                  </a:lnTo>
                  <a:lnTo>
                    <a:pt x="461784" y="52681"/>
                  </a:lnTo>
                  <a:cubicBezTo>
                    <a:pt x="479396" y="20132"/>
                    <a:pt x="503726" y="1"/>
                    <a:pt x="530598" y="0"/>
                  </a:cubicBezTo>
                  <a:cubicBezTo>
                    <a:pt x="544034" y="0"/>
                    <a:pt x="556836" y="5033"/>
                    <a:pt x="568479" y="14135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4590C4-B4CC-3A4A-B227-24A9CDB55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" y="6384041"/>
            <a:ext cx="1018599" cy="379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22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108AD-C2C6-4961-8ECF-DEE04E387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114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F08DD-D37E-4747-A663-37CE9309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358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4A76-927F-468D-BC65-299707D88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97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803F-E4AD-4AF3-9E40-B945663B8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537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D2A00-D89B-4634-BB90-38BA62623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069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450BF-A4B6-4E79-883B-4A66DBE97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96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CB3A9-B89E-4ECC-92DD-483C662C1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213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EBEF3-F267-4156-B54D-B99CF0EC1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803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09600" y="992188"/>
            <a:ext cx="10871200" cy="1600200"/>
            <a:chOff x="288" y="625"/>
            <a:chExt cx="5136" cy="1008"/>
          </a:xfrm>
        </p:grpSpPr>
        <p:sp>
          <p:nvSpPr>
            <p:cNvPr id="9219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9221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574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fld id="{566180D4-2912-40FE-85F7-48641A130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42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5" r:id="rId13"/>
    <p:sldLayoutId id="2147483678" r:id="rId14"/>
    <p:sldLayoutId id="2147483679" r:id="rId15"/>
  </p:sldLayoutIdLst>
  <p:transition>
    <p:random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dirty="0" smtClean="0"/>
              <a:t>HIE Pathophysiology</a:t>
            </a:r>
            <a:endParaRPr lang="en-US" sz="4000" b="1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b="1" dirty="0"/>
              <a:t>Michael D. Weiss, M.D.</a:t>
            </a:r>
          </a:p>
          <a:p>
            <a:pPr marL="342900" indent="-342900"/>
            <a:r>
              <a:rPr lang="en-US" b="1" dirty="0"/>
              <a:t>Professor</a:t>
            </a:r>
          </a:p>
          <a:p>
            <a:pPr marL="342900" indent="-342900"/>
            <a:r>
              <a:rPr lang="en-US" b="1" dirty="0"/>
              <a:t>University of Florida</a:t>
            </a:r>
          </a:p>
          <a:p>
            <a:pPr marL="342900" indent="-342900"/>
            <a:r>
              <a:rPr lang="en-US" b="1" dirty="0"/>
              <a:t>Department of Pediatrics</a:t>
            </a:r>
          </a:p>
          <a:p>
            <a:pPr marL="342900" indent="-342900"/>
            <a:r>
              <a:rPr lang="en-US" b="1" dirty="0"/>
              <a:t>Division of Neonatology</a:t>
            </a:r>
          </a:p>
        </p:txBody>
      </p:sp>
    </p:spTree>
    <p:extLst>
      <p:ext uri="{BB962C8B-B14F-4D97-AF65-F5344CB8AC3E}">
        <p14:creationId xmlns:p14="http://schemas.microsoft.com/office/powerpoint/2010/main" val="3281746555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5" descr="brain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143000"/>
            <a:ext cx="472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5" name="Picture 7" descr="brain vascula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19200"/>
            <a:ext cx="472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3733800" y="2209801"/>
            <a:ext cx="4343400" cy="2105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srgbClr val="0066FF"/>
                </a:solidFill>
                <a:latin typeface="Times New Roman" pitchFamily="18" charset="0"/>
              </a:rPr>
              <a:t>Hypoxia-Ischemia</a:t>
            </a:r>
          </a:p>
        </p:txBody>
      </p:sp>
      <p:pic>
        <p:nvPicPr>
          <p:cNvPr id="176134" name="Picture 6" descr="brain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181100"/>
            <a:ext cx="7391400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6" name="Picture 8" descr="nerve gl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28600"/>
            <a:ext cx="76200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4648201" y="533401"/>
            <a:ext cx="2892425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66FF"/>
                </a:solidFill>
                <a:latin typeface="Times New Roman" pitchFamily="18" charset="0"/>
              </a:rPr>
              <a:t>Anaerobic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5943600" y="1295400"/>
            <a:ext cx="0" cy="396240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4495801" y="5257800"/>
            <a:ext cx="29114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↓ ATP</a:t>
            </a:r>
          </a:p>
        </p:txBody>
      </p:sp>
      <p:pic>
        <p:nvPicPr>
          <p:cNvPr id="176137" name="Picture 9" descr="neurons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166688"/>
            <a:ext cx="8153400" cy="669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8307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8" grpId="0"/>
      <p:bldP spid="176140" grpId="0"/>
      <p:bldP spid="176141" grpId="0" animBg="1"/>
      <p:bldP spid="176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II. Pathophysiology</a:t>
            </a:r>
          </a:p>
        </p:txBody>
      </p:sp>
      <p:pic>
        <p:nvPicPr>
          <p:cNvPr id="21506" name="Picture 5" descr="2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9372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2218113" y="3200400"/>
            <a:ext cx="71045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Axon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5658931" y="60198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Dendrite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3497263" y="2514600"/>
            <a:ext cx="665162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FF00"/>
                </a:solidFill>
              </a:rPr>
              <a:t>EAATs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4876511" y="15240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5019838" y="1524000"/>
            <a:ext cx="108234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Astrocyte</a:t>
            </a:r>
          </a:p>
        </p:txBody>
      </p:sp>
      <p:grpSp>
        <p:nvGrpSpPr>
          <p:cNvPr id="181264" name="Group 16"/>
          <p:cNvGrpSpPr>
            <a:grpSpLocks/>
          </p:cNvGrpSpPr>
          <p:nvPr/>
        </p:nvGrpSpPr>
        <p:grpSpPr bwMode="auto">
          <a:xfrm>
            <a:off x="2667000" y="4236645"/>
            <a:ext cx="762000" cy="430212"/>
            <a:chOff x="672" y="2753"/>
            <a:chExt cx="480" cy="271"/>
          </a:xfrm>
        </p:grpSpPr>
        <p:sp>
          <p:nvSpPr>
            <p:cNvPr id="21536" name="Text Box 12"/>
            <p:cNvSpPr txBox="1">
              <a:spLocks noChangeArrowheads="1"/>
            </p:cNvSpPr>
            <p:nvPr/>
          </p:nvSpPr>
          <p:spPr bwMode="auto">
            <a:xfrm>
              <a:off x="743" y="2753"/>
              <a:ext cx="3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Glu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1537" name="Oval 14"/>
            <p:cNvSpPr>
              <a:spLocks noChangeArrowheads="1"/>
            </p:cNvSpPr>
            <p:nvPr/>
          </p:nvSpPr>
          <p:spPr bwMode="auto">
            <a:xfrm>
              <a:off x="672" y="2784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1268" name="Group 20"/>
          <p:cNvGrpSpPr>
            <a:grpSpLocks/>
          </p:cNvGrpSpPr>
          <p:nvPr/>
        </p:nvGrpSpPr>
        <p:grpSpPr bwMode="auto">
          <a:xfrm>
            <a:off x="4267200" y="4724401"/>
            <a:ext cx="762000" cy="430213"/>
            <a:chOff x="672" y="2753"/>
            <a:chExt cx="480" cy="271"/>
          </a:xfrm>
        </p:grpSpPr>
        <p:sp>
          <p:nvSpPr>
            <p:cNvPr id="21534" name="Text Box 21"/>
            <p:cNvSpPr txBox="1">
              <a:spLocks noChangeArrowheads="1"/>
            </p:cNvSpPr>
            <p:nvPr/>
          </p:nvSpPr>
          <p:spPr bwMode="auto">
            <a:xfrm>
              <a:off x="743" y="2753"/>
              <a:ext cx="3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Glu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1535" name="Oval 22"/>
            <p:cNvSpPr>
              <a:spLocks noChangeArrowheads="1"/>
            </p:cNvSpPr>
            <p:nvPr/>
          </p:nvSpPr>
          <p:spPr bwMode="auto">
            <a:xfrm>
              <a:off x="672" y="2784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1271" name="Group 23"/>
          <p:cNvGrpSpPr>
            <a:grpSpLocks/>
          </p:cNvGrpSpPr>
          <p:nvPr/>
        </p:nvGrpSpPr>
        <p:grpSpPr bwMode="auto">
          <a:xfrm>
            <a:off x="4343400" y="3581401"/>
            <a:ext cx="762000" cy="430213"/>
            <a:chOff x="672" y="2753"/>
            <a:chExt cx="480" cy="271"/>
          </a:xfrm>
        </p:grpSpPr>
        <p:sp>
          <p:nvSpPr>
            <p:cNvPr id="21532" name="Text Box 24"/>
            <p:cNvSpPr txBox="1">
              <a:spLocks noChangeArrowheads="1"/>
            </p:cNvSpPr>
            <p:nvPr/>
          </p:nvSpPr>
          <p:spPr bwMode="auto">
            <a:xfrm>
              <a:off x="743" y="2753"/>
              <a:ext cx="3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Glu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1533" name="Oval 25"/>
            <p:cNvSpPr>
              <a:spLocks noChangeArrowheads="1"/>
            </p:cNvSpPr>
            <p:nvPr/>
          </p:nvSpPr>
          <p:spPr bwMode="auto">
            <a:xfrm>
              <a:off x="672" y="2784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1516" name="Text Box 26"/>
          <p:cNvSpPr txBox="1">
            <a:spLocks noChangeArrowheads="1"/>
          </p:cNvSpPr>
          <p:nvPr/>
        </p:nvSpPr>
        <p:spPr bwMode="auto">
          <a:xfrm>
            <a:off x="5033006" y="3505200"/>
            <a:ext cx="70993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FFFFFF"/>
                </a:solidFill>
              </a:rPr>
              <a:t>KA</a:t>
            </a:r>
          </a:p>
          <a:p>
            <a:pPr algn="ctr" eaLnBrk="0" hangingPunct="0"/>
            <a:r>
              <a:rPr lang="en-US" sz="1400" b="1">
                <a:solidFill>
                  <a:srgbClr val="FFFFFF"/>
                </a:solidFill>
              </a:rPr>
              <a:t>AMPA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5029201" y="4724400"/>
            <a:ext cx="803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FFFF"/>
                </a:solidFill>
              </a:rPr>
              <a:t>NMDA</a:t>
            </a: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4267200" y="2057401"/>
            <a:ext cx="552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Glu</a:t>
            </a:r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 flipH="1">
            <a:off x="3505200" y="2209800"/>
            <a:ext cx="8382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84" name="Arc 36"/>
          <p:cNvSpPr>
            <a:spLocks/>
          </p:cNvSpPr>
          <p:nvPr/>
        </p:nvSpPr>
        <p:spPr bwMode="auto">
          <a:xfrm rot="-1962900" flipH="1" flipV="1">
            <a:off x="3649664" y="1676401"/>
            <a:ext cx="484187" cy="549275"/>
          </a:xfrm>
          <a:custGeom>
            <a:avLst/>
            <a:gdLst>
              <a:gd name="T0" fmla="*/ 0 w 32411"/>
              <a:gd name="T1" fmla="*/ 2147483647 h 22012"/>
              <a:gd name="T2" fmla="*/ 2147483647 w 32411"/>
              <a:gd name="T3" fmla="*/ 2147483647 h 22012"/>
              <a:gd name="T4" fmla="*/ 2147483647 w 32411"/>
              <a:gd name="T5" fmla="*/ 2147483647 h 22012"/>
              <a:gd name="T6" fmla="*/ 0 60000 65536"/>
              <a:gd name="T7" fmla="*/ 0 60000 65536"/>
              <a:gd name="T8" fmla="*/ 0 60000 65536"/>
              <a:gd name="T9" fmla="*/ 0 w 32411"/>
              <a:gd name="T10" fmla="*/ 0 h 22012"/>
              <a:gd name="T11" fmla="*/ 32411 w 32411"/>
              <a:gd name="T12" fmla="*/ 22012 h 220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11" h="22012" fill="none" extrusionOk="0">
                <a:moveTo>
                  <a:pt x="0" y="2900"/>
                </a:moveTo>
                <a:cubicBezTo>
                  <a:pt x="3286" y="1000"/>
                  <a:pt x="7015" y="-1"/>
                  <a:pt x="10811" y="0"/>
                </a:cubicBezTo>
                <a:cubicBezTo>
                  <a:pt x="22740" y="0"/>
                  <a:pt x="32411" y="9670"/>
                  <a:pt x="32411" y="21600"/>
                </a:cubicBezTo>
                <a:cubicBezTo>
                  <a:pt x="32411" y="21737"/>
                  <a:pt x="32409" y="21874"/>
                  <a:pt x="32407" y="22012"/>
                </a:cubicBezTo>
              </a:path>
              <a:path w="32411" h="22012" stroke="0" extrusionOk="0">
                <a:moveTo>
                  <a:pt x="0" y="2900"/>
                </a:moveTo>
                <a:cubicBezTo>
                  <a:pt x="3286" y="1000"/>
                  <a:pt x="7015" y="-1"/>
                  <a:pt x="10811" y="0"/>
                </a:cubicBezTo>
                <a:cubicBezTo>
                  <a:pt x="22740" y="0"/>
                  <a:pt x="32411" y="9670"/>
                  <a:pt x="32411" y="21600"/>
                </a:cubicBezTo>
                <a:cubicBezTo>
                  <a:pt x="32411" y="21737"/>
                  <a:pt x="32409" y="21874"/>
                  <a:pt x="32407" y="22012"/>
                </a:cubicBezTo>
                <a:lnTo>
                  <a:pt x="10811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85" name="Text Box 37"/>
          <p:cNvSpPr txBox="1">
            <a:spLocks noChangeArrowheads="1"/>
          </p:cNvSpPr>
          <p:nvPr/>
        </p:nvSpPr>
        <p:spPr bwMode="auto">
          <a:xfrm>
            <a:off x="3200400" y="1524000"/>
            <a:ext cx="5397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FFFFF"/>
                </a:solidFill>
              </a:rPr>
              <a:t>ADP</a:t>
            </a: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4035425" y="1447801"/>
            <a:ext cx="438150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>
                <a:solidFill>
                  <a:srgbClr val="FFFFFF"/>
                </a:solidFill>
              </a:rPr>
              <a:t>NH</a:t>
            </a:r>
            <a:r>
              <a:rPr lang="en-US" sz="1000" b="1" baseline="-25000">
                <a:solidFill>
                  <a:srgbClr val="FFFFFF"/>
                </a:solidFill>
              </a:rPr>
              <a:t>3</a:t>
            </a:r>
          </a:p>
          <a:p>
            <a:pPr algn="ctr" eaLnBrk="0" hangingPunct="0"/>
            <a:r>
              <a:rPr lang="en-US" sz="1000" b="1">
                <a:solidFill>
                  <a:srgbClr val="FFFFFF"/>
                </a:solidFill>
              </a:rPr>
              <a:t>+</a:t>
            </a:r>
          </a:p>
          <a:p>
            <a:pPr algn="ctr" eaLnBrk="0" hangingPunct="0"/>
            <a:r>
              <a:rPr lang="en-US" sz="1000" b="1">
                <a:solidFill>
                  <a:srgbClr val="FFFFFF"/>
                </a:solidFill>
              </a:rPr>
              <a:t>ATP</a:t>
            </a:r>
          </a:p>
        </p:txBody>
      </p:sp>
      <p:sp>
        <p:nvSpPr>
          <p:cNvPr id="181287" name="Arc 39"/>
          <p:cNvSpPr>
            <a:spLocks/>
          </p:cNvSpPr>
          <p:nvPr/>
        </p:nvSpPr>
        <p:spPr bwMode="auto">
          <a:xfrm flipH="1">
            <a:off x="2057400" y="2287588"/>
            <a:ext cx="990600" cy="2108200"/>
          </a:xfrm>
          <a:custGeom>
            <a:avLst/>
            <a:gdLst>
              <a:gd name="T0" fmla="*/ 0 w 21600"/>
              <a:gd name="T1" fmla="*/ 0 h 25985"/>
              <a:gd name="T2" fmla="*/ 2147483647 w 21600"/>
              <a:gd name="T3" fmla="*/ 2147483647 h 25985"/>
              <a:gd name="T4" fmla="*/ 0 w 21600"/>
              <a:gd name="T5" fmla="*/ 2147483647 h 25985"/>
              <a:gd name="T6" fmla="*/ 0 60000 65536"/>
              <a:gd name="T7" fmla="*/ 0 60000 65536"/>
              <a:gd name="T8" fmla="*/ 0 60000 65536"/>
              <a:gd name="T9" fmla="*/ 0 w 21600"/>
              <a:gd name="T10" fmla="*/ 0 h 25985"/>
              <a:gd name="T11" fmla="*/ 21600 w 21600"/>
              <a:gd name="T12" fmla="*/ 25985 h 25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9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73"/>
                  <a:pt x="21449" y="24542"/>
                  <a:pt x="21150" y="25985"/>
                </a:cubicBezTo>
              </a:path>
              <a:path w="21600" h="259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73"/>
                  <a:pt x="21449" y="24542"/>
                  <a:pt x="21150" y="25985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0C0C0"/>
          </a:solidFill>
          <a:ln w="50800">
            <a:solidFill>
              <a:srgbClr val="FFFF00"/>
            </a:solidFill>
            <a:round/>
            <a:headEnd type="none" w="sm" len="sm"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89" name="Line 41"/>
          <p:cNvSpPr>
            <a:spLocks noChangeShapeType="1"/>
          </p:cNvSpPr>
          <p:nvPr/>
        </p:nvSpPr>
        <p:spPr bwMode="auto">
          <a:xfrm>
            <a:off x="2286000" y="4572000"/>
            <a:ext cx="228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1290" name="Text Box 42"/>
          <p:cNvSpPr txBox="1">
            <a:spLocks noChangeArrowheads="1"/>
          </p:cNvSpPr>
          <p:nvPr/>
        </p:nvSpPr>
        <p:spPr bwMode="auto">
          <a:xfrm>
            <a:off x="3804103" y="5181600"/>
            <a:ext cx="69442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8000"/>
                </a:solidFill>
              </a:rPr>
              <a:t>Ca</a:t>
            </a:r>
            <a:r>
              <a:rPr lang="en-US" sz="2000" b="1" baseline="3000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181294" name="Text Box 46"/>
          <p:cNvSpPr txBox="1">
            <a:spLocks noChangeArrowheads="1"/>
          </p:cNvSpPr>
          <p:nvPr/>
        </p:nvSpPr>
        <p:spPr bwMode="auto">
          <a:xfrm>
            <a:off x="4168113" y="3100388"/>
            <a:ext cx="59663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1"/>
                </a:solidFill>
              </a:rPr>
              <a:t>Na</a:t>
            </a:r>
            <a:r>
              <a:rPr lang="en-US" sz="2000" b="1" baseline="3000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81300" name="Group 52"/>
          <p:cNvGrpSpPr>
            <a:grpSpLocks/>
          </p:cNvGrpSpPr>
          <p:nvPr/>
        </p:nvGrpSpPr>
        <p:grpSpPr bwMode="auto">
          <a:xfrm>
            <a:off x="2286000" y="4876801"/>
            <a:ext cx="762000" cy="396875"/>
            <a:chOff x="480" y="3072"/>
            <a:chExt cx="480" cy="250"/>
          </a:xfrm>
        </p:grpSpPr>
        <p:sp>
          <p:nvSpPr>
            <p:cNvPr id="21530" name="Oval 50"/>
            <p:cNvSpPr>
              <a:spLocks noChangeArrowheads="1"/>
            </p:cNvSpPr>
            <p:nvPr/>
          </p:nvSpPr>
          <p:spPr bwMode="auto">
            <a:xfrm>
              <a:off x="480" y="3072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1531" name="Text Box 51"/>
            <p:cNvSpPr txBox="1">
              <a:spLocks noChangeArrowheads="1"/>
            </p:cNvSpPr>
            <p:nvPr/>
          </p:nvSpPr>
          <p:spPr bwMode="auto">
            <a:xfrm>
              <a:off x="480" y="3072"/>
              <a:ext cx="3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</a:rPr>
                <a:t>Glu</a:t>
              </a:r>
            </a:p>
          </p:txBody>
        </p:sp>
      </p:grpSp>
      <p:sp>
        <p:nvSpPr>
          <p:cNvPr id="181288" name="Text Box 40"/>
          <p:cNvSpPr txBox="1">
            <a:spLocks noChangeArrowheads="1"/>
          </p:cNvSpPr>
          <p:nvPr/>
        </p:nvSpPr>
        <p:spPr bwMode="auto">
          <a:xfrm>
            <a:off x="1752600" y="4419601"/>
            <a:ext cx="552450" cy="3667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</a:rPr>
              <a:t>Gln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2971800" y="2057401"/>
            <a:ext cx="552450" cy="366713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Gln</a:t>
            </a:r>
          </a:p>
        </p:txBody>
      </p:sp>
    </p:spTree>
    <p:extLst>
      <p:ext uri="{BB962C8B-B14F-4D97-AF65-F5344CB8AC3E}">
        <p14:creationId xmlns:p14="http://schemas.microsoft.com/office/powerpoint/2010/main" val="7728337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3334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7037E-7 L 0.15834 -3.7037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33" dur="2000" fill="hold"/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167 -0.15556 " pathEditMode="relative" ptsTypes="AA">
                                      <p:cBhvr>
                                        <p:cTn id="37" dur="2000" fill="hold"/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167 -0.15556 " pathEditMode="relative" ptsTypes="AA">
                                      <p:cBhvr>
                                        <p:cTn id="39" dur="20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-2.22222E-6 L -3.33333E-6 -2.22222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68 -0.00857 -0.01719 -0.01713 -0.03577 0.01088 C -0.05434 0.03888 -0.09861 0.11898 -0.11129 0.16736 C -0.12396 0.21574 -0.11823 0.2581 -0.11233 0.30069 " pathEditMode="relative" ptsTypes="aaaA">
                                      <p:cBhvr>
                                        <p:cTn id="73" dur="2000" fill="hold"/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7" grpId="0"/>
      <p:bldP spid="181278" grpId="0" animBg="1"/>
      <p:bldP spid="181284" grpId="0" animBg="1"/>
      <p:bldP spid="181285" grpId="0"/>
      <p:bldP spid="181286" grpId="0"/>
      <p:bldP spid="181287" grpId="0" animBg="1"/>
      <p:bldP spid="181289" grpId="0" animBg="1"/>
      <p:bldP spid="181290" grpId="0"/>
      <p:bldP spid="181290" grpId="1"/>
      <p:bldP spid="181288" grpId="0" animBg="1"/>
      <p:bldP spid="181279" grpId="0" animBg="1"/>
      <p:bldP spid="181279" grpId="1" animBg="1"/>
      <p:bldP spid="181279" grpId="2" animBg="1"/>
      <p:bldP spid="181279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II. Pathophysiology</a:t>
            </a:r>
          </a:p>
        </p:txBody>
      </p:sp>
      <p:pic>
        <p:nvPicPr>
          <p:cNvPr id="22530" name="Picture 3" descr="2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9144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18113" y="3352800"/>
            <a:ext cx="71045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Axon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5658931" y="60198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Dendrite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497263" y="2514600"/>
            <a:ext cx="665162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FF00"/>
                </a:solidFill>
              </a:rPr>
              <a:t>EAATs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876511" y="15240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943638" y="1447800"/>
            <a:ext cx="108234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Astrocyte</a:t>
            </a:r>
          </a:p>
        </p:txBody>
      </p:sp>
      <p:grpSp>
        <p:nvGrpSpPr>
          <p:cNvPr id="183306" name="Group 10"/>
          <p:cNvGrpSpPr>
            <a:grpSpLocks/>
          </p:cNvGrpSpPr>
          <p:nvPr/>
        </p:nvGrpSpPr>
        <p:grpSpPr bwMode="auto">
          <a:xfrm>
            <a:off x="2209800" y="4343401"/>
            <a:ext cx="762000" cy="430213"/>
            <a:chOff x="672" y="2753"/>
            <a:chExt cx="480" cy="271"/>
          </a:xfrm>
        </p:grpSpPr>
        <p:sp>
          <p:nvSpPr>
            <p:cNvPr id="22576" name="Text Box 11"/>
            <p:cNvSpPr txBox="1">
              <a:spLocks noChangeArrowheads="1"/>
            </p:cNvSpPr>
            <p:nvPr/>
          </p:nvSpPr>
          <p:spPr bwMode="auto">
            <a:xfrm>
              <a:off x="743" y="2753"/>
              <a:ext cx="3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Glu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2577" name="Oval 12"/>
            <p:cNvSpPr>
              <a:spLocks noChangeArrowheads="1"/>
            </p:cNvSpPr>
            <p:nvPr/>
          </p:nvSpPr>
          <p:spPr bwMode="auto">
            <a:xfrm>
              <a:off x="672" y="2784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2971800" y="4572000"/>
            <a:ext cx="914400" cy="0"/>
          </a:xfrm>
          <a:prstGeom prst="line">
            <a:avLst/>
          </a:prstGeom>
          <a:noFill/>
          <a:ln w="101600">
            <a:solidFill>
              <a:srgbClr val="FF33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83313" name="Group 17"/>
          <p:cNvGrpSpPr>
            <a:grpSpLocks/>
          </p:cNvGrpSpPr>
          <p:nvPr/>
        </p:nvGrpSpPr>
        <p:grpSpPr bwMode="auto">
          <a:xfrm>
            <a:off x="4267200" y="4724401"/>
            <a:ext cx="762000" cy="430213"/>
            <a:chOff x="672" y="2753"/>
            <a:chExt cx="480" cy="271"/>
          </a:xfrm>
        </p:grpSpPr>
        <p:sp>
          <p:nvSpPr>
            <p:cNvPr id="22574" name="Text Box 18"/>
            <p:cNvSpPr txBox="1">
              <a:spLocks noChangeArrowheads="1"/>
            </p:cNvSpPr>
            <p:nvPr/>
          </p:nvSpPr>
          <p:spPr bwMode="auto">
            <a:xfrm>
              <a:off x="743" y="2753"/>
              <a:ext cx="3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Glu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2575" name="Oval 19"/>
            <p:cNvSpPr>
              <a:spLocks noChangeArrowheads="1"/>
            </p:cNvSpPr>
            <p:nvPr/>
          </p:nvSpPr>
          <p:spPr bwMode="auto">
            <a:xfrm>
              <a:off x="672" y="2784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3316" name="Group 20"/>
          <p:cNvGrpSpPr>
            <a:grpSpLocks/>
          </p:cNvGrpSpPr>
          <p:nvPr/>
        </p:nvGrpSpPr>
        <p:grpSpPr bwMode="auto">
          <a:xfrm>
            <a:off x="4267200" y="3581401"/>
            <a:ext cx="762000" cy="430213"/>
            <a:chOff x="672" y="2753"/>
            <a:chExt cx="480" cy="271"/>
          </a:xfrm>
        </p:grpSpPr>
        <p:sp>
          <p:nvSpPr>
            <p:cNvPr id="22572" name="Text Box 21"/>
            <p:cNvSpPr txBox="1">
              <a:spLocks noChangeArrowheads="1"/>
            </p:cNvSpPr>
            <p:nvPr/>
          </p:nvSpPr>
          <p:spPr bwMode="auto">
            <a:xfrm>
              <a:off x="743" y="2753"/>
              <a:ext cx="3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Glu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2573" name="Oval 22"/>
            <p:cNvSpPr>
              <a:spLocks noChangeArrowheads="1"/>
            </p:cNvSpPr>
            <p:nvPr/>
          </p:nvSpPr>
          <p:spPr bwMode="auto">
            <a:xfrm>
              <a:off x="672" y="2784"/>
              <a:ext cx="480" cy="2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2541" name="Text Box 23"/>
          <p:cNvSpPr txBox="1">
            <a:spLocks noChangeArrowheads="1"/>
          </p:cNvSpPr>
          <p:nvPr/>
        </p:nvSpPr>
        <p:spPr bwMode="auto">
          <a:xfrm>
            <a:off x="4956806" y="3505200"/>
            <a:ext cx="70993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FFFFFF"/>
                </a:solidFill>
              </a:rPr>
              <a:t>KA</a:t>
            </a:r>
          </a:p>
          <a:p>
            <a:pPr algn="ctr" eaLnBrk="0" hangingPunct="0"/>
            <a:r>
              <a:rPr lang="en-US" sz="1400" b="1">
                <a:solidFill>
                  <a:srgbClr val="FFFFFF"/>
                </a:solidFill>
              </a:rPr>
              <a:t>AMPA</a:t>
            </a:r>
          </a:p>
        </p:txBody>
      </p:sp>
      <p:sp>
        <p:nvSpPr>
          <p:cNvPr id="22542" name="Text Box 25"/>
          <p:cNvSpPr txBox="1">
            <a:spLocks noChangeArrowheads="1"/>
          </p:cNvSpPr>
          <p:nvPr/>
        </p:nvSpPr>
        <p:spPr bwMode="auto">
          <a:xfrm>
            <a:off x="4953001" y="4724400"/>
            <a:ext cx="803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FFFF"/>
                </a:solidFill>
              </a:rPr>
              <a:t>NMDA</a:t>
            </a:r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>
            <a:off x="4648200" y="3276600"/>
            <a:ext cx="1752600" cy="0"/>
          </a:xfrm>
          <a:prstGeom prst="line">
            <a:avLst/>
          </a:prstGeom>
          <a:noFill/>
          <a:ln w="101600">
            <a:solidFill>
              <a:schemeClr val="bg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4095359" y="3048000"/>
            <a:ext cx="5405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Na</a:t>
            </a:r>
            <a:r>
              <a:rPr lang="en-US" baseline="30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3329" name="AutoShape 33"/>
          <p:cNvSpPr>
            <a:spLocks noChangeArrowheads="1"/>
          </p:cNvSpPr>
          <p:nvPr/>
        </p:nvSpPr>
        <p:spPr bwMode="auto">
          <a:xfrm>
            <a:off x="3505200" y="2438400"/>
            <a:ext cx="6858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4648200" y="5334000"/>
            <a:ext cx="1752600" cy="0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3331" name="Text Box 35"/>
          <p:cNvSpPr txBox="1">
            <a:spLocks noChangeArrowheads="1"/>
          </p:cNvSpPr>
          <p:nvPr/>
        </p:nvSpPr>
        <p:spPr bwMode="auto">
          <a:xfrm>
            <a:off x="3940082" y="5105400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</a:rPr>
              <a:t>Ca</a:t>
            </a:r>
            <a:r>
              <a:rPr lang="en-US" b="1" baseline="3000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183332" name="Text Box 36"/>
          <p:cNvSpPr txBox="1">
            <a:spLocks noChangeArrowheads="1"/>
          </p:cNvSpPr>
          <p:nvPr/>
        </p:nvSpPr>
        <p:spPr bwMode="auto">
          <a:xfrm>
            <a:off x="6725447" y="3886200"/>
            <a:ext cx="78739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008000"/>
                </a:solidFill>
                <a:cs typeface="Times New Roman" pitchFamily="18" charset="0"/>
              </a:rPr>
              <a:t>↑ Ca</a:t>
            </a:r>
            <a:r>
              <a:rPr lang="en-US" baseline="30000">
                <a:solidFill>
                  <a:srgbClr val="008000"/>
                </a:solidFill>
                <a:cs typeface="Times New Roman" pitchFamily="18" charset="0"/>
              </a:rPr>
              <a:t>++</a:t>
            </a:r>
          </a:p>
        </p:txBody>
      </p:sp>
      <p:sp>
        <p:nvSpPr>
          <p:cNvPr id="183333" name="Line 37"/>
          <p:cNvSpPr>
            <a:spLocks noChangeShapeType="1"/>
          </p:cNvSpPr>
          <p:nvPr/>
        </p:nvSpPr>
        <p:spPr bwMode="auto">
          <a:xfrm flipV="1">
            <a:off x="7391400" y="3429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34" name="Text Box 38"/>
          <p:cNvSpPr txBox="1">
            <a:spLocks noChangeArrowheads="1"/>
          </p:cNvSpPr>
          <p:nvPr/>
        </p:nvSpPr>
        <p:spPr bwMode="auto">
          <a:xfrm>
            <a:off x="7732220" y="2971800"/>
            <a:ext cx="88998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Lipases</a:t>
            </a:r>
          </a:p>
        </p:txBody>
      </p:sp>
      <p:sp>
        <p:nvSpPr>
          <p:cNvPr id="183335" name="Line 39"/>
          <p:cNvSpPr>
            <a:spLocks noChangeShapeType="1"/>
          </p:cNvSpPr>
          <p:nvPr/>
        </p:nvSpPr>
        <p:spPr bwMode="auto">
          <a:xfrm>
            <a:off x="8686800" y="3200400"/>
            <a:ext cx="381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36" name="Text Box 40"/>
          <p:cNvSpPr txBox="1">
            <a:spLocks noChangeArrowheads="1"/>
          </p:cNvSpPr>
          <p:nvPr/>
        </p:nvSpPr>
        <p:spPr bwMode="auto">
          <a:xfrm>
            <a:off x="8978900" y="2819400"/>
            <a:ext cx="16891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Acts on </a:t>
            </a:r>
          </a:p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Cell membrane</a:t>
            </a:r>
          </a:p>
        </p:txBody>
      </p:sp>
      <p:sp>
        <p:nvSpPr>
          <p:cNvPr id="183337" name="Line 41"/>
          <p:cNvSpPr>
            <a:spLocks noChangeShapeType="1"/>
          </p:cNvSpPr>
          <p:nvPr/>
        </p:nvSpPr>
        <p:spPr bwMode="auto">
          <a:xfrm>
            <a:off x="9829800" y="3429000"/>
            <a:ext cx="762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38" name="Text Box 42"/>
          <p:cNvSpPr txBox="1">
            <a:spLocks noChangeArrowheads="1"/>
          </p:cNvSpPr>
          <p:nvPr/>
        </p:nvSpPr>
        <p:spPr bwMode="auto">
          <a:xfrm>
            <a:off x="9099550" y="3657601"/>
            <a:ext cx="156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cs typeface="Times New Roman" pitchFamily="18" charset="0"/>
              </a:rPr>
              <a:t>↑ free radicals</a:t>
            </a:r>
          </a:p>
        </p:txBody>
      </p:sp>
      <p:sp>
        <p:nvSpPr>
          <p:cNvPr id="183339" name="Line 43"/>
          <p:cNvSpPr>
            <a:spLocks noChangeShapeType="1"/>
          </p:cNvSpPr>
          <p:nvPr/>
        </p:nvSpPr>
        <p:spPr bwMode="auto">
          <a:xfrm>
            <a:off x="7543800" y="4191000"/>
            <a:ext cx="533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8001000" y="4038601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Nucleases</a:t>
            </a:r>
          </a:p>
        </p:txBody>
      </p:sp>
      <p:sp>
        <p:nvSpPr>
          <p:cNvPr id="183342" name="Line 46"/>
          <p:cNvSpPr>
            <a:spLocks noChangeShapeType="1"/>
          </p:cNvSpPr>
          <p:nvPr/>
        </p:nvSpPr>
        <p:spPr bwMode="auto">
          <a:xfrm>
            <a:off x="7239000" y="4343400"/>
            <a:ext cx="304800" cy="304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7315201" y="4648201"/>
            <a:ext cx="15478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</a:rPr>
              <a:t>Degradation </a:t>
            </a:r>
          </a:p>
          <a:p>
            <a:pPr algn="ctr" eaLnBrk="0" hangingPunct="0"/>
            <a:r>
              <a:rPr lang="en-US" sz="1600" b="1">
                <a:solidFill>
                  <a:schemeClr val="bg1"/>
                </a:solidFill>
              </a:rPr>
              <a:t>of microtubules</a:t>
            </a:r>
          </a:p>
        </p:txBody>
      </p:sp>
      <p:sp>
        <p:nvSpPr>
          <p:cNvPr id="183344" name="Line 48"/>
          <p:cNvSpPr>
            <a:spLocks noChangeShapeType="1"/>
          </p:cNvSpPr>
          <p:nvPr/>
        </p:nvSpPr>
        <p:spPr bwMode="auto">
          <a:xfrm>
            <a:off x="8458200" y="5181600"/>
            <a:ext cx="609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45" name="Line 49"/>
          <p:cNvSpPr>
            <a:spLocks noChangeShapeType="1"/>
          </p:cNvSpPr>
          <p:nvPr/>
        </p:nvSpPr>
        <p:spPr bwMode="auto">
          <a:xfrm>
            <a:off x="9067800" y="4267200"/>
            <a:ext cx="304800" cy="152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46" name="Line 50"/>
          <p:cNvSpPr>
            <a:spLocks noChangeShapeType="1"/>
          </p:cNvSpPr>
          <p:nvPr/>
        </p:nvSpPr>
        <p:spPr bwMode="auto">
          <a:xfrm flipH="1">
            <a:off x="6705600" y="42672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47" name="Text Box 51"/>
          <p:cNvSpPr txBox="1">
            <a:spLocks noChangeArrowheads="1"/>
          </p:cNvSpPr>
          <p:nvPr/>
        </p:nvSpPr>
        <p:spPr bwMode="auto">
          <a:xfrm>
            <a:off x="5803900" y="4572000"/>
            <a:ext cx="12382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9900"/>
                </a:solidFill>
              </a:rPr>
              <a:t>NO</a:t>
            </a:r>
          </a:p>
          <a:p>
            <a:pPr algn="ctr" eaLnBrk="0" hangingPunct="0"/>
            <a:r>
              <a:rPr lang="en-US" b="1">
                <a:solidFill>
                  <a:srgbClr val="FF9900"/>
                </a:solidFill>
              </a:rPr>
              <a:t>Synthetase</a:t>
            </a:r>
          </a:p>
        </p:txBody>
      </p:sp>
      <p:sp>
        <p:nvSpPr>
          <p:cNvPr id="183348" name="Line 52"/>
          <p:cNvSpPr>
            <a:spLocks noChangeShapeType="1"/>
          </p:cNvSpPr>
          <p:nvPr/>
        </p:nvSpPr>
        <p:spPr bwMode="auto">
          <a:xfrm>
            <a:off x="6477000" y="5181600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3349" name="Text Box 53"/>
          <p:cNvSpPr txBox="1">
            <a:spLocks noChangeArrowheads="1"/>
          </p:cNvSpPr>
          <p:nvPr/>
        </p:nvSpPr>
        <p:spPr bwMode="auto">
          <a:xfrm>
            <a:off x="5691189" y="5410200"/>
            <a:ext cx="12906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9900"/>
                </a:solidFill>
              </a:rPr>
              <a:t>Free</a:t>
            </a:r>
            <a:r>
              <a:rPr lang="en-US" sz="1400" b="1">
                <a:solidFill>
                  <a:srgbClr val="FF9900"/>
                </a:solidFill>
              </a:rPr>
              <a:t> </a:t>
            </a:r>
            <a:r>
              <a:rPr lang="en-US" sz="1600" b="1">
                <a:solidFill>
                  <a:srgbClr val="FF9900"/>
                </a:solidFill>
              </a:rPr>
              <a:t>Radical</a:t>
            </a:r>
          </a:p>
        </p:txBody>
      </p:sp>
      <p:pic>
        <p:nvPicPr>
          <p:cNvPr id="183350" name="Picture 54" descr="nucleas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8800" y="4267201"/>
            <a:ext cx="12192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51" name="Picture 55" descr="microtubu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5257800"/>
            <a:ext cx="12192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352" name="AutoShape 56"/>
          <p:cNvSpPr>
            <a:spLocks noChangeArrowheads="1"/>
          </p:cNvSpPr>
          <p:nvPr/>
        </p:nvSpPr>
        <p:spPr bwMode="auto">
          <a:xfrm>
            <a:off x="4572000" y="4572000"/>
            <a:ext cx="6096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53" name="Rectangle 57"/>
          <p:cNvSpPr>
            <a:spLocks noChangeArrowheads="1"/>
          </p:cNvSpPr>
          <p:nvPr/>
        </p:nvSpPr>
        <p:spPr bwMode="auto">
          <a:xfrm>
            <a:off x="4876800" y="5257800"/>
            <a:ext cx="457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Mg</a:t>
            </a:r>
          </a:p>
        </p:txBody>
      </p:sp>
      <p:sp>
        <p:nvSpPr>
          <p:cNvPr id="183354" name="AutoShape 58"/>
          <p:cNvSpPr>
            <a:spLocks noChangeArrowheads="1"/>
          </p:cNvSpPr>
          <p:nvPr/>
        </p:nvSpPr>
        <p:spPr bwMode="auto">
          <a:xfrm>
            <a:off x="9601200" y="3352800"/>
            <a:ext cx="6096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55" name="AutoShape 59"/>
          <p:cNvSpPr>
            <a:spLocks noChangeArrowheads="1"/>
          </p:cNvSpPr>
          <p:nvPr/>
        </p:nvSpPr>
        <p:spPr bwMode="auto">
          <a:xfrm>
            <a:off x="6019800" y="5029200"/>
            <a:ext cx="6096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3427459" y="5375275"/>
            <a:ext cx="61427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008000"/>
                </a:solidFill>
              </a:rPr>
              <a:t>Ca</a:t>
            </a:r>
            <a:r>
              <a:rPr lang="en-US" baseline="30000">
                <a:solidFill>
                  <a:srgbClr val="00800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671416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8333 0.002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7 2.22222E-6 L 0.24757 2.22222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26736 2.2222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8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83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05 0.01134 C 0.04791 0.00486 0.05434 0.0044 0.06041 0.00046 C 0.07014 -0.00579 0.08003 -0.00995 0.09097 -0.01157 C 0.1 -0.01458 0.10764 -0.02269 0.11649 -0.02662 C 0.11753 -0.02801 0.1184 -0.02986 0.11961 -0.03079 C 0.12152 -0.03218 0.12569 -0.03357 0.12569 -0.03357 C 0.13003 -0.02477 0.12951 -0.0162 0.12257 -0.01042 C 0.12187 -0.00903 0.12152 -0.00741 0.12066 -0.00625 C 0.11979 -0.00509 0.1184 -0.00486 0.11753 -0.00347 C 0.1151 0.00046 0.11441 0.00602 0.11146 0.01018 C 0.10955 0.01736 0.10243 0.02407 0.09705 0.02639 C 0.09444 0.03194 0.08871 0.04213 0.08385 0.04398 C 0.07604 0.05093 0.07482 0.06991 0.06545 0.07407 C 0.06302 0.0838 0.0651 0.08056 0.06041 0.08495 C 0.05781 0.08981 0.05347 0.09259 0.04913 0.09444 C 0.04739 0.10162 0.04896 0.09768 0.04201 0.10393 C 0.04097 0.10486 0.03889 0.10671 0.03889 0.10671 C 0.03767 0.11157 0.03819 0.11181 0.03698 0.1081 " pathEditMode="relative" ptsTypes="fffffffffffffffffA">
                                      <p:cBhvr>
                                        <p:cTn id="165" dur="2000" fill="hold"/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183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83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9" grpId="0" animBg="1"/>
      <p:bldP spid="183327" grpId="0" animBg="1"/>
      <p:bldP spid="183327" grpId="1" animBg="1"/>
      <p:bldP spid="183328" grpId="0"/>
      <p:bldP spid="183328" grpId="1"/>
      <p:bldP spid="183328" grpId="2"/>
      <p:bldP spid="183329" grpId="0" animBg="1"/>
      <p:bldP spid="183330" grpId="0" animBg="1"/>
      <p:bldP spid="183330" grpId="1" animBg="1"/>
      <p:bldP spid="183331" grpId="0"/>
      <p:bldP spid="183331" grpId="1"/>
      <p:bldP spid="183331" grpId="2"/>
      <p:bldP spid="183332" grpId="0"/>
      <p:bldP spid="183333" grpId="0" animBg="1"/>
      <p:bldP spid="183334" grpId="0"/>
      <p:bldP spid="183335" grpId="0" animBg="1"/>
      <p:bldP spid="183336" grpId="0"/>
      <p:bldP spid="183337" grpId="0" animBg="1"/>
      <p:bldP spid="183338" grpId="0"/>
      <p:bldP spid="183339" grpId="0" animBg="1"/>
      <p:bldP spid="183340" grpId="0"/>
      <p:bldP spid="183342" grpId="0" animBg="1"/>
      <p:bldP spid="183343" grpId="0"/>
      <p:bldP spid="183344" grpId="0" animBg="1"/>
      <p:bldP spid="183345" grpId="0" animBg="1"/>
      <p:bldP spid="183346" grpId="0" animBg="1"/>
      <p:bldP spid="183347" grpId="0"/>
      <p:bldP spid="183348" grpId="0" animBg="1"/>
      <p:bldP spid="183349" grpId="0"/>
      <p:bldP spid="183352" grpId="0" animBg="1"/>
      <p:bldP spid="183354" grpId="0" animBg="1"/>
      <p:bldP spid="183355" grpId="0" animBg="1"/>
      <p:bldP spid="183357" grpId="0"/>
      <p:bldP spid="1833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8715"/>
            <a:ext cx="9144000" cy="36805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581400" y="1828800"/>
            <a:ext cx="1371600" cy="289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53000" y="1826581"/>
            <a:ext cx="3581400" cy="289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521823" y="1828800"/>
            <a:ext cx="1841377" cy="289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09800" y="381000"/>
            <a:ext cx="77724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kern="0"/>
              <a:t>II. Pathophysiology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84538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.AppleSystemUIFont</vt:lpstr>
      <vt:lpstr>Arial</vt:lpstr>
      <vt:lpstr>Calibri</vt:lpstr>
      <vt:lpstr>Courier New</vt:lpstr>
      <vt:lpstr>Times New Roman</vt:lpstr>
      <vt:lpstr>Wingdings</vt:lpstr>
      <vt:lpstr>Fireball</vt:lpstr>
      <vt:lpstr>HIE Pathophysiology</vt:lpstr>
      <vt:lpstr>PowerPoint Presentation</vt:lpstr>
      <vt:lpstr>II. Pathophysiology</vt:lpstr>
      <vt:lpstr>II. Pathophysiology</vt:lpstr>
      <vt:lpstr>PowerPoint Presentation</vt:lpstr>
    </vt:vector>
  </TitlesOfParts>
  <Company>UF Department of Pediatrics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Hypoxic-Ischemic Encephalopathy and Medical Inhalational Gases</dc:title>
  <dc:creator>Weiss,Michael D</dc:creator>
  <cp:lastModifiedBy>Weiss,Michael D</cp:lastModifiedBy>
  <cp:revision>116</cp:revision>
  <dcterms:created xsi:type="dcterms:W3CDTF">2019-01-27T22:53:55Z</dcterms:created>
  <dcterms:modified xsi:type="dcterms:W3CDTF">2022-04-14T18:18:22Z</dcterms:modified>
</cp:coreProperties>
</file>