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96" r:id="rId5"/>
    <p:sldId id="260" r:id="rId6"/>
    <p:sldId id="262" r:id="rId7"/>
    <p:sldId id="265" r:id="rId8"/>
    <p:sldId id="267" r:id="rId9"/>
    <p:sldId id="266" r:id="rId10"/>
    <p:sldId id="268" r:id="rId11"/>
    <p:sldId id="269" r:id="rId12"/>
    <p:sldId id="272" r:id="rId13"/>
    <p:sldId id="270" r:id="rId14"/>
    <p:sldId id="273" r:id="rId15"/>
    <p:sldId id="297" r:id="rId16"/>
    <p:sldId id="27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5680-7320-4B3D-B1C0-6DEFBB9A685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D46D-38BD-4F2F-B092-E226AD21D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94C-119F-40EA-87AB-CF7D278963B6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6A-7FD0-46B1-BE23-50B13CFE9A92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7343-44F7-47C0-BD4C-17809CEE27CB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5B3C-28E3-4751-871F-56916BA3A27C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93065021-1A6F-4820-BE00-705D3CC282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0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CC3A-C4A0-4835-9611-BAFF56435227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704-E113-4660-8198-0E058E744E1F}" type="datetime1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109E-5BDA-4AC3-8874-63468167F22C}" type="datetime1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3F7-6AEF-48D2-B114-90C401A9A52C}" type="datetime1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3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23D-1A0F-4F43-830D-4B5B7A9D74AD}" type="datetime1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95C-58BA-4658-9CCB-F577F922B238}" type="datetime1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F76-1F3F-47C3-9848-B2F10FB919EE}" type="datetime1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DAE7-0096-41FE-9D33-A3F653591F58}" type="datetime1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fld id="{93065021-1A6F-4820-BE00-705D3CC282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1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3470" y="2907956"/>
            <a:ext cx="8954530" cy="1698877"/>
          </a:xfrm>
        </p:spPr>
        <p:txBody>
          <a:bodyPr>
            <a:noAutofit/>
          </a:bodyPr>
          <a:lstStyle/>
          <a:p>
            <a:r>
              <a:rPr lang="ru-RU" sz="1800" dirty="0"/>
              <a:t>Московский государственный университет имени М.В. Ломоносова</a:t>
            </a:r>
            <a:br>
              <a:rPr lang="ru-RU" sz="1800" dirty="0"/>
            </a:br>
            <a:r>
              <a:rPr lang="ru-RU" sz="1800" dirty="0"/>
              <a:t>Факультет Вычислительной математики и </a:t>
            </a:r>
            <a:r>
              <a:rPr lang="ru-RU" sz="1800" dirty="0" smtClean="0"/>
              <a:t>кибернетики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>Кафедра Суперкомпьютеров и Квантовой Информатики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ВЫПУСКНАЯ  КВАЛИФИКАЦИОННАЯ  РАБОТА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b="1" dirty="0" smtClean="0"/>
              <a:t>Исследование эффективности применения методов машинного обучения для предсказания времени выполнения задач в суперкомпьютерных системах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95568"/>
            <a:ext cx="9144000" cy="18805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000" b="1" dirty="0" smtClean="0"/>
              <a:t>Выполнил:</a:t>
            </a:r>
          </a:p>
          <a:p>
            <a:pPr algn="r"/>
            <a:r>
              <a:rPr lang="en-US" sz="2000" dirty="0" err="1" smtClean="0"/>
              <a:t>студент</a:t>
            </a:r>
            <a:r>
              <a:rPr lang="en-US" sz="2000" dirty="0" smtClean="0"/>
              <a:t> </a:t>
            </a:r>
            <a:r>
              <a:rPr lang="ru-RU" sz="2000" dirty="0" smtClean="0"/>
              <a:t>4</a:t>
            </a:r>
            <a:r>
              <a:rPr lang="en-US" sz="2000" dirty="0" smtClean="0"/>
              <a:t>23 </a:t>
            </a:r>
            <a:r>
              <a:rPr lang="en-US" sz="2000" dirty="0" err="1" smtClean="0"/>
              <a:t>гр</a:t>
            </a:r>
            <a:r>
              <a:rPr lang="ru-RU" sz="2000" dirty="0" err="1" smtClean="0"/>
              <a:t>уппы</a:t>
            </a:r>
            <a:endParaRPr lang="ru-RU" sz="2000" dirty="0" smtClean="0">
              <a:cs typeface="Calibri" panose="020F0502020204030204"/>
            </a:endParaRPr>
          </a:p>
          <a:p>
            <a:pPr algn="r"/>
            <a:r>
              <a:rPr lang="en-US" sz="2000" dirty="0"/>
              <a:t>Мещеряков Алексей </a:t>
            </a:r>
            <a:r>
              <a:rPr lang="en-US" sz="2000" dirty="0" err="1"/>
              <a:t>Олегович</a:t>
            </a:r>
            <a:endParaRPr lang="en-US" sz="2000" dirty="0">
              <a:cs typeface="Calibri" panose="020F0502020204030204"/>
            </a:endParaRPr>
          </a:p>
          <a:p>
            <a:pPr algn="r"/>
            <a:r>
              <a:rPr lang="en-US" sz="2000" b="1" dirty="0" err="1"/>
              <a:t>Научный</a:t>
            </a:r>
            <a:r>
              <a:rPr lang="en-US" sz="2000" b="1" dirty="0"/>
              <a:t> </a:t>
            </a:r>
            <a:r>
              <a:rPr lang="en-US" sz="2000" b="1" dirty="0" err="1" smtClean="0"/>
              <a:t>руководитель</a:t>
            </a:r>
            <a:r>
              <a:rPr lang="ru-RU" sz="2000" b="1" dirty="0"/>
              <a:t>:</a:t>
            </a:r>
            <a:endParaRPr lang="en-US" sz="2000" b="1" dirty="0">
              <a:cs typeface="Calibri" panose="020F0502020204030204"/>
            </a:endParaRPr>
          </a:p>
          <a:p>
            <a:pPr algn="r"/>
            <a:r>
              <a:rPr lang="en-US" sz="2000" dirty="0"/>
              <a:t>к. ф.-м. н. </a:t>
            </a:r>
            <a:endParaRPr lang="ru-RU" sz="2000" dirty="0" smtClean="0"/>
          </a:p>
          <a:p>
            <a:pPr algn="r"/>
            <a:r>
              <a:rPr lang="en-US" sz="2000" dirty="0" err="1" smtClean="0"/>
              <a:t>Буряк</a:t>
            </a:r>
            <a:r>
              <a:rPr lang="en-US" sz="2000" dirty="0" smtClean="0"/>
              <a:t> </a:t>
            </a:r>
            <a:r>
              <a:rPr lang="en-US" sz="2000" dirty="0" err="1"/>
              <a:t>Дмитрий</a:t>
            </a:r>
            <a:r>
              <a:rPr lang="en-US" sz="2000" dirty="0"/>
              <a:t> </a:t>
            </a:r>
            <a:r>
              <a:rPr lang="en-US" sz="2000" dirty="0" err="1"/>
              <a:t>Юрьевич</a:t>
            </a:r>
            <a:endParaRPr lang="en-US" sz="2000" dirty="0">
              <a:cs typeface="Calibri" panose="020F0502020204030204"/>
            </a:endParaRPr>
          </a:p>
          <a:p>
            <a:pPr algn="r"/>
            <a:endParaRPr lang="ru-RU" dirty="0"/>
          </a:p>
        </p:txBody>
      </p:sp>
      <p:pic>
        <p:nvPicPr>
          <p:cNvPr id="9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6059" y="529710"/>
            <a:ext cx="2151992" cy="115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41627" y="652393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30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0"/>
    </mc:Choice>
    <mc:Fallback>
      <p:transition spd="slow" advTm="33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для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Задача классификации на 24 </a:t>
            </a:r>
            <a:r>
              <a:rPr lang="ru-RU" sz="2800" dirty="0" smtClean="0"/>
              <a:t>класса</a:t>
            </a:r>
          </a:p>
          <a:p>
            <a:r>
              <a:rPr lang="ru-RU" dirty="0" smtClean="0"/>
              <a:t>Были </a:t>
            </a:r>
            <a:r>
              <a:rPr lang="ru-RU" dirty="0"/>
              <a:t>выбраны модели:</a:t>
            </a:r>
          </a:p>
          <a:p>
            <a:pPr lvl="1"/>
            <a:r>
              <a:rPr lang="ru-RU" sz="2800" dirty="0"/>
              <a:t>Дерево решений (</a:t>
            </a:r>
            <a:r>
              <a:rPr lang="en-US" sz="2800" dirty="0"/>
              <a:t>Decision Tree)</a:t>
            </a:r>
          </a:p>
          <a:p>
            <a:pPr lvl="1"/>
            <a:r>
              <a:rPr lang="ru-RU" sz="2800" dirty="0"/>
              <a:t>Метод </a:t>
            </a:r>
            <a:r>
              <a:rPr lang="en-US" sz="2800" dirty="0"/>
              <a:t>k-</a:t>
            </a:r>
            <a:r>
              <a:rPr lang="ru-RU" sz="2800" dirty="0"/>
              <a:t>ближайших </a:t>
            </a:r>
            <a:r>
              <a:rPr lang="en-US" sz="2800" dirty="0"/>
              <a:t>c</a:t>
            </a:r>
            <a:r>
              <a:rPr lang="ru-RU" sz="2800" dirty="0"/>
              <a:t>о</a:t>
            </a:r>
            <a:r>
              <a:rPr lang="en-US" sz="2800" dirty="0"/>
              <a:t>c</a:t>
            </a:r>
            <a:r>
              <a:rPr lang="ru-RU" sz="2800" dirty="0" err="1"/>
              <a:t>едей</a:t>
            </a:r>
            <a:r>
              <a:rPr lang="ru-RU" sz="2800" dirty="0"/>
              <a:t> (</a:t>
            </a:r>
            <a:r>
              <a:rPr lang="en-US" sz="2800" dirty="0"/>
              <a:t>KNN)</a:t>
            </a:r>
          </a:p>
          <a:p>
            <a:pPr lvl="1"/>
            <a:r>
              <a:rPr lang="ru-RU" sz="2800" dirty="0"/>
              <a:t>Гребневая классификация (</a:t>
            </a:r>
            <a:r>
              <a:rPr lang="en-US" sz="2800" dirty="0"/>
              <a:t>Ridge </a:t>
            </a:r>
            <a:r>
              <a:rPr lang="ru-RU" sz="2800" dirty="0"/>
              <a:t>с</a:t>
            </a:r>
            <a:r>
              <a:rPr lang="en-US" sz="2800" dirty="0" err="1"/>
              <a:t>lassifier</a:t>
            </a:r>
            <a:r>
              <a:rPr lang="en-US" sz="2800" dirty="0"/>
              <a:t>)</a:t>
            </a:r>
          </a:p>
          <a:p>
            <a:r>
              <a:rPr lang="ru-RU" dirty="0"/>
              <a:t>Также был предложен ряд улучшений</a:t>
            </a:r>
            <a:r>
              <a:rPr lang="ru-RU" dirty="0" smtClean="0"/>
              <a:t>:</a:t>
            </a:r>
          </a:p>
          <a:p>
            <a:pPr lvl="1"/>
            <a:r>
              <a:rPr lang="ru-RU" sz="2800" dirty="0" smtClean="0"/>
              <a:t>Улучшение </a:t>
            </a:r>
            <a:r>
              <a:rPr lang="ru-RU" sz="2800" dirty="0"/>
              <a:t>метрики расстояния для </a:t>
            </a:r>
            <a:r>
              <a:rPr lang="en-US" sz="2800" dirty="0"/>
              <a:t>KNN </a:t>
            </a:r>
            <a:r>
              <a:rPr lang="ru-RU" sz="2800" dirty="0"/>
              <a:t>на основе аргументов командной строки</a:t>
            </a:r>
            <a:endParaRPr lang="en-US" sz="2800" dirty="0"/>
          </a:p>
          <a:p>
            <a:pPr lvl="1"/>
            <a:r>
              <a:rPr lang="ru-RU" sz="2800" dirty="0"/>
              <a:t>Введение дополнительных моделей для часто используемых программ на основе аргументов командной строки</a:t>
            </a:r>
          </a:p>
          <a:p>
            <a:pPr lvl="1"/>
            <a:r>
              <a:rPr lang="ru-RU" sz="2800" dirty="0"/>
              <a:t>Иерархическая классификация</a:t>
            </a:r>
            <a:endParaRPr lang="en-US" sz="2800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метрики расстояния для </a:t>
            </a:r>
            <a:r>
              <a:rPr lang="en-US" dirty="0"/>
              <a:t>KNN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основу было взято расстояние </a:t>
            </a:r>
            <a:r>
              <a:rPr lang="ru-RU" dirty="0" err="1" smtClean="0"/>
              <a:t>Минковского</a:t>
            </a:r>
            <a:r>
              <a:rPr lang="en-US" dirty="0" smtClean="0"/>
              <a:t>, p=2</a:t>
            </a: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AutoShape 2" descr="{\displaystyle \rho (x,y)=\left(\sum _{i=1}^{n}|x_{i}-y_{i}|^{p}\right)^{1/p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{\displaystyle \rho (x,y)=\left(\sum _{i=1}^{n}|x_{i}-y_{i}|^{p}\right)^{1/p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11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4503500"/>
            <a:ext cx="8201025" cy="990600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3343274" y="4001651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4240" y="4017605"/>
            <a:ext cx="815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Нормировка, разбиение на аргументы, присваивание уникальных </a:t>
            </a:r>
            <a:r>
              <a:rPr lang="en-US" dirty="0" smtClean="0"/>
              <a:t>id </a:t>
            </a:r>
            <a:r>
              <a:rPr lang="ru-RU" dirty="0" smtClean="0"/>
              <a:t>аргументам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3087212"/>
            <a:ext cx="8305800" cy="7334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37" y="2260560"/>
            <a:ext cx="3286125" cy="8001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36" y="5816600"/>
            <a:ext cx="6867525" cy="904875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>
            <a:off x="3343274" y="5592385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4324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3600" dirty="0" smtClean="0">
                <a:latin typeface="+mj-lt"/>
              </a:rPr>
              <a:t>Введение дополнительных моделей для часто используемых программ на основе аргументов командной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919"/>
            <a:ext cx="6172200" cy="4023043"/>
          </a:xfrm>
        </p:spPr>
        <p:txBody>
          <a:bodyPr/>
          <a:lstStyle/>
          <a:p>
            <a:r>
              <a:rPr lang="ru-RU" dirty="0" smtClean="0"/>
              <a:t>Введение отдельных моделей </a:t>
            </a:r>
            <a:r>
              <a:rPr lang="ru-RU" dirty="0"/>
              <a:t>для наиболее частых </a:t>
            </a:r>
            <a:r>
              <a:rPr lang="ru-RU" dirty="0" smtClean="0"/>
              <a:t>программ</a:t>
            </a:r>
          </a:p>
          <a:p>
            <a:r>
              <a:rPr lang="ru-RU" dirty="0" smtClean="0"/>
              <a:t>Повышение точности прогноза путем глубокого анализа аргументов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97" y="1925602"/>
            <a:ext cx="5308103" cy="415138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4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6468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Иерархическая</a:t>
            </a:r>
            <a:r>
              <a:rPr lang="ru-RU" sz="4400" dirty="0" smtClean="0"/>
              <a:t> </a:t>
            </a:r>
            <a:r>
              <a:rPr lang="ru-RU" sz="4400" dirty="0" smtClean="0">
                <a:latin typeface="+mj-lt"/>
              </a:rPr>
              <a:t>классификация</a:t>
            </a:r>
            <a:endParaRPr lang="ru-RU" sz="4400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6212840" cy="4697095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Статистика </a:t>
            </a:r>
            <a:r>
              <a:rPr lang="ru-RU" dirty="0"/>
              <a:t>запусков на кластерах сильно </a:t>
            </a:r>
            <a:r>
              <a:rPr lang="ru-RU" dirty="0" err="1" smtClean="0"/>
              <a:t>несбалансирована</a:t>
            </a:r>
            <a:endParaRPr lang="en-US" dirty="0" smtClean="0"/>
          </a:p>
          <a:p>
            <a:r>
              <a:rPr lang="ru-RU" dirty="0" smtClean="0"/>
              <a:t>Классификация с помощью дерева бинарных классификаторов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98" y="3501258"/>
            <a:ext cx="5277802" cy="28550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98" y="0"/>
            <a:ext cx="4775200" cy="361540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53960" y="6215747"/>
            <a:ext cx="4312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“Predicting </a:t>
            </a:r>
            <a:r>
              <a:rPr lang="en-US" sz="1200" dirty="0"/>
              <a:t>job execution time on a high-performance computing cluster using a hierarchical data-driven </a:t>
            </a:r>
            <a:r>
              <a:rPr lang="en-US" sz="1200" dirty="0" smtClean="0"/>
              <a:t>methodology”</a:t>
            </a:r>
            <a:endParaRPr lang="en-US" sz="1200" dirty="0"/>
          </a:p>
          <a:p>
            <a:r>
              <a:rPr lang="en-US" sz="1200" dirty="0"/>
              <a:t>P </a:t>
            </a:r>
            <a:r>
              <a:rPr lang="en-US" sz="1200" dirty="0" err="1" smtClean="0"/>
              <a:t>Bethaz</a:t>
            </a:r>
            <a:r>
              <a:rPr lang="ru-RU" sz="1200" dirty="0"/>
              <a:t> </a:t>
            </a:r>
            <a:r>
              <a:rPr lang="en-US" sz="1200" dirty="0" smtClean="0"/>
              <a:t>et al</a:t>
            </a:r>
            <a:r>
              <a:rPr lang="ru-RU" sz="1200" dirty="0" smtClean="0"/>
              <a:t>	</a:t>
            </a:r>
            <a:endParaRPr lang="ru-RU" sz="1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439274" y="7430651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9591674" y="7583051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690688"/>
            <a:ext cx="4536440" cy="486119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Использование аргументов командной строки улучшает точность </a:t>
            </a:r>
            <a:r>
              <a:rPr lang="ru-RU" dirty="0" smtClean="0"/>
              <a:t>на </a:t>
            </a:r>
            <a:r>
              <a:rPr lang="ru-RU" dirty="0"/>
              <a:t>1 </a:t>
            </a:r>
            <a:r>
              <a:rPr lang="ru-RU" dirty="0" smtClean="0"/>
              <a:t>- </a:t>
            </a:r>
            <a:r>
              <a:rPr lang="ru-RU" dirty="0"/>
              <a:t>3%</a:t>
            </a:r>
          </a:p>
          <a:p>
            <a:r>
              <a:rPr lang="ru-RU" dirty="0" smtClean="0"/>
              <a:t>Наиболее эффективный алгоритм – </a:t>
            </a:r>
            <a:r>
              <a:rPr lang="en-US" dirty="0" smtClean="0"/>
              <a:t>KNN c </a:t>
            </a:r>
            <a:r>
              <a:rPr lang="ru-RU" dirty="0" smtClean="0"/>
              <a:t>использованием аргументов </a:t>
            </a:r>
          </a:p>
          <a:p>
            <a:r>
              <a:rPr lang="ru-RU" dirty="0" smtClean="0"/>
              <a:t>Иерархическая классификация превосходит</a:t>
            </a:r>
            <a:r>
              <a:rPr lang="en-US" dirty="0" smtClean="0"/>
              <a:t> </a:t>
            </a:r>
            <a:r>
              <a:rPr lang="ru-RU" dirty="0" err="1" smtClean="0"/>
              <a:t>многоклассовый</a:t>
            </a:r>
            <a:r>
              <a:rPr lang="ru-RU" dirty="0" smtClean="0"/>
              <a:t> </a:t>
            </a:r>
            <a:r>
              <a:rPr lang="en-US" dirty="0" smtClean="0"/>
              <a:t>Decision Tree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24" y="1534168"/>
            <a:ext cx="6487846" cy="494056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Программная реализация была выполнена с помощью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</a:t>
            </a:r>
          </a:p>
          <a:p>
            <a:r>
              <a:rPr lang="ru-RU" dirty="0" smtClean="0"/>
              <a:t>С использованием </a:t>
            </a:r>
            <a:r>
              <a:rPr lang="en-US" dirty="0" smtClean="0"/>
              <a:t>python-</a:t>
            </a:r>
            <a:r>
              <a:rPr lang="ru-RU" dirty="0" smtClean="0"/>
              <a:t>библиотек: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andas</a:t>
            </a:r>
            <a:endParaRPr lang="ru-RU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/>
          </a:p>
          <a:p>
            <a:pPr lvl="1"/>
            <a:r>
              <a:rPr lang="en-US" dirty="0" err="1" smtClean="0"/>
              <a:t>Sklearn</a:t>
            </a:r>
            <a:endParaRPr lang="en-US" dirty="0"/>
          </a:p>
          <a:p>
            <a:pPr lvl="1"/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err="1" smtClean="0"/>
              <a:t>Cython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46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1313" y="2852952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567" y="1525225"/>
            <a:ext cx="5536474" cy="5041038"/>
          </a:xfrm>
        </p:spPr>
        <p:txBody>
          <a:bodyPr>
            <a:normAutofit/>
          </a:bodyPr>
          <a:lstStyle/>
          <a:p>
            <a:r>
              <a:rPr lang="ru-RU" dirty="0" smtClean="0"/>
              <a:t>Время выполнения </a:t>
            </a:r>
            <a:r>
              <a:rPr lang="ru-RU" dirty="0"/>
              <a:t>большинства </a:t>
            </a:r>
            <a:r>
              <a:rPr lang="ru-RU" dirty="0" smtClean="0"/>
              <a:t>заданий отличается от времени, запрошенного пользователем. </a:t>
            </a:r>
          </a:p>
          <a:p>
            <a:r>
              <a:rPr lang="ru-RU" dirty="0" smtClean="0"/>
              <a:t>Это </a:t>
            </a:r>
            <a:r>
              <a:rPr lang="ru-RU" dirty="0"/>
              <a:t>снижает эффективность </a:t>
            </a:r>
            <a:r>
              <a:rPr lang="ru-RU" dirty="0" smtClean="0"/>
              <a:t>работы планировщика заданий.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1525224"/>
            <a:ext cx="6187554" cy="39446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217446"/>
            <a:ext cx="58908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статистика запусков за 2021 год на одном из кластеров МСЦ РАН.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Предсказание времени выполнения заданий с помощью алгоритмов машинного обучения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502111"/>
            <a:ext cx="9124950" cy="22098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алгоритма предсказания времени выполнения задач для улучшения планирования очередей в суперкомпьютерной системе</a:t>
            </a:r>
            <a:endParaRPr lang="ru-RU" dirty="0" smtClean="0"/>
          </a:p>
          <a:p>
            <a:r>
              <a:rPr lang="ru-RU" dirty="0" smtClean="0"/>
              <a:t>Исследование </a:t>
            </a:r>
            <a:r>
              <a:rPr lang="ru-RU" dirty="0"/>
              <a:t>эффективности использования аргументов командной строки запускаемой программы при предсказании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</a:t>
            </a:r>
            <a:r>
              <a:rPr lang="ru-RU" dirty="0" smtClean="0"/>
              <a:t>работ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439724"/>
            <a:ext cx="6227555" cy="503333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прогнозирования на основе экземпляров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4672914" cy="4351338"/>
          </a:xfrm>
        </p:spPr>
        <p:txBody>
          <a:bodyPr/>
          <a:lstStyle/>
          <a:p>
            <a:r>
              <a:rPr lang="ru-RU" dirty="0" smtClean="0"/>
              <a:t>Поиск k наиболее похожих </a:t>
            </a:r>
            <a:r>
              <a:rPr lang="ru-RU" dirty="0"/>
              <a:t>на новое</a:t>
            </a:r>
            <a:r>
              <a:rPr lang="ru-RU" dirty="0" smtClean="0"/>
              <a:t> заданий </a:t>
            </a:r>
            <a:r>
              <a:rPr lang="ru-RU" dirty="0"/>
              <a:t>в сохраненной истории </a:t>
            </a:r>
            <a:r>
              <a:rPr lang="ru-RU" dirty="0" smtClean="0"/>
              <a:t>запусков</a:t>
            </a:r>
          </a:p>
          <a:p>
            <a:r>
              <a:rPr lang="ru-RU" dirty="0" smtClean="0"/>
              <a:t> Оценка времени </a:t>
            </a:r>
            <a:r>
              <a:rPr lang="ru-RU" dirty="0"/>
              <a:t>выполнения </a:t>
            </a:r>
            <a:r>
              <a:rPr lang="ru-RU" dirty="0" smtClean="0"/>
              <a:t>на основе их времен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0422"/>
            <a:ext cx="5526405" cy="4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</a:t>
            </a:r>
            <a:r>
              <a:rPr lang="ru-RU" dirty="0" smtClean="0"/>
              <a:t>используемые для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880" y="1503408"/>
            <a:ext cx="11125200" cy="215419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sz="4400" dirty="0"/>
              <a:t>Время постановки в очередь</a:t>
            </a:r>
          </a:p>
          <a:p>
            <a:pPr lvl="0"/>
            <a:r>
              <a:rPr lang="en-US" sz="4400" dirty="0"/>
              <a:t>id </a:t>
            </a:r>
            <a:r>
              <a:rPr lang="ru-RU" sz="4400" dirty="0"/>
              <a:t>пользователя, его группы пользователей, его организации</a:t>
            </a:r>
          </a:p>
          <a:p>
            <a:pPr lvl="0"/>
            <a:r>
              <a:rPr lang="ru-RU" sz="4400" dirty="0"/>
              <a:t>количество запрошенных процессов</a:t>
            </a:r>
          </a:p>
          <a:p>
            <a:pPr lvl="0"/>
            <a:r>
              <a:rPr lang="ru-RU" sz="4400" dirty="0"/>
              <a:t>количество запрошенного времени</a:t>
            </a:r>
          </a:p>
          <a:p>
            <a:pPr lvl="0"/>
            <a:r>
              <a:rPr lang="ru-RU" sz="4400" dirty="0"/>
              <a:t>фактическая длительность с момента запуска задачи на выполнение</a:t>
            </a:r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9" y="3763388"/>
            <a:ext cx="8330111" cy="295808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28508" y="3763388"/>
            <a:ext cx="704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Корреляция признаков </a:t>
            </a:r>
            <a:r>
              <a:rPr lang="ru-RU" dirty="0" smtClean="0"/>
              <a:t>статистики на кластерах МСЦ РАН </a:t>
            </a:r>
            <a:r>
              <a:rPr lang="ru-RU" dirty="0"/>
              <a:t>за 2021 год: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47560" cy="1325563"/>
          </a:xfrm>
        </p:spPr>
        <p:txBody>
          <a:bodyPr/>
          <a:lstStyle/>
          <a:p>
            <a:r>
              <a:rPr lang="ru-RU" dirty="0" smtClean="0"/>
              <a:t>Использование аргументов командной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943538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Цель – </a:t>
            </a:r>
            <a:r>
              <a:rPr lang="ru-RU" dirty="0"/>
              <a:t>повысить точность, увеличив область знаний </a:t>
            </a:r>
            <a:r>
              <a:rPr lang="ru-RU" dirty="0" smtClean="0"/>
              <a:t>модели.</a:t>
            </a:r>
          </a:p>
          <a:p>
            <a:r>
              <a:rPr lang="ru-RU" dirty="0"/>
              <a:t>Б</a:t>
            </a:r>
            <a:r>
              <a:rPr lang="ru-RU" dirty="0" smtClean="0"/>
              <a:t>ольшое </a:t>
            </a:r>
            <a:r>
              <a:rPr lang="ru-RU" dirty="0"/>
              <a:t>количество задач запускается с теми же аргументами, что </a:t>
            </a:r>
            <a:r>
              <a:rPr lang="ru-RU" dirty="0" smtClean="0"/>
              <a:t>уже </a:t>
            </a:r>
            <a:r>
              <a:rPr lang="ru-RU" dirty="0"/>
              <a:t>использовались. </a:t>
            </a:r>
            <a:endParaRPr lang="ru-RU" dirty="0" smtClean="0"/>
          </a:p>
          <a:p>
            <a:r>
              <a:rPr lang="ru-RU" dirty="0"/>
              <a:t>Задачи с похожими параметрами имеют больший шанс на одинаковое время выполнения.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38" y="0"/>
            <a:ext cx="2953062" cy="6858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решаемые в рамках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Разработка методов </a:t>
            </a:r>
            <a:r>
              <a:rPr lang="ru-RU" dirty="0"/>
              <a:t>кодирования аргументов командной </a:t>
            </a:r>
            <a:r>
              <a:rPr lang="ru-RU" dirty="0" smtClean="0"/>
              <a:t>строки.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Реализация нескольких </a:t>
            </a:r>
            <a:r>
              <a:rPr lang="ru-RU" dirty="0"/>
              <a:t>методов </a:t>
            </a:r>
            <a:r>
              <a:rPr lang="ru-RU" dirty="0" smtClean="0"/>
              <a:t>прогнозирования на основе исторической информации.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Проведение </a:t>
            </a:r>
            <a:r>
              <a:rPr lang="ru-RU" dirty="0"/>
              <a:t>тестирования реализованных </a:t>
            </a:r>
            <a:r>
              <a:rPr lang="ru-RU" dirty="0" smtClean="0"/>
              <a:t>методов.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лучшей модели для предсказания </a:t>
            </a:r>
            <a:r>
              <a:rPr lang="ru-RU" dirty="0" smtClean="0"/>
              <a:t>длительности задачи.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Анализ влияния на точность использования аргументов командной строки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461</Words>
  <Application>Microsoft Office PowerPoint</Application>
  <PresentationFormat>Широкоэкранный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Московский государственный университет имени М.В. Ломоносова Факультет Вычислительной математики и кибернетики Кафедра Суперкомпьютеров и Квантовой Информатики  ВЫПУСКНАЯ  КВАЛИФИКАЦИОННАЯ  РАБОТА  Исследование эффективности применения методов машинного обучения для предсказания времени выполнения задач в суперкомпьютерных системах</vt:lpstr>
      <vt:lpstr>Проблема</vt:lpstr>
      <vt:lpstr>Решение</vt:lpstr>
      <vt:lpstr>Цель исследования</vt:lpstr>
      <vt:lpstr>Анализ существующих работ</vt:lpstr>
      <vt:lpstr>Метод прогнозирования на основе экземпляров</vt:lpstr>
      <vt:lpstr>Данные, используемые для предсказания</vt:lpstr>
      <vt:lpstr>Использование аргументов командной строки</vt:lpstr>
      <vt:lpstr>Задачи, решаемые в рамках ВКР</vt:lpstr>
      <vt:lpstr>Модели для предсказания</vt:lpstr>
      <vt:lpstr>Улучшение метрики расстояния для KNN</vt:lpstr>
      <vt:lpstr>Введение дополнительных моделей для часто используемых программ на основе аргументов командной строки</vt:lpstr>
      <vt:lpstr>Иерархическая классификация</vt:lpstr>
      <vt:lpstr>Результаты</vt:lpstr>
      <vt:lpstr>Реализация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применения методов машинного обучения для предсказания времени выполнения задач в суперкомпьютерных системах</dc:title>
  <dc:creator>Алексей Мещеряков</dc:creator>
  <cp:lastModifiedBy>Алексей Мещеряков</cp:lastModifiedBy>
  <cp:revision>79</cp:revision>
  <dcterms:created xsi:type="dcterms:W3CDTF">2022-11-14T15:09:27Z</dcterms:created>
  <dcterms:modified xsi:type="dcterms:W3CDTF">2023-04-24T13:43:03Z</dcterms:modified>
</cp:coreProperties>
</file>