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7" r:id="rId4"/>
    <p:sldId id="281" r:id="rId5"/>
    <p:sldId id="278" r:id="rId6"/>
    <p:sldId id="296" r:id="rId7"/>
    <p:sldId id="279" r:id="rId8"/>
    <p:sldId id="260" r:id="rId9"/>
    <p:sldId id="282" r:id="rId10"/>
    <p:sldId id="262" r:id="rId11"/>
    <p:sldId id="283" r:id="rId12"/>
    <p:sldId id="265" r:id="rId13"/>
    <p:sldId id="286" r:id="rId14"/>
    <p:sldId id="267" r:id="rId15"/>
    <p:sldId id="284" r:id="rId16"/>
    <p:sldId id="266" r:id="rId17"/>
    <p:sldId id="285" r:id="rId18"/>
    <p:sldId id="268" r:id="rId19"/>
    <p:sldId id="290" r:id="rId20"/>
    <p:sldId id="269" r:id="rId21"/>
    <p:sldId id="291" r:id="rId22"/>
    <p:sldId id="272" r:id="rId23"/>
    <p:sldId id="293" r:id="rId24"/>
    <p:sldId id="270" r:id="rId25"/>
    <p:sldId id="292" r:id="rId26"/>
    <p:sldId id="273" r:id="rId27"/>
    <p:sldId id="294" r:id="rId28"/>
    <p:sldId id="276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C5680-7320-4B3D-B1C0-6DEFBB9A685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3D46D-38BD-4F2F-B092-E226AD21DE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42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294C-119F-40EA-87AB-CF7D278963B6}" type="datetime1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24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76A-7FD0-46B1-BE23-50B13CFE9A92}" type="datetime1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93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7343-44F7-47C0-BD4C-17809CEE27CB}" type="datetime1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5B3C-28E3-4751-871F-56916BA3A27C}" type="datetime1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fld id="{93065021-1A6F-4820-BE00-705D3CC282A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006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CC3A-C4A0-4835-9611-BAFF56435227}" type="datetime1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70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B704-E113-4660-8198-0E058E744E1F}" type="datetime1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9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109E-5BDA-4AC3-8874-63468167F22C}" type="datetime1">
              <a:rPr lang="ru-RU" smtClean="0"/>
              <a:t>23.04.2023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60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3F7-6AEF-48D2-B114-90C401A9A52C}" type="datetime1">
              <a:rPr lang="ru-RU" smtClean="0"/>
              <a:t>23.04.2023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73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C23D-1A0F-4F43-830D-4B5B7A9D74AD}" type="datetime1">
              <a:rPr lang="ru-RU" smtClean="0"/>
              <a:t>23.04.2023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52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395C-58BA-4658-9CCB-F577F922B238}" type="datetime1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10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6F76-1F3F-47C3-9848-B2F10FB919EE}" type="datetime1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76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6DAE7-0096-41FE-9D33-A3F653591F58}" type="datetime1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b="1">
                <a:solidFill>
                  <a:schemeClr val="tx1"/>
                </a:solidFill>
              </a:defRPr>
            </a:lvl1pPr>
          </a:lstStyle>
          <a:p>
            <a:fld id="{93065021-1A6F-4820-BE00-705D3CC282A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412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13470" y="2907956"/>
            <a:ext cx="8954530" cy="1698877"/>
          </a:xfrm>
        </p:spPr>
        <p:txBody>
          <a:bodyPr>
            <a:noAutofit/>
          </a:bodyPr>
          <a:lstStyle/>
          <a:p>
            <a:r>
              <a:rPr lang="ru-RU" sz="1800" dirty="0"/>
              <a:t>Московский государственный университет имени М.В. Ломоносова</a:t>
            </a:r>
            <a:br>
              <a:rPr lang="ru-RU" sz="1800" dirty="0"/>
            </a:br>
            <a:r>
              <a:rPr lang="ru-RU" sz="1800" dirty="0"/>
              <a:t>Факультет Вычислительной математики и </a:t>
            </a:r>
            <a:r>
              <a:rPr lang="ru-RU" sz="1800" dirty="0" smtClean="0"/>
              <a:t>кибернетики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ru-RU" sz="1800" dirty="0" smtClean="0"/>
              <a:t>Кафедра Суперкомпьютеров и Квантовой Информатики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/>
              <a:t>ВЫПУСКНАЯ  КВАЛИФИКАЦИОННАЯ  РАБОТА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b="1" dirty="0" smtClean="0"/>
              <a:t>Исследование эффективности применения методов машинного обучения для предсказания времени выполнения задач в суперкомпьютерных системах</a:t>
            </a:r>
            <a:endParaRPr lang="ru-RU" sz="2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695568"/>
            <a:ext cx="9144000" cy="1880537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ru-RU" sz="2000" b="1" dirty="0" smtClean="0"/>
              <a:t>Выполнил:</a:t>
            </a:r>
          </a:p>
          <a:p>
            <a:pPr algn="r"/>
            <a:r>
              <a:rPr lang="en-US" sz="2000" dirty="0" err="1" smtClean="0"/>
              <a:t>студент</a:t>
            </a:r>
            <a:r>
              <a:rPr lang="en-US" sz="2000" dirty="0" smtClean="0"/>
              <a:t> </a:t>
            </a:r>
            <a:r>
              <a:rPr lang="ru-RU" sz="2000" dirty="0" smtClean="0"/>
              <a:t>4</a:t>
            </a:r>
            <a:r>
              <a:rPr lang="en-US" sz="2000" dirty="0" smtClean="0"/>
              <a:t>23 </a:t>
            </a:r>
            <a:r>
              <a:rPr lang="en-US" sz="2000" dirty="0" err="1" smtClean="0"/>
              <a:t>гр</a:t>
            </a:r>
            <a:r>
              <a:rPr lang="ru-RU" sz="2000" dirty="0" err="1" smtClean="0"/>
              <a:t>уппы</a:t>
            </a:r>
            <a:endParaRPr lang="ru-RU" sz="2000" dirty="0" smtClean="0">
              <a:cs typeface="Calibri" panose="020F0502020204030204"/>
            </a:endParaRPr>
          </a:p>
          <a:p>
            <a:pPr algn="r"/>
            <a:r>
              <a:rPr lang="en-US" sz="2000" dirty="0"/>
              <a:t>Мещеряков Алексей </a:t>
            </a:r>
            <a:r>
              <a:rPr lang="en-US" sz="2000" dirty="0" err="1"/>
              <a:t>Олегович</a:t>
            </a:r>
            <a:endParaRPr lang="en-US" sz="2000" dirty="0">
              <a:cs typeface="Calibri" panose="020F0502020204030204"/>
            </a:endParaRPr>
          </a:p>
          <a:p>
            <a:pPr algn="r"/>
            <a:r>
              <a:rPr lang="en-US" sz="2000" b="1" dirty="0" err="1"/>
              <a:t>Научный</a:t>
            </a:r>
            <a:r>
              <a:rPr lang="en-US" sz="2000" b="1" dirty="0"/>
              <a:t> </a:t>
            </a:r>
            <a:r>
              <a:rPr lang="en-US" sz="2000" b="1" dirty="0" err="1" smtClean="0"/>
              <a:t>руководитель</a:t>
            </a:r>
            <a:r>
              <a:rPr lang="ru-RU" sz="2000" b="1" dirty="0"/>
              <a:t>:</a:t>
            </a:r>
            <a:endParaRPr lang="en-US" sz="2000" b="1" dirty="0">
              <a:cs typeface="Calibri" panose="020F0502020204030204"/>
            </a:endParaRPr>
          </a:p>
          <a:p>
            <a:pPr algn="r"/>
            <a:r>
              <a:rPr lang="en-US" sz="2000" dirty="0"/>
              <a:t>к. ф.-м. н. </a:t>
            </a:r>
            <a:endParaRPr lang="ru-RU" sz="2000" dirty="0" smtClean="0"/>
          </a:p>
          <a:p>
            <a:pPr algn="r"/>
            <a:r>
              <a:rPr lang="en-US" sz="2000" dirty="0" err="1" smtClean="0"/>
              <a:t>Буряк</a:t>
            </a:r>
            <a:r>
              <a:rPr lang="en-US" sz="2000" dirty="0" smtClean="0"/>
              <a:t> </a:t>
            </a:r>
            <a:r>
              <a:rPr lang="en-US" sz="2000" dirty="0" err="1"/>
              <a:t>Дмитрий</a:t>
            </a:r>
            <a:r>
              <a:rPr lang="en-US" sz="2000" dirty="0"/>
              <a:t> </a:t>
            </a:r>
            <a:r>
              <a:rPr lang="en-US" sz="2000" dirty="0" err="1"/>
              <a:t>Юрьевич</a:t>
            </a:r>
            <a:endParaRPr lang="en-US" sz="2000" dirty="0">
              <a:cs typeface="Calibri" panose="020F0502020204030204"/>
            </a:endParaRPr>
          </a:p>
          <a:p>
            <a:pPr algn="r"/>
            <a:endParaRPr lang="ru-RU" dirty="0"/>
          </a:p>
        </p:txBody>
      </p:sp>
      <p:pic>
        <p:nvPicPr>
          <p:cNvPr id="9" name="Picture" descr="A description...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6059" y="529710"/>
            <a:ext cx="2151992" cy="115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341627" y="6523930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Москва, 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30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прогнозирования на основе экземпляров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10</a:t>
            </a:fld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1825625"/>
            <a:ext cx="4672914" cy="4351338"/>
          </a:xfrm>
        </p:spPr>
        <p:txBody>
          <a:bodyPr/>
          <a:lstStyle/>
          <a:p>
            <a:r>
              <a:rPr lang="ru-RU" dirty="0" smtClean="0"/>
              <a:t>Поиск k наиболее похожих </a:t>
            </a:r>
            <a:r>
              <a:rPr lang="ru-RU" dirty="0"/>
              <a:t>на новое</a:t>
            </a:r>
            <a:r>
              <a:rPr lang="ru-RU" dirty="0" smtClean="0"/>
              <a:t> заданий </a:t>
            </a:r>
            <a:r>
              <a:rPr lang="ru-RU" dirty="0"/>
              <a:t>в сохраненной истории </a:t>
            </a:r>
            <a:r>
              <a:rPr lang="ru-RU" dirty="0" smtClean="0"/>
              <a:t>запусков</a:t>
            </a:r>
          </a:p>
          <a:p>
            <a:r>
              <a:rPr lang="ru-RU" dirty="0" smtClean="0"/>
              <a:t> Оценка времени </a:t>
            </a:r>
            <a:r>
              <a:rPr lang="ru-RU" dirty="0"/>
              <a:t>выполнения </a:t>
            </a:r>
            <a:r>
              <a:rPr lang="ru-RU" dirty="0" smtClean="0"/>
              <a:t>на основе их времен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50422"/>
            <a:ext cx="5526405" cy="492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8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Речь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метод </a:t>
            </a:r>
            <a:r>
              <a:rPr lang="ru-RU" dirty="0" smtClean="0"/>
              <a:t>ищет k заданий в сохраненной истории запусков программ, </a:t>
            </a:r>
            <a:r>
              <a:rPr lang="ru-RU" dirty="0"/>
              <a:t>похожих на новое прогнозируемое </a:t>
            </a:r>
            <a:r>
              <a:rPr lang="ru-RU" dirty="0" smtClean="0"/>
              <a:t>задание по характеристикам, </a:t>
            </a:r>
            <a:r>
              <a:rPr lang="ru-RU" dirty="0"/>
              <a:t>а затем на их основе оценивает время выполнения.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Часто, подобные алгоритмы основаны на алгоритме k ближайших соседей, представляя экземпляры как точки в n - мерном </a:t>
            </a:r>
            <a:r>
              <a:rPr lang="ru-RU" dirty="0" smtClean="0"/>
              <a:t>пространстве, где </a:t>
            </a:r>
            <a:r>
              <a:rPr lang="en-US" dirty="0" smtClean="0"/>
              <a:t>n</a:t>
            </a:r>
            <a:r>
              <a:rPr lang="ru-RU" dirty="0" smtClean="0"/>
              <a:t> – количество характеристик, описывающих запуск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49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Данные, </a:t>
            </a:r>
            <a:r>
              <a:rPr lang="ru-RU" dirty="0" smtClean="0"/>
              <a:t>используемые для предсказания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0880" y="1503408"/>
            <a:ext cx="11125200" cy="2154192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ru-RU" sz="4400" dirty="0"/>
              <a:t>Время постановки в очередь</a:t>
            </a:r>
          </a:p>
          <a:p>
            <a:pPr lvl="0"/>
            <a:r>
              <a:rPr lang="en-US" sz="4400" dirty="0"/>
              <a:t>id </a:t>
            </a:r>
            <a:r>
              <a:rPr lang="ru-RU" sz="4400" dirty="0"/>
              <a:t>пользователя, его группы пользователей, его организации</a:t>
            </a:r>
          </a:p>
          <a:p>
            <a:pPr lvl="0"/>
            <a:r>
              <a:rPr lang="ru-RU" sz="4400" dirty="0"/>
              <a:t>количество запрошенных процессов</a:t>
            </a:r>
          </a:p>
          <a:p>
            <a:pPr lvl="0"/>
            <a:r>
              <a:rPr lang="ru-RU" sz="4400" dirty="0"/>
              <a:t>количество запрошенного времени</a:t>
            </a:r>
          </a:p>
          <a:p>
            <a:pPr lvl="0"/>
            <a:r>
              <a:rPr lang="ru-RU" sz="4400" dirty="0"/>
              <a:t>фактическая длительность с момента запуска задачи на выполнение</a:t>
            </a:r>
          </a:p>
          <a:p>
            <a:pPr marL="0" lv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129" y="3763388"/>
            <a:ext cx="8330111" cy="2958087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12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585439" y="3763388"/>
            <a:ext cx="4786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Корреляция признаков статистики за 2021 год: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27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Речь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Чаще всего для предсказания собирают </a:t>
            </a:r>
            <a:r>
              <a:rPr lang="ru-RU" dirty="0"/>
              <a:t>следующую </a:t>
            </a:r>
            <a:r>
              <a:rPr lang="ru-RU" dirty="0" smtClean="0"/>
              <a:t>информацию</a:t>
            </a:r>
            <a:r>
              <a:rPr lang="ru-RU" dirty="0"/>
              <a:t>:</a:t>
            </a:r>
          </a:p>
          <a:p>
            <a:pPr lvl="0"/>
            <a:r>
              <a:rPr lang="ru-RU" dirty="0"/>
              <a:t>Время постановки в очередь</a:t>
            </a:r>
          </a:p>
          <a:p>
            <a:pPr lvl="0"/>
            <a:r>
              <a:rPr lang="en-US" dirty="0"/>
              <a:t>id </a:t>
            </a:r>
            <a:r>
              <a:rPr lang="ru-RU" dirty="0"/>
              <a:t>пользователя, его группы пользователей, его организации</a:t>
            </a:r>
          </a:p>
          <a:p>
            <a:pPr lvl="0"/>
            <a:r>
              <a:rPr lang="ru-RU" dirty="0"/>
              <a:t>количество запрошенных процессов</a:t>
            </a:r>
          </a:p>
          <a:p>
            <a:pPr lvl="0"/>
            <a:r>
              <a:rPr lang="ru-RU" dirty="0"/>
              <a:t>количество запрошенного времени</a:t>
            </a:r>
          </a:p>
          <a:p>
            <a:pPr lvl="0"/>
            <a:r>
              <a:rPr lang="ru-RU" dirty="0"/>
              <a:t>фактическая длительность с момента запуска задачи на выполнение</a:t>
            </a:r>
          </a:p>
          <a:p>
            <a:pPr marL="0" indent="0">
              <a:buNone/>
            </a:pPr>
            <a:r>
              <a:rPr lang="ru-RU" dirty="0" smtClean="0"/>
              <a:t>На </a:t>
            </a:r>
            <a:r>
              <a:rPr lang="ru-RU" dirty="0"/>
              <a:t>рисунке представлена </a:t>
            </a:r>
            <a:r>
              <a:rPr lang="ru-RU" dirty="0" smtClean="0"/>
              <a:t>корреляция </a:t>
            </a:r>
            <a:r>
              <a:rPr lang="ru-RU" dirty="0"/>
              <a:t>признаков </a:t>
            </a:r>
            <a:r>
              <a:rPr lang="ru-RU" dirty="0" smtClean="0"/>
              <a:t>статистики запусков в </a:t>
            </a:r>
            <a:r>
              <a:rPr lang="ru-RU" dirty="0" err="1" smtClean="0"/>
              <a:t>мсц</a:t>
            </a:r>
            <a:r>
              <a:rPr lang="ru-RU" dirty="0" smtClean="0"/>
              <a:t> ран </a:t>
            </a:r>
            <a:r>
              <a:rPr lang="ru-RU" dirty="0"/>
              <a:t>за 2021 год:</a:t>
            </a:r>
          </a:p>
          <a:p>
            <a:pPr lvl="1"/>
            <a:r>
              <a:rPr lang="en-US" dirty="0"/>
              <a:t>Runtime – </a:t>
            </a:r>
            <a:r>
              <a:rPr lang="ru-RU" dirty="0"/>
              <a:t>Реальное время выполнения</a:t>
            </a:r>
            <a:endParaRPr lang="en-US" dirty="0"/>
          </a:p>
          <a:p>
            <a:pPr lvl="1"/>
            <a:r>
              <a:rPr lang="en-US" dirty="0" err="1"/>
              <a:t>Queuenum</a:t>
            </a:r>
            <a:r>
              <a:rPr lang="en-US" dirty="0"/>
              <a:t> – </a:t>
            </a:r>
            <a:r>
              <a:rPr lang="ru-RU" dirty="0"/>
              <a:t>Номер очереди в </a:t>
            </a:r>
            <a:r>
              <a:rPr lang="ru-RU" dirty="0" err="1"/>
              <a:t>планеровщике</a:t>
            </a:r>
            <a:r>
              <a:rPr lang="ru-RU" dirty="0"/>
              <a:t>(не используется)</a:t>
            </a:r>
            <a:endParaRPr lang="en-US" dirty="0"/>
          </a:p>
          <a:p>
            <a:pPr lvl="1"/>
            <a:r>
              <a:rPr lang="en-US" dirty="0"/>
              <a:t>Hour – </a:t>
            </a:r>
            <a:r>
              <a:rPr lang="ru-RU" dirty="0"/>
              <a:t>Время постановки в очередь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17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147560" cy="1325563"/>
          </a:xfrm>
        </p:spPr>
        <p:txBody>
          <a:bodyPr/>
          <a:lstStyle/>
          <a:p>
            <a:r>
              <a:rPr lang="ru-RU" dirty="0" smtClean="0"/>
              <a:t>Использование аргументов командной строки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943538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Цель – </a:t>
            </a:r>
            <a:r>
              <a:rPr lang="ru-RU" dirty="0"/>
              <a:t>повысить точность, увеличив область знаний </a:t>
            </a:r>
            <a:r>
              <a:rPr lang="ru-RU" dirty="0" smtClean="0"/>
              <a:t>модели.</a:t>
            </a:r>
          </a:p>
          <a:p>
            <a:r>
              <a:rPr lang="ru-RU" dirty="0"/>
              <a:t>Б</a:t>
            </a:r>
            <a:r>
              <a:rPr lang="ru-RU" dirty="0" smtClean="0"/>
              <a:t>ольшое </a:t>
            </a:r>
            <a:r>
              <a:rPr lang="ru-RU" dirty="0"/>
              <a:t>количество задач запускается с теми же аргументами, что </a:t>
            </a:r>
            <a:r>
              <a:rPr lang="ru-RU" dirty="0" smtClean="0"/>
              <a:t>уже </a:t>
            </a:r>
            <a:r>
              <a:rPr lang="ru-RU" dirty="0"/>
              <a:t>использовались. </a:t>
            </a:r>
            <a:endParaRPr lang="ru-RU" dirty="0" smtClean="0"/>
          </a:p>
          <a:p>
            <a:r>
              <a:rPr lang="ru-RU" dirty="0"/>
              <a:t>Задачи с похожими параметрами имеют больший шанс на одинаковое время выполнения.</a:t>
            </a:r>
          </a:p>
          <a:p>
            <a:endParaRPr lang="ru-RU" dirty="0"/>
          </a:p>
          <a:p>
            <a:endParaRPr lang="ru-RU" dirty="0"/>
          </a:p>
          <a:p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738" y="0"/>
            <a:ext cx="2953062" cy="685800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63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Речь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Было решено исследовать возможность расширения собираемой в системе информации о запусках программ </a:t>
            </a:r>
          </a:p>
          <a:p>
            <a:r>
              <a:rPr lang="ru-RU" dirty="0" smtClean="0"/>
              <a:t>Главная </a:t>
            </a:r>
            <a:r>
              <a:rPr lang="ru-RU" dirty="0"/>
              <a:t>цель предлагаемого подхода – повысить точность, увеличив область знаний модели о прогнозируемых процессах.</a:t>
            </a:r>
          </a:p>
          <a:p>
            <a:r>
              <a:rPr lang="ru-RU" dirty="0"/>
              <a:t>На графиках представлено соотношение запусков задач с уникальными и с повторяющимися наборами аргументов командной строки для каждого из пользователей, отсортированные в порядке убывания общего количества задач. Команды без аргументов были исключены из рассмотрения.</a:t>
            </a:r>
          </a:p>
          <a:p>
            <a:r>
              <a:rPr lang="ru-RU" dirty="0"/>
              <a:t>Видно, что большое количество задач запускается с теми же аргументами, что когда-то уже использовались. </a:t>
            </a:r>
          </a:p>
          <a:p>
            <a:r>
              <a:rPr lang="ru-RU" dirty="0"/>
              <a:t>Задачи с похожими параметрами имеют больший шанс на одинаковое время выполнения.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8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Задачи, решаемые в рамках ВКР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Разработка </a:t>
            </a:r>
            <a:r>
              <a:rPr lang="ru-RU" dirty="0" smtClean="0"/>
              <a:t>методов </a:t>
            </a:r>
            <a:r>
              <a:rPr lang="ru-RU" dirty="0"/>
              <a:t>кодирования аргументов командной </a:t>
            </a:r>
            <a:r>
              <a:rPr lang="ru-RU" dirty="0" smtClean="0"/>
              <a:t>строки.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Реализация нескольких </a:t>
            </a:r>
            <a:r>
              <a:rPr lang="ru-RU" dirty="0"/>
              <a:t>методов </a:t>
            </a:r>
            <a:r>
              <a:rPr lang="ru-RU" dirty="0" smtClean="0"/>
              <a:t>прогнозирования на основе исторической информации. 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Проведение </a:t>
            </a:r>
            <a:r>
              <a:rPr lang="ru-RU" dirty="0"/>
              <a:t>тестирования реализованных </a:t>
            </a:r>
            <a:r>
              <a:rPr lang="ru-RU" dirty="0" smtClean="0"/>
              <a:t>методов.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Выбор лучшей модели для предсказания </a:t>
            </a:r>
            <a:r>
              <a:rPr lang="ru-RU" dirty="0" smtClean="0"/>
              <a:t>длительности </a:t>
            </a:r>
            <a:r>
              <a:rPr lang="ru-RU" dirty="0" smtClean="0"/>
              <a:t>задачи.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Анализ влияния на </a:t>
            </a:r>
            <a:r>
              <a:rPr lang="ru-RU" dirty="0" smtClean="0"/>
              <a:t>точность </a:t>
            </a:r>
            <a:r>
              <a:rPr lang="ru-RU" dirty="0" smtClean="0"/>
              <a:t>использования аргументов командной строки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08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Речь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Для проведения исследования были поставлены следующие задачи:</a:t>
            </a:r>
          </a:p>
          <a:p>
            <a:pPr lvl="0"/>
            <a:r>
              <a:rPr lang="ru-RU" dirty="0"/>
              <a:t>Изменение алгоритма сбора статистики СУППЗ для добавления в статистику аргументов командной строки запускаемой задачи</a:t>
            </a:r>
          </a:p>
          <a:p>
            <a:pPr lvl="0"/>
            <a:r>
              <a:rPr lang="ru-RU" dirty="0"/>
              <a:t>Разработка методов кодирования аргументов командной строки для их использования при построении моделей прогнозирования времени работы программы.</a:t>
            </a:r>
          </a:p>
          <a:p>
            <a:pPr lvl="0"/>
            <a:r>
              <a:rPr lang="ru-RU" dirty="0"/>
              <a:t>Реализация нескольких методов прогнозирования на основе исторической информации. </a:t>
            </a:r>
          </a:p>
          <a:p>
            <a:pPr lvl="0"/>
            <a:r>
              <a:rPr lang="ru-RU" dirty="0"/>
              <a:t>Проведение тестирования реализованных методов прогнозирования.</a:t>
            </a:r>
          </a:p>
          <a:p>
            <a:r>
              <a:rPr lang="ru-RU" dirty="0"/>
              <a:t>Выбор лучшей модели для предсказания фактической длительности задачи</a:t>
            </a:r>
            <a:r>
              <a:rPr lang="ru-RU" dirty="0" smtClean="0"/>
              <a:t>.</a:t>
            </a:r>
          </a:p>
          <a:p>
            <a:pPr lvl="0"/>
            <a:r>
              <a:rPr lang="ru-RU" dirty="0"/>
              <a:t>Анализ влияния на точность использования аргументов командной строки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35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для предсказания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ru-RU" sz="2800" dirty="0"/>
              <a:t>Задача классификации на 24 </a:t>
            </a:r>
            <a:r>
              <a:rPr lang="ru-RU" sz="2800" dirty="0" smtClean="0"/>
              <a:t>класса</a:t>
            </a:r>
          </a:p>
          <a:p>
            <a:r>
              <a:rPr lang="ru-RU" dirty="0" smtClean="0"/>
              <a:t>Были </a:t>
            </a:r>
            <a:r>
              <a:rPr lang="ru-RU" dirty="0"/>
              <a:t>выбраны модели:</a:t>
            </a:r>
          </a:p>
          <a:p>
            <a:pPr lvl="1"/>
            <a:r>
              <a:rPr lang="ru-RU" sz="2800" dirty="0"/>
              <a:t>Дерево решений (</a:t>
            </a:r>
            <a:r>
              <a:rPr lang="en-US" sz="2800" dirty="0"/>
              <a:t>Decision Tree)</a:t>
            </a:r>
          </a:p>
          <a:p>
            <a:pPr lvl="1"/>
            <a:r>
              <a:rPr lang="ru-RU" sz="2800" dirty="0"/>
              <a:t>Метод </a:t>
            </a:r>
            <a:r>
              <a:rPr lang="en-US" sz="2800" dirty="0"/>
              <a:t>k-</a:t>
            </a:r>
            <a:r>
              <a:rPr lang="ru-RU" sz="2800" dirty="0"/>
              <a:t>ближайших </a:t>
            </a:r>
            <a:r>
              <a:rPr lang="en-US" sz="2800" dirty="0"/>
              <a:t>c</a:t>
            </a:r>
            <a:r>
              <a:rPr lang="ru-RU" sz="2800" dirty="0"/>
              <a:t>о</a:t>
            </a:r>
            <a:r>
              <a:rPr lang="en-US" sz="2800" dirty="0"/>
              <a:t>c</a:t>
            </a:r>
            <a:r>
              <a:rPr lang="ru-RU" sz="2800" dirty="0" err="1"/>
              <a:t>едей</a:t>
            </a:r>
            <a:r>
              <a:rPr lang="ru-RU" sz="2800" dirty="0"/>
              <a:t> (</a:t>
            </a:r>
            <a:r>
              <a:rPr lang="en-US" sz="2800" dirty="0"/>
              <a:t>KNN)</a:t>
            </a:r>
          </a:p>
          <a:p>
            <a:pPr lvl="1"/>
            <a:r>
              <a:rPr lang="ru-RU" sz="2800" dirty="0"/>
              <a:t>Гребневая классификация (</a:t>
            </a:r>
            <a:r>
              <a:rPr lang="en-US" sz="2800" dirty="0"/>
              <a:t>Ridge </a:t>
            </a:r>
            <a:r>
              <a:rPr lang="ru-RU" sz="2800" dirty="0"/>
              <a:t>с</a:t>
            </a:r>
            <a:r>
              <a:rPr lang="en-US" sz="2800" dirty="0" err="1"/>
              <a:t>lassifier</a:t>
            </a:r>
            <a:r>
              <a:rPr lang="en-US" sz="2800" dirty="0"/>
              <a:t>)</a:t>
            </a:r>
          </a:p>
          <a:p>
            <a:r>
              <a:rPr lang="ru-RU" dirty="0"/>
              <a:t>Также был предложен ряд улучшений</a:t>
            </a:r>
            <a:r>
              <a:rPr lang="ru-RU" dirty="0" smtClean="0"/>
              <a:t>:</a:t>
            </a:r>
          </a:p>
          <a:p>
            <a:pPr lvl="1"/>
            <a:r>
              <a:rPr lang="ru-RU" sz="2800" dirty="0" smtClean="0"/>
              <a:t>Улучшение </a:t>
            </a:r>
            <a:r>
              <a:rPr lang="ru-RU" sz="2800" dirty="0"/>
              <a:t>метрики расстояния для </a:t>
            </a:r>
            <a:r>
              <a:rPr lang="en-US" sz="2800" dirty="0"/>
              <a:t>KNN </a:t>
            </a:r>
            <a:r>
              <a:rPr lang="ru-RU" sz="2800" dirty="0"/>
              <a:t>на основе аргументов командной строки</a:t>
            </a:r>
            <a:endParaRPr lang="en-US" sz="2800" dirty="0"/>
          </a:p>
          <a:p>
            <a:pPr lvl="1"/>
            <a:r>
              <a:rPr lang="ru-RU" sz="2800" dirty="0"/>
              <a:t>Введение дополнительных моделей для часто используемых программ на основе аргументов командной строки</a:t>
            </a:r>
          </a:p>
          <a:p>
            <a:pPr lvl="1"/>
            <a:r>
              <a:rPr lang="ru-RU" sz="2800" dirty="0"/>
              <a:t>Иерархическая классификация</a:t>
            </a:r>
            <a:endParaRPr lang="en-US" sz="2800" dirty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21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Речь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Исследуемая задача представляется как задача классификации на 24 класса, по количеству часов работы</a:t>
            </a:r>
          </a:p>
          <a:p>
            <a:r>
              <a:rPr lang="ru-RU" dirty="0"/>
              <a:t>Для предсказания было выбрано несколько моделей, наиболее часто упоминаемых в работах, посвященных данной проблеме:</a:t>
            </a:r>
          </a:p>
          <a:p>
            <a:pPr lvl="1"/>
            <a:r>
              <a:rPr lang="ru-RU" dirty="0"/>
              <a:t>Дерево решений</a:t>
            </a:r>
            <a:r>
              <a:rPr lang="en-US" dirty="0"/>
              <a:t> (Decision Tree)</a:t>
            </a:r>
            <a:endParaRPr lang="ru-RU" dirty="0"/>
          </a:p>
          <a:p>
            <a:pPr lvl="1"/>
            <a:r>
              <a:rPr lang="ru-RU" dirty="0"/>
              <a:t>Метод </a:t>
            </a:r>
            <a:r>
              <a:rPr lang="en-US" dirty="0"/>
              <a:t>k-</a:t>
            </a:r>
            <a:r>
              <a:rPr lang="ru-RU" dirty="0"/>
              <a:t>ближайших </a:t>
            </a:r>
            <a:r>
              <a:rPr lang="en-US" dirty="0"/>
              <a:t>c</a:t>
            </a:r>
            <a:r>
              <a:rPr lang="ru-RU" dirty="0"/>
              <a:t>о</a:t>
            </a:r>
            <a:r>
              <a:rPr lang="en-US" dirty="0"/>
              <a:t>c</a:t>
            </a:r>
            <a:r>
              <a:rPr lang="ru-RU" dirty="0" err="1"/>
              <a:t>едей</a:t>
            </a:r>
            <a:r>
              <a:rPr lang="en-US" dirty="0"/>
              <a:t> (KNN)</a:t>
            </a:r>
            <a:endParaRPr lang="ru-RU" dirty="0"/>
          </a:p>
          <a:p>
            <a:pPr lvl="1"/>
            <a:r>
              <a:rPr lang="ru-RU" dirty="0"/>
              <a:t>Гребневая классификация</a:t>
            </a:r>
            <a:r>
              <a:rPr lang="en-US" dirty="0"/>
              <a:t> (Ridge </a:t>
            </a:r>
            <a:r>
              <a:rPr lang="ru-RU" dirty="0"/>
              <a:t>с</a:t>
            </a:r>
            <a:r>
              <a:rPr lang="en-US" dirty="0" err="1"/>
              <a:t>lassifier</a:t>
            </a:r>
            <a:r>
              <a:rPr lang="en-US" dirty="0"/>
              <a:t>)</a:t>
            </a:r>
          </a:p>
          <a:p>
            <a:r>
              <a:rPr lang="ru-RU" dirty="0"/>
              <a:t>Также был предложен ряд улучшений:</a:t>
            </a:r>
          </a:p>
          <a:p>
            <a:pPr lvl="1"/>
            <a:r>
              <a:rPr lang="ru-RU" dirty="0"/>
              <a:t>Улучшение метрики расстояния для </a:t>
            </a:r>
            <a:r>
              <a:rPr lang="en-US" dirty="0"/>
              <a:t>KNN </a:t>
            </a:r>
            <a:r>
              <a:rPr lang="ru-RU" dirty="0"/>
              <a:t>на основе аргументов командной строки</a:t>
            </a:r>
            <a:endParaRPr lang="en-US" dirty="0"/>
          </a:p>
          <a:p>
            <a:pPr lvl="1"/>
            <a:r>
              <a:rPr lang="ru-RU" dirty="0"/>
              <a:t>Введение дополнительных моделей для часто используемых программ на основе аргументов командной строки</a:t>
            </a:r>
          </a:p>
          <a:p>
            <a:pPr lvl="1"/>
            <a:r>
              <a:rPr lang="ru-RU" dirty="0"/>
              <a:t>Иерархическая классификация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31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8567" y="1525225"/>
            <a:ext cx="5536474" cy="5041038"/>
          </a:xfrm>
        </p:spPr>
        <p:txBody>
          <a:bodyPr>
            <a:normAutofit/>
          </a:bodyPr>
          <a:lstStyle/>
          <a:p>
            <a:r>
              <a:rPr lang="ru-RU" dirty="0" smtClean="0"/>
              <a:t>Время выполнения </a:t>
            </a:r>
            <a:r>
              <a:rPr lang="ru-RU" dirty="0"/>
              <a:t>большинства </a:t>
            </a:r>
            <a:r>
              <a:rPr lang="ru-RU" dirty="0" smtClean="0"/>
              <a:t>заданий отличается от времени, запрошенного пользователем. </a:t>
            </a:r>
          </a:p>
          <a:p>
            <a:r>
              <a:rPr lang="ru-RU" dirty="0" smtClean="0"/>
              <a:t>Это </a:t>
            </a:r>
            <a:r>
              <a:rPr lang="ru-RU" dirty="0"/>
              <a:t>снижает эффективность </a:t>
            </a:r>
            <a:r>
              <a:rPr lang="ru-RU" dirty="0" smtClean="0"/>
              <a:t>работы планировщика заданий.</a:t>
            </a:r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1" y="1525224"/>
            <a:ext cx="6187554" cy="39446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0" y="1217446"/>
            <a:ext cx="589084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статистика запусков за 2021 год на одном из кластеров МСЦ РАН.</a:t>
            </a:r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893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Улучшение метрики расстояния для </a:t>
            </a:r>
            <a:r>
              <a:rPr lang="en-US" dirty="0"/>
              <a:t>KNN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 основу было взято расстояние </a:t>
            </a:r>
            <a:r>
              <a:rPr lang="ru-RU" dirty="0" err="1" smtClean="0"/>
              <a:t>Минковского</a:t>
            </a:r>
            <a:r>
              <a:rPr lang="en-US" dirty="0" smtClean="0"/>
              <a:t>, </a:t>
            </a:r>
            <a:r>
              <a:rPr lang="en-US" dirty="0" smtClean="0"/>
              <a:t>p=2</a:t>
            </a:r>
          </a:p>
          <a:p>
            <a:pPr marL="0" indent="0">
              <a:buNone/>
            </a:pP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AutoShape 2" descr="{\displaystyle \rho (x,y)=\left(\sum _{i=1}^{n}|x_{i}-y_{i}|^{p}\right)^{1/p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{\displaystyle \rho (x,y)=\left(\sum _{i=1}^{n}|x_{i}-y_{i}|^{p}\right)^{1/p}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20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4" y="4503500"/>
            <a:ext cx="8201025" cy="990600"/>
          </a:xfrm>
          <a:prstGeom prst="rect">
            <a:avLst/>
          </a:prstGeom>
        </p:spPr>
      </p:pic>
      <p:cxnSp>
        <p:nvCxnSpPr>
          <p:cNvPr id="13" name="Прямая со стрелкой 12"/>
          <p:cNvCxnSpPr/>
          <p:nvPr/>
        </p:nvCxnSpPr>
        <p:spPr>
          <a:xfrm>
            <a:off x="3343274" y="4001651"/>
            <a:ext cx="0" cy="448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44240" y="4017605"/>
            <a:ext cx="815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Нормировка, разбиение на аргументы, присваивание уникальных </a:t>
            </a:r>
            <a:r>
              <a:rPr lang="en-US" dirty="0" smtClean="0"/>
              <a:t>id </a:t>
            </a:r>
            <a:r>
              <a:rPr lang="ru-RU" dirty="0" smtClean="0"/>
              <a:t>аргументам</a:t>
            </a:r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4" y="3087212"/>
            <a:ext cx="8305800" cy="733425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337" y="2260560"/>
            <a:ext cx="3286125" cy="80010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6636" y="5816600"/>
            <a:ext cx="6867525" cy="904875"/>
          </a:xfrm>
          <a:prstGeom prst="rect">
            <a:avLst/>
          </a:prstGeom>
        </p:spPr>
      </p:pic>
      <p:cxnSp>
        <p:nvCxnSpPr>
          <p:cNvPr id="21" name="Прямая со стрелкой 20"/>
          <p:cNvCxnSpPr/>
          <p:nvPr/>
        </p:nvCxnSpPr>
        <p:spPr>
          <a:xfrm>
            <a:off x="3343274" y="5592385"/>
            <a:ext cx="0" cy="448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51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Речь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сумму было добавлено слагаемое, соответствующее количеству различающихся аргументов командной </a:t>
            </a:r>
            <a:r>
              <a:rPr lang="ru-RU" dirty="0" smtClean="0"/>
              <a:t>строки</a:t>
            </a:r>
            <a:endParaRPr lang="en-US" dirty="0" smtClean="0"/>
          </a:p>
          <a:p>
            <a:r>
              <a:rPr lang="ru-RU" dirty="0" smtClean="0"/>
              <a:t>Если каждая запись о запуске программы содержит в себе множество аргументов, то слагаемое равно размеру симметричной разности этих множеств</a:t>
            </a:r>
            <a:endParaRPr lang="ru-RU" dirty="0"/>
          </a:p>
          <a:p>
            <a:r>
              <a:rPr lang="ru-RU" dirty="0"/>
              <a:t>Т.к. различие аргументов командной строки не имеет смысла для разных задач, слагаемое </a:t>
            </a:r>
            <a:r>
              <a:rPr lang="ru-RU" dirty="0" err="1"/>
              <a:t>домножено</a:t>
            </a:r>
            <a:r>
              <a:rPr lang="ru-RU" dirty="0"/>
              <a:t> на коэффициент, благодаря которому оно имеет значимость только при прочих равных слагаемых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03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143240" cy="1325563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ru-RU" sz="3600" dirty="0" smtClean="0">
                <a:latin typeface="+mj-lt"/>
              </a:rPr>
              <a:t>Введение дополнительных моделей для часто используемых программ на основе аргументов командной строки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53919"/>
            <a:ext cx="6172200" cy="4023043"/>
          </a:xfrm>
        </p:spPr>
        <p:txBody>
          <a:bodyPr/>
          <a:lstStyle/>
          <a:p>
            <a:r>
              <a:rPr lang="ru-RU" dirty="0" smtClean="0"/>
              <a:t>Введение отдельных моделей </a:t>
            </a:r>
            <a:r>
              <a:rPr lang="ru-RU" dirty="0"/>
              <a:t>для наиболее частых </a:t>
            </a:r>
            <a:r>
              <a:rPr lang="ru-RU" dirty="0" smtClean="0"/>
              <a:t>программ</a:t>
            </a:r>
          </a:p>
          <a:p>
            <a:r>
              <a:rPr lang="ru-RU" dirty="0" smtClean="0"/>
              <a:t>Повышение точности прогноза путем глубокого анализа аргументов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897" y="1925602"/>
            <a:ext cx="5308103" cy="4151384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49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Речь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Анализ показывает, что на каждом кластере есть по крайней мере топ-</a:t>
            </a:r>
            <a:r>
              <a:rPr lang="en-US" dirty="0"/>
              <a:t>3</a:t>
            </a:r>
            <a:r>
              <a:rPr lang="ru-RU" dirty="0"/>
              <a:t> программ, каждая из которых суммарно используется более чем в 5% всех запусков</a:t>
            </a:r>
          </a:p>
          <a:p>
            <a:r>
              <a:rPr lang="ru-RU" dirty="0"/>
              <a:t>Цель состоит в том, чтобы повысить вероятность точного прогноза для наиболее частых программ, создав для них отдельные модели на основе </a:t>
            </a:r>
            <a:r>
              <a:rPr lang="en-US" dirty="0"/>
              <a:t>Decision Tree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25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64680" cy="1325563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ru-RU" sz="4400" dirty="0" smtClean="0">
                <a:latin typeface="+mj-lt"/>
              </a:rPr>
              <a:t>Иерархическая</a:t>
            </a:r>
            <a:r>
              <a:rPr lang="ru-RU" sz="4400" dirty="0" smtClean="0"/>
              <a:t> </a:t>
            </a:r>
            <a:r>
              <a:rPr lang="ru-RU" sz="4400" dirty="0" smtClean="0">
                <a:latin typeface="+mj-lt"/>
              </a:rPr>
              <a:t>классификация</a:t>
            </a:r>
            <a:endParaRPr lang="ru-RU" sz="4400" dirty="0">
              <a:latin typeface="+mj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6212840" cy="4697095"/>
          </a:xfrm>
        </p:spPr>
        <p:txBody>
          <a:bodyPr>
            <a:normAutofit/>
          </a:bodyPr>
          <a:lstStyle/>
          <a:p>
            <a:r>
              <a:rPr lang="ru-RU" dirty="0" smtClean="0"/>
              <a:t>Статистика </a:t>
            </a:r>
            <a:r>
              <a:rPr lang="ru-RU" dirty="0"/>
              <a:t>запусков на кластерах сильно </a:t>
            </a:r>
            <a:r>
              <a:rPr lang="ru-RU" dirty="0" err="1" smtClean="0"/>
              <a:t>несбалансирована</a:t>
            </a:r>
            <a:endParaRPr lang="en-US" dirty="0" smtClean="0"/>
          </a:p>
          <a:p>
            <a:r>
              <a:rPr lang="ru-RU" dirty="0" smtClean="0"/>
              <a:t>Классификация с помощью дерева бинарных классификаторов</a:t>
            </a:r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198" y="3501258"/>
            <a:ext cx="5277802" cy="285509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198" y="0"/>
            <a:ext cx="4775200" cy="3615407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24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553960" y="6215747"/>
            <a:ext cx="4312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“Predicting </a:t>
            </a:r>
            <a:r>
              <a:rPr lang="en-US" sz="1200" dirty="0"/>
              <a:t>job execution time on a high-performance computing cluster using a hierarchical data-driven </a:t>
            </a:r>
            <a:r>
              <a:rPr lang="en-US" sz="1200" dirty="0" smtClean="0"/>
              <a:t>methodology”</a:t>
            </a:r>
            <a:endParaRPr lang="en-US" sz="1200" dirty="0"/>
          </a:p>
          <a:p>
            <a:r>
              <a:rPr lang="en-US" sz="1200" dirty="0"/>
              <a:t>P </a:t>
            </a:r>
            <a:r>
              <a:rPr lang="en-US" sz="1200" dirty="0" err="1" smtClean="0"/>
              <a:t>Bethaz</a:t>
            </a:r>
            <a:r>
              <a:rPr lang="ru-RU" sz="1200" dirty="0"/>
              <a:t> </a:t>
            </a:r>
            <a:r>
              <a:rPr lang="en-US" sz="1200" dirty="0" smtClean="0"/>
              <a:t>et al</a:t>
            </a:r>
            <a:r>
              <a:rPr lang="ru-RU" sz="1200" dirty="0" smtClean="0"/>
              <a:t>	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69222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Речь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Т.к. статистика запусков на кластерах сильно </a:t>
            </a:r>
            <a:r>
              <a:rPr lang="ru-RU" dirty="0" err="1"/>
              <a:t>несбалансирована</a:t>
            </a:r>
            <a:r>
              <a:rPr lang="ru-RU" dirty="0"/>
              <a:t>, был использован метод иерархической классификации</a:t>
            </a:r>
          </a:p>
          <a:p>
            <a:r>
              <a:rPr lang="ru-RU" dirty="0"/>
              <a:t>На рисунке представлен пример из статьи «</a:t>
            </a:r>
            <a:r>
              <a:rPr lang="en-US" dirty="0"/>
              <a:t>Predicting job execution time on a high-performance Computing cluster using a hierarchical data-driven methodology</a:t>
            </a:r>
            <a:r>
              <a:rPr lang="ru-RU" dirty="0"/>
              <a:t>», где была предложена данная методика</a:t>
            </a:r>
          </a:p>
          <a:p>
            <a:r>
              <a:rPr lang="ru-RU" dirty="0"/>
              <a:t>Данный метод был объединен с остальными улучшениями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01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690688"/>
            <a:ext cx="4536440" cy="486119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Использование аргументов командной строки улучшает точность </a:t>
            </a:r>
            <a:r>
              <a:rPr lang="ru-RU" dirty="0" smtClean="0"/>
              <a:t>на </a:t>
            </a:r>
            <a:r>
              <a:rPr lang="ru-RU" dirty="0"/>
              <a:t>1 </a:t>
            </a:r>
            <a:r>
              <a:rPr lang="ru-RU" dirty="0" smtClean="0"/>
              <a:t>- </a:t>
            </a:r>
            <a:r>
              <a:rPr lang="ru-RU" dirty="0"/>
              <a:t>3%</a:t>
            </a:r>
          </a:p>
          <a:p>
            <a:r>
              <a:rPr lang="ru-RU" dirty="0" smtClean="0"/>
              <a:t>Наиболее эффективный алгоритм – </a:t>
            </a:r>
            <a:r>
              <a:rPr lang="en-US" dirty="0" smtClean="0"/>
              <a:t>KNN c </a:t>
            </a:r>
            <a:r>
              <a:rPr lang="ru-RU" dirty="0" smtClean="0"/>
              <a:t>использованием аргументов </a:t>
            </a:r>
          </a:p>
          <a:p>
            <a:r>
              <a:rPr lang="ru-RU" dirty="0" smtClean="0"/>
              <a:t>Иерархическая классификация превосходит</a:t>
            </a:r>
            <a:r>
              <a:rPr lang="en-US" dirty="0" smtClean="0"/>
              <a:t> </a:t>
            </a:r>
            <a:r>
              <a:rPr lang="ru-RU" dirty="0" err="1" smtClean="0"/>
              <a:t>многоклассовый</a:t>
            </a:r>
            <a:r>
              <a:rPr lang="ru-RU" dirty="0" smtClean="0"/>
              <a:t> </a:t>
            </a:r>
            <a:r>
              <a:rPr lang="en-US" dirty="0" smtClean="0"/>
              <a:t>Decision Tree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824" y="1534168"/>
            <a:ext cx="6487846" cy="4940561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03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Речь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Broadwell</a:t>
            </a:r>
            <a:r>
              <a:rPr lang="en-US" dirty="0"/>
              <a:t> –</a:t>
            </a:r>
            <a:r>
              <a:rPr lang="ru-RU" dirty="0"/>
              <a:t> основной вычислительный узел, с большим количеством разноплановых задач</a:t>
            </a:r>
          </a:p>
          <a:p>
            <a:r>
              <a:rPr lang="en-US" dirty="0" err="1"/>
              <a:t>Cascade_lake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skylake</a:t>
            </a:r>
            <a:r>
              <a:rPr lang="en-US" dirty="0"/>
              <a:t> –</a:t>
            </a:r>
            <a:r>
              <a:rPr lang="ru-RU" dirty="0"/>
              <a:t> более специализированные узлы с меньшим количеством запусков, но задачи </a:t>
            </a:r>
            <a:r>
              <a:rPr lang="en-US" dirty="0" err="1"/>
              <a:t>Cascade_lake</a:t>
            </a:r>
            <a:r>
              <a:rPr lang="en-US" dirty="0"/>
              <a:t> </a:t>
            </a:r>
            <a:r>
              <a:rPr lang="ru-RU" dirty="0"/>
              <a:t>имеют наименьшее среднее количество </a:t>
            </a:r>
            <a:r>
              <a:rPr lang="ru-RU" dirty="0" smtClean="0"/>
              <a:t>повторов</a:t>
            </a:r>
          </a:p>
          <a:p>
            <a:r>
              <a:rPr lang="ru-RU" dirty="0"/>
              <a:t>Использование аргументов командной строки улучшает точность предсказания на величину в среднем от 1 до 3%, по сравнению со стандартными методами</a:t>
            </a:r>
          </a:p>
          <a:p>
            <a:r>
              <a:rPr lang="ru-RU" dirty="0"/>
              <a:t>Метод прогнозирования на основе экземпляров лучше всего сочетается с алгоритмом </a:t>
            </a:r>
            <a:r>
              <a:rPr lang="en-US" dirty="0"/>
              <a:t>KNN </a:t>
            </a:r>
            <a:r>
              <a:rPr lang="ru-RU" dirty="0"/>
              <a:t>с использованием аргументов командной строки </a:t>
            </a:r>
          </a:p>
          <a:p>
            <a:r>
              <a:rPr lang="ru-RU" dirty="0"/>
              <a:t>Метод иерархической классификации, основанный на бинарной классификации с помощью</a:t>
            </a:r>
            <a:r>
              <a:rPr lang="en-US" dirty="0"/>
              <a:t> </a:t>
            </a:r>
            <a:r>
              <a:rPr lang="en-US" dirty="0" err="1"/>
              <a:t>DecisionTree</a:t>
            </a:r>
            <a:r>
              <a:rPr lang="ru-RU" dirty="0"/>
              <a:t> работает лучше </a:t>
            </a:r>
            <a:r>
              <a:rPr lang="ru-RU" dirty="0" err="1"/>
              <a:t>многоклассовой</a:t>
            </a:r>
            <a:r>
              <a:rPr lang="ru-RU" dirty="0"/>
              <a:t> классификации </a:t>
            </a:r>
            <a:r>
              <a:rPr lang="en-US" dirty="0" err="1"/>
              <a:t>DecisionTree</a:t>
            </a:r>
            <a:r>
              <a:rPr lang="ru-RU" dirty="0"/>
              <a:t> на таких несбалансированных задачах, как предсказание времени выполнения задач на кластерах</a:t>
            </a:r>
          </a:p>
          <a:p>
            <a:r>
              <a:rPr lang="ru-RU" dirty="0"/>
              <a:t>Возможность предсказания времени выполнения зависит от типа поведения пользователей вычислительного кластера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80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01313" y="2852952"/>
            <a:ext cx="10515600" cy="1325563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9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Речь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Статистика показывает, что для </a:t>
            </a:r>
            <a:r>
              <a:rPr lang="ru-RU" dirty="0"/>
              <a:t>большинства задач в суперкомпьютерных системах</a:t>
            </a:r>
            <a:r>
              <a:rPr lang="ru-RU" dirty="0" smtClean="0"/>
              <a:t> время выполнения существенно отличается от времени, указываемого пользователем при постановке задачи в очередь</a:t>
            </a:r>
          </a:p>
          <a:p>
            <a:r>
              <a:rPr lang="ru-RU" dirty="0"/>
              <a:t>Это снижает эффективность планирования </a:t>
            </a:r>
            <a:r>
              <a:rPr lang="ru-RU" dirty="0" smtClean="0"/>
              <a:t>очереди заданий</a:t>
            </a:r>
            <a:r>
              <a:rPr lang="ru-RU" dirty="0"/>
              <a:t>, поскольку </a:t>
            </a:r>
            <a:r>
              <a:rPr lang="ru-RU" dirty="0" smtClean="0"/>
              <a:t>планировщики в суперкомпьютерных системах опираются </a:t>
            </a:r>
            <a:r>
              <a:rPr lang="ru-RU" dirty="0" smtClean="0"/>
              <a:t>указанное </a:t>
            </a:r>
            <a:r>
              <a:rPr lang="ru-RU" dirty="0" smtClean="0"/>
              <a:t>пользователями время, и </a:t>
            </a:r>
            <a:r>
              <a:rPr lang="ru-RU" dirty="0" smtClean="0"/>
              <a:t>неточная </a:t>
            </a:r>
            <a:r>
              <a:rPr lang="ru-RU" dirty="0"/>
              <a:t>оценка времени выполнения приводит к неоптимальному расписанию запусков заданий. 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40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Предсказание времени выполнения заданий с помощью алгоритмов машинного обучения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3502111"/>
            <a:ext cx="9124950" cy="2209800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03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Речь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повышения качества планирования выполнения заданий предлагается использовать в системном планировщике предсказания времени выполнения заданий, полученные с помощью алгоритмов машинного обучения.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64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исследования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Сравнение </a:t>
            </a:r>
            <a:r>
              <a:rPr lang="ru-RU" dirty="0"/>
              <a:t>методов предсказания времени выполнения программ в суперкомпьютерных </a:t>
            </a:r>
            <a:r>
              <a:rPr lang="ru-RU" dirty="0" smtClean="0"/>
              <a:t>системах</a:t>
            </a:r>
          </a:p>
          <a:p>
            <a:r>
              <a:rPr lang="ru-RU" dirty="0" smtClean="0"/>
              <a:t>Исследование </a:t>
            </a:r>
            <a:r>
              <a:rPr lang="ru-RU" dirty="0"/>
              <a:t>эффективности использования аргументов командной строки запускаемой программы при предсказании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832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Речь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Целью данной работы является сравнение методов предсказания времени выполнения программ в суперкомпьютерных системах и исследование эффективности использования аргументов командной строки запускаемой программы при предсказании времени работы программы.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17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существующих </a:t>
            </a:r>
            <a:r>
              <a:rPr lang="ru-RU" dirty="0" smtClean="0"/>
              <a:t>работ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440" y="1439724"/>
            <a:ext cx="6227555" cy="503333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7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Речь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Существующие методы предсказания можно поделить на 2 группы: предсказание с помощью анализа исходного кода программы и предсказание на основании истории запусков программы. Так как для первой группы методов необходимо иметь доступ к исходным файлам программы, чаще всего они не применимы в суперкомпьютерных системах</a:t>
            </a:r>
          </a:p>
          <a:p>
            <a:r>
              <a:rPr lang="ru-RU" dirty="0" smtClean="0"/>
              <a:t>Поэтому </a:t>
            </a:r>
            <a:r>
              <a:rPr lang="ru-RU" dirty="0" smtClean="0"/>
              <a:t> в подобных системах используется вторая группа методов</a:t>
            </a:r>
          </a:p>
          <a:p>
            <a:r>
              <a:rPr lang="ru-RU" dirty="0" smtClean="0"/>
              <a:t>Для их работы необходимо непрерывно сохранять данные о запусках задач, производимых в системе, для того чтобы по данной информации предсказывать время выполнения новых задач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5021-1A6F-4820-BE00-705D3CC282A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1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5882</TotalTime>
  <Words>1282</Words>
  <Application>Microsoft Office PowerPoint</Application>
  <PresentationFormat>Широкоэкранный</PresentationFormat>
  <Paragraphs>162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Тема Office</vt:lpstr>
      <vt:lpstr>Московский государственный университет имени М.В. Ломоносова Факультет Вычислительной математики и кибернетики Кафедра Суперкомпьютеров и Квантовой Информатики  ВЫПУСКНАЯ  КВАЛИФИКАЦИОННАЯ  РАБОТА  Исследование эффективности применения методов машинного обучения для предсказания времени выполнения задач в суперкомпьютерных системах</vt:lpstr>
      <vt:lpstr>Проблема</vt:lpstr>
      <vt:lpstr>Речь</vt:lpstr>
      <vt:lpstr>Решение</vt:lpstr>
      <vt:lpstr>Речь</vt:lpstr>
      <vt:lpstr>Цель исследования</vt:lpstr>
      <vt:lpstr>Речь</vt:lpstr>
      <vt:lpstr>Анализ существующих работ</vt:lpstr>
      <vt:lpstr>Речь</vt:lpstr>
      <vt:lpstr>Метод прогнозирования на основе экземпляров</vt:lpstr>
      <vt:lpstr>Речь</vt:lpstr>
      <vt:lpstr>Данные, используемые для предсказания</vt:lpstr>
      <vt:lpstr>Речь</vt:lpstr>
      <vt:lpstr>Использование аргументов командной строки</vt:lpstr>
      <vt:lpstr>Речь</vt:lpstr>
      <vt:lpstr>Задачи, решаемые в рамках ВКР</vt:lpstr>
      <vt:lpstr>Речь</vt:lpstr>
      <vt:lpstr>Модели для предсказания</vt:lpstr>
      <vt:lpstr>Речь</vt:lpstr>
      <vt:lpstr>Улучшение метрики расстояния для KNN</vt:lpstr>
      <vt:lpstr>Речь</vt:lpstr>
      <vt:lpstr>Введение дополнительных моделей для часто используемых программ на основе аргументов командной строки</vt:lpstr>
      <vt:lpstr>Речь</vt:lpstr>
      <vt:lpstr>Иерархическая классификация</vt:lpstr>
      <vt:lpstr>Речь</vt:lpstr>
      <vt:lpstr>Результаты</vt:lpstr>
      <vt:lpstr>Речь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эффективности применения методов машинного обучения для предсказания времени выполнения задач в суперкомпьютерных системах</dc:title>
  <dc:creator>Алексей Мещеряков</dc:creator>
  <cp:lastModifiedBy>Алексей Мещеряков</cp:lastModifiedBy>
  <cp:revision>75</cp:revision>
  <dcterms:created xsi:type="dcterms:W3CDTF">2022-11-14T15:09:27Z</dcterms:created>
  <dcterms:modified xsi:type="dcterms:W3CDTF">2023-04-24T12:05:28Z</dcterms:modified>
</cp:coreProperties>
</file>