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75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3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4B20-D3E0-4F77-BB2A-5D6FB0574FD7}" type="datetimeFigureOut">
              <a:rPr lang="ru-RU" smtClean="0"/>
              <a:t>17.11.2022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08854"/>
            <a:ext cx="9144000" cy="379798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Исследование эффективности применения методов машинного обучения для предсказания времени выполнения задач в суперкомпьютерных системах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2034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err="1"/>
              <a:t>Доклад</a:t>
            </a:r>
            <a:r>
              <a:rPr lang="en-US" dirty="0"/>
              <a:t> </a:t>
            </a:r>
            <a:r>
              <a:rPr lang="en-US" dirty="0" err="1"/>
              <a:t>подготовил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 </a:t>
            </a:r>
            <a:r>
              <a:rPr lang="ru-RU" dirty="0" smtClean="0"/>
              <a:t>4</a:t>
            </a:r>
            <a:r>
              <a:rPr lang="en-US" dirty="0" smtClean="0"/>
              <a:t>23 </a:t>
            </a:r>
            <a:r>
              <a:rPr lang="en-US" dirty="0" err="1"/>
              <a:t>гр</a:t>
            </a:r>
            <a:r>
              <a:rPr lang="en-US" dirty="0"/>
              <a:t>. ВМК МГУ</a:t>
            </a:r>
            <a:endParaRPr lang="ru-RU" dirty="0" smtClean="0">
              <a:cs typeface="Calibri" panose="020F0502020204030204"/>
            </a:endParaRPr>
          </a:p>
          <a:p>
            <a:pPr algn="r"/>
            <a:r>
              <a:rPr lang="en-US" dirty="0"/>
              <a:t>Мещеряков Алексей </a:t>
            </a:r>
            <a:r>
              <a:rPr lang="en-US" dirty="0" err="1"/>
              <a:t>Олегович</a:t>
            </a:r>
            <a:endParaRPr lang="en-US" dirty="0">
              <a:cs typeface="Calibri" panose="020F0502020204030204"/>
            </a:endParaRPr>
          </a:p>
          <a:p>
            <a:pPr algn="r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endParaRPr lang="en-US" dirty="0">
              <a:cs typeface="Calibri" panose="020F0502020204030204"/>
            </a:endParaRPr>
          </a:p>
          <a:p>
            <a:pPr algn="r"/>
            <a:r>
              <a:rPr lang="en-US" dirty="0"/>
              <a:t>к. ф.-м. н. </a:t>
            </a:r>
            <a:r>
              <a:rPr lang="en-US" dirty="0" err="1"/>
              <a:t>Буряк</a:t>
            </a:r>
            <a:r>
              <a:rPr lang="en-US" dirty="0"/>
              <a:t> </a:t>
            </a:r>
            <a:r>
              <a:rPr lang="en-US" dirty="0" err="1"/>
              <a:t>Дмитрий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>
              <a:cs typeface="Calibri" panose="020F0502020204030204"/>
            </a:endParaRP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3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880" y="1503408"/>
            <a:ext cx="11125200" cy="274427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300" dirty="0"/>
              <a:t>Статистка запуска задач собирает следующую важную для предсказания информацию:</a:t>
            </a:r>
          </a:p>
          <a:p>
            <a:pPr lvl="0"/>
            <a:r>
              <a:rPr lang="ru-RU" sz="4300" dirty="0"/>
              <a:t>Время постановки в очередь</a:t>
            </a:r>
          </a:p>
          <a:p>
            <a:pPr lvl="0"/>
            <a:r>
              <a:rPr lang="en-US" sz="4300" dirty="0"/>
              <a:t>id </a:t>
            </a:r>
            <a:r>
              <a:rPr lang="ru-RU" sz="4300" dirty="0"/>
              <a:t>пользователя, его группы пользователей, его организации</a:t>
            </a:r>
          </a:p>
          <a:p>
            <a:pPr lvl="0"/>
            <a:r>
              <a:rPr lang="ru-RU" sz="4300" dirty="0"/>
              <a:t>название задачи</a:t>
            </a:r>
          </a:p>
          <a:p>
            <a:pPr lvl="0"/>
            <a:r>
              <a:rPr lang="ru-RU" sz="4300" dirty="0"/>
              <a:t>количество запрошенных процессов</a:t>
            </a:r>
          </a:p>
          <a:p>
            <a:pPr lvl="0"/>
            <a:r>
              <a:rPr lang="ru-RU" sz="4300" dirty="0"/>
              <a:t>количество запрошенного времени</a:t>
            </a:r>
          </a:p>
          <a:p>
            <a:pPr lvl="0"/>
            <a:r>
              <a:rPr lang="ru-RU" sz="4300" dirty="0"/>
              <a:t>фактическая длительность с момента запуска задачи на </a:t>
            </a:r>
            <a:r>
              <a:rPr lang="ru-RU" sz="4300" dirty="0" smtClean="0"/>
              <a:t>выполнение</a:t>
            </a:r>
          </a:p>
          <a:p>
            <a:pPr marL="0" lvl="0" indent="0">
              <a:buNone/>
            </a:pPr>
            <a:r>
              <a:rPr lang="ru-RU" sz="4300" dirty="0" smtClean="0"/>
              <a:t>После внесения изменений в систему, она так же собирает информацию об аргументах командной строки задачи</a:t>
            </a:r>
          </a:p>
          <a:p>
            <a:pPr marL="0" lv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18" y="4022563"/>
            <a:ext cx="7678782" cy="2726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332" y="4637831"/>
            <a:ext cx="4439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 признаков статистики за 2021 год:</a:t>
            </a:r>
          </a:p>
          <a:p>
            <a:r>
              <a:rPr lang="en-US" dirty="0" smtClean="0"/>
              <a:t>Runtime – </a:t>
            </a:r>
            <a:r>
              <a:rPr lang="ru-RU" dirty="0" smtClean="0"/>
              <a:t>Реальное время выполнения</a:t>
            </a:r>
            <a:endParaRPr lang="en-US" dirty="0" smtClean="0"/>
          </a:p>
          <a:p>
            <a:r>
              <a:rPr lang="en-US" dirty="0" err="1" smtClean="0"/>
              <a:t>Queuenum</a:t>
            </a:r>
            <a:r>
              <a:rPr lang="en-US" dirty="0" smtClean="0"/>
              <a:t> – </a:t>
            </a:r>
            <a:r>
              <a:rPr lang="ru-RU" dirty="0" smtClean="0"/>
              <a:t>Номер очереди в </a:t>
            </a:r>
            <a:r>
              <a:rPr lang="ru-RU" dirty="0" err="1" smtClean="0"/>
              <a:t>планеровщике</a:t>
            </a:r>
            <a:r>
              <a:rPr lang="ru-RU" dirty="0" smtClean="0"/>
              <a:t>(не используется)</a:t>
            </a:r>
            <a:endParaRPr lang="en-US" dirty="0" smtClean="0"/>
          </a:p>
          <a:p>
            <a:pPr lvl="0"/>
            <a:r>
              <a:rPr lang="en-US" dirty="0" smtClean="0"/>
              <a:t>Hour – </a:t>
            </a:r>
            <a:r>
              <a:rPr lang="ru-RU" dirty="0" smtClean="0"/>
              <a:t>Время постановки </a:t>
            </a:r>
            <a:r>
              <a:rPr lang="ru-RU" dirty="0"/>
              <a:t>в </a:t>
            </a:r>
            <a:r>
              <a:rPr lang="ru-RU" dirty="0" smtClean="0"/>
              <a:t>очередь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решаемые в рамках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проведения исследования были поставлены следующие задачи:</a:t>
            </a:r>
          </a:p>
          <a:p>
            <a:pPr lvl="0"/>
            <a:r>
              <a:rPr lang="ru-RU" smtClean="0"/>
              <a:t>Изменение </a:t>
            </a:r>
            <a:r>
              <a:rPr lang="ru-RU" dirty="0"/>
              <a:t>алгоритма сбора </a:t>
            </a:r>
            <a:r>
              <a:rPr lang="ru-RU" dirty="0" smtClean="0"/>
              <a:t>статистики СУППЗ </a:t>
            </a:r>
            <a:r>
              <a:rPr lang="ru-RU" dirty="0"/>
              <a:t>для добавления в статистику аргументов командной строки запускаемой задачи</a:t>
            </a:r>
          </a:p>
          <a:p>
            <a:pPr lvl="0"/>
            <a:r>
              <a:rPr lang="ru-RU" dirty="0" smtClean="0"/>
              <a:t>Разработка </a:t>
            </a:r>
            <a:r>
              <a:rPr lang="ru-RU" dirty="0"/>
              <a:t>метода кодирования аргументов командной строки для их использования при построении модели прогнозирования времени работы программы.</a:t>
            </a:r>
          </a:p>
          <a:p>
            <a:pPr lvl="0"/>
            <a:r>
              <a:rPr lang="ru-RU" dirty="0" smtClean="0"/>
              <a:t>Реализация нескольких </a:t>
            </a:r>
            <a:r>
              <a:rPr lang="ru-RU" dirty="0"/>
              <a:t>методов </a:t>
            </a:r>
            <a:r>
              <a:rPr lang="ru-RU" dirty="0" smtClean="0"/>
              <a:t>прогнозирования на основе исторической информации. </a:t>
            </a:r>
            <a:endParaRPr lang="ru-RU" dirty="0"/>
          </a:p>
          <a:p>
            <a:pPr lvl="0"/>
            <a:r>
              <a:rPr lang="ru-RU" dirty="0" smtClean="0"/>
              <a:t>Проведение </a:t>
            </a:r>
            <a:r>
              <a:rPr lang="ru-RU" dirty="0"/>
              <a:t>тестирования реализованных методов прогнозирования</a:t>
            </a:r>
            <a:r>
              <a:rPr lang="ru-RU" dirty="0" smtClean="0"/>
              <a:t>.</a:t>
            </a:r>
          </a:p>
          <a:p>
            <a:r>
              <a:rPr lang="ru-RU" dirty="0"/>
              <a:t>Выбор лучшей модели для предсказания фактической длительности </a:t>
            </a:r>
            <a:r>
              <a:rPr lang="ru-RU" dirty="0" smtClean="0"/>
              <a:t>задачи.</a:t>
            </a:r>
            <a:endParaRPr lang="ru-RU" dirty="0"/>
          </a:p>
          <a:p>
            <a:pPr lvl="0"/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567" y="1525225"/>
            <a:ext cx="5536474" cy="50410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Статистика работы суперкомпьютерных систем </a:t>
            </a:r>
            <a:r>
              <a:rPr lang="ru-RU" dirty="0" smtClean="0"/>
              <a:t>показывает</a:t>
            </a:r>
            <a:r>
              <a:rPr lang="ru-RU" dirty="0"/>
              <a:t>, что фактическое время выполнения большинства заданий существенно расходится со временем, запрошенным </a:t>
            </a:r>
            <a:r>
              <a:rPr lang="ru-RU" dirty="0" smtClean="0"/>
              <a:t>пользователем. 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снижает эффективность планирования заданий, поскольку неточная оценка времени выполнения приводит к неоптимальному расписанию запусков </a:t>
            </a:r>
            <a:r>
              <a:rPr lang="ru-RU" dirty="0" smtClean="0"/>
              <a:t>заданий. </a:t>
            </a:r>
          </a:p>
          <a:p>
            <a:pPr marL="0" indent="0">
              <a:buNone/>
            </a:pPr>
            <a:r>
              <a:rPr lang="ru-RU" dirty="0" smtClean="0"/>
              <a:t>На рисунках представлена статистика запусков за 2021 год на одном из кластеров МСЦ РАН.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1" y="0"/>
            <a:ext cx="5504987" cy="34050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0" y="3405051"/>
            <a:ext cx="5504987" cy="35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582" y="1423879"/>
            <a:ext cx="4831080" cy="5371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Для повышения качества планирования выполнения заданий предлагается использовать в </a:t>
            </a:r>
            <a:r>
              <a:rPr lang="ru-RU" sz="1800" dirty="0" smtClean="0"/>
              <a:t>системном планировщике </a:t>
            </a:r>
            <a:r>
              <a:rPr lang="ru-RU" sz="1800" dirty="0"/>
              <a:t>предсказания времени выполнения заданий, полученные с помощью алгоритмов машинного </a:t>
            </a:r>
            <a:r>
              <a:rPr lang="ru-RU" sz="1800" dirty="0" smtClean="0"/>
              <a:t>обучения.</a:t>
            </a:r>
          </a:p>
          <a:p>
            <a:pPr marL="0" indent="0">
              <a:buNone/>
            </a:pPr>
            <a:r>
              <a:rPr lang="ru-RU" sz="1800" dirty="0" smtClean="0"/>
              <a:t>На изображениях приведены результаты симуляции работы планировщика заданий </a:t>
            </a:r>
            <a:r>
              <a:rPr lang="en-US" sz="1800" dirty="0" smtClean="0"/>
              <a:t>SLURM</a:t>
            </a:r>
            <a:r>
              <a:rPr lang="ru-RU" sz="1800" dirty="0" smtClean="0"/>
              <a:t> в случаях использования заявленного пользователями  времени и приближенного к реальному времени выполнения. </a:t>
            </a:r>
          </a:p>
          <a:p>
            <a:pPr marL="0" indent="0">
              <a:buNone/>
            </a:pPr>
            <a:r>
              <a:rPr lang="ru-RU" sz="1800" dirty="0"/>
              <a:t>Графики </a:t>
            </a:r>
            <a:r>
              <a:rPr lang="ru-RU" sz="1800" dirty="0" smtClean="0"/>
              <a:t>отображают </a:t>
            </a:r>
            <a:r>
              <a:rPr lang="ru-RU" sz="1800" dirty="0"/>
              <a:t>время подачи </a:t>
            </a:r>
            <a:r>
              <a:rPr lang="ru-RU" sz="1800" dirty="0" smtClean="0"/>
              <a:t>задания </a:t>
            </a:r>
            <a:r>
              <a:rPr lang="ru-RU" sz="1800" dirty="0"/>
              <a:t>в очередь (отмечено синим) и время </a:t>
            </a:r>
            <a:r>
              <a:rPr lang="ru-RU" sz="1800" dirty="0" smtClean="0"/>
              <a:t>работы </a:t>
            </a:r>
            <a:r>
              <a:rPr lang="ru-RU" sz="1800" dirty="0"/>
              <a:t>задания (отмечено красным). Результаты показывают, что точная оценка времени выполнения задания позволяет </a:t>
            </a:r>
            <a:r>
              <a:rPr lang="ru-RU" sz="1800" dirty="0" smtClean="0"/>
              <a:t>существенно </a:t>
            </a:r>
            <a:r>
              <a:rPr lang="ru-RU" sz="1800" dirty="0"/>
              <a:t>снизить среднее время ожидания в </a:t>
            </a:r>
            <a:r>
              <a:rPr lang="ru-RU" sz="1800" dirty="0" smtClean="0"/>
              <a:t>очереди.</a:t>
            </a:r>
            <a:endParaRPr lang="ru-RU" sz="1800" dirty="0"/>
          </a:p>
        </p:txBody>
      </p:sp>
      <p:pic>
        <p:nvPicPr>
          <p:cNvPr id="9" name="Изображение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25938" y="3460878"/>
            <a:ext cx="4270461" cy="2917022"/>
          </a:xfrm>
          <a:prstGeom prst="rect">
            <a:avLst/>
          </a:prstGeom>
        </p:spPr>
      </p:pic>
      <p:pic>
        <p:nvPicPr>
          <p:cNvPr id="10" name="Изображение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25938" y="21415"/>
            <a:ext cx="4253495" cy="2902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4228" y="2876103"/>
            <a:ext cx="629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1)Результаты </a:t>
            </a:r>
            <a:r>
              <a:rPr lang="ru-RU" sz="1600" dirty="0"/>
              <a:t>симуляции, где качестве заказанного времени указано оригинальное заказанное время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52754" y="6273225"/>
            <a:ext cx="5939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2)</a:t>
            </a:r>
            <a:r>
              <a:rPr lang="ru-RU" sz="1600" dirty="0"/>
              <a:t> </a:t>
            </a:r>
            <a:r>
              <a:rPr lang="ru-RU" sz="1600" dirty="0" smtClean="0"/>
              <a:t>Результаты </a:t>
            </a:r>
            <a:r>
              <a:rPr lang="ru-RU" sz="1600" dirty="0"/>
              <a:t>симуляции, где качестве заказанного времени указана реальная длительность задания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716617" y="69127"/>
            <a:ext cx="1800000" cy="1260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721753" y="3460878"/>
            <a:ext cx="1800000" cy="12600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0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данной работы </a:t>
            </a:r>
            <a:r>
              <a:rPr lang="ru-RU" dirty="0" smtClean="0"/>
              <a:t>является </a:t>
            </a:r>
            <a:r>
              <a:rPr lang="ru-RU" dirty="0"/>
              <a:t>исследование использования аргументов командной строки запускаемой программы при предсказании времени работы программы.</a:t>
            </a:r>
          </a:p>
          <a:p>
            <a:pPr marL="0" indent="0">
              <a:buNone/>
            </a:pPr>
            <a:r>
              <a:rPr lang="ru-RU" dirty="0"/>
              <a:t>В результате планируется получить алгоритм обучения и модель на основании машинного обучения, имеющую достаточную для применения в реальном планировщике задач </a:t>
            </a:r>
            <a:r>
              <a:rPr lang="ru-RU" dirty="0" smtClean="0"/>
              <a:t>точность.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6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</a:t>
            </a:r>
            <a:r>
              <a:rPr lang="ru-RU" dirty="0" smtClean="0"/>
              <a:t>работ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439724"/>
            <a:ext cx="6227555" cy="50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прогнозирования на основе шаблонов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47402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Данный </a:t>
            </a:r>
            <a:r>
              <a:rPr lang="ru-RU" dirty="0"/>
              <a:t>метод определяет сходство заданий с помощью шаблона, разделенного на атрибуты задания для прогнозирования.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</a:t>
            </a:r>
            <a:r>
              <a:rPr lang="ru-RU" dirty="0"/>
              <a:t>выполнения оценивается как характерное для данного шаблона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66" y="1471747"/>
            <a:ext cx="6500985" cy="43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прогнозирования на основе экземпляров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5188131" cy="4636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Данный </a:t>
            </a:r>
            <a:r>
              <a:rPr lang="ru-RU" dirty="0"/>
              <a:t>метод не классифицирует данные истории. Вместо этого он ищет k фрагментов задания, похожих на новое прогнозируемое задание, а затем на их основе оценивает время </a:t>
            </a:r>
            <a:r>
              <a:rPr lang="ru-RU" dirty="0" smtClean="0"/>
              <a:t>выполнения.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Часто</a:t>
            </a:r>
            <a:r>
              <a:rPr lang="ru-RU" dirty="0"/>
              <a:t>, подобные алгоритмы основаны на алгоритме k ближайших соседей, представляя экземпляры как точки в n - мерном </a:t>
            </a:r>
            <a:r>
              <a:rPr lang="ru-RU" dirty="0" err="1" smtClean="0"/>
              <a:t>простанстве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30" y="937124"/>
            <a:ext cx="6237270" cy="52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прогнозирования на основе сглаживания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5720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Данный метод </a:t>
            </a:r>
            <a:r>
              <a:rPr lang="ru-RU" dirty="0"/>
              <a:t>был </a:t>
            </a:r>
            <a:r>
              <a:rPr lang="ru-RU" dirty="0" smtClean="0"/>
              <a:t>для </a:t>
            </a:r>
            <a:r>
              <a:rPr lang="ru-RU" dirty="0"/>
              <a:t>оценки времени выполнения, используя среднее значение двух последних выполнений, представленных одним и тем же пользователем . Этот метод очень прост в реализации и обеспечивает высокую производительность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6" y="1959428"/>
            <a:ext cx="6491855" cy="37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1354"/>
            <a:ext cx="8194040" cy="517104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Дана статистика запуска задач в суперкомпьютерной системе. </a:t>
            </a:r>
            <a:endParaRPr lang="ru-RU" dirty="0" smtClean="0"/>
          </a:p>
          <a:p>
            <a:r>
              <a:rPr lang="ru-RU" dirty="0" smtClean="0"/>
              <a:t>Необходимо </a:t>
            </a:r>
            <a:r>
              <a:rPr lang="ru-RU" dirty="0"/>
              <a:t>создать модель, наиболее точно предсказывающую время выполнения новой поставленной задачи на основании исторической информации. </a:t>
            </a:r>
            <a:endParaRPr lang="ru-RU" dirty="0" smtClean="0"/>
          </a:p>
          <a:p>
            <a:r>
              <a:rPr lang="ru-RU" dirty="0" smtClean="0"/>
              <a:t>Информация </a:t>
            </a:r>
            <a:r>
              <a:rPr lang="ru-RU" dirty="0"/>
              <a:t>собирается из системы планирования СУППЗ (система управления прохождением параллельных заданий</a:t>
            </a:r>
            <a:r>
              <a:rPr lang="ru-RU" dirty="0" smtClean="0"/>
              <a:t>) </a:t>
            </a:r>
            <a:r>
              <a:rPr lang="ru-RU" dirty="0"/>
              <a:t>МСЦ РАН.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предсказания предлагается использовать разновидность прогнозирования на основе экземпляров. </a:t>
            </a:r>
            <a:endParaRPr lang="ru-RU" dirty="0" smtClean="0"/>
          </a:p>
          <a:p>
            <a:r>
              <a:rPr lang="ru-RU" dirty="0" smtClean="0"/>
              <a:t>В список исторической информации добавляется новый атрибут - аргументы </a:t>
            </a:r>
            <a:r>
              <a:rPr lang="ru-RU" dirty="0"/>
              <a:t>командной </a:t>
            </a:r>
            <a:r>
              <a:rPr lang="ru-RU" dirty="0" smtClean="0"/>
              <a:t>строки запускаемой задачи</a:t>
            </a:r>
            <a:r>
              <a:rPr lang="en-US" dirty="0" smtClean="0"/>
              <a:t>. </a:t>
            </a:r>
            <a:r>
              <a:rPr lang="ru-RU" dirty="0" smtClean="0"/>
              <a:t>На диаграммах представлено распределение количества параметров у запускаемых задач с 25.10.22 по 16.11.22 на различных узлах суперкомпьютера МСЦ РАН.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-39506"/>
            <a:ext cx="2993487" cy="68096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240" y="0"/>
            <a:ext cx="2958754" cy="67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602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Исследование эффективности применения методов машинного обучения для предсказания времени выполнения задач в суперкомпьютерных системах</vt:lpstr>
      <vt:lpstr>Проблема</vt:lpstr>
      <vt:lpstr>Решение</vt:lpstr>
      <vt:lpstr>Цель исследования</vt:lpstr>
      <vt:lpstr>Анализ существующих работ</vt:lpstr>
      <vt:lpstr>Метод прогнозирования на основе шаблонов </vt:lpstr>
      <vt:lpstr>Метод прогнозирования на основе экземпляров</vt:lpstr>
      <vt:lpstr>Метод прогнозирования на основе сглаживания</vt:lpstr>
      <vt:lpstr>Постановка задачи</vt:lpstr>
      <vt:lpstr>Используемые данные</vt:lpstr>
      <vt:lpstr>Задачи, решаемые в рамках ВКР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применения методов машинного обучения для предсказания времени выполнения задач в суперкомпьютерных системах</dc:title>
  <dc:creator>Алексей Мещеряков</dc:creator>
  <cp:lastModifiedBy>Алексей Мещеряков</cp:lastModifiedBy>
  <cp:revision>26</cp:revision>
  <dcterms:created xsi:type="dcterms:W3CDTF">2022-11-14T15:09:27Z</dcterms:created>
  <dcterms:modified xsi:type="dcterms:W3CDTF">2022-11-17T14:17:06Z</dcterms:modified>
</cp:coreProperties>
</file>