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0" r:id="rId6"/>
    <p:sldId id="259" r:id="rId7"/>
    <p:sldId id="275" r:id="rId8"/>
    <p:sldId id="264" r:id="rId9"/>
    <p:sldId id="268" r:id="rId10"/>
    <p:sldId id="269" r:id="rId11"/>
    <p:sldId id="265" r:id="rId12"/>
    <p:sldId id="270" r:id="rId13"/>
    <p:sldId id="266" r:id="rId14"/>
    <p:sldId id="274" r:id="rId15"/>
    <p:sldId id="276" r:id="rId16"/>
    <p:sldId id="277" r:id="rId17"/>
    <p:sldId id="267" r:id="rId18"/>
    <p:sldId id="278"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3" autoAdjust="0"/>
    <p:restoredTop sz="94660"/>
  </p:normalViewPr>
  <p:slideViewPr>
    <p:cSldViewPr>
      <p:cViewPr varScale="1">
        <p:scale>
          <a:sx n="69" d="100"/>
          <a:sy n="69" d="100"/>
        </p:scale>
        <p:origin x="-57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140A00-6CF8-4BE8-ABAD-13AF86225CED}" type="datetimeFigureOut">
              <a:rPr lang="en-US" smtClean="0"/>
              <a:pPr/>
              <a:t>8/21/2009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40A00-6CF8-4BE8-ABAD-13AF86225CED}" type="datetimeFigureOut">
              <a:rPr lang="en-US" smtClean="0"/>
              <a:pPr/>
              <a:t>8/21/2009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40A00-6CF8-4BE8-ABAD-13AF86225CED}" type="datetimeFigureOut">
              <a:rPr lang="en-US" smtClean="0"/>
              <a:pPr/>
              <a:t>8/21/2009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40A00-6CF8-4BE8-ABAD-13AF86225CED}" type="datetimeFigureOut">
              <a:rPr lang="en-US" smtClean="0"/>
              <a:pPr/>
              <a:t>8/21/2009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140A00-6CF8-4BE8-ABAD-13AF86225CED}" type="datetimeFigureOut">
              <a:rPr lang="en-US" smtClean="0"/>
              <a:pPr/>
              <a:t>8/21/2009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140A00-6CF8-4BE8-ABAD-13AF86225CED}" type="datetimeFigureOut">
              <a:rPr lang="en-US" smtClean="0"/>
              <a:pPr/>
              <a:t>8/21/2009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140A00-6CF8-4BE8-ABAD-13AF86225CED}" type="datetimeFigureOut">
              <a:rPr lang="en-US" smtClean="0"/>
              <a:pPr/>
              <a:t>8/21/2009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140A00-6CF8-4BE8-ABAD-13AF86225CED}" type="datetimeFigureOut">
              <a:rPr lang="en-US" smtClean="0"/>
              <a:pPr/>
              <a:t>8/21/2009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40A00-6CF8-4BE8-ABAD-13AF86225CED}" type="datetimeFigureOut">
              <a:rPr lang="en-US" smtClean="0"/>
              <a:pPr/>
              <a:t>8/21/2009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40A00-6CF8-4BE8-ABAD-13AF86225CED}" type="datetimeFigureOut">
              <a:rPr lang="en-US" smtClean="0"/>
              <a:pPr/>
              <a:t>8/21/2009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40A00-6CF8-4BE8-ABAD-13AF86225CED}" type="datetimeFigureOut">
              <a:rPr lang="en-US" smtClean="0"/>
              <a:pPr/>
              <a:t>8/21/2009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93AD8-D409-4470-9F4E-89C2FDCAF38A}"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40A00-6CF8-4BE8-ABAD-13AF86225CED}" type="datetimeFigureOut">
              <a:rPr lang="en-US" smtClean="0"/>
              <a:pPr/>
              <a:t>8/21/2009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93AD8-D409-4470-9F4E-89C2FDCAF38A}"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214290"/>
            <a:ext cx="2873928" cy="6186309"/>
          </a:xfrm>
          <a:prstGeom prst="rect">
            <a:avLst/>
          </a:prstGeom>
          <a:noFill/>
        </p:spPr>
        <p:txBody>
          <a:bodyPr wrap="none" rtlCol="0">
            <a:spAutoFit/>
          </a:bodyPr>
          <a:lstStyle/>
          <a:p>
            <a:pPr marL="342900" indent="-342900">
              <a:buFont typeface="+mj-lt"/>
              <a:buAutoNum type="arabicPeriod"/>
            </a:pPr>
            <a:r>
              <a:rPr lang="es-VE" dirty="0" smtClean="0"/>
              <a:t>Designe</a:t>
            </a:r>
          </a:p>
          <a:p>
            <a:pPr marL="800100" lvl="1" indent="-342900">
              <a:buFont typeface="+mj-lt"/>
              <a:buAutoNum type="arabicPeriod"/>
            </a:pPr>
            <a:r>
              <a:rPr lang="es-VE" dirty="0" smtClean="0"/>
              <a:t>General</a:t>
            </a:r>
          </a:p>
          <a:p>
            <a:pPr marL="800100" lvl="1" indent="-342900">
              <a:buFont typeface="+mj-lt"/>
              <a:buAutoNum type="arabicPeriod"/>
            </a:pPr>
            <a:r>
              <a:rPr lang="es-VE" dirty="0" smtClean="0"/>
              <a:t>Form</a:t>
            </a:r>
          </a:p>
          <a:p>
            <a:pPr marL="800100" lvl="1" indent="-342900">
              <a:buFont typeface="+mj-lt"/>
              <a:buAutoNum type="arabicPeriod"/>
            </a:pPr>
            <a:r>
              <a:rPr lang="es-VE" dirty="0" smtClean="0"/>
              <a:t>Components</a:t>
            </a:r>
          </a:p>
          <a:p>
            <a:pPr marL="800100" lvl="1" indent="-342900">
              <a:buFont typeface="+mj-lt"/>
              <a:buAutoNum type="arabicPeriod"/>
            </a:pPr>
            <a:r>
              <a:rPr lang="es-VE" dirty="0" smtClean="0"/>
              <a:t>Validations</a:t>
            </a:r>
          </a:p>
          <a:p>
            <a:pPr marL="342900" indent="-342900">
              <a:buFont typeface="+mj-lt"/>
              <a:buAutoNum type="arabicPeriod"/>
            </a:pPr>
            <a:r>
              <a:rPr lang="es-VE" dirty="0" smtClean="0"/>
              <a:t>Client</a:t>
            </a:r>
          </a:p>
          <a:p>
            <a:pPr marL="800100" lvl="1" indent="-342900">
              <a:buFont typeface="+mj-lt"/>
              <a:buAutoNum type="arabicPeriod"/>
            </a:pPr>
            <a:r>
              <a:rPr lang="es-VE" dirty="0" smtClean="0"/>
              <a:t>Validations</a:t>
            </a:r>
          </a:p>
          <a:p>
            <a:pPr marL="800100" lvl="1" indent="-342900">
              <a:buFont typeface="+mj-lt"/>
              <a:buAutoNum type="arabicPeriod"/>
            </a:pPr>
            <a:r>
              <a:rPr lang="es-VE" dirty="0" smtClean="0"/>
              <a:t>Components</a:t>
            </a:r>
          </a:p>
          <a:p>
            <a:pPr marL="342900" indent="-342900">
              <a:buFont typeface="+mj-lt"/>
              <a:buAutoNum type="arabicPeriod"/>
            </a:pPr>
            <a:r>
              <a:rPr lang="es-VE" dirty="0" smtClean="0"/>
              <a:t>View</a:t>
            </a:r>
          </a:p>
          <a:p>
            <a:pPr marL="800100" lvl="1" indent="-342900">
              <a:buFont typeface="+mj-lt"/>
              <a:buAutoNum type="arabicPeriod"/>
            </a:pPr>
            <a:r>
              <a:rPr lang="es-VE" dirty="0" smtClean="0"/>
              <a:t>Content</a:t>
            </a:r>
          </a:p>
          <a:p>
            <a:pPr marL="800100" lvl="1" indent="-342900">
              <a:buFont typeface="+mj-lt"/>
              <a:buAutoNum type="arabicPeriod"/>
            </a:pPr>
            <a:r>
              <a:rPr lang="es-VE" dirty="0" smtClean="0"/>
              <a:t>Header</a:t>
            </a:r>
          </a:p>
          <a:p>
            <a:pPr marL="800100" lvl="1" indent="-342900">
              <a:buFont typeface="+mj-lt"/>
              <a:buAutoNum type="arabicPeriod"/>
            </a:pPr>
            <a:r>
              <a:rPr lang="es-VE" dirty="0" smtClean="0"/>
              <a:t>Footer</a:t>
            </a:r>
          </a:p>
          <a:p>
            <a:pPr marL="800100" lvl="1" indent="-342900">
              <a:buFont typeface="+mj-lt"/>
              <a:buAutoNum type="arabicPeriod"/>
            </a:pPr>
            <a:r>
              <a:rPr lang="es-VE" dirty="0" smtClean="0"/>
              <a:t>Menu</a:t>
            </a:r>
          </a:p>
          <a:p>
            <a:pPr marL="342900" indent="-342900">
              <a:buFont typeface="+mj-lt"/>
              <a:buAutoNum type="arabicPeriod"/>
            </a:pPr>
            <a:r>
              <a:rPr lang="es-VE" dirty="0" smtClean="0"/>
              <a:t>Logic</a:t>
            </a:r>
          </a:p>
          <a:p>
            <a:pPr marL="800100" lvl="1" indent="-342900">
              <a:buFont typeface="+mj-lt"/>
              <a:buAutoNum type="arabicPeriod"/>
            </a:pPr>
            <a:r>
              <a:rPr lang="es-VE" dirty="0" smtClean="0"/>
              <a:t>Managers</a:t>
            </a:r>
          </a:p>
          <a:p>
            <a:pPr marL="800100" lvl="1" indent="-342900">
              <a:buFont typeface="+mj-lt"/>
              <a:buAutoNum type="arabicPeriod"/>
            </a:pPr>
            <a:r>
              <a:rPr lang="es-VE" dirty="0" smtClean="0"/>
              <a:t>PHPUtils</a:t>
            </a:r>
          </a:p>
          <a:p>
            <a:pPr marL="800100" lvl="1" indent="-342900">
              <a:buFont typeface="+mj-lt"/>
              <a:buAutoNum type="arabicPeriod"/>
            </a:pPr>
            <a:r>
              <a:rPr lang="es-VE" dirty="0" smtClean="0"/>
              <a:t>Autentication</a:t>
            </a:r>
          </a:p>
          <a:p>
            <a:pPr marL="800100" lvl="1" indent="-342900">
              <a:buFont typeface="+mj-lt"/>
              <a:buAutoNum type="arabicPeriod"/>
            </a:pPr>
            <a:r>
              <a:rPr lang="es-VE" dirty="0" smtClean="0"/>
              <a:t>Reports</a:t>
            </a:r>
          </a:p>
          <a:p>
            <a:pPr marL="800100" lvl="1" indent="-342900">
              <a:buFont typeface="+mj-lt"/>
              <a:buAutoNum type="arabicPeriod"/>
            </a:pPr>
            <a:r>
              <a:rPr lang="es-VE" dirty="0" smtClean="0"/>
              <a:t>Conexion</a:t>
            </a:r>
          </a:p>
          <a:p>
            <a:pPr marL="800100" lvl="1" indent="-342900">
              <a:buFont typeface="+mj-lt"/>
              <a:buAutoNum type="arabicPeriod"/>
            </a:pPr>
            <a:r>
              <a:rPr lang="es-VE" dirty="0" smtClean="0"/>
              <a:t>Globals</a:t>
            </a:r>
          </a:p>
          <a:p>
            <a:pPr marL="342900" indent="-342900">
              <a:buFont typeface="+mj-lt"/>
              <a:buAutoNum type="arabicPeriod"/>
            </a:pPr>
            <a:r>
              <a:rPr lang="es-VE" dirty="0" smtClean="0"/>
              <a:t>Delegate</a:t>
            </a:r>
          </a:p>
          <a:p>
            <a:pPr marL="800100" lvl="1" indent="-342900">
              <a:buFont typeface="+mj-lt"/>
              <a:buAutoNum type="arabicPeriod"/>
            </a:pPr>
            <a:r>
              <a:rPr lang="es-VE" dirty="0" smtClean="0"/>
              <a:t>BD</a:t>
            </a:r>
            <a:r>
              <a:rPr lang="en-US" dirty="0" smtClean="0"/>
              <a:t>, WebService,etc.</a:t>
            </a:r>
            <a:endParaRPr lang="es-VE" dirty="0" smtClean="0"/>
          </a:p>
        </p:txBody>
      </p:sp>
      <p:sp>
        <p:nvSpPr>
          <p:cNvPr id="6" name="Rectangle 5"/>
          <p:cNvSpPr/>
          <p:nvPr/>
        </p:nvSpPr>
        <p:spPr>
          <a:xfrm>
            <a:off x="3428992" y="1857364"/>
            <a:ext cx="1071570"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CSS</a:t>
            </a:r>
            <a:endParaRPr lang="en-US" dirty="0"/>
          </a:p>
        </p:txBody>
      </p:sp>
      <p:sp>
        <p:nvSpPr>
          <p:cNvPr id="7" name="Rectangle 6"/>
          <p:cNvSpPr/>
          <p:nvPr/>
        </p:nvSpPr>
        <p:spPr>
          <a:xfrm>
            <a:off x="5429256" y="1857364"/>
            <a:ext cx="1071570"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VE" dirty="0" smtClean="0"/>
              <a:t>HTML</a:t>
            </a:r>
            <a:endParaRPr lang="en-US" dirty="0"/>
          </a:p>
        </p:txBody>
      </p:sp>
      <p:sp>
        <p:nvSpPr>
          <p:cNvPr id="8" name="Rectangle 7"/>
          <p:cNvSpPr/>
          <p:nvPr/>
        </p:nvSpPr>
        <p:spPr>
          <a:xfrm>
            <a:off x="7500958" y="1857364"/>
            <a:ext cx="1143008" cy="5000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Javascript</a:t>
            </a:r>
            <a:endParaRPr lang="en-US" dirty="0"/>
          </a:p>
        </p:txBody>
      </p:sp>
      <p:sp>
        <p:nvSpPr>
          <p:cNvPr id="9" name="Rectangle 8"/>
          <p:cNvSpPr/>
          <p:nvPr/>
        </p:nvSpPr>
        <p:spPr>
          <a:xfrm>
            <a:off x="5429256" y="3286124"/>
            <a:ext cx="1071570" cy="5000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dirty="0" smtClean="0"/>
              <a:t>PHP</a:t>
            </a:r>
            <a:endParaRPr lang="en-US" dirty="0"/>
          </a:p>
        </p:txBody>
      </p:sp>
      <p:sp>
        <p:nvSpPr>
          <p:cNvPr id="11" name="Can 10"/>
          <p:cNvSpPr/>
          <p:nvPr/>
        </p:nvSpPr>
        <p:spPr>
          <a:xfrm>
            <a:off x="3571868" y="4857760"/>
            <a:ext cx="928694" cy="714380"/>
          </a:xfrm>
          <a:prstGeom prst="ca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VE" dirty="0" smtClean="0"/>
              <a:t>BD</a:t>
            </a:r>
            <a:endParaRPr lang="en-US" dirty="0"/>
          </a:p>
        </p:txBody>
      </p:sp>
      <p:sp>
        <p:nvSpPr>
          <p:cNvPr id="12" name="Cube 11"/>
          <p:cNvSpPr/>
          <p:nvPr/>
        </p:nvSpPr>
        <p:spPr>
          <a:xfrm>
            <a:off x="5072066" y="5429264"/>
            <a:ext cx="1785950" cy="714380"/>
          </a:xfrm>
          <a:prstGeom prst="cub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VE" dirty="0" smtClean="0"/>
              <a:t>WebService</a:t>
            </a:r>
            <a:endParaRPr lang="en-US" dirty="0"/>
          </a:p>
        </p:txBody>
      </p:sp>
      <p:sp>
        <p:nvSpPr>
          <p:cNvPr id="13" name="Cube 12"/>
          <p:cNvSpPr/>
          <p:nvPr/>
        </p:nvSpPr>
        <p:spPr>
          <a:xfrm>
            <a:off x="7715272" y="4857760"/>
            <a:ext cx="1000132" cy="714380"/>
          </a:xfrm>
          <a:prstGeom prst="cub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VE" dirty="0" smtClean="0"/>
              <a:t>API</a:t>
            </a:r>
            <a:endParaRPr lang="en-US" dirty="0"/>
          </a:p>
        </p:txBody>
      </p:sp>
      <p:cxnSp>
        <p:nvCxnSpPr>
          <p:cNvPr id="15" name="Straight Arrow Connector 14"/>
          <p:cNvCxnSpPr>
            <a:stCxn id="6" idx="3"/>
            <a:endCxn id="7" idx="1"/>
          </p:cNvCxnSpPr>
          <p:nvPr/>
        </p:nvCxnSpPr>
        <p:spPr>
          <a:xfrm>
            <a:off x="4500562" y="210739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a:endCxn id="7" idx="3"/>
          </p:cNvCxnSpPr>
          <p:nvPr/>
        </p:nvCxnSpPr>
        <p:spPr>
          <a:xfrm rot="10800000">
            <a:off x="6500826" y="2107397"/>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5179223" y="282177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5750727" y="282177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357686" y="3857628"/>
            <a:ext cx="928694" cy="9286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0"/>
          </p:cNvCxnSpPr>
          <p:nvPr/>
        </p:nvCxnSpPr>
        <p:spPr>
          <a:xfrm rot="5400000" flipH="1" flipV="1">
            <a:off x="5348888" y="4705954"/>
            <a:ext cx="1428760" cy="178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a:off x="6572264" y="4071942"/>
            <a:ext cx="1214446" cy="7858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00430" y="1488032"/>
            <a:ext cx="931665" cy="369332"/>
          </a:xfrm>
          <a:prstGeom prst="rect">
            <a:avLst/>
          </a:prstGeom>
          <a:noFill/>
        </p:spPr>
        <p:txBody>
          <a:bodyPr wrap="none" rtlCol="0">
            <a:spAutoFit/>
          </a:bodyPr>
          <a:lstStyle/>
          <a:p>
            <a:r>
              <a:rPr lang="es-VE" dirty="0" smtClean="0"/>
              <a:t>Designe</a:t>
            </a:r>
            <a:endParaRPr lang="en-US" dirty="0"/>
          </a:p>
        </p:txBody>
      </p:sp>
      <p:sp>
        <p:nvSpPr>
          <p:cNvPr id="35" name="TextBox 34"/>
          <p:cNvSpPr txBox="1"/>
          <p:nvPr/>
        </p:nvSpPr>
        <p:spPr>
          <a:xfrm>
            <a:off x="6643702" y="3357562"/>
            <a:ext cx="663964" cy="369332"/>
          </a:xfrm>
          <a:prstGeom prst="rect">
            <a:avLst/>
          </a:prstGeom>
          <a:noFill/>
        </p:spPr>
        <p:txBody>
          <a:bodyPr wrap="none" rtlCol="0">
            <a:spAutoFit/>
          </a:bodyPr>
          <a:lstStyle/>
          <a:p>
            <a:r>
              <a:rPr lang="es-VE" dirty="0" smtClean="0"/>
              <a:t>Logic</a:t>
            </a:r>
            <a:endParaRPr lang="en-US" dirty="0"/>
          </a:p>
        </p:txBody>
      </p:sp>
      <p:sp>
        <p:nvSpPr>
          <p:cNvPr id="36" name="TextBox 35"/>
          <p:cNvSpPr txBox="1"/>
          <p:nvPr/>
        </p:nvSpPr>
        <p:spPr>
          <a:xfrm>
            <a:off x="7786710" y="1500174"/>
            <a:ext cx="725968" cy="369332"/>
          </a:xfrm>
          <a:prstGeom prst="rect">
            <a:avLst/>
          </a:prstGeom>
          <a:noFill/>
        </p:spPr>
        <p:txBody>
          <a:bodyPr wrap="none" rtlCol="0">
            <a:spAutoFit/>
          </a:bodyPr>
          <a:lstStyle/>
          <a:p>
            <a:r>
              <a:rPr lang="es-VE" dirty="0" smtClean="0"/>
              <a:t>Client</a:t>
            </a:r>
            <a:endParaRPr lang="en-US" dirty="0"/>
          </a:p>
        </p:txBody>
      </p:sp>
      <p:sp>
        <p:nvSpPr>
          <p:cNvPr id="37" name="TextBox 36"/>
          <p:cNvSpPr txBox="1"/>
          <p:nvPr/>
        </p:nvSpPr>
        <p:spPr>
          <a:xfrm>
            <a:off x="5643570" y="1500174"/>
            <a:ext cx="648383" cy="369332"/>
          </a:xfrm>
          <a:prstGeom prst="rect">
            <a:avLst/>
          </a:prstGeom>
          <a:noFill/>
        </p:spPr>
        <p:txBody>
          <a:bodyPr wrap="none" rtlCol="0">
            <a:spAutoFit/>
          </a:bodyPr>
          <a:lstStyle/>
          <a:p>
            <a:r>
              <a:rPr lang="es-VE" dirty="0" smtClean="0"/>
              <a:t>View</a:t>
            </a:r>
            <a:endParaRPr lang="en-US" dirty="0"/>
          </a:p>
        </p:txBody>
      </p:sp>
      <p:sp>
        <p:nvSpPr>
          <p:cNvPr id="38" name="TextBox 37"/>
          <p:cNvSpPr txBox="1"/>
          <p:nvPr/>
        </p:nvSpPr>
        <p:spPr>
          <a:xfrm>
            <a:off x="5643570" y="6215082"/>
            <a:ext cx="793807" cy="369332"/>
          </a:xfrm>
          <a:prstGeom prst="rect">
            <a:avLst/>
          </a:prstGeom>
          <a:noFill/>
        </p:spPr>
        <p:txBody>
          <a:bodyPr wrap="none" rtlCol="0">
            <a:spAutoFit/>
          </a:bodyPr>
          <a:lstStyle/>
          <a:p>
            <a:r>
              <a:rPr lang="es-VE" dirty="0" smtClean="0"/>
              <a:t>Model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925281"/>
            <a:ext cx="8643998" cy="1200329"/>
          </a:xfrm>
          <a:prstGeom prst="rect">
            <a:avLst/>
          </a:prstGeom>
          <a:noFill/>
        </p:spPr>
        <p:txBody>
          <a:bodyPr wrap="square" rtlCol="0">
            <a:spAutoFit/>
          </a:bodyPr>
          <a:lstStyle/>
          <a:p>
            <a:pPr marL="800100" lvl="1" indent="-342900"/>
            <a:r>
              <a:rPr lang="es-VE" b="1" dirty="0" smtClean="0"/>
              <a:t>Components</a:t>
            </a:r>
            <a:r>
              <a:rPr lang="es-VE" dirty="0" smtClean="0"/>
              <a:t>: In order to prevent the users of making a mistake,  this layers is made to generate the best components for the manipulations of the page, this components will be used and reused in any moment, and need to be very </a:t>
            </a:r>
            <a:r>
              <a:rPr lang="en-US" dirty="0" smtClean="0"/>
              <a:t>Parameterized  for any ocations</a:t>
            </a:r>
            <a:r>
              <a:rPr lang="es-VE" dirty="0" smtClean="0"/>
              <a:t>, for example:</a:t>
            </a:r>
          </a:p>
        </p:txBody>
      </p:sp>
      <p:sp>
        <p:nvSpPr>
          <p:cNvPr id="6" name="Rectangle 5"/>
          <p:cNvSpPr/>
          <p:nvPr/>
        </p:nvSpPr>
        <p:spPr>
          <a:xfrm>
            <a:off x="642910" y="214290"/>
            <a:ext cx="7500990" cy="5000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Client</a:t>
            </a:r>
            <a:endParaRPr lang="en-US" dirty="0"/>
          </a:p>
        </p:txBody>
      </p:sp>
      <p:pic>
        <p:nvPicPr>
          <p:cNvPr id="1026" name="Picture 2"/>
          <p:cNvPicPr>
            <a:picLocks noChangeAspect="1" noChangeArrowheads="1"/>
          </p:cNvPicPr>
          <p:nvPr/>
        </p:nvPicPr>
        <p:blipFill>
          <a:blip r:embed="rId2"/>
          <a:srcRect/>
          <a:stretch>
            <a:fillRect/>
          </a:stretch>
        </p:blipFill>
        <p:spPr bwMode="auto">
          <a:xfrm>
            <a:off x="1571604" y="4357694"/>
            <a:ext cx="5715000" cy="352425"/>
          </a:xfrm>
          <a:prstGeom prst="rect">
            <a:avLst/>
          </a:prstGeom>
          <a:noFill/>
          <a:ln w="9525">
            <a:noFill/>
            <a:miter lim="800000"/>
            <a:headEnd/>
            <a:tailEnd/>
          </a:ln>
          <a:effectLst/>
        </p:spPr>
      </p:pic>
      <p:sp>
        <p:nvSpPr>
          <p:cNvPr id="7" name="TextBox 6"/>
          <p:cNvSpPr txBox="1"/>
          <p:nvPr/>
        </p:nvSpPr>
        <p:spPr>
          <a:xfrm>
            <a:off x="714348" y="3929066"/>
            <a:ext cx="4236929" cy="369332"/>
          </a:xfrm>
          <a:prstGeom prst="rect">
            <a:avLst/>
          </a:prstGeom>
          <a:noFill/>
        </p:spPr>
        <p:txBody>
          <a:bodyPr wrap="none" rtlCol="0">
            <a:spAutoFit/>
          </a:bodyPr>
          <a:lstStyle/>
          <a:p>
            <a:r>
              <a:rPr lang="es-VE" dirty="0" smtClean="0"/>
              <a:t>We create a special component Date Picker</a:t>
            </a:r>
            <a:endParaRPr lang="en-US" dirty="0"/>
          </a:p>
        </p:txBody>
      </p:sp>
      <p:sp>
        <p:nvSpPr>
          <p:cNvPr id="9" name="TextBox 8"/>
          <p:cNvSpPr txBox="1"/>
          <p:nvPr/>
        </p:nvSpPr>
        <p:spPr>
          <a:xfrm>
            <a:off x="857224" y="2857496"/>
            <a:ext cx="2702086" cy="369332"/>
          </a:xfrm>
          <a:prstGeom prst="rect">
            <a:avLst/>
          </a:prstGeom>
          <a:noFill/>
        </p:spPr>
        <p:txBody>
          <a:bodyPr wrap="none" rtlCol="0">
            <a:spAutoFit/>
          </a:bodyPr>
          <a:lstStyle/>
          <a:p>
            <a:r>
              <a:rPr lang="es-VE" dirty="0" smtClean="0"/>
              <a:t>Instead of three TextInputs</a:t>
            </a:r>
            <a:endParaRPr lang="en-US" dirty="0"/>
          </a:p>
        </p:txBody>
      </p:sp>
      <p:pic>
        <p:nvPicPr>
          <p:cNvPr id="1028" name="Picture 4"/>
          <p:cNvPicPr>
            <a:picLocks noChangeAspect="1" noChangeArrowheads="1"/>
          </p:cNvPicPr>
          <p:nvPr/>
        </p:nvPicPr>
        <p:blipFill>
          <a:blip r:embed="rId3"/>
          <a:srcRect/>
          <a:stretch>
            <a:fillRect/>
          </a:stretch>
        </p:blipFill>
        <p:spPr bwMode="auto">
          <a:xfrm>
            <a:off x="1500166" y="3286124"/>
            <a:ext cx="5838825" cy="3714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215074" y="4643446"/>
            <a:ext cx="1714500" cy="16097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57158" y="357166"/>
            <a:ext cx="7929618" cy="1200329"/>
          </a:xfrm>
          <a:prstGeom prst="rect">
            <a:avLst/>
          </a:prstGeom>
          <a:noFill/>
        </p:spPr>
        <p:txBody>
          <a:bodyPr wrap="square" rtlCol="0">
            <a:spAutoFit/>
          </a:bodyPr>
          <a:lstStyle/>
          <a:p>
            <a:r>
              <a:rPr lang="es-VE" dirty="0" smtClean="0"/>
              <a:t>When creating a page, a lot of containers need to be created to generate a standar  layout  to the information. This layer of the arquitecture is made to create the containers and bind them to special classes and id’s of the designe layer. 4 Directories need to be created for each project.</a:t>
            </a:r>
          </a:p>
        </p:txBody>
      </p:sp>
      <p:sp>
        <p:nvSpPr>
          <p:cNvPr id="10" name="Rectangle 9"/>
          <p:cNvSpPr/>
          <p:nvPr/>
        </p:nvSpPr>
        <p:spPr>
          <a:xfrm>
            <a:off x="714348" y="314324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general</a:t>
            </a:r>
            <a:endParaRPr lang="en-US" dirty="0"/>
          </a:p>
        </p:txBody>
      </p:sp>
      <p:sp>
        <p:nvSpPr>
          <p:cNvPr id="12" name="Rectangle 11"/>
          <p:cNvSpPr/>
          <p:nvPr/>
        </p:nvSpPr>
        <p:spPr>
          <a:xfrm>
            <a:off x="3428992" y="2786058"/>
            <a:ext cx="1857388" cy="2071702"/>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VE" dirty="0" smtClean="0"/>
              <a:t>template</a:t>
            </a:r>
            <a:endParaRPr lang="en-US" dirty="0"/>
          </a:p>
        </p:txBody>
      </p:sp>
      <p:sp>
        <p:nvSpPr>
          <p:cNvPr id="14" name="Rectangle 13"/>
          <p:cNvSpPr/>
          <p:nvPr/>
        </p:nvSpPr>
        <p:spPr>
          <a:xfrm>
            <a:off x="6357950" y="3000372"/>
            <a:ext cx="2286016" cy="150019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15" name="Straight Arrow Connector 14"/>
          <p:cNvCxnSpPr/>
          <p:nvPr/>
        </p:nvCxnSpPr>
        <p:spPr>
          <a:xfrm rot="10800000">
            <a:off x="5500694" y="335597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1538" y="2714620"/>
            <a:ext cx="931665" cy="369332"/>
          </a:xfrm>
          <a:prstGeom prst="rect">
            <a:avLst/>
          </a:prstGeom>
          <a:noFill/>
        </p:spPr>
        <p:txBody>
          <a:bodyPr wrap="none" rtlCol="0">
            <a:spAutoFit/>
          </a:bodyPr>
          <a:lstStyle/>
          <a:p>
            <a:r>
              <a:rPr lang="es-VE" dirty="0" smtClean="0"/>
              <a:t>Designe</a:t>
            </a:r>
            <a:endParaRPr lang="en-US" dirty="0"/>
          </a:p>
        </p:txBody>
      </p:sp>
      <p:sp>
        <p:nvSpPr>
          <p:cNvPr id="17" name="TextBox 16"/>
          <p:cNvSpPr txBox="1"/>
          <p:nvPr/>
        </p:nvSpPr>
        <p:spPr>
          <a:xfrm>
            <a:off x="6929454" y="2631040"/>
            <a:ext cx="725968" cy="369332"/>
          </a:xfrm>
          <a:prstGeom prst="rect">
            <a:avLst/>
          </a:prstGeom>
          <a:noFill/>
        </p:spPr>
        <p:txBody>
          <a:bodyPr wrap="none" rtlCol="0">
            <a:spAutoFit/>
          </a:bodyPr>
          <a:lstStyle/>
          <a:p>
            <a:r>
              <a:rPr lang="es-VE" dirty="0" smtClean="0"/>
              <a:t>Client</a:t>
            </a:r>
            <a:endParaRPr lang="en-US" dirty="0"/>
          </a:p>
        </p:txBody>
      </p:sp>
      <p:sp>
        <p:nvSpPr>
          <p:cNvPr id="18" name="TextBox 17"/>
          <p:cNvSpPr txBox="1"/>
          <p:nvPr/>
        </p:nvSpPr>
        <p:spPr>
          <a:xfrm>
            <a:off x="4000496" y="2500330"/>
            <a:ext cx="648383" cy="369332"/>
          </a:xfrm>
          <a:prstGeom prst="rect">
            <a:avLst/>
          </a:prstGeom>
          <a:noFill/>
        </p:spPr>
        <p:txBody>
          <a:bodyPr wrap="none" rtlCol="0">
            <a:spAutoFit/>
          </a:bodyPr>
          <a:lstStyle/>
          <a:p>
            <a:r>
              <a:rPr lang="es-VE" dirty="0" smtClean="0"/>
              <a:t>View</a:t>
            </a:r>
            <a:endParaRPr lang="en-US" dirty="0"/>
          </a:p>
        </p:txBody>
      </p:sp>
      <p:sp>
        <p:nvSpPr>
          <p:cNvPr id="19" name="Rectangle 18"/>
          <p:cNvSpPr/>
          <p:nvPr/>
        </p:nvSpPr>
        <p:spPr>
          <a:xfrm>
            <a:off x="714348" y="350043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form</a:t>
            </a:r>
            <a:endParaRPr lang="en-US" dirty="0"/>
          </a:p>
        </p:txBody>
      </p:sp>
      <p:sp>
        <p:nvSpPr>
          <p:cNvPr id="20" name="Rectangle 19"/>
          <p:cNvSpPr/>
          <p:nvPr/>
        </p:nvSpPr>
        <p:spPr>
          <a:xfrm>
            <a:off x="714348" y="385762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help</a:t>
            </a:r>
            <a:endParaRPr lang="en-US" dirty="0"/>
          </a:p>
        </p:txBody>
      </p:sp>
      <p:sp>
        <p:nvSpPr>
          <p:cNvPr id="21" name="Rectangle 20"/>
          <p:cNvSpPr/>
          <p:nvPr/>
        </p:nvSpPr>
        <p:spPr>
          <a:xfrm>
            <a:off x="714348" y="421481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validation</a:t>
            </a:r>
            <a:endParaRPr lang="en-US" dirty="0"/>
          </a:p>
        </p:txBody>
      </p:sp>
      <p:sp>
        <p:nvSpPr>
          <p:cNvPr id="22" name="Flowchart: Process 21"/>
          <p:cNvSpPr/>
          <p:nvPr/>
        </p:nvSpPr>
        <p:spPr>
          <a:xfrm>
            <a:off x="3571868" y="3143248"/>
            <a:ext cx="1571636"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header</a:t>
            </a:r>
            <a:endParaRPr lang="en-US" dirty="0"/>
          </a:p>
        </p:txBody>
      </p:sp>
      <p:sp>
        <p:nvSpPr>
          <p:cNvPr id="23" name="Flowchart: Process 22"/>
          <p:cNvSpPr/>
          <p:nvPr/>
        </p:nvSpPr>
        <p:spPr>
          <a:xfrm>
            <a:off x="3571868" y="4429132"/>
            <a:ext cx="1571636"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footer</a:t>
            </a:r>
            <a:endParaRPr lang="en-US" dirty="0"/>
          </a:p>
        </p:txBody>
      </p:sp>
      <p:sp>
        <p:nvSpPr>
          <p:cNvPr id="24" name="Flowchart: Process 23"/>
          <p:cNvSpPr/>
          <p:nvPr/>
        </p:nvSpPr>
        <p:spPr>
          <a:xfrm>
            <a:off x="3571868" y="3500438"/>
            <a:ext cx="357190"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t>menu</a:t>
            </a:r>
            <a:endParaRPr lang="en-US" sz="1400" dirty="0"/>
          </a:p>
        </p:txBody>
      </p:sp>
      <p:sp>
        <p:nvSpPr>
          <p:cNvPr id="25" name="Flowchart: Process 24"/>
          <p:cNvSpPr/>
          <p:nvPr/>
        </p:nvSpPr>
        <p:spPr>
          <a:xfrm>
            <a:off x="4000496" y="3500438"/>
            <a:ext cx="1143008"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content</a:t>
            </a:r>
            <a:endParaRPr lang="en-US" dirty="0"/>
          </a:p>
        </p:txBody>
      </p:sp>
      <p:sp>
        <p:nvSpPr>
          <p:cNvPr id="26" name="Rectangle 25"/>
          <p:cNvSpPr/>
          <p:nvPr/>
        </p:nvSpPr>
        <p:spPr>
          <a:xfrm>
            <a:off x="6500826" y="3143248"/>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components</a:t>
            </a:r>
            <a:endParaRPr lang="en-US" dirty="0"/>
          </a:p>
        </p:txBody>
      </p:sp>
      <p:sp>
        <p:nvSpPr>
          <p:cNvPr id="27" name="Rectangle 26"/>
          <p:cNvSpPr/>
          <p:nvPr/>
        </p:nvSpPr>
        <p:spPr>
          <a:xfrm>
            <a:off x="6500826" y="3571876"/>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validations</a:t>
            </a:r>
            <a:endParaRPr lang="en-US" dirty="0"/>
          </a:p>
        </p:txBody>
      </p:sp>
      <p:sp>
        <p:nvSpPr>
          <p:cNvPr id="28" name="Rectangle 27"/>
          <p:cNvSpPr/>
          <p:nvPr/>
        </p:nvSpPr>
        <p:spPr>
          <a:xfrm>
            <a:off x="6500826" y="4000504"/>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utils</a:t>
            </a:r>
            <a:endParaRPr lang="en-US" dirty="0"/>
          </a:p>
        </p:txBody>
      </p:sp>
      <p:cxnSp>
        <p:nvCxnSpPr>
          <p:cNvPr id="29" name="Straight Arrow Connector 28"/>
          <p:cNvCxnSpPr/>
          <p:nvPr/>
        </p:nvCxnSpPr>
        <p:spPr>
          <a:xfrm>
            <a:off x="2285984" y="328612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85984" y="364331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5984" y="400050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285984" y="43576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a:off x="5500694" y="371475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5500694" y="41433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14348" y="457200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Components</a:t>
            </a:r>
            <a:endParaRPr lang="en-US" dirty="0"/>
          </a:p>
        </p:txBody>
      </p:sp>
      <p:cxnSp>
        <p:nvCxnSpPr>
          <p:cNvPr id="36" name="Straight Arrow Connector 35"/>
          <p:cNvCxnSpPr/>
          <p:nvPr/>
        </p:nvCxnSpPr>
        <p:spPr>
          <a:xfrm>
            <a:off x="2285984" y="471488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925281"/>
            <a:ext cx="8643998" cy="923330"/>
          </a:xfrm>
          <a:prstGeom prst="rect">
            <a:avLst/>
          </a:prstGeom>
          <a:noFill/>
        </p:spPr>
        <p:txBody>
          <a:bodyPr wrap="square" rtlCol="0">
            <a:spAutoFit/>
          </a:bodyPr>
          <a:lstStyle/>
          <a:p>
            <a:pPr marL="800100" lvl="1" indent="-342900"/>
            <a:r>
              <a:rPr lang="es-VE" b="1" dirty="0" smtClean="0"/>
              <a:t>Header</a:t>
            </a:r>
            <a:r>
              <a:rPr lang="es-VE" dirty="0" smtClean="0"/>
              <a:t>: If the applications has tree diferent definitions layouts for layers, all of them will be in this directory. The header is the top part of the pages, it normaly has the title and logo.</a:t>
            </a:r>
          </a:p>
        </p:txBody>
      </p:sp>
      <p:sp>
        <p:nvSpPr>
          <p:cNvPr id="6" name="Rectangle 5"/>
          <p:cNvSpPr/>
          <p:nvPr/>
        </p:nvSpPr>
        <p:spPr>
          <a:xfrm>
            <a:off x="642910" y="214290"/>
            <a:ext cx="7500990"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VE" dirty="0" smtClean="0"/>
              <a:t>View</a:t>
            </a:r>
            <a:endParaRPr lang="en-US" dirty="0"/>
          </a:p>
        </p:txBody>
      </p:sp>
      <p:sp>
        <p:nvSpPr>
          <p:cNvPr id="4" name="TextBox 3"/>
          <p:cNvSpPr txBox="1"/>
          <p:nvPr/>
        </p:nvSpPr>
        <p:spPr>
          <a:xfrm>
            <a:off x="214282" y="1785926"/>
            <a:ext cx="8643998" cy="646331"/>
          </a:xfrm>
          <a:prstGeom prst="rect">
            <a:avLst/>
          </a:prstGeom>
          <a:noFill/>
        </p:spPr>
        <p:txBody>
          <a:bodyPr wrap="square" rtlCol="0">
            <a:spAutoFit/>
          </a:bodyPr>
          <a:lstStyle/>
          <a:p>
            <a:pPr marL="800100" lvl="1" indent="-342900"/>
            <a:r>
              <a:rPr lang="es-VE" b="1" dirty="0" smtClean="0"/>
              <a:t>Menu</a:t>
            </a:r>
            <a:r>
              <a:rPr lang="es-VE" dirty="0" smtClean="0"/>
              <a:t>: The menu of the page has to be in a diferent view to make possible his reutilization in all the pages.</a:t>
            </a:r>
          </a:p>
        </p:txBody>
      </p:sp>
      <p:sp>
        <p:nvSpPr>
          <p:cNvPr id="7" name="TextBox 6"/>
          <p:cNvSpPr txBox="1"/>
          <p:nvPr/>
        </p:nvSpPr>
        <p:spPr>
          <a:xfrm>
            <a:off x="0" y="2500306"/>
            <a:ext cx="8643998" cy="646331"/>
          </a:xfrm>
          <a:prstGeom prst="rect">
            <a:avLst/>
          </a:prstGeom>
          <a:noFill/>
        </p:spPr>
        <p:txBody>
          <a:bodyPr wrap="square" rtlCol="0">
            <a:spAutoFit/>
          </a:bodyPr>
          <a:lstStyle/>
          <a:p>
            <a:pPr marL="800100" lvl="1" indent="-342900"/>
            <a:r>
              <a:rPr lang="es-VE" b="1" dirty="0" smtClean="0"/>
              <a:t>Header</a:t>
            </a:r>
            <a:r>
              <a:rPr lang="es-VE" dirty="0" smtClean="0"/>
              <a:t>: All the pages need to have a footer. The Footer is the bottom part of the page, it normaly has a small bar of links like terms and conditions, contact, etc.</a:t>
            </a:r>
          </a:p>
        </p:txBody>
      </p:sp>
      <p:sp>
        <p:nvSpPr>
          <p:cNvPr id="8" name="TextBox 7"/>
          <p:cNvSpPr txBox="1"/>
          <p:nvPr/>
        </p:nvSpPr>
        <p:spPr>
          <a:xfrm>
            <a:off x="500002" y="3286124"/>
            <a:ext cx="8643998" cy="646331"/>
          </a:xfrm>
          <a:prstGeom prst="rect">
            <a:avLst/>
          </a:prstGeom>
          <a:noFill/>
        </p:spPr>
        <p:txBody>
          <a:bodyPr wrap="square" rtlCol="0">
            <a:spAutoFit/>
          </a:bodyPr>
          <a:lstStyle/>
          <a:p>
            <a:r>
              <a:rPr lang="es-VE" b="1" dirty="0" smtClean="0"/>
              <a:t>Content</a:t>
            </a:r>
            <a:r>
              <a:rPr lang="es-VE" dirty="0" smtClean="0"/>
              <a:t>: </a:t>
            </a:r>
            <a:r>
              <a:rPr lang="en-US" dirty="0" smtClean="0"/>
              <a:t>This part is never reused on any other page, is the main reason for all this layer to be part of the arquitecture.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1928802"/>
            <a:ext cx="8072494" cy="4500594"/>
          </a:xfrm>
          <a:prstGeom prst="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s-VE" b="1" dirty="0" smtClean="0">
                <a:solidFill>
                  <a:schemeClr val="tx1"/>
                </a:solidFill>
              </a:rPr>
              <a:t>Logic</a:t>
            </a:r>
            <a:endParaRPr lang="en-US" b="1" dirty="0">
              <a:solidFill>
                <a:schemeClr val="tx1"/>
              </a:solidFill>
            </a:endParaRPr>
          </a:p>
        </p:txBody>
      </p:sp>
      <p:sp>
        <p:nvSpPr>
          <p:cNvPr id="22" name="Flowchart: Process 21"/>
          <p:cNvSpPr/>
          <p:nvPr/>
        </p:nvSpPr>
        <p:spPr>
          <a:xfrm>
            <a:off x="642910" y="2143116"/>
            <a:ext cx="3429024" cy="3857652"/>
          </a:xfrm>
          <a:prstGeom prst="flowChartProcess">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s-VE" dirty="0" smtClean="0"/>
              <a:t>Managers</a:t>
            </a:r>
            <a:endParaRPr lang="en-US" dirty="0"/>
          </a:p>
        </p:txBody>
      </p:sp>
      <p:sp>
        <p:nvSpPr>
          <p:cNvPr id="11" name="Rectangle 10"/>
          <p:cNvSpPr/>
          <p:nvPr/>
        </p:nvSpPr>
        <p:spPr>
          <a:xfrm>
            <a:off x="928662" y="2571744"/>
            <a:ext cx="2857520"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dirty="0" smtClean="0"/>
              <a:t>templateManager</a:t>
            </a:r>
            <a:endParaRPr lang="en-US" dirty="0"/>
          </a:p>
        </p:txBody>
      </p:sp>
      <p:sp>
        <p:nvSpPr>
          <p:cNvPr id="13" name="TextBox 12"/>
          <p:cNvSpPr txBox="1"/>
          <p:nvPr/>
        </p:nvSpPr>
        <p:spPr>
          <a:xfrm>
            <a:off x="357158" y="357166"/>
            <a:ext cx="7929618" cy="1477328"/>
          </a:xfrm>
          <a:prstGeom prst="rect">
            <a:avLst/>
          </a:prstGeom>
          <a:noFill/>
        </p:spPr>
        <p:txBody>
          <a:bodyPr wrap="square" rtlCol="0">
            <a:spAutoFit/>
          </a:bodyPr>
          <a:lstStyle/>
          <a:p>
            <a:r>
              <a:rPr lang="es-VE" dirty="0" smtClean="0"/>
              <a:t>The logic layer is a very important componet for the arquitecture, it merges all the layers in a single system taking special care in the independency of the layers. To get a simple, logic and clean system but at the same time very powerful: 4 main managers have  been created as well as 4 extra-directories for specific reasons explained in the following pages.</a:t>
            </a:r>
          </a:p>
        </p:txBody>
      </p:sp>
      <p:sp>
        <p:nvSpPr>
          <p:cNvPr id="14" name="Rectangle 13"/>
          <p:cNvSpPr/>
          <p:nvPr/>
        </p:nvSpPr>
        <p:spPr>
          <a:xfrm>
            <a:off x="928662" y="3357562"/>
            <a:ext cx="2857520"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dirty="0" smtClean="0"/>
              <a:t>crudManager</a:t>
            </a:r>
            <a:endParaRPr lang="en-US" dirty="0"/>
          </a:p>
        </p:txBody>
      </p:sp>
      <p:sp>
        <p:nvSpPr>
          <p:cNvPr id="15" name="Rectangle 14"/>
          <p:cNvSpPr/>
          <p:nvPr/>
        </p:nvSpPr>
        <p:spPr>
          <a:xfrm>
            <a:off x="928662" y="4143380"/>
            <a:ext cx="2857520"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dirty="0" smtClean="0"/>
              <a:t>infoManager</a:t>
            </a:r>
            <a:endParaRPr lang="en-US" dirty="0"/>
          </a:p>
        </p:txBody>
      </p:sp>
      <p:sp>
        <p:nvSpPr>
          <p:cNvPr id="16" name="Rectangle 15"/>
          <p:cNvSpPr/>
          <p:nvPr/>
        </p:nvSpPr>
        <p:spPr>
          <a:xfrm>
            <a:off x="928662" y="4929198"/>
            <a:ext cx="2857520"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dirty="0" smtClean="0"/>
              <a:t>formManager</a:t>
            </a:r>
            <a:endParaRPr lang="en-US" dirty="0"/>
          </a:p>
        </p:txBody>
      </p:sp>
      <p:sp>
        <p:nvSpPr>
          <p:cNvPr id="17" name="Flowchart: Process 16"/>
          <p:cNvSpPr/>
          <p:nvPr/>
        </p:nvSpPr>
        <p:spPr>
          <a:xfrm>
            <a:off x="5286380" y="2071678"/>
            <a:ext cx="2928958" cy="857256"/>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VE" dirty="0" smtClean="0"/>
              <a:t>Atentication</a:t>
            </a:r>
            <a:endParaRPr lang="en-US" dirty="0"/>
          </a:p>
        </p:txBody>
      </p:sp>
      <p:sp>
        <p:nvSpPr>
          <p:cNvPr id="19" name="Flowchart: Process 18"/>
          <p:cNvSpPr/>
          <p:nvPr/>
        </p:nvSpPr>
        <p:spPr>
          <a:xfrm>
            <a:off x="5286380" y="3071810"/>
            <a:ext cx="2928958" cy="857256"/>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Utils</a:t>
            </a:r>
            <a:endParaRPr lang="en-US" dirty="0"/>
          </a:p>
        </p:txBody>
      </p:sp>
      <p:sp>
        <p:nvSpPr>
          <p:cNvPr id="20" name="Flowchart: Process 19"/>
          <p:cNvSpPr/>
          <p:nvPr/>
        </p:nvSpPr>
        <p:spPr>
          <a:xfrm>
            <a:off x="5286380" y="4143380"/>
            <a:ext cx="2928958" cy="85725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VE" dirty="0" smtClean="0"/>
              <a:t>Conection</a:t>
            </a:r>
            <a:endParaRPr lang="en-US" dirty="0"/>
          </a:p>
        </p:txBody>
      </p:sp>
      <p:sp>
        <p:nvSpPr>
          <p:cNvPr id="21" name="Flowchart: Process 20"/>
          <p:cNvSpPr/>
          <p:nvPr/>
        </p:nvSpPr>
        <p:spPr>
          <a:xfrm>
            <a:off x="5286380" y="5214950"/>
            <a:ext cx="2928958" cy="857256"/>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Globals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925281"/>
            <a:ext cx="8643998" cy="4247317"/>
          </a:xfrm>
          <a:prstGeom prst="rect">
            <a:avLst/>
          </a:prstGeom>
          <a:noFill/>
        </p:spPr>
        <p:txBody>
          <a:bodyPr wrap="square" rtlCol="0">
            <a:spAutoFit/>
          </a:bodyPr>
          <a:lstStyle/>
          <a:p>
            <a:pPr marL="800100" lvl="1" indent="-342900"/>
            <a:r>
              <a:rPr lang="es-VE" b="1" dirty="0" smtClean="0"/>
              <a:t>Managers</a:t>
            </a:r>
            <a:r>
              <a:rPr lang="es-VE" dirty="0" smtClean="0"/>
              <a:t>: A manager is a logic desicion maker that </a:t>
            </a:r>
            <a:r>
              <a:rPr lang="en-US" dirty="0" smtClean="0"/>
              <a:t>is responsible for assembling the entire system.</a:t>
            </a:r>
          </a:p>
          <a:p>
            <a:pPr marL="800100" lvl="1" indent="-342900"/>
            <a:endParaRPr lang="es-VE" dirty="0" smtClean="0"/>
          </a:p>
          <a:p>
            <a:pPr marL="800100" lvl="1" indent="-342900">
              <a:buFont typeface="+mj-lt"/>
              <a:buAutoNum type="arabicPeriod" startAt="3"/>
            </a:pPr>
            <a:r>
              <a:rPr lang="es-VE" dirty="0" smtClean="0"/>
              <a:t>InfoManager: it handles al the requests for data in the aplication and is referenced by the templetaManager </a:t>
            </a:r>
            <a:r>
              <a:rPr lang="en-US" dirty="0" smtClean="0"/>
              <a:t>to prepare the data for the view, when the view is loaded, all the variables that conain the information are allready set. The infoManager uses the same logic that the templateManager have, to decide wich data needs to be requested according to the page being viewed.</a:t>
            </a:r>
          </a:p>
          <a:p>
            <a:pPr marL="800100" lvl="1" indent="-342900">
              <a:buFont typeface="+mj-lt"/>
              <a:buAutoNum type="arabicPeriod" startAt="3"/>
            </a:pPr>
            <a:endParaRPr lang="en-US" dirty="0" smtClean="0"/>
          </a:p>
          <a:p>
            <a:pPr marL="800100" lvl="1" indent="-342900">
              <a:buFont typeface="+mj-lt"/>
              <a:buAutoNum type="arabicPeriod" startAt="3"/>
            </a:pPr>
            <a:r>
              <a:rPr lang="es-VE" dirty="0" smtClean="0"/>
              <a:t>formManager: It’s used to handle all the interactions that need to me made with forms </a:t>
            </a:r>
            <a:r>
              <a:rPr lang="en-US" dirty="0" smtClean="0"/>
              <a:t>that do not involve any data modifications in the model. His logic is very similar to the crudManager, to call for a action to be made by the formManager you need to write for example: formManager.php?action=login</a:t>
            </a:r>
          </a:p>
          <a:p>
            <a:pPr marL="800100" lvl="1" indent="-342900">
              <a:buFont typeface="+mj-lt"/>
              <a:buAutoNum type="arabicPeriod" startAt="3"/>
            </a:pPr>
            <a:endParaRPr lang="en-US" dirty="0" smtClean="0"/>
          </a:p>
          <a:p>
            <a:pPr marL="1257300" lvl="2" indent="-342900">
              <a:buFont typeface="+mj-lt"/>
              <a:buAutoNum type="arabicPeriod" startAt="3"/>
            </a:pPr>
            <a:endParaRPr lang="es-VE" dirty="0" smtClean="0"/>
          </a:p>
        </p:txBody>
      </p:sp>
      <p:sp>
        <p:nvSpPr>
          <p:cNvPr id="6" name="Rectangle 5"/>
          <p:cNvSpPr/>
          <p:nvPr/>
        </p:nvSpPr>
        <p:spPr>
          <a:xfrm>
            <a:off x="642910" y="214290"/>
            <a:ext cx="7500990" cy="5000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dirty="0" smtClean="0"/>
              <a:t>Logic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925281"/>
            <a:ext cx="8643998" cy="5355312"/>
          </a:xfrm>
          <a:prstGeom prst="rect">
            <a:avLst/>
          </a:prstGeom>
          <a:noFill/>
        </p:spPr>
        <p:txBody>
          <a:bodyPr wrap="square" rtlCol="0">
            <a:spAutoFit/>
          </a:bodyPr>
          <a:lstStyle/>
          <a:p>
            <a:pPr marL="800100" lvl="1" indent="-342900"/>
            <a:r>
              <a:rPr lang="es-VE" b="1" dirty="0" smtClean="0"/>
              <a:t>Managers</a:t>
            </a:r>
            <a:r>
              <a:rPr lang="es-VE" dirty="0" smtClean="0"/>
              <a:t>: A manager is a logic desicion maker that </a:t>
            </a:r>
            <a:r>
              <a:rPr lang="en-US" dirty="0" smtClean="0"/>
              <a:t>is responsible for assembling the entire system.</a:t>
            </a:r>
          </a:p>
          <a:p>
            <a:pPr marL="800100" lvl="1" indent="-342900"/>
            <a:endParaRPr lang="es-VE" dirty="0" smtClean="0"/>
          </a:p>
          <a:p>
            <a:pPr marL="1257300" lvl="2" indent="-342900">
              <a:buFont typeface="+mj-lt"/>
              <a:buAutoNum type="arabicPeriod"/>
            </a:pPr>
            <a:r>
              <a:rPr lang="es-VE" dirty="0" smtClean="0"/>
              <a:t>templateManager: Merges all the components of the page into a big page. When you need to view the page pacients.php you need to call the templateManager sending the variable “page” with the name of the page like a value, for example: If I want to call the page pacients.php of the admision module I will have to writte: “templateManager.php?page=pacients”. The manager will hand the request and create a web page with all the components configured when creating the manager.</a:t>
            </a:r>
          </a:p>
          <a:p>
            <a:pPr marL="1257300" lvl="2" indent="-342900">
              <a:buFont typeface="+mj-lt"/>
              <a:buAutoNum type="arabicPeriod"/>
            </a:pPr>
            <a:endParaRPr lang="es-VE" dirty="0" smtClean="0"/>
          </a:p>
          <a:p>
            <a:pPr marL="1257300" lvl="2" indent="-342900">
              <a:buFont typeface="+mj-lt"/>
              <a:buAutoNum type="arabicPeriod"/>
            </a:pPr>
            <a:r>
              <a:rPr lang="es-VE" dirty="0" smtClean="0"/>
              <a:t>crudManager: if you want to insert, delete or modify any data of the model layer, you need to talk to the crudManager, it is responsible for all the mantainence of the data.  When you are using the crudManager you need to call the transaction you want to use like this: crudManager.php?action=new_student (of course you can send the  var “action” in the post or get mode ). The crud manager fowards the page to another destination in case of a succesful transaction, </a:t>
            </a:r>
            <a:r>
              <a:rPr lang="en-US" dirty="0" smtClean="0"/>
              <a:t>otherwise it printrs the errors.</a:t>
            </a:r>
          </a:p>
        </p:txBody>
      </p:sp>
      <p:sp>
        <p:nvSpPr>
          <p:cNvPr id="6" name="Rectangle 5"/>
          <p:cNvSpPr/>
          <p:nvPr/>
        </p:nvSpPr>
        <p:spPr>
          <a:xfrm>
            <a:off x="642910" y="214290"/>
            <a:ext cx="7500990" cy="5000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dirty="0" smtClean="0"/>
              <a:t>Logic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925281"/>
            <a:ext cx="8643998" cy="4247317"/>
          </a:xfrm>
          <a:prstGeom prst="rect">
            <a:avLst/>
          </a:prstGeom>
          <a:noFill/>
        </p:spPr>
        <p:txBody>
          <a:bodyPr wrap="square" rtlCol="0">
            <a:spAutoFit/>
          </a:bodyPr>
          <a:lstStyle/>
          <a:p>
            <a:pPr marL="800100" lvl="1" indent="-342900"/>
            <a:r>
              <a:rPr lang="es-VE" b="1" dirty="0" smtClean="0"/>
              <a:t>Autentication</a:t>
            </a:r>
            <a:r>
              <a:rPr lang="es-VE" dirty="0" smtClean="0"/>
              <a:t>: Very compact module to create a small layer to protect all the transactions and views that can be made by one user</a:t>
            </a:r>
            <a:r>
              <a:rPr lang="en-US" dirty="0" smtClean="0"/>
              <a:t>.</a:t>
            </a:r>
          </a:p>
          <a:p>
            <a:pPr marL="800100" lvl="1" indent="-342900"/>
            <a:endParaRPr lang="es-VE" dirty="0" smtClean="0"/>
          </a:p>
          <a:p>
            <a:pPr marL="800100" lvl="1" indent="-342900"/>
            <a:endParaRPr lang="es-VE" dirty="0" smtClean="0"/>
          </a:p>
          <a:p>
            <a:pPr marL="800100" lvl="1" indent="-342900"/>
            <a:r>
              <a:rPr lang="es-VE" b="1" dirty="0" smtClean="0"/>
              <a:t>Utils</a:t>
            </a:r>
            <a:r>
              <a:rPr lang="es-VE" dirty="0" smtClean="0"/>
              <a:t>: In this directory you can put all the php classes that need to bee imported to the proyect to add extra funcionallity like fileUploads, data encripations, etc.</a:t>
            </a:r>
            <a:endParaRPr lang="en-US" dirty="0" smtClean="0"/>
          </a:p>
          <a:p>
            <a:pPr marL="800100" lvl="1" indent="-342900"/>
            <a:endParaRPr lang="es-VE" dirty="0" smtClean="0"/>
          </a:p>
          <a:p>
            <a:pPr marL="800100" lvl="1" indent="-342900"/>
            <a:endParaRPr lang="es-VE" dirty="0" smtClean="0"/>
          </a:p>
          <a:p>
            <a:pPr marL="800100" lvl="1" indent="-342900"/>
            <a:r>
              <a:rPr lang="es-VE" b="1" dirty="0" smtClean="0"/>
              <a:t>Conection</a:t>
            </a:r>
            <a:r>
              <a:rPr lang="es-VE" dirty="0" smtClean="0"/>
              <a:t>: In this directory you need to put the conections scripts for all the users that are going to interact with de DB.</a:t>
            </a:r>
            <a:endParaRPr lang="en-US" dirty="0" smtClean="0"/>
          </a:p>
          <a:p>
            <a:pPr marL="800100" lvl="1" indent="-342900"/>
            <a:endParaRPr lang="es-VE" dirty="0" smtClean="0"/>
          </a:p>
          <a:p>
            <a:pPr marL="800100" lvl="1" indent="-342900"/>
            <a:endParaRPr lang="es-VE" dirty="0" smtClean="0"/>
          </a:p>
          <a:p>
            <a:pPr marL="800100" lvl="1" indent="-342900"/>
            <a:r>
              <a:rPr lang="es-VE" b="1" dirty="0" smtClean="0"/>
              <a:t>Globals</a:t>
            </a:r>
            <a:r>
              <a:rPr lang="es-VE" dirty="0" smtClean="0"/>
              <a:t>: Files to load global vars on the proyect like: session duration, language, etc.</a:t>
            </a:r>
            <a:endParaRPr lang="en-US" dirty="0" smtClean="0"/>
          </a:p>
          <a:p>
            <a:pPr marL="800100" lvl="1" indent="-342900"/>
            <a:endParaRPr lang="en-US" dirty="0" smtClean="0"/>
          </a:p>
          <a:p>
            <a:pPr marL="800100" lvl="1" indent="-342900"/>
            <a:endParaRPr lang="es-VE" dirty="0" smtClean="0"/>
          </a:p>
        </p:txBody>
      </p:sp>
      <p:sp>
        <p:nvSpPr>
          <p:cNvPr id="6" name="Rectangle 5"/>
          <p:cNvSpPr/>
          <p:nvPr/>
        </p:nvSpPr>
        <p:spPr>
          <a:xfrm>
            <a:off x="642910" y="214290"/>
            <a:ext cx="7500990" cy="5000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dirty="0" smtClean="0"/>
              <a:t>Logic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1472" y="1428736"/>
            <a:ext cx="8072494" cy="2357454"/>
          </a:xfrm>
          <a:prstGeom prst="rect">
            <a:avLst/>
          </a:prstGeom>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es-VE" b="1" dirty="0" smtClean="0">
                <a:solidFill>
                  <a:schemeClr val="bg1"/>
                </a:solidFill>
              </a:rPr>
              <a:t>Model</a:t>
            </a:r>
            <a:endParaRPr lang="en-US" b="1" dirty="0">
              <a:solidFill>
                <a:schemeClr val="bg1"/>
              </a:solidFill>
            </a:endParaRPr>
          </a:p>
        </p:txBody>
      </p:sp>
      <p:sp>
        <p:nvSpPr>
          <p:cNvPr id="13" name="TextBox 12"/>
          <p:cNvSpPr txBox="1"/>
          <p:nvPr/>
        </p:nvSpPr>
        <p:spPr>
          <a:xfrm>
            <a:off x="571472" y="357166"/>
            <a:ext cx="7929618" cy="923330"/>
          </a:xfrm>
          <a:prstGeom prst="rect">
            <a:avLst/>
          </a:prstGeom>
          <a:noFill/>
        </p:spPr>
        <p:txBody>
          <a:bodyPr wrap="square" rtlCol="0">
            <a:spAutoFit/>
          </a:bodyPr>
          <a:lstStyle/>
          <a:p>
            <a:r>
              <a:rPr lang="es-VE" dirty="0" smtClean="0"/>
              <a:t>This layer does not have to be created any developer of the proyect, some parts coud be remote services, esternal mysql databases, etc. No logic of the aplication needs to be made here.</a:t>
            </a:r>
          </a:p>
        </p:txBody>
      </p:sp>
      <p:sp>
        <p:nvSpPr>
          <p:cNvPr id="18" name="Flowchart: Magnetic Disk 17"/>
          <p:cNvSpPr/>
          <p:nvPr/>
        </p:nvSpPr>
        <p:spPr>
          <a:xfrm>
            <a:off x="1571604" y="2214554"/>
            <a:ext cx="1428760" cy="12144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BD</a:t>
            </a:r>
            <a:endParaRPr lang="en-US" dirty="0"/>
          </a:p>
        </p:txBody>
      </p:sp>
      <p:sp>
        <p:nvSpPr>
          <p:cNvPr id="23" name="Flowchart: Multidocument 22"/>
          <p:cNvSpPr/>
          <p:nvPr/>
        </p:nvSpPr>
        <p:spPr>
          <a:xfrm>
            <a:off x="6215074" y="2285992"/>
            <a:ext cx="1500198" cy="114300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API’s</a:t>
            </a:r>
            <a:endParaRPr lang="en-US" dirty="0"/>
          </a:p>
        </p:txBody>
      </p:sp>
      <p:sp>
        <p:nvSpPr>
          <p:cNvPr id="24" name="Cube 23"/>
          <p:cNvSpPr/>
          <p:nvPr/>
        </p:nvSpPr>
        <p:spPr>
          <a:xfrm>
            <a:off x="3714744" y="2285992"/>
            <a:ext cx="1714512" cy="1071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WebService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64291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general</a:t>
            </a:r>
            <a:endParaRPr lang="en-US" dirty="0"/>
          </a:p>
        </p:txBody>
      </p:sp>
      <p:sp>
        <p:nvSpPr>
          <p:cNvPr id="5" name="Rectangle 4"/>
          <p:cNvSpPr/>
          <p:nvPr/>
        </p:nvSpPr>
        <p:spPr>
          <a:xfrm>
            <a:off x="3357554" y="285728"/>
            <a:ext cx="1857388" cy="2071702"/>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VE" dirty="0" smtClean="0"/>
              <a:t>template</a:t>
            </a:r>
            <a:endParaRPr lang="en-US" dirty="0"/>
          </a:p>
        </p:txBody>
      </p:sp>
      <p:sp>
        <p:nvSpPr>
          <p:cNvPr id="6" name="Rectangle 5"/>
          <p:cNvSpPr/>
          <p:nvPr/>
        </p:nvSpPr>
        <p:spPr>
          <a:xfrm>
            <a:off x="6286512" y="500042"/>
            <a:ext cx="2286016" cy="150019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7" name="Rectangle 6"/>
          <p:cNvSpPr/>
          <p:nvPr/>
        </p:nvSpPr>
        <p:spPr>
          <a:xfrm>
            <a:off x="3000364" y="3071810"/>
            <a:ext cx="2714644"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dirty="0" smtClean="0"/>
              <a:t>templateManager.php</a:t>
            </a:r>
            <a:endParaRPr lang="en-US" dirty="0"/>
          </a:p>
        </p:txBody>
      </p:sp>
      <p:sp>
        <p:nvSpPr>
          <p:cNvPr id="8" name="Can 7"/>
          <p:cNvSpPr/>
          <p:nvPr/>
        </p:nvSpPr>
        <p:spPr>
          <a:xfrm>
            <a:off x="142844" y="5786454"/>
            <a:ext cx="571504" cy="428628"/>
          </a:xfrm>
          <a:prstGeom prst="ca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VE" dirty="0" smtClean="0"/>
              <a:t>BD</a:t>
            </a:r>
            <a:endParaRPr lang="en-US" dirty="0"/>
          </a:p>
        </p:txBody>
      </p:sp>
      <p:sp>
        <p:nvSpPr>
          <p:cNvPr id="9" name="Cube 8"/>
          <p:cNvSpPr/>
          <p:nvPr/>
        </p:nvSpPr>
        <p:spPr>
          <a:xfrm>
            <a:off x="928662" y="5857892"/>
            <a:ext cx="928694" cy="714380"/>
          </a:xfrm>
          <a:prstGeom prst="cub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VE" sz="1400" dirty="0" smtClean="0"/>
              <a:t>Web</a:t>
            </a:r>
            <a:br>
              <a:rPr lang="es-VE" sz="1400" dirty="0" smtClean="0"/>
            </a:br>
            <a:r>
              <a:rPr lang="es-VE" sz="1400" dirty="0" smtClean="0"/>
              <a:t>Service</a:t>
            </a:r>
            <a:endParaRPr lang="en-US" sz="1400" dirty="0"/>
          </a:p>
        </p:txBody>
      </p:sp>
      <p:sp>
        <p:nvSpPr>
          <p:cNvPr id="10" name="Cube 9"/>
          <p:cNvSpPr/>
          <p:nvPr/>
        </p:nvSpPr>
        <p:spPr>
          <a:xfrm>
            <a:off x="2071670" y="5715016"/>
            <a:ext cx="714380" cy="714380"/>
          </a:xfrm>
          <a:prstGeom prst="cub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VE" dirty="0" smtClean="0"/>
              <a:t>API</a:t>
            </a:r>
            <a:endParaRPr lang="en-US" dirty="0"/>
          </a:p>
        </p:txBody>
      </p:sp>
      <p:cxnSp>
        <p:nvCxnSpPr>
          <p:cNvPr id="12" name="Straight Arrow Connector 11"/>
          <p:cNvCxnSpPr/>
          <p:nvPr/>
        </p:nvCxnSpPr>
        <p:spPr>
          <a:xfrm rot="10800000">
            <a:off x="5429256" y="85564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00100" y="214290"/>
            <a:ext cx="931665" cy="369332"/>
          </a:xfrm>
          <a:prstGeom prst="rect">
            <a:avLst/>
          </a:prstGeom>
          <a:noFill/>
        </p:spPr>
        <p:txBody>
          <a:bodyPr wrap="none" rtlCol="0">
            <a:spAutoFit/>
          </a:bodyPr>
          <a:lstStyle/>
          <a:p>
            <a:r>
              <a:rPr lang="es-VE" dirty="0" smtClean="0"/>
              <a:t>Designe</a:t>
            </a:r>
            <a:endParaRPr lang="en-US" dirty="0"/>
          </a:p>
        </p:txBody>
      </p:sp>
      <p:sp>
        <p:nvSpPr>
          <p:cNvPr id="19" name="TextBox 18"/>
          <p:cNvSpPr txBox="1"/>
          <p:nvPr/>
        </p:nvSpPr>
        <p:spPr>
          <a:xfrm flipH="1">
            <a:off x="3929058" y="3000372"/>
            <a:ext cx="928694" cy="369332"/>
          </a:xfrm>
          <a:prstGeom prst="rect">
            <a:avLst/>
          </a:prstGeom>
          <a:noFill/>
        </p:spPr>
        <p:txBody>
          <a:bodyPr wrap="square" rtlCol="0">
            <a:spAutoFit/>
          </a:bodyPr>
          <a:lstStyle/>
          <a:p>
            <a:r>
              <a:rPr lang="es-VE" b="1" dirty="0" smtClean="0"/>
              <a:t>Logic</a:t>
            </a:r>
            <a:endParaRPr lang="en-US" b="1" dirty="0"/>
          </a:p>
        </p:txBody>
      </p:sp>
      <p:sp>
        <p:nvSpPr>
          <p:cNvPr id="20" name="TextBox 19"/>
          <p:cNvSpPr txBox="1"/>
          <p:nvPr/>
        </p:nvSpPr>
        <p:spPr>
          <a:xfrm>
            <a:off x="6858016" y="130710"/>
            <a:ext cx="725968" cy="369332"/>
          </a:xfrm>
          <a:prstGeom prst="rect">
            <a:avLst/>
          </a:prstGeom>
          <a:noFill/>
        </p:spPr>
        <p:txBody>
          <a:bodyPr wrap="none" rtlCol="0">
            <a:spAutoFit/>
          </a:bodyPr>
          <a:lstStyle/>
          <a:p>
            <a:r>
              <a:rPr lang="es-VE" dirty="0" smtClean="0"/>
              <a:t>Client</a:t>
            </a:r>
            <a:endParaRPr lang="en-US" dirty="0"/>
          </a:p>
        </p:txBody>
      </p:sp>
      <p:sp>
        <p:nvSpPr>
          <p:cNvPr id="21" name="TextBox 20"/>
          <p:cNvSpPr txBox="1"/>
          <p:nvPr/>
        </p:nvSpPr>
        <p:spPr>
          <a:xfrm>
            <a:off x="3929058" y="0"/>
            <a:ext cx="648383" cy="369332"/>
          </a:xfrm>
          <a:prstGeom prst="rect">
            <a:avLst/>
          </a:prstGeom>
          <a:noFill/>
        </p:spPr>
        <p:txBody>
          <a:bodyPr wrap="none" rtlCol="0">
            <a:spAutoFit/>
          </a:bodyPr>
          <a:lstStyle/>
          <a:p>
            <a:r>
              <a:rPr lang="es-VE" dirty="0" smtClean="0"/>
              <a:t>View</a:t>
            </a:r>
            <a:endParaRPr lang="en-US" dirty="0"/>
          </a:p>
        </p:txBody>
      </p:sp>
      <p:sp>
        <p:nvSpPr>
          <p:cNvPr id="30" name="Rectangle 29"/>
          <p:cNvSpPr/>
          <p:nvPr/>
        </p:nvSpPr>
        <p:spPr>
          <a:xfrm>
            <a:off x="642910" y="100010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form</a:t>
            </a:r>
            <a:endParaRPr lang="en-US" dirty="0"/>
          </a:p>
        </p:txBody>
      </p:sp>
      <p:sp>
        <p:nvSpPr>
          <p:cNvPr id="31" name="Rectangle 30"/>
          <p:cNvSpPr/>
          <p:nvPr/>
        </p:nvSpPr>
        <p:spPr>
          <a:xfrm>
            <a:off x="642910" y="135729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help</a:t>
            </a:r>
            <a:endParaRPr lang="en-US" dirty="0"/>
          </a:p>
        </p:txBody>
      </p:sp>
      <p:sp>
        <p:nvSpPr>
          <p:cNvPr id="32" name="Rectangle 31"/>
          <p:cNvSpPr/>
          <p:nvPr/>
        </p:nvSpPr>
        <p:spPr>
          <a:xfrm>
            <a:off x="642910" y="171448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validation</a:t>
            </a:r>
            <a:endParaRPr lang="en-US" dirty="0"/>
          </a:p>
        </p:txBody>
      </p:sp>
      <p:sp>
        <p:nvSpPr>
          <p:cNvPr id="34" name="Flowchart: Process 33"/>
          <p:cNvSpPr/>
          <p:nvPr/>
        </p:nvSpPr>
        <p:spPr>
          <a:xfrm>
            <a:off x="3500430" y="642918"/>
            <a:ext cx="1571636"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header</a:t>
            </a:r>
            <a:endParaRPr lang="en-US" dirty="0"/>
          </a:p>
        </p:txBody>
      </p:sp>
      <p:sp>
        <p:nvSpPr>
          <p:cNvPr id="35" name="Flowchart: Process 34"/>
          <p:cNvSpPr/>
          <p:nvPr/>
        </p:nvSpPr>
        <p:spPr>
          <a:xfrm>
            <a:off x="3500430" y="1928802"/>
            <a:ext cx="1571636"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footer</a:t>
            </a:r>
            <a:endParaRPr lang="en-US" dirty="0"/>
          </a:p>
        </p:txBody>
      </p:sp>
      <p:sp>
        <p:nvSpPr>
          <p:cNvPr id="36" name="Flowchart: Process 35"/>
          <p:cNvSpPr/>
          <p:nvPr/>
        </p:nvSpPr>
        <p:spPr>
          <a:xfrm>
            <a:off x="3500430" y="1000108"/>
            <a:ext cx="357190"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t>menu</a:t>
            </a:r>
            <a:endParaRPr lang="en-US" sz="1400" dirty="0"/>
          </a:p>
        </p:txBody>
      </p:sp>
      <p:sp>
        <p:nvSpPr>
          <p:cNvPr id="37" name="Flowchart: Process 36"/>
          <p:cNvSpPr/>
          <p:nvPr/>
        </p:nvSpPr>
        <p:spPr>
          <a:xfrm>
            <a:off x="3929058" y="1000108"/>
            <a:ext cx="1143008"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content</a:t>
            </a:r>
            <a:endParaRPr lang="en-US" dirty="0"/>
          </a:p>
        </p:txBody>
      </p:sp>
      <p:sp>
        <p:nvSpPr>
          <p:cNvPr id="40" name="Rectangle 39"/>
          <p:cNvSpPr/>
          <p:nvPr/>
        </p:nvSpPr>
        <p:spPr>
          <a:xfrm>
            <a:off x="6429388" y="642918"/>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components</a:t>
            </a:r>
            <a:endParaRPr lang="en-US" dirty="0"/>
          </a:p>
        </p:txBody>
      </p:sp>
      <p:sp>
        <p:nvSpPr>
          <p:cNvPr id="41" name="Rectangle 40"/>
          <p:cNvSpPr/>
          <p:nvPr/>
        </p:nvSpPr>
        <p:spPr>
          <a:xfrm>
            <a:off x="6429388" y="1071546"/>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validations</a:t>
            </a:r>
            <a:endParaRPr lang="en-US" dirty="0"/>
          </a:p>
        </p:txBody>
      </p:sp>
      <p:sp>
        <p:nvSpPr>
          <p:cNvPr id="42" name="Rectangle 41"/>
          <p:cNvSpPr/>
          <p:nvPr/>
        </p:nvSpPr>
        <p:spPr>
          <a:xfrm>
            <a:off x="6429388" y="1500174"/>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utils</a:t>
            </a:r>
            <a:endParaRPr lang="en-US" dirty="0"/>
          </a:p>
        </p:txBody>
      </p:sp>
      <p:sp>
        <p:nvSpPr>
          <p:cNvPr id="47" name="Rectangle 46"/>
          <p:cNvSpPr/>
          <p:nvPr/>
        </p:nvSpPr>
        <p:spPr>
          <a:xfrm>
            <a:off x="142844" y="3143248"/>
            <a:ext cx="2071670"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dirty="0" smtClean="0"/>
              <a:t>crudManager.php</a:t>
            </a:r>
            <a:endParaRPr lang="en-US" dirty="0"/>
          </a:p>
        </p:txBody>
      </p:sp>
      <p:sp>
        <p:nvSpPr>
          <p:cNvPr id="48" name="Rectangle 47"/>
          <p:cNvSpPr/>
          <p:nvPr/>
        </p:nvSpPr>
        <p:spPr>
          <a:xfrm>
            <a:off x="3000364" y="4500570"/>
            <a:ext cx="2714644"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dirty="0" smtClean="0"/>
              <a:t>infoManager.php</a:t>
            </a:r>
            <a:endParaRPr lang="en-US" dirty="0"/>
          </a:p>
        </p:txBody>
      </p:sp>
      <p:sp>
        <p:nvSpPr>
          <p:cNvPr id="49" name="Rectangle 48"/>
          <p:cNvSpPr/>
          <p:nvPr/>
        </p:nvSpPr>
        <p:spPr>
          <a:xfrm>
            <a:off x="6786578" y="3143248"/>
            <a:ext cx="2071702"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dirty="0" smtClean="0"/>
              <a:t>formManager.php</a:t>
            </a:r>
            <a:endParaRPr lang="en-US" dirty="0"/>
          </a:p>
        </p:txBody>
      </p:sp>
      <p:sp>
        <p:nvSpPr>
          <p:cNvPr id="50" name="Up Arrow 49"/>
          <p:cNvSpPr/>
          <p:nvPr/>
        </p:nvSpPr>
        <p:spPr>
          <a:xfrm>
            <a:off x="4000496" y="2428868"/>
            <a:ext cx="571504" cy="5000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a:off x="4026709" y="3899337"/>
            <a:ext cx="507746" cy="5000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2214546" y="7857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14546" y="114298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14546" y="15001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214546" y="185736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0800000">
            <a:off x="5429256" y="121442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5429256" y="164305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Up Arrow 64"/>
          <p:cNvSpPr/>
          <p:nvPr/>
        </p:nvSpPr>
        <p:spPr>
          <a:xfrm rot="6583225">
            <a:off x="5794263" y="2125986"/>
            <a:ext cx="263151" cy="11223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Up Arrow 65"/>
          <p:cNvSpPr/>
          <p:nvPr/>
        </p:nvSpPr>
        <p:spPr>
          <a:xfrm rot="14043957">
            <a:off x="2563283" y="2259256"/>
            <a:ext cx="266388" cy="9973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Up Arrow 66"/>
          <p:cNvSpPr/>
          <p:nvPr/>
        </p:nvSpPr>
        <p:spPr>
          <a:xfrm rot="16200000">
            <a:off x="6068358" y="3282284"/>
            <a:ext cx="507746" cy="5000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Up Arrow 67"/>
          <p:cNvSpPr/>
          <p:nvPr/>
        </p:nvSpPr>
        <p:spPr>
          <a:xfrm rot="5400000">
            <a:off x="2371105" y="3307203"/>
            <a:ext cx="507746" cy="5000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 Arrow 68"/>
          <p:cNvSpPr/>
          <p:nvPr/>
        </p:nvSpPr>
        <p:spPr>
          <a:xfrm rot="10800000">
            <a:off x="1071538" y="4071942"/>
            <a:ext cx="492356" cy="13446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Bent-Up Arrow 70"/>
          <p:cNvSpPr/>
          <p:nvPr/>
        </p:nvSpPr>
        <p:spPr>
          <a:xfrm>
            <a:off x="3286116" y="5572140"/>
            <a:ext cx="1071570" cy="7143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42910" y="207167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Components</a:t>
            </a:r>
            <a:endParaRPr lang="en-US" dirty="0"/>
          </a:p>
        </p:txBody>
      </p:sp>
      <p:cxnSp>
        <p:nvCxnSpPr>
          <p:cNvPr id="73" name="Straight Arrow Connector 72"/>
          <p:cNvCxnSpPr/>
          <p:nvPr/>
        </p:nvCxnSpPr>
        <p:spPr>
          <a:xfrm>
            <a:off x="2214546" y="221455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ocumento"/>
          <p:cNvSpPr/>
          <p:nvPr/>
        </p:nvSpPr>
        <p:spPr>
          <a:xfrm>
            <a:off x="457200" y="838200"/>
            <a:ext cx="1905000" cy="1295400"/>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Formulario</a:t>
            </a:r>
            <a:r>
              <a:rPr lang="en-US" dirty="0" smtClean="0"/>
              <a:t> </a:t>
            </a:r>
            <a:r>
              <a:rPr lang="en-US" dirty="0" err="1" smtClean="0"/>
              <a:t>para</a:t>
            </a:r>
            <a:r>
              <a:rPr lang="en-US" dirty="0" smtClean="0"/>
              <a:t> </a:t>
            </a:r>
            <a:r>
              <a:rPr lang="en-US" dirty="0" err="1" smtClean="0"/>
              <a:t>agregar</a:t>
            </a:r>
            <a:r>
              <a:rPr lang="en-US" dirty="0" smtClean="0"/>
              <a:t> </a:t>
            </a:r>
            <a:r>
              <a:rPr lang="en-US" dirty="0" err="1" smtClean="0"/>
              <a:t>usuario</a:t>
            </a:r>
            <a:endParaRPr lang="es-ES" dirty="0"/>
          </a:p>
        </p:txBody>
      </p:sp>
      <p:sp>
        <p:nvSpPr>
          <p:cNvPr id="5" name="4 Rectángulo"/>
          <p:cNvSpPr/>
          <p:nvPr/>
        </p:nvSpPr>
        <p:spPr>
          <a:xfrm>
            <a:off x="3505200" y="838200"/>
            <a:ext cx="1905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Crud.php</a:t>
            </a:r>
            <a:endParaRPr lang="es-ES" dirty="0"/>
          </a:p>
        </p:txBody>
      </p:sp>
      <p:sp>
        <p:nvSpPr>
          <p:cNvPr id="6" name="5 Rectángulo"/>
          <p:cNvSpPr/>
          <p:nvPr/>
        </p:nvSpPr>
        <p:spPr>
          <a:xfrm>
            <a:off x="2514600" y="3429000"/>
            <a:ext cx="3962400" cy="762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Crud Manager</a:t>
            </a:r>
            <a:endParaRPr lang="es-ES" dirty="0"/>
          </a:p>
        </p:txBody>
      </p:sp>
      <p:sp>
        <p:nvSpPr>
          <p:cNvPr id="8" name="7 Flecha curvada hacia abajo"/>
          <p:cNvSpPr/>
          <p:nvPr/>
        </p:nvSpPr>
        <p:spPr>
          <a:xfrm>
            <a:off x="2209800" y="152400"/>
            <a:ext cx="1600200" cy="609600"/>
          </a:xfrm>
          <a:prstGeom prst="curvedDown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1</a:t>
            </a:r>
            <a:endParaRPr lang="es-ES" dirty="0">
              <a:solidFill>
                <a:schemeClr val="tx1"/>
              </a:solidFill>
            </a:endParaRPr>
          </a:p>
        </p:txBody>
      </p:sp>
      <p:sp>
        <p:nvSpPr>
          <p:cNvPr id="9" name="8 Rectángulo"/>
          <p:cNvSpPr/>
          <p:nvPr/>
        </p:nvSpPr>
        <p:spPr>
          <a:xfrm>
            <a:off x="609600" y="3276600"/>
            <a:ext cx="12954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Roles.xml</a:t>
            </a:r>
            <a:endParaRPr lang="es-ES" sz="1600" dirty="0"/>
          </a:p>
        </p:txBody>
      </p:sp>
      <p:sp>
        <p:nvSpPr>
          <p:cNvPr id="14" name="13 CuadroTexto"/>
          <p:cNvSpPr txBox="1"/>
          <p:nvPr/>
        </p:nvSpPr>
        <p:spPr>
          <a:xfrm>
            <a:off x="3657600" y="152400"/>
            <a:ext cx="2381486" cy="369332"/>
          </a:xfrm>
          <a:prstGeom prst="rect">
            <a:avLst/>
          </a:prstGeom>
          <a:noFill/>
        </p:spPr>
        <p:txBody>
          <a:bodyPr wrap="none" rtlCol="0">
            <a:spAutoFit/>
          </a:bodyPr>
          <a:lstStyle/>
          <a:p>
            <a:r>
              <a:rPr lang="en-US" dirty="0" smtClean="0"/>
              <a:t>Action=</a:t>
            </a:r>
            <a:r>
              <a:rPr lang="en-US" dirty="0" err="1" smtClean="0"/>
              <a:t>agregar-usuario</a:t>
            </a:r>
            <a:endParaRPr lang="es-ES" dirty="0"/>
          </a:p>
        </p:txBody>
      </p:sp>
      <p:sp>
        <p:nvSpPr>
          <p:cNvPr id="15" name="14 Rectángulo"/>
          <p:cNvSpPr/>
          <p:nvPr/>
        </p:nvSpPr>
        <p:spPr>
          <a:xfrm>
            <a:off x="7162800" y="3352800"/>
            <a:ext cx="1295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Binding.xml</a:t>
            </a:r>
            <a:endParaRPr lang="es-ES" sz="1600" dirty="0"/>
          </a:p>
        </p:txBody>
      </p:sp>
      <p:sp>
        <p:nvSpPr>
          <p:cNvPr id="16" name="15 Flecha curvada hacia abajo"/>
          <p:cNvSpPr/>
          <p:nvPr/>
        </p:nvSpPr>
        <p:spPr>
          <a:xfrm>
            <a:off x="6324600" y="2590800"/>
            <a:ext cx="1752600" cy="609600"/>
          </a:xfrm>
          <a:prstGeom prst="curvedDown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3</a:t>
            </a:r>
            <a:endParaRPr lang="es-ES" dirty="0">
              <a:solidFill>
                <a:schemeClr val="tx1"/>
              </a:solidFill>
            </a:endParaRPr>
          </a:p>
        </p:txBody>
      </p:sp>
      <p:sp>
        <p:nvSpPr>
          <p:cNvPr id="18" name="17 Flecha curvada hacia abajo"/>
          <p:cNvSpPr/>
          <p:nvPr/>
        </p:nvSpPr>
        <p:spPr>
          <a:xfrm flipH="1">
            <a:off x="1152939" y="2590800"/>
            <a:ext cx="1676400" cy="609600"/>
          </a:xfrm>
          <a:prstGeom prst="curvedDown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5</a:t>
            </a:r>
            <a:endParaRPr lang="es-ES" dirty="0">
              <a:solidFill>
                <a:schemeClr val="tx1"/>
              </a:solidFill>
            </a:endParaRPr>
          </a:p>
        </p:txBody>
      </p:sp>
      <p:sp>
        <p:nvSpPr>
          <p:cNvPr id="20" name="19 Rectángulo"/>
          <p:cNvSpPr/>
          <p:nvPr/>
        </p:nvSpPr>
        <p:spPr>
          <a:xfrm>
            <a:off x="2971800" y="5562600"/>
            <a:ext cx="1295400" cy="76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smtClean="0"/>
              <a:t>Persona.delegate.php</a:t>
            </a:r>
            <a:endParaRPr lang="es-ES" dirty="0"/>
          </a:p>
        </p:txBody>
      </p:sp>
      <p:sp>
        <p:nvSpPr>
          <p:cNvPr id="21" name="20 Rectángulo"/>
          <p:cNvSpPr/>
          <p:nvPr/>
        </p:nvSpPr>
        <p:spPr>
          <a:xfrm>
            <a:off x="4648200" y="57912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Persona.php</a:t>
            </a:r>
            <a:endParaRPr lang="es-ES" dirty="0"/>
          </a:p>
        </p:txBody>
      </p:sp>
      <p:sp>
        <p:nvSpPr>
          <p:cNvPr id="22" name="21 Flecha abajo"/>
          <p:cNvSpPr/>
          <p:nvPr/>
        </p:nvSpPr>
        <p:spPr>
          <a:xfrm>
            <a:off x="4267200" y="1752600"/>
            <a:ext cx="381000" cy="1524000"/>
          </a:xfrm>
          <a:prstGeom prst="down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s-ES" dirty="0"/>
          </a:p>
        </p:txBody>
      </p:sp>
      <p:sp>
        <p:nvSpPr>
          <p:cNvPr id="23" name="22 Flecha abajo"/>
          <p:cNvSpPr/>
          <p:nvPr/>
        </p:nvSpPr>
        <p:spPr>
          <a:xfrm>
            <a:off x="5181600" y="4419600"/>
            <a:ext cx="381000" cy="990600"/>
          </a:xfrm>
          <a:prstGeom prst="down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s-ES" dirty="0"/>
          </a:p>
        </p:txBody>
      </p:sp>
      <p:sp>
        <p:nvSpPr>
          <p:cNvPr id="24" name="23 Flecha abajo"/>
          <p:cNvSpPr/>
          <p:nvPr/>
        </p:nvSpPr>
        <p:spPr>
          <a:xfrm>
            <a:off x="3200400" y="4419600"/>
            <a:ext cx="304800" cy="990600"/>
          </a:xfrm>
          <a:prstGeom prst="down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s-ES" dirty="0"/>
          </a:p>
        </p:txBody>
      </p:sp>
      <p:sp>
        <p:nvSpPr>
          <p:cNvPr id="25" name="24 Flecha abajo"/>
          <p:cNvSpPr/>
          <p:nvPr/>
        </p:nvSpPr>
        <p:spPr>
          <a:xfrm flipV="1">
            <a:off x="3733800" y="4419600"/>
            <a:ext cx="381000" cy="990600"/>
          </a:xfrm>
          <a:prstGeom prst="down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s-ES" dirty="0"/>
          </a:p>
        </p:txBody>
      </p:sp>
      <p:sp>
        <p:nvSpPr>
          <p:cNvPr id="26" name="25 Flecha curvada hacia arriba"/>
          <p:cNvSpPr/>
          <p:nvPr/>
        </p:nvSpPr>
        <p:spPr>
          <a:xfrm>
            <a:off x="1143000" y="4419600"/>
            <a:ext cx="1676400" cy="685800"/>
          </a:xfrm>
          <a:prstGeom prst="curvedUp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6</a:t>
            </a:r>
            <a:endParaRPr lang="es-ES" dirty="0">
              <a:solidFill>
                <a:schemeClr val="tx1"/>
              </a:solidFill>
            </a:endParaRPr>
          </a:p>
        </p:txBody>
      </p:sp>
      <p:sp>
        <p:nvSpPr>
          <p:cNvPr id="27" name="26 Flecha curvada hacia arriba"/>
          <p:cNvSpPr/>
          <p:nvPr/>
        </p:nvSpPr>
        <p:spPr>
          <a:xfrm flipH="1">
            <a:off x="6248400" y="4572000"/>
            <a:ext cx="1752600" cy="685800"/>
          </a:xfrm>
          <a:prstGeom prst="curvedUpArrow">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4</a:t>
            </a:r>
            <a:endParaRPr lang="es-ES" dirty="0">
              <a:solidFill>
                <a:schemeClr val="tx1"/>
              </a:solidFill>
            </a:endParaRPr>
          </a:p>
        </p:txBody>
      </p:sp>
      <p:sp>
        <p:nvSpPr>
          <p:cNvPr id="28" name="27 CuadroTexto"/>
          <p:cNvSpPr txBox="1"/>
          <p:nvPr/>
        </p:nvSpPr>
        <p:spPr>
          <a:xfrm>
            <a:off x="4724400" y="5421868"/>
            <a:ext cx="1680717" cy="369332"/>
          </a:xfrm>
          <a:prstGeom prst="rect">
            <a:avLst/>
          </a:prstGeom>
          <a:noFill/>
        </p:spPr>
        <p:txBody>
          <a:bodyPr wrap="none" rtlCol="0">
            <a:spAutoFit/>
          </a:bodyPr>
          <a:lstStyle/>
          <a:p>
            <a:r>
              <a:rPr lang="en-US" dirty="0" smtClean="0"/>
              <a:t>$</a:t>
            </a:r>
            <a:r>
              <a:rPr lang="en-US" dirty="0" err="1" smtClean="0"/>
              <a:t>vars</a:t>
            </a:r>
            <a:r>
              <a:rPr lang="en-US" dirty="0" smtClean="0"/>
              <a:t>[‘variable’]</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71472" y="642918"/>
            <a:ext cx="7992894" cy="1200329"/>
          </a:xfrm>
          <a:prstGeom prst="rect">
            <a:avLst/>
          </a:prstGeom>
          <a:noFill/>
        </p:spPr>
        <p:txBody>
          <a:bodyPr wrap="none" rtlCol="0">
            <a:spAutoFit/>
          </a:bodyPr>
          <a:lstStyle/>
          <a:p>
            <a:r>
              <a:rPr lang="es-VE" dirty="0" smtClean="0"/>
              <a:t>This layer handels the renderization of the data. It’s made in CCS sintaxis with a very</a:t>
            </a:r>
          </a:p>
          <a:p>
            <a:r>
              <a:rPr lang="es-VE" dirty="0" smtClean="0"/>
              <a:t>Simple class hierachy and definition that promots </a:t>
            </a:r>
            <a:r>
              <a:rPr lang="en-US" dirty="0" smtClean="0"/>
              <a:t>reusability at all cases.</a:t>
            </a:r>
          </a:p>
          <a:p>
            <a:endParaRPr lang="es-VE" dirty="0" smtClean="0"/>
          </a:p>
          <a:p>
            <a:r>
              <a:rPr lang="es-VE" dirty="0" smtClean="0"/>
              <a:t>It’s devided in 5 main sheets, but you can create any other if you like.</a:t>
            </a:r>
          </a:p>
        </p:txBody>
      </p:sp>
      <p:sp>
        <p:nvSpPr>
          <p:cNvPr id="40" name="Rectangle 39"/>
          <p:cNvSpPr/>
          <p:nvPr/>
        </p:nvSpPr>
        <p:spPr>
          <a:xfrm>
            <a:off x="2285984" y="350043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general</a:t>
            </a:r>
            <a:endParaRPr lang="en-US" dirty="0"/>
          </a:p>
        </p:txBody>
      </p:sp>
      <p:sp>
        <p:nvSpPr>
          <p:cNvPr id="41" name="Rectangle 40"/>
          <p:cNvSpPr/>
          <p:nvPr/>
        </p:nvSpPr>
        <p:spPr>
          <a:xfrm>
            <a:off x="5000628" y="3143248"/>
            <a:ext cx="1857388" cy="2071702"/>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VE" dirty="0" smtClean="0"/>
              <a:t>template</a:t>
            </a:r>
            <a:endParaRPr lang="en-US" dirty="0"/>
          </a:p>
        </p:txBody>
      </p:sp>
      <p:sp>
        <p:nvSpPr>
          <p:cNvPr id="42" name="TextBox 41"/>
          <p:cNvSpPr txBox="1"/>
          <p:nvPr/>
        </p:nvSpPr>
        <p:spPr>
          <a:xfrm>
            <a:off x="2643174" y="3071810"/>
            <a:ext cx="931665" cy="369332"/>
          </a:xfrm>
          <a:prstGeom prst="rect">
            <a:avLst/>
          </a:prstGeom>
          <a:noFill/>
        </p:spPr>
        <p:txBody>
          <a:bodyPr wrap="none" rtlCol="0">
            <a:spAutoFit/>
          </a:bodyPr>
          <a:lstStyle/>
          <a:p>
            <a:r>
              <a:rPr lang="es-VE" dirty="0" smtClean="0"/>
              <a:t>Designe</a:t>
            </a:r>
            <a:endParaRPr lang="en-US" dirty="0"/>
          </a:p>
        </p:txBody>
      </p:sp>
      <p:sp>
        <p:nvSpPr>
          <p:cNvPr id="43" name="TextBox 42"/>
          <p:cNvSpPr txBox="1"/>
          <p:nvPr/>
        </p:nvSpPr>
        <p:spPr>
          <a:xfrm>
            <a:off x="5572132" y="2857520"/>
            <a:ext cx="648383" cy="369332"/>
          </a:xfrm>
          <a:prstGeom prst="rect">
            <a:avLst/>
          </a:prstGeom>
          <a:noFill/>
        </p:spPr>
        <p:txBody>
          <a:bodyPr wrap="none" rtlCol="0">
            <a:spAutoFit/>
          </a:bodyPr>
          <a:lstStyle/>
          <a:p>
            <a:r>
              <a:rPr lang="es-VE" dirty="0" smtClean="0"/>
              <a:t>View</a:t>
            </a:r>
            <a:endParaRPr lang="en-US" dirty="0"/>
          </a:p>
        </p:txBody>
      </p:sp>
      <p:sp>
        <p:nvSpPr>
          <p:cNvPr id="44" name="Rectangle 43"/>
          <p:cNvSpPr/>
          <p:nvPr/>
        </p:nvSpPr>
        <p:spPr>
          <a:xfrm>
            <a:off x="2285984" y="385762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form</a:t>
            </a:r>
            <a:endParaRPr lang="en-US" dirty="0"/>
          </a:p>
        </p:txBody>
      </p:sp>
      <p:sp>
        <p:nvSpPr>
          <p:cNvPr id="45" name="Rectangle 44"/>
          <p:cNvSpPr/>
          <p:nvPr/>
        </p:nvSpPr>
        <p:spPr>
          <a:xfrm>
            <a:off x="2285984" y="421481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help</a:t>
            </a:r>
            <a:endParaRPr lang="en-US" dirty="0"/>
          </a:p>
        </p:txBody>
      </p:sp>
      <p:sp>
        <p:nvSpPr>
          <p:cNvPr id="46" name="Rectangle 45"/>
          <p:cNvSpPr/>
          <p:nvPr/>
        </p:nvSpPr>
        <p:spPr>
          <a:xfrm>
            <a:off x="2285984" y="457200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validation</a:t>
            </a:r>
            <a:endParaRPr lang="en-US" dirty="0"/>
          </a:p>
        </p:txBody>
      </p:sp>
      <p:sp>
        <p:nvSpPr>
          <p:cNvPr id="47" name="Flowchart: Process 46"/>
          <p:cNvSpPr/>
          <p:nvPr/>
        </p:nvSpPr>
        <p:spPr>
          <a:xfrm>
            <a:off x="5143504" y="3500438"/>
            <a:ext cx="1571636"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header</a:t>
            </a:r>
            <a:endParaRPr lang="en-US" dirty="0"/>
          </a:p>
        </p:txBody>
      </p:sp>
      <p:sp>
        <p:nvSpPr>
          <p:cNvPr id="48" name="Flowchart: Process 47"/>
          <p:cNvSpPr/>
          <p:nvPr/>
        </p:nvSpPr>
        <p:spPr>
          <a:xfrm>
            <a:off x="5143504" y="4786322"/>
            <a:ext cx="1571636"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footer</a:t>
            </a:r>
            <a:endParaRPr lang="en-US" dirty="0"/>
          </a:p>
        </p:txBody>
      </p:sp>
      <p:sp>
        <p:nvSpPr>
          <p:cNvPr id="49" name="Flowchart: Process 48"/>
          <p:cNvSpPr/>
          <p:nvPr/>
        </p:nvSpPr>
        <p:spPr>
          <a:xfrm>
            <a:off x="5143504" y="3857628"/>
            <a:ext cx="357190"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t>menu</a:t>
            </a:r>
            <a:endParaRPr lang="en-US" sz="1400" dirty="0"/>
          </a:p>
        </p:txBody>
      </p:sp>
      <p:sp>
        <p:nvSpPr>
          <p:cNvPr id="50" name="Flowchart: Process 49"/>
          <p:cNvSpPr/>
          <p:nvPr/>
        </p:nvSpPr>
        <p:spPr>
          <a:xfrm>
            <a:off x="5572132" y="3857628"/>
            <a:ext cx="1143008"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content</a:t>
            </a:r>
            <a:endParaRPr lang="en-US" dirty="0"/>
          </a:p>
        </p:txBody>
      </p:sp>
      <p:cxnSp>
        <p:nvCxnSpPr>
          <p:cNvPr id="51" name="Straight Arrow Connector 50"/>
          <p:cNvCxnSpPr/>
          <p:nvPr/>
        </p:nvCxnSpPr>
        <p:spPr>
          <a:xfrm>
            <a:off x="3857620" y="364331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57620" y="400050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857620" y="43576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857620" y="471488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285984" y="4929198"/>
            <a:ext cx="1428760" cy="2857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Components</a:t>
            </a:r>
            <a:endParaRPr lang="en-US" dirty="0"/>
          </a:p>
        </p:txBody>
      </p:sp>
      <p:cxnSp>
        <p:nvCxnSpPr>
          <p:cNvPr id="56" name="Straight Arrow Connector 55"/>
          <p:cNvCxnSpPr/>
          <p:nvPr/>
        </p:nvCxnSpPr>
        <p:spPr>
          <a:xfrm>
            <a:off x="3857620" y="50720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925281"/>
            <a:ext cx="8643998" cy="646331"/>
          </a:xfrm>
          <a:prstGeom prst="rect">
            <a:avLst/>
          </a:prstGeom>
          <a:noFill/>
        </p:spPr>
        <p:txBody>
          <a:bodyPr wrap="square" rtlCol="0">
            <a:spAutoFit/>
          </a:bodyPr>
          <a:lstStyle/>
          <a:p>
            <a:pPr marL="800100" lvl="1" indent="-342900"/>
            <a:r>
              <a:rPr lang="es-VE" b="1" dirty="0" smtClean="0"/>
              <a:t>General</a:t>
            </a:r>
            <a:r>
              <a:rPr lang="es-VE" dirty="0" smtClean="0"/>
              <a:t>: All the style definitions related to the general classes and structures of the page. For example:</a:t>
            </a:r>
          </a:p>
        </p:txBody>
      </p:sp>
      <p:sp>
        <p:nvSpPr>
          <p:cNvPr id="6" name="Rectangle 5"/>
          <p:cNvSpPr/>
          <p:nvPr/>
        </p:nvSpPr>
        <p:spPr>
          <a:xfrm>
            <a:off x="642910" y="214290"/>
            <a:ext cx="7500990"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Designe</a:t>
            </a:r>
            <a:endParaRPr lang="en-US" dirty="0"/>
          </a:p>
        </p:txBody>
      </p:sp>
      <p:sp>
        <p:nvSpPr>
          <p:cNvPr id="24" name="Flowchart: Process 23"/>
          <p:cNvSpPr/>
          <p:nvPr/>
        </p:nvSpPr>
        <p:spPr>
          <a:xfrm>
            <a:off x="642910" y="2571744"/>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&lt;div id=“body”&gt; </a:t>
            </a:r>
          </a:p>
          <a:p>
            <a:endParaRPr lang="es-VE" dirty="0" smtClean="0"/>
          </a:p>
          <a:p>
            <a:r>
              <a:rPr lang="es-VE" dirty="0"/>
              <a:t>	</a:t>
            </a:r>
            <a:r>
              <a:rPr lang="es-VE" dirty="0" smtClean="0"/>
              <a:t>&lt;div id=“header”&gt; </a:t>
            </a:r>
          </a:p>
          <a:p>
            <a:r>
              <a:rPr lang="es-VE" dirty="0" smtClean="0"/>
              <a:t>	&lt;/div&gt;</a:t>
            </a:r>
          </a:p>
          <a:p>
            <a:r>
              <a:rPr lang="es-VE" dirty="0" smtClean="0"/>
              <a:t>	&lt;div id=“content”&gt; </a:t>
            </a:r>
          </a:p>
          <a:p>
            <a:r>
              <a:rPr lang="es-VE" dirty="0" smtClean="0"/>
              <a:t>	&lt;/div&gt;</a:t>
            </a:r>
            <a:endParaRPr lang="en-US" dirty="0" smtClean="0"/>
          </a:p>
          <a:p>
            <a:r>
              <a:rPr lang="es-VE" dirty="0" smtClean="0"/>
              <a:t>	&lt;div id=“footer”&gt; </a:t>
            </a:r>
          </a:p>
          <a:p>
            <a:r>
              <a:rPr lang="es-VE" dirty="0" smtClean="0"/>
              <a:t>	&lt;/div&gt;</a:t>
            </a:r>
            <a:endParaRPr lang="en-US" dirty="0" smtClean="0"/>
          </a:p>
          <a:p>
            <a:r>
              <a:rPr lang="es-VE" dirty="0" smtClean="0"/>
              <a:t>&lt;/div&gt;</a:t>
            </a:r>
            <a:endParaRPr lang="en-US" dirty="0" smtClean="0"/>
          </a:p>
          <a:p>
            <a:endParaRPr lang="en-US" dirty="0"/>
          </a:p>
        </p:txBody>
      </p:sp>
      <p:sp>
        <p:nvSpPr>
          <p:cNvPr id="25" name="Flowchart: Process 24"/>
          <p:cNvSpPr/>
          <p:nvPr/>
        </p:nvSpPr>
        <p:spPr>
          <a:xfrm>
            <a:off x="5072066" y="2643182"/>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.body</a:t>
            </a:r>
          </a:p>
          <a:p>
            <a:r>
              <a:rPr lang="es-VE" dirty="0" smtClean="0"/>
              <a:t>{</a:t>
            </a:r>
          </a:p>
          <a:p>
            <a:r>
              <a:rPr lang="es-VE" dirty="0" smtClean="0"/>
              <a:t>color: 0xffffff;</a:t>
            </a:r>
          </a:p>
          <a:p>
            <a:r>
              <a:rPr lang="es-VE" dirty="0" smtClean="0"/>
              <a:t>background: 0x000000</a:t>
            </a:r>
          </a:p>
          <a:p>
            <a:r>
              <a:rPr lang="es-VE" dirty="0" smtClean="0"/>
              <a:t>}</a:t>
            </a:r>
          </a:p>
          <a:p>
            <a:r>
              <a:rPr lang="es-VE" dirty="0" smtClean="0"/>
              <a:t>.header</a:t>
            </a:r>
          </a:p>
          <a:p>
            <a:r>
              <a:rPr lang="es-VE" dirty="0" smtClean="0"/>
              <a:t>{</a:t>
            </a:r>
          </a:p>
          <a:p>
            <a:r>
              <a:rPr lang="es-VE" dirty="0" smtClean="0"/>
              <a:t>paddingLeft : 20px;</a:t>
            </a:r>
          </a:p>
          <a:p>
            <a:r>
              <a:rPr lang="es-VE" dirty="0"/>
              <a:t>}</a:t>
            </a:r>
            <a:r>
              <a:rPr lang="es-VE" dirty="0" smtClean="0"/>
              <a:t>	</a:t>
            </a:r>
          </a:p>
          <a:p>
            <a:r>
              <a:rPr lang="es-VE" dirty="0" smtClean="0"/>
              <a:t>.</a:t>
            </a:r>
          </a:p>
          <a:p>
            <a:r>
              <a:rPr lang="es-VE" dirty="0" smtClean="0"/>
              <a:t>.</a:t>
            </a:r>
          </a:p>
          <a:p>
            <a:r>
              <a:rPr lang="es-VE" dirty="0"/>
              <a:t>.</a:t>
            </a:r>
            <a:endParaRPr lang="en-US" dirty="0"/>
          </a:p>
        </p:txBody>
      </p:sp>
      <p:sp>
        <p:nvSpPr>
          <p:cNvPr id="26" name="TextBox 25"/>
          <p:cNvSpPr txBox="1"/>
          <p:nvPr/>
        </p:nvSpPr>
        <p:spPr>
          <a:xfrm>
            <a:off x="1643042" y="2143116"/>
            <a:ext cx="648383" cy="369332"/>
          </a:xfrm>
          <a:prstGeom prst="rect">
            <a:avLst/>
          </a:prstGeom>
          <a:noFill/>
        </p:spPr>
        <p:txBody>
          <a:bodyPr wrap="none" rtlCol="0">
            <a:spAutoFit/>
          </a:bodyPr>
          <a:lstStyle/>
          <a:p>
            <a:r>
              <a:rPr lang="es-VE" dirty="0" smtClean="0"/>
              <a:t>View</a:t>
            </a:r>
            <a:endParaRPr lang="en-US" dirty="0"/>
          </a:p>
        </p:txBody>
      </p:sp>
      <p:sp>
        <p:nvSpPr>
          <p:cNvPr id="27" name="TextBox 26"/>
          <p:cNvSpPr txBox="1"/>
          <p:nvPr/>
        </p:nvSpPr>
        <p:spPr>
          <a:xfrm>
            <a:off x="6072198" y="2143116"/>
            <a:ext cx="931665" cy="369332"/>
          </a:xfrm>
          <a:prstGeom prst="rect">
            <a:avLst/>
          </a:prstGeom>
          <a:noFill/>
        </p:spPr>
        <p:txBody>
          <a:bodyPr wrap="none" rtlCol="0">
            <a:spAutoFit/>
          </a:bodyPr>
          <a:lstStyle/>
          <a:p>
            <a:r>
              <a:rPr lang="es-VE" dirty="0" smtClean="0"/>
              <a:t>Designe</a:t>
            </a:r>
            <a:endParaRPr lang="en-US" dirty="0"/>
          </a:p>
        </p:txBody>
      </p:sp>
      <p:sp>
        <p:nvSpPr>
          <p:cNvPr id="28" name="Left-Right Arrow 27"/>
          <p:cNvSpPr/>
          <p:nvPr/>
        </p:nvSpPr>
        <p:spPr>
          <a:xfrm>
            <a:off x="3929058" y="4000504"/>
            <a:ext cx="928694" cy="3571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853843"/>
            <a:ext cx="8643998" cy="646331"/>
          </a:xfrm>
          <a:prstGeom prst="rect">
            <a:avLst/>
          </a:prstGeom>
          <a:noFill/>
        </p:spPr>
        <p:txBody>
          <a:bodyPr wrap="square" rtlCol="0">
            <a:spAutoFit/>
          </a:bodyPr>
          <a:lstStyle/>
          <a:p>
            <a:pPr marL="800100" lvl="1" indent="-342900"/>
            <a:r>
              <a:rPr lang="es-VE" b="1" dirty="0" smtClean="0"/>
              <a:t>Form</a:t>
            </a:r>
            <a:r>
              <a:rPr lang="es-VE" dirty="0" smtClean="0"/>
              <a:t>: All the style definitions for the form components of the web page, like TextInputs, FieldFields, Buttons, Inputs, etc:</a:t>
            </a:r>
          </a:p>
        </p:txBody>
      </p:sp>
      <p:sp>
        <p:nvSpPr>
          <p:cNvPr id="24" name="Flowchart: Process 23"/>
          <p:cNvSpPr/>
          <p:nvPr/>
        </p:nvSpPr>
        <p:spPr>
          <a:xfrm>
            <a:off x="642910" y="2571744"/>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&lt;textarea name="textarea" cols="" rows=""&gt;&lt;/textarea&gt;</a:t>
            </a:r>
            <a:endParaRPr lang="en-US" dirty="0"/>
          </a:p>
        </p:txBody>
      </p:sp>
      <p:sp>
        <p:nvSpPr>
          <p:cNvPr id="25" name="Flowchart: Process 24"/>
          <p:cNvSpPr/>
          <p:nvPr/>
        </p:nvSpPr>
        <p:spPr>
          <a:xfrm>
            <a:off x="5072066" y="2643182"/>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input, textarea, select {</a:t>
            </a:r>
          </a:p>
          <a:p>
            <a:r>
              <a:rPr lang="es-VE" dirty="0" smtClean="0"/>
              <a:t>	font-family: "Trebuchet MS", Arial, Helvetica, sans-serif;</a:t>
            </a:r>
          </a:p>
          <a:p>
            <a:r>
              <a:rPr lang="es-VE" dirty="0" smtClean="0"/>
              <a:t>	font-size: 13px;</a:t>
            </a:r>
          </a:p>
          <a:p>
            <a:r>
              <a:rPr lang="es-VE" dirty="0" smtClean="0"/>
              <a:t>	color: #333333;</a:t>
            </a:r>
          </a:p>
          <a:p>
            <a:r>
              <a:rPr lang="es-VE" dirty="0" smtClean="0"/>
              <a:t>	font-weight:normal;</a:t>
            </a:r>
          </a:p>
          <a:p>
            <a:r>
              <a:rPr lang="es-VE" dirty="0" smtClean="0"/>
              <a:t>}</a:t>
            </a:r>
            <a:endParaRPr lang="en-US" dirty="0"/>
          </a:p>
        </p:txBody>
      </p:sp>
      <p:sp>
        <p:nvSpPr>
          <p:cNvPr id="26" name="TextBox 25"/>
          <p:cNvSpPr txBox="1"/>
          <p:nvPr/>
        </p:nvSpPr>
        <p:spPr>
          <a:xfrm>
            <a:off x="1643042" y="2143116"/>
            <a:ext cx="648383" cy="369332"/>
          </a:xfrm>
          <a:prstGeom prst="rect">
            <a:avLst/>
          </a:prstGeom>
          <a:noFill/>
        </p:spPr>
        <p:txBody>
          <a:bodyPr wrap="none" rtlCol="0">
            <a:spAutoFit/>
          </a:bodyPr>
          <a:lstStyle/>
          <a:p>
            <a:r>
              <a:rPr lang="es-VE" dirty="0" smtClean="0"/>
              <a:t>View</a:t>
            </a:r>
            <a:endParaRPr lang="en-US" dirty="0"/>
          </a:p>
        </p:txBody>
      </p:sp>
      <p:sp>
        <p:nvSpPr>
          <p:cNvPr id="27" name="TextBox 26"/>
          <p:cNvSpPr txBox="1"/>
          <p:nvPr/>
        </p:nvSpPr>
        <p:spPr>
          <a:xfrm>
            <a:off x="6072198" y="2143116"/>
            <a:ext cx="931665" cy="369332"/>
          </a:xfrm>
          <a:prstGeom prst="rect">
            <a:avLst/>
          </a:prstGeom>
          <a:noFill/>
        </p:spPr>
        <p:txBody>
          <a:bodyPr wrap="none" rtlCol="0">
            <a:spAutoFit/>
          </a:bodyPr>
          <a:lstStyle/>
          <a:p>
            <a:r>
              <a:rPr lang="es-VE" dirty="0" smtClean="0"/>
              <a:t>Designe</a:t>
            </a:r>
            <a:endParaRPr lang="en-US" dirty="0"/>
          </a:p>
        </p:txBody>
      </p:sp>
      <p:sp>
        <p:nvSpPr>
          <p:cNvPr id="8" name="Rectangle 7"/>
          <p:cNvSpPr/>
          <p:nvPr/>
        </p:nvSpPr>
        <p:spPr>
          <a:xfrm>
            <a:off x="642910" y="214290"/>
            <a:ext cx="7500990"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Designe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714356"/>
            <a:ext cx="8643998" cy="1200329"/>
          </a:xfrm>
          <a:prstGeom prst="rect">
            <a:avLst/>
          </a:prstGeom>
          <a:noFill/>
        </p:spPr>
        <p:txBody>
          <a:bodyPr wrap="square" rtlCol="0">
            <a:spAutoFit/>
          </a:bodyPr>
          <a:lstStyle/>
          <a:p>
            <a:pPr marL="800100" lvl="1" indent="-342900"/>
            <a:endParaRPr lang="es-VE" b="1" dirty="0" smtClean="0"/>
          </a:p>
          <a:p>
            <a:pPr marL="800100" lvl="1" indent="-342900"/>
            <a:r>
              <a:rPr lang="es-VE" b="1" dirty="0" smtClean="0"/>
              <a:t>Components</a:t>
            </a:r>
            <a:r>
              <a:rPr lang="es-VE" dirty="0" smtClean="0"/>
              <a:t>: In some cases it is necesary to make your own components to improve the user interfaces just like datePickers, Sliders, etc. Here you can save the styles of all your components.</a:t>
            </a:r>
          </a:p>
        </p:txBody>
      </p:sp>
      <p:sp>
        <p:nvSpPr>
          <p:cNvPr id="24" name="Flowchart: Process 23"/>
          <p:cNvSpPr/>
          <p:nvPr/>
        </p:nvSpPr>
        <p:spPr>
          <a:xfrm>
            <a:off x="642910" y="2571744"/>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&lt;textarea name="textarea" cols="" rows=""&gt;&lt;/textarea&gt;</a:t>
            </a:r>
            <a:endParaRPr lang="en-US" dirty="0"/>
          </a:p>
        </p:txBody>
      </p:sp>
      <p:sp>
        <p:nvSpPr>
          <p:cNvPr id="25" name="Flowchart: Process 24"/>
          <p:cNvSpPr/>
          <p:nvPr/>
        </p:nvSpPr>
        <p:spPr>
          <a:xfrm>
            <a:off x="5072066" y="2643182"/>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input, textarea, select {</a:t>
            </a:r>
          </a:p>
          <a:p>
            <a:r>
              <a:rPr lang="es-VE" dirty="0" smtClean="0"/>
              <a:t>	font-family: "Trebuchet MS", Arial, Helvetica, sans-serif;</a:t>
            </a:r>
          </a:p>
          <a:p>
            <a:r>
              <a:rPr lang="es-VE" dirty="0" smtClean="0"/>
              <a:t>	font-size: 13px;</a:t>
            </a:r>
          </a:p>
          <a:p>
            <a:r>
              <a:rPr lang="es-VE" dirty="0" smtClean="0"/>
              <a:t>	color: #333333;</a:t>
            </a:r>
          </a:p>
          <a:p>
            <a:r>
              <a:rPr lang="es-VE" dirty="0" smtClean="0"/>
              <a:t>	font-weight:normal;</a:t>
            </a:r>
          </a:p>
          <a:p>
            <a:r>
              <a:rPr lang="es-VE" dirty="0" smtClean="0"/>
              <a:t>}</a:t>
            </a:r>
            <a:endParaRPr lang="en-US" dirty="0"/>
          </a:p>
        </p:txBody>
      </p:sp>
      <p:sp>
        <p:nvSpPr>
          <p:cNvPr id="26" name="TextBox 25"/>
          <p:cNvSpPr txBox="1"/>
          <p:nvPr/>
        </p:nvSpPr>
        <p:spPr>
          <a:xfrm>
            <a:off x="1643042" y="2143116"/>
            <a:ext cx="648383" cy="369332"/>
          </a:xfrm>
          <a:prstGeom prst="rect">
            <a:avLst/>
          </a:prstGeom>
          <a:noFill/>
        </p:spPr>
        <p:txBody>
          <a:bodyPr wrap="none" rtlCol="0">
            <a:spAutoFit/>
          </a:bodyPr>
          <a:lstStyle/>
          <a:p>
            <a:r>
              <a:rPr lang="es-VE" dirty="0" smtClean="0"/>
              <a:t>View</a:t>
            </a:r>
            <a:endParaRPr lang="en-US" dirty="0"/>
          </a:p>
        </p:txBody>
      </p:sp>
      <p:sp>
        <p:nvSpPr>
          <p:cNvPr id="27" name="TextBox 26"/>
          <p:cNvSpPr txBox="1"/>
          <p:nvPr/>
        </p:nvSpPr>
        <p:spPr>
          <a:xfrm>
            <a:off x="6072198" y="2143116"/>
            <a:ext cx="931665" cy="369332"/>
          </a:xfrm>
          <a:prstGeom prst="rect">
            <a:avLst/>
          </a:prstGeom>
          <a:noFill/>
        </p:spPr>
        <p:txBody>
          <a:bodyPr wrap="none" rtlCol="0">
            <a:spAutoFit/>
          </a:bodyPr>
          <a:lstStyle/>
          <a:p>
            <a:r>
              <a:rPr lang="es-VE" dirty="0" smtClean="0"/>
              <a:t>Designe</a:t>
            </a:r>
            <a:endParaRPr lang="en-US" dirty="0"/>
          </a:p>
        </p:txBody>
      </p:sp>
      <p:sp>
        <p:nvSpPr>
          <p:cNvPr id="8" name="Rectangle 7"/>
          <p:cNvSpPr/>
          <p:nvPr/>
        </p:nvSpPr>
        <p:spPr>
          <a:xfrm>
            <a:off x="642910" y="214290"/>
            <a:ext cx="7500990"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Designe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714356"/>
            <a:ext cx="8643998" cy="1200329"/>
          </a:xfrm>
          <a:prstGeom prst="rect">
            <a:avLst/>
          </a:prstGeom>
          <a:noFill/>
        </p:spPr>
        <p:txBody>
          <a:bodyPr wrap="square" rtlCol="0">
            <a:spAutoFit/>
          </a:bodyPr>
          <a:lstStyle/>
          <a:p>
            <a:pPr marL="800100" lvl="1" indent="-342900"/>
            <a:endParaRPr lang="es-VE" b="1" dirty="0" smtClean="0"/>
          </a:p>
          <a:p>
            <a:pPr marL="800100" lvl="1" indent="-342900"/>
            <a:r>
              <a:rPr lang="es-VE" b="1" dirty="0" smtClean="0"/>
              <a:t>Validations</a:t>
            </a:r>
            <a:r>
              <a:rPr lang="es-VE" dirty="0" smtClean="0"/>
              <a:t>: Some times you need to make some validations before submiting a form. Here you can set global standards for all the “error” messages, “warning” messages, etc.</a:t>
            </a:r>
          </a:p>
        </p:txBody>
      </p:sp>
      <p:sp>
        <p:nvSpPr>
          <p:cNvPr id="24" name="Flowchart: Process 23"/>
          <p:cNvSpPr/>
          <p:nvPr/>
        </p:nvSpPr>
        <p:spPr>
          <a:xfrm>
            <a:off x="642910" y="2571744"/>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&lt;strong class=“error”&gt;Fecha de inicio:&lt;/strong&gt;</a:t>
            </a:r>
            <a:endParaRPr lang="en-US" dirty="0"/>
          </a:p>
        </p:txBody>
      </p:sp>
      <p:sp>
        <p:nvSpPr>
          <p:cNvPr id="25" name="Flowchart: Process 24"/>
          <p:cNvSpPr/>
          <p:nvPr/>
        </p:nvSpPr>
        <p:spPr>
          <a:xfrm>
            <a:off x="5072066" y="2643182"/>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Error</a:t>
            </a:r>
          </a:p>
          <a:p>
            <a:r>
              <a:rPr lang="es-VE" dirty="0" smtClean="0"/>
              <a:t>{</a:t>
            </a:r>
          </a:p>
          <a:p>
            <a:r>
              <a:rPr lang="es-VE" dirty="0"/>
              <a:t>	</a:t>
            </a:r>
            <a:r>
              <a:rPr lang="es-VE" dirty="0" smtClean="0"/>
              <a:t>color: red;</a:t>
            </a:r>
          </a:p>
          <a:p>
            <a:r>
              <a:rPr lang="es-VE" dirty="0"/>
              <a:t>}</a:t>
            </a:r>
            <a:endParaRPr lang="en-US" dirty="0"/>
          </a:p>
        </p:txBody>
      </p:sp>
      <p:sp>
        <p:nvSpPr>
          <p:cNvPr id="26" name="TextBox 25"/>
          <p:cNvSpPr txBox="1"/>
          <p:nvPr/>
        </p:nvSpPr>
        <p:spPr>
          <a:xfrm>
            <a:off x="1643042" y="2143116"/>
            <a:ext cx="648383" cy="369332"/>
          </a:xfrm>
          <a:prstGeom prst="rect">
            <a:avLst/>
          </a:prstGeom>
          <a:noFill/>
        </p:spPr>
        <p:txBody>
          <a:bodyPr wrap="none" rtlCol="0">
            <a:spAutoFit/>
          </a:bodyPr>
          <a:lstStyle/>
          <a:p>
            <a:r>
              <a:rPr lang="es-VE" dirty="0" smtClean="0"/>
              <a:t>View</a:t>
            </a:r>
            <a:endParaRPr lang="en-US" dirty="0"/>
          </a:p>
        </p:txBody>
      </p:sp>
      <p:sp>
        <p:nvSpPr>
          <p:cNvPr id="27" name="TextBox 26"/>
          <p:cNvSpPr txBox="1"/>
          <p:nvPr/>
        </p:nvSpPr>
        <p:spPr>
          <a:xfrm>
            <a:off x="6072198" y="2143116"/>
            <a:ext cx="931665" cy="369332"/>
          </a:xfrm>
          <a:prstGeom prst="rect">
            <a:avLst/>
          </a:prstGeom>
          <a:noFill/>
        </p:spPr>
        <p:txBody>
          <a:bodyPr wrap="none" rtlCol="0">
            <a:spAutoFit/>
          </a:bodyPr>
          <a:lstStyle/>
          <a:p>
            <a:r>
              <a:rPr lang="es-VE" dirty="0" smtClean="0"/>
              <a:t>Designe</a:t>
            </a:r>
            <a:endParaRPr lang="en-US" dirty="0"/>
          </a:p>
        </p:txBody>
      </p:sp>
      <p:sp>
        <p:nvSpPr>
          <p:cNvPr id="8" name="Rectangle 7"/>
          <p:cNvSpPr/>
          <p:nvPr/>
        </p:nvSpPr>
        <p:spPr>
          <a:xfrm>
            <a:off x="642910" y="214290"/>
            <a:ext cx="7500990"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Designe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714356"/>
            <a:ext cx="8643998" cy="1200329"/>
          </a:xfrm>
          <a:prstGeom prst="rect">
            <a:avLst/>
          </a:prstGeom>
          <a:noFill/>
        </p:spPr>
        <p:txBody>
          <a:bodyPr wrap="square" rtlCol="0">
            <a:spAutoFit/>
          </a:bodyPr>
          <a:lstStyle/>
          <a:p>
            <a:pPr marL="800100" lvl="1" indent="-342900"/>
            <a:endParaRPr lang="es-VE" b="1" dirty="0" smtClean="0"/>
          </a:p>
          <a:p>
            <a:pPr marL="800100" lvl="1" indent="-342900"/>
            <a:r>
              <a:rPr lang="es-VE" b="1" dirty="0" smtClean="0"/>
              <a:t>Help</a:t>
            </a:r>
            <a:r>
              <a:rPr lang="es-VE" dirty="0" smtClean="0"/>
              <a:t>: Some times you need to inform the user about new features, tips or any other help tha you think will be uesful. Here you can set global standards for all the “info” messages, “help” messages, “tip” messages, etc.</a:t>
            </a:r>
          </a:p>
        </p:txBody>
      </p:sp>
      <p:sp>
        <p:nvSpPr>
          <p:cNvPr id="24" name="Flowchart: Process 23"/>
          <p:cNvSpPr/>
          <p:nvPr/>
        </p:nvSpPr>
        <p:spPr>
          <a:xfrm>
            <a:off x="642910" y="2571744"/>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&lt;strong class=“tip”&gt;Fecha de inicio:&lt;/strong&gt;</a:t>
            </a:r>
            <a:endParaRPr lang="en-US" dirty="0"/>
          </a:p>
        </p:txBody>
      </p:sp>
      <p:sp>
        <p:nvSpPr>
          <p:cNvPr id="25" name="Flowchart: Process 24"/>
          <p:cNvSpPr/>
          <p:nvPr/>
        </p:nvSpPr>
        <p:spPr>
          <a:xfrm>
            <a:off x="5072066" y="2643182"/>
            <a:ext cx="3143272" cy="33575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dirty="0" smtClean="0"/>
              <a:t>Error</a:t>
            </a:r>
          </a:p>
          <a:p>
            <a:r>
              <a:rPr lang="es-VE" dirty="0" smtClean="0"/>
              <a:t>{</a:t>
            </a:r>
          </a:p>
          <a:p>
            <a:r>
              <a:rPr lang="es-VE" dirty="0"/>
              <a:t>	</a:t>
            </a:r>
            <a:r>
              <a:rPr lang="es-VE" dirty="0" smtClean="0"/>
              <a:t>color: yellow;</a:t>
            </a:r>
          </a:p>
          <a:p>
            <a:r>
              <a:rPr lang="es-VE" dirty="0"/>
              <a:t>}</a:t>
            </a:r>
            <a:endParaRPr lang="en-US" dirty="0"/>
          </a:p>
        </p:txBody>
      </p:sp>
      <p:sp>
        <p:nvSpPr>
          <p:cNvPr id="26" name="TextBox 25"/>
          <p:cNvSpPr txBox="1"/>
          <p:nvPr/>
        </p:nvSpPr>
        <p:spPr>
          <a:xfrm>
            <a:off x="1643042" y="2143116"/>
            <a:ext cx="648383" cy="369332"/>
          </a:xfrm>
          <a:prstGeom prst="rect">
            <a:avLst/>
          </a:prstGeom>
          <a:noFill/>
        </p:spPr>
        <p:txBody>
          <a:bodyPr wrap="none" rtlCol="0">
            <a:spAutoFit/>
          </a:bodyPr>
          <a:lstStyle/>
          <a:p>
            <a:r>
              <a:rPr lang="es-VE" dirty="0" smtClean="0"/>
              <a:t>View</a:t>
            </a:r>
            <a:endParaRPr lang="en-US" dirty="0"/>
          </a:p>
        </p:txBody>
      </p:sp>
      <p:sp>
        <p:nvSpPr>
          <p:cNvPr id="27" name="TextBox 26"/>
          <p:cNvSpPr txBox="1"/>
          <p:nvPr/>
        </p:nvSpPr>
        <p:spPr>
          <a:xfrm>
            <a:off x="6072198" y="2143116"/>
            <a:ext cx="931665" cy="369332"/>
          </a:xfrm>
          <a:prstGeom prst="rect">
            <a:avLst/>
          </a:prstGeom>
          <a:noFill/>
        </p:spPr>
        <p:txBody>
          <a:bodyPr wrap="none" rtlCol="0">
            <a:spAutoFit/>
          </a:bodyPr>
          <a:lstStyle/>
          <a:p>
            <a:r>
              <a:rPr lang="es-VE" dirty="0" smtClean="0"/>
              <a:t>Designe</a:t>
            </a:r>
            <a:endParaRPr lang="en-US" dirty="0"/>
          </a:p>
        </p:txBody>
      </p:sp>
      <p:sp>
        <p:nvSpPr>
          <p:cNvPr id="8" name="Rectangle 7"/>
          <p:cNvSpPr/>
          <p:nvPr/>
        </p:nvSpPr>
        <p:spPr>
          <a:xfrm>
            <a:off x="642910" y="214290"/>
            <a:ext cx="7500990"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VE" dirty="0" smtClean="0"/>
              <a:t>Designe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71473" y="642918"/>
            <a:ext cx="7929618" cy="923330"/>
          </a:xfrm>
          <a:prstGeom prst="rect">
            <a:avLst/>
          </a:prstGeom>
          <a:noFill/>
        </p:spPr>
        <p:txBody>
          <a:bodyPr wrap="square" rtlCol="0">
            <a:spAutoFit/>
          </a:bodyPr>
          <a:lstStyle/>
          <a:p>
            <a:r>
              <a:rPr lang="es-VE" dirty="0" smtClean="0"/>
              <a:t>In a 2.0 applications a lot of javascript code are needed, specially if you want to use a very ajax asincronous interface, in this layer all the Javascript codes or the creation of the components, validations, and many others are made.</a:t>
            </a:r>
          </a:p>
        </p:txBody>
      </p:sp>
      <p:sp>
        <p:nvSpPr>
          <p:cNvPr id="8" name="Rectangle 7"/>
          <p:cNvSpPr/>
          <p:nvPr/>
        </p:nvSpPr>
        <p:spPr>
          <a:xfrm>
            <a:off x="2000232" y="2428868"/>
            <a:ext cx="1857388" cy="2071702"/>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VE" dirty="0" smtClean="0"/>
              <a:t>template</a:t>
            </a:r>
            <a:endParaRPr lang="en-US" dirty="0"/>
          </a:p>
        </p:txBody>
      </p:sp>
      <p:sp>
        <p:nvSpPr>
          <p:cNvPr id="14" name="Rectangle 13"/>
          <p:cNvSpPr/>
          <p:nvPr/>
        </p:nvSpPr>
        <p:spPr>
          <a:xfrm>
            <a:off x="4929190" y="2643182"/>
            <a:ext cx="2286016" cy="150019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15" name="Straight Arrow Connector 14"/>
          <p:cNvCxnSpPr/>
          <p:nvPr/>
        </p:nvCxnSpPr>
        <p:spPr>
          <a:xfrm rot="10800000">
            <a:off x="4071934" y="299878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00694" y="2273850"/>
            <a:ext cx="725968" cy="369332"/>
          </a:xfrm>
          <a:prstGeom prst="rect">
            <a:avLst/>
          </a:prstGeom>
          <a:noFill/>
        </p:spPr>
        <p:txBody>
          <a:bodyPr wrap="none" rtlCol="0">
            <a:spAutoFit/>
          </a:bodyPr>
          <a:lstStyle/>
          <a:p>
            <a:r>
              <a:rPr lang="es-VE" dirty="0" smtClean="0"/>
              <a:t>Client</a:t>
            </a:r>
            <a:endParaRPr lang="en-US" dirty="0"/>
          </a:p>
        </p:txBody>
      </p:sp>
      <p:sp>
        <p:nvSpPr>
          <p:cNvPr id="17" name="TextBox 16"/>
          <p:cNvSpPr txBox="1"/>
          <p:nvPr/>
        </p:nvSpPr>
        <p:spPr>
          <a:xfrm>
            <a:off x="2571736" y="2143140"/>
            <a:ext cx="648383" cy="369332"/>
          </a:xfrm>
          <a:prstGeom prst="rect">
            <a:avLst/>
          </a:prstGeom>
          <a:noFill/>
        </p:spPr>
        <p:txBody>
          <a:bodyPr wrap="none" rtlCol="0">
            <a:spAutoFit/>
          </a:bodyPr>
          <a:lstStyle/>
          <a:p>
            <a:r>
              <a:rPr lang="es-VE" dirty="0" smtClean="0"/>
              <a:t>View</a:t>
            </a:r>
            <a:endParaRPr lang="en-US" dirty="0"/>
          </a:p>
        </p:txBody>
      </p:sp>
      <p:sp>
        <p:nvSpPr>
          <p:cNvPr id="18" name="Flowchart: Process 17"/>
          <p:cNvSpPr/>
          <p:nvPr/>
        </p:nvSpPr>
        <p:spPr>
          <a:xfrm>
            <a:off x="2143108" y="2786058"/>
            <a:ext cx="1571636"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header</a:t>
            </a:r>
            <a:endParaRPr lang="en-US" dirty="0"/>
          </a:p>
        </p:txBody>
      </p:sp>
      <p:sp>
        <p:nvSpPr>
          <p:cNvPr id="19" name="Flowchart: Process 18"/>
          <p:cNvSpPr/>
          <p:nvPr/>
        </p:nvSpPr>
        <p:spPr>
          <a:xfrm>
            <a:off x="2143108" y="4071942"/>
            <a:ext cx="1571636"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footer</a:t>
            </a:r>
            <a:endParaRPr lang="en-US" dirty="0"/>
          </a:p>
        </p:txBody>
      </p:sp>
      <p:sp>
        <p:nvSpPr>
          <p:cNvPr id="20" name="Flowchart: Process 19"/>
          <p:cNvSpPr/>
          <p:nvPr/>
        </p:nvSpPr>
        <p:spPr>
          <a:xfrm>
            <a:off x="2143108" y="3143248"/>
            <a:ext cx="357190"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t>menu</a:t>
            </a:r>
            <a:endParaRPr lang="en-US" sz="1400" dirty="0"/>
          </a:p>
        </p:txBody>
      </p:sp>
      <p:sp>
        <p:nvSpPr>
          <p:cNvPr id="21" name="Flowchart: Process 20"/>
          <p:cNvSpPr/>
          <p:nvPr/>
        </p:nvSpPr>
        <p:spPr>
          <a:xfrm>
            <a:off x="2571736" y="3143248"/>
            <a:ext cx="1143008"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smtClean="0"/>
              <a:t>content</a:t>
            </a:r>
            <a:endParaRPr lang="en-US" dirty="0"/>
          </a:p>
        </p:txBody>
      </p:sp>
      <p:sp>
        <p:nvSpPr>
          <p:cNvPr id="22" name="Rectangle 21"/>
          <p:cNvSpPr/>
          <p:nvPr/>
        </p:nvSpPr>
        <p:spPr>
          <a:xfrm>
            <a:off x="5072066" y="2786058"/>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components</a:t>
            </a:r>
            <a:endParaRPr lang="en-US" dirty="0"/>
          </a:p>
        </p:txBody>
      </p:sp>
      <p:sp>
        <p:nvSpPr>
          <p:cNvPr id="23" name="Rectangle 22"/>
          <p:cNvSpPr/>
          <p:nvPr/>
        </p:nvSpPr>
        <p:spPr>
          <a:xfrm>
            <a:off x="5072066" y="3214686"/>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validations</a:t>
            </a:r>
            <a:endParaRPr lang="en-US" dirty="0"/>
          </a:p>
        </p:txBody>
      </p:sp>
      <p:sp>
        <p:nvSpPr>
          <p:cNvPr id="24" name="Rectangle 23"/>
          <p:cNvSpPr/>
          <p:nvPr/>
        </p:nvSpPr>
        <p:spPr>
          <a:xfrm>
            <a:off x="5072066" y="3643314"/>
            <a:ext cx="2071702" cy="35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VE" dirty="0" smtClean="0"/>
              <a:t>utils</a:t>
            </a:r>
            <a:endParaRPr lang="en-US" dirty="0"/>
          </a:p>
        </p:txBody>
      </p:sp>
      <p:cxnSp>
        <p:nvCxnSpPr>
          <p:cNvPr id="25" name="Straight Arrow Connector 24"/>
          <p:cNvCxnSpPr/>
          <p:nvPr/>
        </p:nvCxnSpPr>
        <p:spPr>
          <a:xfrm rot="10800000">
            <a:off x="4071934" y="335756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4071934" y="378619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3" y="925281"/>
            <a:ext cx="8643998" cy="1754326"/>
          </a:xfrm>
          <a:prstGeom prst="rect">
            <a:avLst/>
          </a:prstGeom>
          <a:noFill/>
        </p:spPr>
        <p:txBody>
          <a:bodyPr wrap="square" rtlCol="0">
            <a:spAutoFit/>
          </a:bodyPr>
          <a:lstStyle/>
          <a:p>
            <a:pPr marL="800100" lvl="1" indent="-342900"/>
            <a:r>
              <a:rPr lang="es-VE" b="1" dirty="0" smtClean="0"/>
              <a:t>Validations</a:t>
            </a:r>
            <a:r>
              <a:rPr lang="es-VE" dirty="0" smtClean="0"/>
              <a:t>: Al the data introduced by the user needs a very strict validations to </a:t>
            </a:r>
            <a:r>
              <a:rPr lang="en-US" dirty="0" smtClean="0"/>
              <a:t>guarantee a more robust and stable software, in that matter, this layer contains all the tipical function validations and all the special function validations for special ocations.</a:t>
            </a:r>
          </a:p>
          <a:p>
            <a:pPr marL="800100" lvl="1" indent="-342900"/>
            <a:endParaRPr lang="es-VE" dirty="0" smtClean="0"/>
          </a:p>
          <a:p>
            <a:pPr marL="800100" lvl="1" indent="-342900"/>
            <a:endParaRPr lang="es-VE" dirty="0" smtClean="0"/>
          </a:p>
        </p:txBody>
      </p:sp>
      <p:sp>
        <p:nvSpPr>
          <p:cNvPr id="6" name="Rectangle 5"/>
          <p:cNvSpPr/>
          <p:nvPr/>
        </p:nvSpPr>
        <p:spPr>
          <a:xfrm>
            <a:off x="642910" y="214290"/>
            <a:ext cx="7500990" cy="5000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Client</a:t>
            </a:r>
            <a:endParaRPr lang="en-US" dirty="0"/>
          </a:p>
        </p:txBody>
      </p:sp>
      <p:sp>
        <p:nvSpPr>
          <p:cNvPr id="9" name="TextBox 8"/>
          <p:cNvSpPr txBox="1"/>
          <p:nvPr/>
        </p:nvSpPr>
        <p:spPr>
          <a:xfrm>
            <a:off x="285720" y="2428868"/>
            <a:ext cx="8643998" cy="923330"/>
          </a:xfrm>
          <a:prstGeom prst="rect">
            <a:avLst/>
          </a:prstGeom>
          <a:noFill/>
        </p:spPr>
        <p:txBody>
          <a:bodyPr wrap="square" rtlCol="0">
            <a:spAutoFit/>
          </a:bodyPr>
          <a:lstStyle/>
          <a:p>
            <a:pPr marL="800100" lvl="1" indent="-342900"/>
            <a:r>
              <a:rPr lang="es-VE" b="1" dirty="0" smtClean="0"/>
              <a:t>Utils</a:t>
            </a:r>
            <a:r>
              <a:rPr lang="es-VE" dirty="0" smtClean="0"/>
              <a:t>: Any util class or script that needs to be imported to the proyect</a:t>
            </a:r>
            <a:endParaRPr lang="en-US" dirty="0" smtClean="0"/>
          </a:p>
          <a:p>
            <a:pPr marL="800100" lvl="1" indent="-342900"/>
            <a:endParaRPr lang="es-VE" dirty="0" smtClean="0"/>
          </a:p>
          <a:p>
            <a:pPr marL="800100" lvl="1" indent="-342900"/>
            <a:endParaRPr lang="es-VE"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1374</Words>
  <Application>Microsoft Office PowerPoint</Application>
  <PresentationFormat>Presentación en pantalla (4:3)</PresentationFormat>
  <Paragraphs>239</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Office Theme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vector>
  </TitlesOfParts>
  <Company>Warner Brothers Movie World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Bugs Bunny</dc:creator>
  <cp:lastModifiedBy>alejandro.sanchez</cp:lastModifiedBy>
  <cp:revision>40</cp:revision>
  <dcterms:created xsi:type="dcterms:W3CDTF">2009-07-09T05:35:44Z</dcterms:created>
  <dcterms:modified xsi:type="dcterms:W3CDTF">2009-08-21T16:16:49Z</dcterms:modified>
</cp:coreProperties>
</file>